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media/image193.jpg" ContentType="image/jpg"/>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3" r:id="rId6"/>
  </p:sldMasterIdLst>
  <p:notesMasterIdLst>
    <p:notesMasterId r:id="rId89"/>
  </p:notesMasterIdLst>
  <p:handoutMasterIdLst>
    <p:handoutMasterId r:id="rId90"/>
  </p:handoutMasterIdLst>
  <p:sldIdLst>
    <p:sldId id="703" r:id="rId7"/>
    <p:sldId id="711" r:id="rId8"/>
    <p:sldId id="540" r:id="rId9"/>
    <p:sldId id="789" r:id="rId10"/>
    <p:sldId id="699" r:id="rId11"/>
    <p:sldId id="790" r:id="rId12"/>
    <p:sldId id="2147472320" r:id="rId13"/>
    <p:sldId id="2147472321" r:id="rId14"/>
    <p:sldId id="2147472322" r:id="rId15"/>
    <p:sldId id="2147472323" r:id="rId16"/>
    <p:sldId id="483" r:id="rId17"/>
    <p:sldId id="490" r:id="rId18"/>
    <p:sldId id="705" r:id="rId19"/>
    <p:sldId id="536" r:id="rId20"/>
    <p:sldId id="706" r:id="rId21"/>
    <p:sldId id="707" r:id="rId22"/>
    <p:sldId id="2147472327" r:id="rId23"/>
    <p:sldId id="708" r:id="rId24"/>
    <p:sldId id="709" r:id="rId25"/>
    <p:sldId id="710" r:id="rId26"/>
    <p:sldId id="2147472324" r:id="rId27"/>
    <p:sldId id="2147472325" r:id="rId28"/>
    <p:sldId id="2147472328" r:id="rId29"/>
    <p:sldId id="2147472329" r:id="rId30"/>
    <p:sldId id="2147472330" r:id="rId31"/>
    <p:sldId id="2147472331" r:id="rId32"/>
    <p:sldId id="2147472332" r:id="rId33"/>
    <p:sldId id="2147472333" r:id="rId34"/>
    <p:sldId id="2147472488" r:id="rId35"/>
    <p:sldId id="2147472334" r:id="rId36"/>
    <p:sldId id="562" r:id="rId37"/>
    <p:sldId id="2147472457" r:id="rId38"/>
    <p:sldId id="2147472459" r:id="rId39"/>
    <p:sldId id="2147472460" r:id="rId40"/>
    <p:sldId id="2147472461" r:id="rId41"/>
    <p:sldId id="2147472462" r:id="rId42"/>
    <p:sldId id="2147472463" r:id="rId43"/>
    <p:sldId id="2147472482" r:id="rId44"/>
    <p:sldId id="521" r:id="rId45"/>
    <p:sldId id="280" r:id="rId46"/>
    <p:sldId id="2147472495" r:id="rId47"/>
    <p:sldId id="2147472496" r:id="rId48"/>
    <p:sldId id="2147472497" r:id="rId49"/>
    <p:sldId id="269" r:id="rId50"/>
    <p:sldId id="550" r:id="rId51"/>
    <p:sldId id="270" r:id="rId52"/>
    <p:sldId id="6011" r:id="rId53"/>
    <p:sldId id="6012" r:id="rId54"/>
    <p:sldId id="2147472489" r:id="rId55"/>
    <p:sldId id="2147472490" r:id="rId56"/>
    <p:sldId id="6003" r:id="rId57"/>
    <p:sldId id="6004" r:id="rId58"/>
    <p:sldId id="6009" r:id="rId59"/>
    <p:sldId id="6010" r:id="rId60"/>
    <p:sldId id="2147472449" r:id="rId61"/>
    <p:sldId id="2147472448" r:id="rId62"/>
    <p:sldId id="6013" r:id="rId63"/>
    <p:sldId id="271" r:id="rId64"/>
    <p:sldId id="2147472491" r:id="rId65"/>
    <p:sldId id="2147472492" r:id="rId66"/>
    <p:sldId id="2147472451" r:id="rId67"/>
    <p:sldId id="272" r:id="rId68"/>
    <p:sldId id="2147472453" r:id="rId69"/>
    <p:sldId id="2147472481" r:id="rId70"/>
    <p:sldId id="2147472498" r:id="rId71"/>
    <p:sldId id="273" r:id="rId72"/>
    <p:sldId id="2147472493" r:id="rId73"/>
    <p:sldId id="548" r:id="rId74"/>
    <p:sldId id="277" r:id="rId75"/>
    <p:sldId id="278" r:id="rId76"/>
    <p:sldId id="6014" r:id="rId77"/>
    <p:sldId id="520" r:id="rId78"/>
    <p:sldId id="2147472499" r:id="rId79"/>
    <p:sldId id="2147472500" r:id="rId80"/>
    <p:sldId id="2147472501" r:id="rId81"/>
    <p:sldId id="287" r:id="rId82"/>
    <p:sldId id="288" r:id="rId83"/>
    <p:sldId id="289" r:id="rId84"/>
    <p:sldId id="5998" r:id="rId85"/>
    <p:sldId id="5999" r:id="rId86"/>
    <p:sldId id="801" r:id="rId87"/>
    <p:sldId id="404" r:id="rId88"/>
  </p:sldIdLst>
  <p:sldSz cx="12192000" cy="6858000"/>
  <p:notesSz cx="9296400" cy="70104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a:srgbClr val="9999FF"/>
    <a:srgbClr val="68478C"/>
    <a:srgbClr val="FF9966"/>
    <a:srgbClr val="800080"/>
    <a:srgbClr val="FF6600"/>
    <a:srgbClr val="051C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478502-FB64-4F33-A1D2-087DFA83F3B9}" v="77" dt="2025-03-04T23:49:05.4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16" y="308"/>
      </p:cViewPr>
      <p:guideLst/>
    </p:cSldViewPr>
  </p:slideViewPr>
  <p:notesTextViewPr>
    <p:cViewPr>
      <p:scale>
        <a:sx n="50" d="100"/>
        <a:sy n="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notesMaster" Target="notesMasters/notesMaster1.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handoutMaster" Target="handoutMasters/handoutMaster1.xml"/><Relationship Id="rId95" Type="http://schemas.microsoft.com/office/2016/11/relationships/changesInfo" Target="changesInfos/changesInfo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ja Plotniece" userId="5a18e688-110e-4dfa-8b38-579e597aef87" providerId="ADAL" clId="{09478502-FB64-4F33-A1D2-087DFA83F3B9}"/>
    <pc:docChg chg="undo custSel addSld delSld modSld">
      <pc:chgData name="Marija Plotniece" userId="5a18e688-110e-4dfa-8b38-579e597aef87" providerId="ADAL" clId="{09478502-FB64-4F33-A1D2-087DFA83F3B9}" dt="2025-03-04T23:49:57.546" v="463" actId="1076"/>
      <pc:docMkLst>
        <pc:docMk/>
      </pc:docMkLst>
      <pc:sldChg chg="addSp delSp modSp add del mod">
        <pc:chgData name="Marija Plotniece" userId="5a18e688-110e-4dfa-8b38-579e597aef87" providerId="ADAL" clId="{09478502-FB64-4F33-A1D2-087DFA83F3B9}" dt="2025-03-04T23:36:34.224" v="230" actId="47"/>
        <pc:sldMkLst>
          <pc:docMk/>
          <pc:sldMk cId="0" sldId="282"/>
        </pc:sldMkLst>
        <pc:spChg chg="del">
          <ac:chgData name="Marija Plotniece" userId="5a18e688-110e-4dfa-8b38-579e597aef87" providerId="ADAL" clId="{09478502-FB64-4F33-A1D2-087DFA83F3B9}" dt="2025-03-04T23:33:53.475" v="185" actId="21"/>
          <ac:spMkLst>
            <pc:docMk/>
            <pc:sldMk cId="0" sldId="282"/>
            <ac:spMk id="8" creationId="{00000000-0000-0000-0000-000000000000}"/>
          </ac:spMkLst>
        </pc:spChg>
        <pc:spChg chg="del">
          <ac:chgData name="Marija Plotniece" userId="5a18e688-110e-4dfa-8b38-579e597aef87" providerId="ADAL" clId="{09478502-FB64-4F33-A1D2-087DFA83F3B9}" dt="2025-03-04T23:33:53.475" v="185" actId="21"/>
          <ac:spMkLst>
            <pc:docMk/>
            <pc:sldMk cId="0" sldId="282"/>
            <ac:spMk id="9" creationId="{00000000-0000-0000-0000-000000000000}"/>
          </ac:spMkLst>
        </pc:spChg>
        <pc:spChg chg="del">
          <ac:chgData name="Marija Plotniece" userId="5a18e688-110e-4dfa-8b38-579e597aef87" providerId="ADAL" clId="{09478502-FB64-4F33-A1D2-087DFA83F3B9}" dt="2025-03-04T23:33:53.475" v="185" actId="21"/>
          <ac:spMkLst>
            <pc:docMk/>
            <pc:sldMk cId="0" sldId="282"/>
            <ac:spMk id="10" creationId="{00000000-0000-0000-0000-000000000000}"/>
          </ac:spMkLst>
        </pc:spChg>
        <pc:spChg chg="del">
          <ac:chgData name="Marija Plotniece" userId="5a18e688-110e-4dfa-8b38-579e597aef87" providerId="ADAL" clId="{09478502-FB64-4F33-A1D2-087DFA83F3B9}" dt="2025-03-04T23:33:53.475" v="185" actId="21"/>
          <ac:spMkLst>
            <pc:docMk/>
            <pc:sldMk cId="0" sldId="282"/>
            <ac:spMk id="11" creationId="{00000000-0000-0000-0000-000000000000}"/>
          </ac:spMkLst>
        </pc:spChg>
        <pc:spChg chg="del mod">
          <ac:chgData name="Marija Plotniece" userId="5a18e688-110e-4dfa-8b38-579e597aef87" providerId="ADAL" clId="{09478502-FB64-4F33-A1D2-087DFA83F3B9}" dt="2025-03-04T23:33:53.475" v="185" actId="21"/>
          <ac:spMkLst>
            <pc:docMk/>
            <pc:sldMk cId="0" sldId="282"/>
            <ac:spMk id="12" creationId="{00000000-0000-0000-0000-000000000000}"/>
          </ac:spMkLst>
        </pc:spChg>
        <pc:spChg chg="del">
          <ac:chgData name="Marija Plotniece" userId="5a18e688-110e-4dfa-8b38-579e597aef87" providerId="ADAL" clId="{09478502-FB64-4F33-A1D2-087DFA83F3B9}" dt="2025-03-04T23:33:53.475" v="185" actId="21"/>
          <ac:spMkLst>
            <pc:docMk/>
            <pc:sldMk cId="0" sldId="282"/>
            <ac:spMk id="13" creationId="{00000000-0000-0000-0000-000000000000}"/>
          </ac:spMkLst>
        </pc:spChg>
        <pc:spChg chg="add mod">
          <ac:chgData name="Marija Plotniece" userId="5a18e688-110e-4dfa-8b38-579e597aef87" providerId="ADAL" clId="{09478502-FB64-4F33-A1D2-087DFA83F3B9}" dt="2025-03-04T23:33:53.475" v="185" actId="21"/>
          <ac:spMkLst>
            <pc:docMk/>
            <pc:sldMk cId="0" sldId="282"/>
            <ac:spMk id="15" creationId="{B910142C-FA16-386E-155C-4D85385D8DEF}"/>
          </ac:spMkLst>
        </pc:spChg>
        <pc:grpChg chg="del">
          <ac:chgData name="Marija Plotniece" userId="5a18e688-110e-4dfa-8b38-579e597aef87" providerId="ADAL" clId="{09478502-FB64-4F33-A1D2-087DFA83F3B9}" dt="2025-03-04T23:33:34.295" v="183" actId="478"/>
          <ac:grpSpMkLst>
            <pc:docMk/>
            <pc:sldMk cId="0" sldId="282"/>
            <ac:grpSpMk id="2" creationId="{00000000-0000-0000-0000-000000000000}"/>
          </ac:grpSpMkLst>
        </pc:grpChg>
      </pc:sldChg>
      <pc:sldChg chg="addSp delSp modSp add del mod">
        <pc:chgData name="Marija Plotniece" userId="5a18e688-110e-4dfa-8b38-579e597aef87" providerId="ADAL" clId="{09478502-FB64-4F33-A1D2-087DFA83F3B9}" dt="2025-03-04T23:36:47.773" v="232" actId="47"/>
        <pc:sldMkLst>
          <pc:docMk/>
          <pc:sldMk cId="0" sldId="283"/>
        </pc:sldMkLst>
        <pc:spChg chg="del">
          <ac:chgData name="Marija Plotniece" userId="5a18e688-110e-4dfa-8b38-579e597aef87" providerId="ADAL" clId="{09478502-FB64-4F33-A1D2-087DFA83F3B9}" dt="2025-03-04T23:36:46.314" v="231" actId="21"/>
          <ac:spMkLst>
            <pc:docMk/>
            <pc:sldMk cId="0" sldId="283"/>
            <ac:spMk id="7" creationId="{00000000-0000-0000-0000-000000000000}"/>
          </ac:spMkLst>
        </pc:spChg>
        <pc:spChg chg="del">
          <ac:chgData name="Marija Plotniece" userId="5a18e688-110e-4dfa-8b38-579e597aef87" providerId="ADAL" clId="{09478502-FB64-4F33-A1D2-087DFA83F3B9}" dt="2025-03-04T23:36:46.314" v="231" actId="21"/>
          <ac:spMkLst>
            <pc:docMk/>
            <pc:sldMk cId="0" sldId="283"/>
            <ac:spMk id="8" creationId="{00000000-0000-0000-0000-000000000000}"/>
          </ac:spMkLst>
        </pc:spChg>
        <pc:spChg chg="del">
          <ac:chgData name="Marija Plotniece" userId="5a18e688-110e-4dfa-8b38-579e597aef87" providerId="ADAL" clId="{09478502-FB64-4F33-A1D2-087DFA83F3B9}" dt="2025-03-04T23:36:46.314" v="231" actId="21"/>
          <ac:spMkLst>
            <pc:docMk/>
            <pc:sldMk cId="0" sldId="283"/>
            <ac:spMk id="9" creationId="{00000000-0000-0000-0000-000000000000}"/>
          </ac:spMkLst>
        </pc:spChg>
        <pc:spChg chg="del">
          <ac:chgData name="Marija Plotniece" userId="5a18e688-110e-4dfa-8b38-579e597aef87" providerId="ADAL" clId="{09478502-FB64-4F33-A1D2-087DFA83F3B9}" dt="2025-03-04T23:36:46.314" v="231" actId="21"/>
          <ac:spMkLst>
            <pc:docMk/>
            <pc:sldMk cId="0" sldId="283"/>
            <ac:spMk id="10" creationId="{00000000-0000-0000-0000-000000000000}"/>
          </ac:spMkLst>
        </pc:spChg>
        <pc:spChg chg="add mod">
          <ac:chgData name="Marija Plotniece" userId="5a18e688-110e-4dfa-8b38-579e597aef87" providerId="ADAL" clId="{09478502-FB64-4F33-A1D2-087DFA83F3B9}" dt="2025-03-04T23:36:46.314" v="231" actId="21"/>
          <ac:spMkLst>
            <pc:docMk/>
            <pc:sldMk cId="0" sldId="283"/>
            <ac:spMk id="12" creationId="{D6DC5CD2-6304-78A3-B9DC-A096E03FC2B6}"/>
          </ac:spMkLst>
        </pc:spChg>
        <pc:grpChg chg="del">
          <ac:chgData name="Marija Plotniece" userId="5a18e688-110e-4dfa-8b38-579e597aef87" providerId="ADAL" clId="{09478502-FB64-4F33-A1D2-087DFA83F3B9}" dt="2025-03-04T23:36:46.314" v="231" actId="21"/>
          <ac:grpSpMkLst>
            <pc:docMk/>
            <pc:sldMk cId="0" sldId="283"/>
            <ac:grpSpMk id="2" creationId="{00000000-0000-0000-0000-000000000000}"/>
          </ac:grpSpMkLst>
        </pc:grpChg>
      </pc:sldChg>
      <pc:sldChg chg="modSp add del">
        <pc:chgData name="Marija Plotniece" userId="5a18e688-110e-4dfa-8b38-579e597aef87" providerId="ADAL" clId="{09478502-FB64-4F33-A1D2-087DFA83F3B9}" dt="2025-03-04T23:38:54.181" v="244" actId="47"/>
        <pc:sldMkLst>
          <pc:docMk/>
          <pc:sldMk cId="0" sldId="284"/>
        </pc:sldMkLst>
        <pc:spChg chg="mod">
          <ac:chgData name="Marija Plotniece" userId="5a18e688-110e-4dfa-8b38-579e597aef87" providerId="ADAL" clId="{09478502-FB64-4F33-A1D2-087DFA83F3B9}" dt="2025-03-04T23:33:28.785" v="182"/>
          <ac:spMkLst>
            <pc:docMk/>
            <pc:sldMk cId="0" sldId="284"/>
            <ac:spMk id="50" creationId="{00000000-0000-0000-0000-000000000000}"/>
          </ac:spMkLst>
        </pc:spChg>
      </pc:sldChg>
      <pc:sldChg chg="addSp delSp modSp add del mod">
        <pc:chgData name="Marija Plotniece" userId="5a18e688-110e-4dfa-8b38-579e597aef87" providerId="ADAL" clId="{09478502-FB64-4F33-A1D2-087DFA83F3B9}" dt="2025-03-04T23:39:00.512" v="246" actId="47"/>
        <pc:sldMkLst>
          <pc:docMk/>
          <pc:sldMk cId="0" sldId="285"/>
        </pc:sldMkLst>
        <pc:spChg chg="del">
          <ac:chgData name="Marija Plotniece" userId="5a18e688-110e-4dfa-8b38-579e597aef87" providerId="ADAL" clId="{09478502-FB64-4F33-A1D2-087DFA83F3B9}" dt="2025-03-04T23:38:59.213" v="245" actId="21"/>
          <ac:spMkLst>
            <pc:docMk/>
            <pc:sldMk cId="0" sldId="285"/>
            <ac:spMk id="8" creationId="{00000000-0000-0000-0000-000000000000}"/>
          </ac:spMkLst>
        </pc:spChg>
        <pc:spChg chg="del">
          <ac:chgData name="Marija Plotniece" userId="5a18e688-110e-4dfa-8b38-579e597aef87" providerId="ADAL" clId="{09478502-FB64-4F33-A1D2-087DFA83F3B9}" dt="2025-03-04T23:38:59.213" v="245" actId="21"/>
          <ac:spMkLst>
            <pc:docMk/>
            <pc:sldMk cId="0" sldId="285"/>
            <ac:spMk id="9" creationId="{00000000-0000-0000-0000-000000000000}"/>
          </ac:spMkLst>
        </pc:spChg>
        <pc:spChg chg="del">
          <ac:chgData name="Marija Plotniece" userId="5a18e688-110e-4dfa-8b38-579e597aef87" providerId="ADAL" clId="{09478502-FB64-4F33-A1D2-087DFA83F3B9}" dt="2025-03-04T23:38:59.213" v="245" actId="21"/>
          <ac:spMkLst>
            <pc:docMk/>
            <pc:sldMk cId="0" sldId="285"/>
            <ac:spMk id="10" creationId="{00000000-0000-0000-0000-000000000000}"/>
          </ac:spMkLst>
        </pc:spChg>
        <pc:spChg chg="del">
          <ac:chgData name="Marija Plotniece" userId="5a18e688-110e-4dfa-8b38-579e597aef87" providerId="ADAL" clId="{09478502-FB64-4F33-A1D2-087DFA83F3B9}" dt="2025-03-04T23:38:59.213" v="245" actId="21"/>
          <ac:spMkLst>
            <pc:docMk/>
            <pc:sldMk cId="0" sldId="285"/>
            <ac:spMk id="11" creationId="{00000000-0000-0000-0000-000000000000}"/>
          </ac:spMkLst>
        </pc:spChg>
        <pc:spChg chg="del">
          <ac:chgData name="Marija Plotniece" userId="5a18e688-110e-4dfa-8b38-579e597aef87" providerId="ADAL" clId="{09478502-FB64-4F33-A1D2-087DFA83F3B9}" dt="2025-03-04T23:38:59.213" v="245" actId="21"/>
          <ac:spMkLst>
            <pc:docMk/>
            <pc:sldMk cId="0" sldId="285"/>
            <ac:spMk id="12" creationId="{00000000-0000-0000-0000-000000000000}"/>
          </ac:spMkLst>
        </pc:spChg>
        <pc:spChg chg="del">
          <ac:chgData name="Marija Plotniece" userId="5a18e688-110e-4dfa-8b38-579e597aef87" providerId="ADAL" clId="{09478502-FB64-4F33-A1D2-087DFA83F3B9}" dt="2025-03-04T23:38:59.213" v="245" actId="21"/>
          <ac:spMkLst>
            <pc:docMk/>
            <pc:sldMk cId="0" sldId="285"/>
            <ac:spMk id="13" creationId="{00000000-0000-0000-0000-000000000000}"/>
          </ac:spMkLst>
        </pc:spChg>
        <pc:spChg chg="del mod">
          <ac:chgData name="Marija Plotniece" userId="5a18e688-110e-4dfa-8b38-579e597aef87" providerId="ADAL" clId="{09478502-FB64-4F33-A1D2-087DFA83F3B9}" dt="2025-03-04T23:38:59.213" v="245" actId="21"/>
          <ac:spMkLst>
            <pc:docMk/>
            <pc:sldMk cId="0" sldId="285"/>
            <ac:spMk id="14" creationId="{00000000-0000-0000-0000-000000000000}"/>
          </ac:spMkLst>
        </pc:spChg>
        <pc:spChg chg="add mod">
          <ac:chgData name="Marija Plotniece" userId="5a18e688-110e-4dfa-8b38-579e597aef87" providerId="ADAL" clId="{09478502-FB64-4F33-A1D2-087DFA83F3B9}" dt="2025-03-04T23:38:59.213" v="245" actId="21"/>
          <ac:spMkLst>
            <pc:docMk/>
            <pc:sldMk cId="0" sldId="285"/>
            <ac:spMk id="16" creationId="{E9F2358F-E2C9-DF3A-ECA1-84841BC6136E}"/>
          </ac:spMkLst>
        </pc:spChg>
        <pc:grpChg chg="del">
          <ac:chgData name="Marija Plotniece" userId="5a18e688-110e-4dfa-8b38-579e597aef87" providerId="ADAL" clId="{09478502-FB64-4F33-A1D2-087DFA83F3B9}" dt="2025-03-04T23:38:59.213" v="245" actId="21"/>
          <ac:grpSpMkLst>
            <pc:docMk/>
            <pc:sldMk cId="0" sldId="285"/>
            <ac:grpSpMk id="2" creationId="{00000000-0000-0000-0000-000000000000}"/>
          </ac:grpSpMkLst>
        </pc:grpChg>
      </pc:sldChg>
      <pc:sldChg chg="add del">
        <pc:chgData name="Marija Plotniece" userId="5a18e688-110e-4dfa-8b38-579e597aef87" providerId="ADAL" clId="{09478502-FB64-4F33-A1D2-087DFA83F3B9}" dt="2025-03-04T23:41:08.301" v="277" actId="47"/>
        <pc:sldMkLst>
          <pc:docMk/>
          <pc:sldMk cId="0" sldId="286"/>
        </pc:sldMkLst>
      </pc:sldChg>
      <pc:sldChg chg="addSp delSp modSp add mod">
        <pc:chgData name="Marija Plotniece" userId="5a18e688-110e-4dfa-8b38-579e597aef87" providerId="ADAL" clId="{09478502-FB64-4F33-A1D2-087DFA83F3B9}" dt="2025-03-04T23:49:57.546" v="463" actId="1076"/>
        <pc:sldMkLst>
          <pc:docMk/>
          <pc:sldMk cId="0" sldId="287"/>
        </pc:sldMkLst>
        <pc:spChg chg="del">
          <ac:chgData name="Marija Plotniece" userId="5a18e688-110e-4dfa-8b38-579e597aef87" providerId="ADAL" clId="{09478502-FB64-4F33-A1D2-087DFA83F3B9}" dt="2025-03-04T23:41:22.326" v="281" actId="21"/>
          <ac:spMkLst>
            <pc:docMk/>
            <pc:sldMk cId="0" sldId="287"/>
            <ac:spMk id="3"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5"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6"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7"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8"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9"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10" creationId="{00000000-0000-0000-0000-000000000000}"/>
          </ac:spMkLst>
        </pc:spChg>
        <pc:spChg chg="del">
          <ac:chgData name="Marija Plotniece" userId="5a18e688-110e-4dfa-8b38-579e597aef87" providerId="ADAL" clId="{09478502-FB64-4F33-A1D2-087DFA83F3B9}" dt="2025-03-04T23:41:22.326" v="281" actId="21"/>
          <ac:spMkLst>
            <pc:docMk/>
            <pc:sldMk cId="0" sldId="287"/>
            <ac:spMk id="11" creationId="{00000000-0000-0000-0000-000000000000}"/>
          </ac:spMkLst>
        </pc:spChg>
        <pc:spChg chg="del mod">
          <ac:chgData name="Marija Plotniece" userId="5a18e688-110e-4dfa-8b38-579e597aef87" providerId="ADAL" clId="{09478502-FB64-4F33-A1D2-087DFA83F3B9}" dt="2025-03-04T23:41:18.945" v="280" actId="478"/>
          <ac:spMkLst>
            <pc:docMk/>
            <pc:sldMk cId="0" sldId="287"/>
            <ac:spMk id="12" creationId="{00000000-0000-0000-0000-000000000000}"/>
          </ac:spMkLst>
        </pc:spChg>
        <pc:spChg chg="add del mod">
          <ac:chgData name="Marija Plotniece" userId="5a18e688-110e-4dfa-8b38-579e597aef87" providerId="ADAL" clId="{09478502-FB64-4F33-A1D2-087DFA83F3B9}" dt="2025-03-04T23:41:40.019" v="286" actId="478"/>
          <ac:spMkLst>
            <pc:docMk/>
            <pc:sldMk cId="0" sldId="287"/>
            <ac:spMk id="14" creationId="{6C0FC902-EF74-4514-5EAE-F42C066CC330}"/>
          </ac:spMkLst>
        </pc:spChg>
        <pc:spChg chg="add mod">
          <ac:chgData name="Marija Plotniece" userId="5a18e688-110e-4dfa-8b38-579e597aef87" providerId="ADAL" clId="{09478502-FB64-4F33-A1D2-087DFA83F3B9}" dt="2025-03-04T23:41:26.660" v="282"/>
          <ac:spMkLst>
            <pc:docMk/>
            <pc:sldMk cId="0" sldId="287"/>
            <ac:spMk id="15" creationId="{00000000-0000-0000-0000-000000000000}"/>
          </ac:spMkLst>
        </pc:spChg>
        <pc:spChg chg="add mod">
          <ac:chgData name="Marija Plotniece" userId="5a18e688-110e-4dfa-8b38-579e597aef87" providerId="ADAL" clId="{09478502-FB64-4F33-A1D2-087DFA83F3B9}" dt="2025-03-04T23:41:26.660" v="282"/>
          <ac:spMkLst>
            <pc:docMk/>
            <pc:sldMk cId="0" sldId="287"/>
            <ac:spMk id="17" creationId="{00000000-0000-0000-0000-000000000000}"/>
          </ac:spMkLst>
        </pc:spChg>
        <pc:spChg chg="add mod">
          <ac:chgData name="Marija Plotniece" userId="5a18e688-110e-4dfa-8b38-579e597aef87" providerId="ADAL" clId="{09478502-FB64-4F33-A1D2-087DFA83F3B9}" dt="2025-03-04T23:49:02.234" v="448" actId="14100"/>
          <ac:spMkLst>
            <pc:docMk/>
            <pc:sldMk cId="0" sldId="287"/>
            <ac:spMk id="18" creationId="{00000000-0000-0000-0000-000000000000}"/>
          </ac:spMkLst>
        </pc:spChg>
        <pc:spChg chg="add mod">
          <ac:chgData name="Marija Plotniece" userId="5a18e688-110e-4dfa-8b38-579e597aef87" providerId="ADAL" clId="{09478502-FB64-4F33-A1D2-087DFA83F3B9}" dt="2025-03-04T23:49:07.247" v="450" actId="14100"/>
          <ac:spMkLst>
            <pc:docMk/>
            <pc:sldMk cId="0" sldId="287"/>
            <ac:spMk id="19" creationId="{00000000-0000-0000-0000-000000000000}"/>
          </ac:spMkLst>
        </pc:spChg>
        <pc:spChg chg="add mod">
          <ac:chgData name="Marija Plotniece" userId="5a18e688-110e-4dfa-8b38-579e597aef87" providerId="ADAL" clId="{09478502-FB64-4F33-A1D2-087DFA83F3B9}" dt="2025-03-04T23:43:09.931" v="320" actId="20577"/>
          <ac:spMkLst>
            <pc:docMk/>
            <pc:sldMk cId="0" sldId="287"/>
            <ac:spMk id="20" creationId="{00000000-0000-0000-0000-000000000000}"/>
          </ac:spMkLst>
        </pc:spChg>
        <pc:spChg chg="add del mod">
          <ac:chgData name="Marija Plotniece" userId="5a18e688-110e-4dfa-8b38-579e597aef87" providerId="ADAL" clId="{09478502-FB64-4F33-A1D2-087DFA83F3B9}" dt="2025-03-04T23:42:01.838" v="295" actId="1076"/>
          <ac:spMkLst>
            <pc:docMk/>
            <pc:sldMk cId="0" sldId="287"/>
            <ac:spMk id="21" creationId="{00000000-0000-0000-0000-000000000000}"/>
          </ac:spMkLst>
        </pc:spChg>
        <pc:spChg chg="add mod">
          <ac:chgData name="Marija Plotniece" userId="5a18e688-110e-4dfa-8b38-579e597aef87" providerId="ADAL" clId="{09478502-FB64-4F33-A1D2-087DFA83F3B9}" dt="2025-03-04T23:49:57.546" v="463" actId="1076"/>
          <ac:spMkLst>
            <pc:docMk/>
            <pc:sldMk cId="0" sldId="287"/>
            <ac:spMk id="22" creationId="{00000000-0000-0000-0000-000000000000}"/>
          </ac:spMkLst>
        </pc:spChg>
        <pc:spChg chg="add mod">
          <ac:chgData name="Marija Plotniece" userId="5a18e688-110e-4dfa-8b38-579e597aef87" providerId="ADAL" clId="{09478502-FB64-4F33-A1D2-087DFA83F3B9}" dt="2025-03-04T23:41:26.660" v="282"/>
          <ac:spMkLst>
            <pc:docMk/>
            <pc:sldMk cId="0" sldId="287"/>
            <ac:spMk id="23" creationId="{00000000-0000-0000-0000-000000000000}"/>
          </ac:spMkLst>
        </pc:spChg>
        <pc:picChg chg="del">
          <ac:chgData name="Marija Plotniece" userId="5a18e688-110e-4dfa-8b38-579e597aef87" providerId="ADAL" clId="{09478502-FB64-4F33-A1D2-087DFA83F3B9}" dt="2025-03-04T23:41:10.630" v="278" actId="478"/>
          <ac:picMkLst>
            <pc:docMk/>
            <pc:sldMk cId="0" sldId="287"/>
            <ac:picMk id="2" creationId="{00000000-0000-0000-0000-000000000000}"/>
          </ac:picMkLst>
        </pc:picChg>
        <pc:picChg chg="del">
          <ac:chgData name="Marija Plotniece" userId="5a18e688-110e-4dfa-8b38-579e597aef87" providerId="ADAL" clId="{09478502-FB64-4F33-A1D2-087DFA83F3B9}" dt="2025-03-04T23:41:22.326" v="281" actId="21"/>
          <ac:picMkLst>
            <pc:docMk/>
            <pc:sldMk cId="0" sldId="287"/>
            <ac:picMk id="4" creationId="{00000000-0000-0000-0000-000000000000}"/>
          </ac:picMkLst>
        </pc:picChg>
        <pc:picChg chg="add del mod">
          <ac:chgData name="Marija Plotniece" userId="5a18e688-110e-4dfa-8b38-579e597aef87" providerId="ADAL" clId="{09478502-FB64-4F33-A1D2-087DFA83F3B9}" dt="2025-03-04T23:49:08.431" v="451" actId="478"/>
          <ac:picMkLst>
            <pc:docMk/>
            <pc:sldMk cId="0" sldId="287"/>
            <ac:picMk id="16" creationId="{00000000-0000-0000-0000-000000000000}"/>
          </ac:picMkLst>
        </pc:picChg>
      </pc:sldChg>
      <pc:sldChg chg="addSp delSp modSp add mod">
        <pc:chgData name="Marija Plotniece" userId="5a18e688-110e-4dfa-8b38-579e597aef87" providerId="ADAL" clId="{09478502-FB64-4F33-A1D2-087DFA83F3B9}" dt="2025-03-04T23:46:05.364" v="381" actId="20577"/>
        <pc:sldMkLst>
          <pc:docMk/>
          <pc:sldMk cId="0" sldId="288"/>
        </pc:sldMkLst>
        <pc:spChg chg="del">
          <ac:chgData name="Marija Plotniece" userId="5a18e688-110e-4dfa-8b38-579e597aef87" providerId="ADAL" clId="{09478502-FB64-4F33-A1D2-087DFA83F3B9}" dt="2025-03-04T23:45:42.370" v="359" actId="478"/>
          <ac:spMkLst>
            <pc:docMk/>
            <pc:sldMk cId="0" sldId="288"/>
            <ac:spMk id="3" creationId="{00000000-0000-0000-0000-000000000000}"/>
          </ac:spMkLst>
        </pc:spChg>
        <pc:spChg chg="mod">
          <ac:chgData name="Marija Plotniece" userId="5a18e688-110e-4dfa-8b38-579e597aef87" providerId="ADAL" clId="{09478502-FB64-4F33-A1D2-087DFA83F3B9}" dt="2025-03-04T23:45:37.037" v="357" actId="20577"/>
          <ac:spMkLst>
            <pc:docMk/>
            <pc:sldMk cId="0" sldId="288"/>
            <ac:spMk id="6" creationId="{00000000-0000-0000-0000-000000000000}"/>
          </ac:spMkLst>
        </pc:spChg>
        <pc:spChg chg="mod">
          <ac:chgData name="Marija Plotniece" userId="5a18e688-110e-4dfa-8b38-579e597aef87" providerId="ADAL" clId="{09478502-FB64-4F33-A1D2-087DFA83F3B9}" dt="2025-03-04T23:46:05.364" v="381" actId="20577"/>
          <ac:spMkLst>
            <pc:docMk/>
            <pc:sldMk cId="0" sldId="288"/>
            <ac:spMk id="8" creationId="{00000000-0000-0000-0000-000000000000}"/>
          </ac:spMkLst>
        </pc:spChg>
        <pc:spChg chg="del">
          <ac:chgData name="Marija Plotniece" userId="5a18e688-110e-4dfa-8b38-579e597aef87" providerId="ADAL" clId="{09478502-FB64-4F33-A1D2-087DFA83F3B9}" dt="2025-03-04T23:43:58.818" v="322" actId="478"/>
          <ac:spMkLst>
            <pc:docMk/>
            <pc:sldMk cId="0" sldId="288"/>
            <ac:spMk id="9" creationId="{00000000-0000-0000-0000-000000000000}"/>
          </ac:spMkLst>
        </pc:spChg>
        <pc:spChg chg="del mod">
          <ac:chgData name="Marija Plotniece" userId="5a18e688-110e-4dfa-8b38-579e597aef87" providerId="ADAL" clId="{09478502-FB64-4F33-A1D2-087DFA83F3B9}" dt="2025-03-04T23:45:40.448" v="358" actId="478"/>
          <ac:spMkLst>
            <pc:docMk/>
            <pc:sldMk cId="0" sldId="288"/>
            <ac:spMk id="11" creationId="{00000000-0000-0000-0000-000000000000}"/>
          </ac:spMkLst>
        </pc:spChg>
        <pc:spChg chg="add del mod">
          <ac:chgData name="Marija Plotniece" userId="5a18e688-110e-4dfa-8b38-579e597aef87" providerId="ADAL" clId="{09478502-FB64-4F33-A1D2-087DFA83F3B9}" dt="2025-03-04T23:44:01.683" v="323" actId="478"/>
          <ac:spMkLst>
            <pc:docMk/>
            <pc:sldMk cId="0" sldId="288"/>
            <ac:spMk id="13" creationId="{87F65FE0-3CE7-586D-0086-8D8D9E437D63}"/>
          </ac:spMkLst>
        </pc:spChg>
        <pc:picChg chg="del">
          <ac:chgData name="Marija Plotniece" userId="5a18e688-110e-4dfa-8b38-579e597aef87" providerId="ADAL" clId="{09478502-FB64-4F33-A1D2-087DFA83F3B9}" dt="2025-03-04T23:43:54.831" v="321" actId="478"/>
          <ac:picMkLst>
            <pc:docMk/>
            <pc:sldMk cId="0" sldId="288"/>
            <ac:picMk id="2" creationId="{00000000-0000-0000-0000-000000000000}"/>
          </ac:picMkLst>
        </pc:picChg>
        <pc:picChg chg="del">
          <ac:chgData name="Marija Plotniece" userId="5a18e688-110e-4dfa-8b38-579e597aef87" providerId="ADAL" clId="{09478502-FB64-4F33-A1D2-087DFA83F3B9}" dt="2025-03-04T23:45:44.140" v="360" actId="478"/>
          <ac:picMkLst>
            <pc:docMk/>
            <pc:sldMk cId="0" sldId="288"/>
            <ac:picMk id="4" creationId="{00000000-0000-0000-0000-000000000000}"/>
          </ac:picMkLst>
        </pc:picChg>
      </pc:sldChg>
      <pc:sldChg chg="addSp delSp modSp add mod">
        <pc:chgData name="Marija Plotniece" userId="5a18e688-110e-4dfa-8b38-579e597aef87" providerId="ADAL" clId="{09478502-FB64-4F33-A1D2-087DFA83F3B9}" dt="2025-03-04T23:48:12.994" v="447" actId="20577"/>
        <pc:sldMkLst>
          <pc:docMk/>
          <pc:sldMk cId="0" sldId="289"/>
        </pc:sldMkLst>
        <pc:spChg chg="del">
          <ac:chgData name="Marija Plotniece" userId="5a18e688-110e-4dfa-8b38-579e597aef87" providerId="ADAL" clId="{09478502-FB64-4F33-A1D2-087DFA83F3B9}" dt="2025-03-04T23:46:28.611" v="383" actId="478"/>
          <ac:spMkLst>
            <pc:docMk/>
            <pc:sldMk cId="0" sldId="289"/>
            <ac:spMk id="3" creationId="{00000000-0000-0000-0000-000000000000}"/>
          </ac:spMkLst>
        </pc:spChg>
        <pc:spChg chg="mod">
          <ac:chgData name="Marija Plotniece" userId="5a18e688-110e-4dfa-8b38-579e597aef87" providerId="ADAL" clId="{09478502-FB64-4F33-A1D2-087DFA83F3B9}" dt="2025-03-04T23:46:44.064" v="390" actId="1076"/>
          <ac:spMkLst>
            <pc:docMk/>
            <pc:sldMk cId="0" sldId="289"/>
            <ac:spMk id="9" creationId="{00000000-0000-0000-0000-000000000000}"/>
          </ac:spMkLst>
        </pc:spChg>
        <pc:spChg chg="del">
          <ac:chgData name="Marija Plotniece" userId="5a18e688-110e-4dfa-8b38-579e597aef87" providerId="ADAL" clId="{09478502-FB64-4F33-A1D2-087DFA83F3B9}" dt="2025-03-04T23:46:37.308" v="388" actId="478"/>
          <ac:spMkLst>
            <pc:docMk/>
            <pc:sldMk cId="0" sldId="289"/>
            <ac:spMk id="10" creationId="{00000000-0000-0000-0000-000000000000}"/>
          </ac:spMkLst>
        </pc:spChg>
        <pc:spChg chg="mod">
          <ac:chgData name="Marija Plotniece" userId="5a18e688-110e-4dfa-8b38-579e597aef87" providerId="ADAL" clId="{09478502-FB64-4F33-A1D2-087DFA83F3B9}" dt="2025-03-04T23:46:56.217" v="393" actId="1076"/>
          <ac:spMkLst>
            <pc:docMk/>
            <pc:sldMk cId="0" sldId="289"/>
            <ac:spMk id="22" creationId="{00000000-0000-0000-0000-000000000000}"/>
          </ac:spMkLst>
        </pc:spChg>
        <pc:spChg chg="mod">
          <ac:chgData name="Marija Plotniece" userId="5a18e688-110e-4dfa-8b38-579e597aef87" providerId="ADAL" clId="{09478502-FB64-4F33-A1D2-087DFA83F3B9}" dt="2025-03-04T23:47:00.928" v="394"/>
          <ac:spMkLst>
            <pc:docMk/>
            <pc:sldMk cId="0" sldId="289"/>
            <ac:spMk id="24" creationId="{00000000-0000-0000-0000-000000000000}"/>
          </ac:spMkLst>
        </pc:spChg>
        <pc:spChg chg="mod">
          <ac:chgData name="Marija Plotniece" userId="5a18e688-110e-4dfa-8b38-579e597aef87" providerId="ADAL" clId="{09478502-FB64-4F33-A1D2-087DFA83F3B9}" dt="2025-03-04T23:47:08.248" v="397" actId="20577"/>
          <ac:spMkLst>
            <pc:docMk/>
            <pc:sldMk cId="0" sldId="289"/>
            <ac:spMk id="26" creationId="{00000000-0000-0000-0000-000000000000}"/>
          </ac:spMkLst>
        </pc:spChg>
        <pc:spChg chg="mod">
          <ac:chgData name="Marija Plotniece" userId="5a18e688-110e-4dfa-8b38-579e597aef87" providerId="ADAL" clId="{09478502-FB64-4F33-A1D2-087DFA83F3B9}" dt="2025-03-04T23:47:17.643" v="400" actId="20577"/>
          <ac:spMkLst>
            <pc:docMk/>
            <pc:sldMk cId="0" sldId="289"/>
            <ac:spMk id="27" creationId="{00000000-0000-0000-0000-000000000000}"/>
          </ac:spMkLst>
        </pc:spChg>
        <pc:spChg chg="del">
          <ac:chgData name="Marija Plotniece" userId="5a18e688-110e-4dfa-8b38-579e597aef87" providerId="ADAL" clId="{09478502-FB64-4F33-A1D2-087DFA83F3B9}" dt="2025-03-04T23:47:46.763" v="434" actId="478"/>
          <ac:spMkLst>
            <pc:docMk/>
            <pc:sldMk cId="0" sldId="289"/>
            <ac:spMk id="28" creationId="{00000000-0000-0000-0000-000000000000}"/>
          </ac:spMkLst>
        </pc:spChg>
        <pc:spChg chg="mod">
          <ac:chgData name="Marija Plotniece" userId="5a18e688-110e-4dfa-8b38-579e597aef87" providerId="ADAL" clId="{09478502-FB64-4F33-A1D2-087DFA83F3B9}" dt="2025-03-04T23:48:12.994" v="447" actId="20577"/>
          <ac:spMkLst>
            <pc:docMk/>
            <pc:sldMk cId="0" sldId="289"/>
            <ac:spMk id="29" creationId="{00000000-0000-0000-0000-000000000000}"/>
          </ac:spMkLst>
        </pc:spChg>
        <pc:spChg chg="del mod">
          <ac:chgData name="Marija Plotniece" userId="5a18e688-110e-4dfa-8b38-579e597aef87" providerId="ADAL" clId="{09478502-FB64-4F33-A1D2-087DFA83F3B9}" dt="2025-03-04T23:46:30.566" v="384" actId="478"/>
          <ac:spMkLst>
            <pc:docMk/>
            <pc:sldMk cId="0" sldId="289"/>
            <ac:spMk id="31" creationId="{00000000-0000-0000-0000-000000000000}"/>
          </ac:spMkLst>
        </pc:spChg>
        <pc:spChg chg="add del mod">
          <ac:chgData name="Marija Plotniece" userId="5a18e688-110e-4dfa-8b38-579e597aef87" providerId="ADAL" clId="{09478502-FB64-4F33-A1D2-087DFA83F3B9}" dt="2025-03-04T23:46:40.203" v="389" actId="478"/>
          <ac:spMkLst>
            <pc:docMk/>
            <pc:sldMk cId="0" sldId="289"/>
            <ac:spMk id="33" creationId="{D0398C89-A286-1AE6-5698-9E2B31C2DE84}"/>
          </ac:spMkLst>
        </pc:spChg>
        <pc:grpChg chg="mod">
          <ac:chgData name="Marija Plotniece" userId="5a18e688-110e-4dfa-8b38-579e597aef87" providerId="ADAL" clId="{09478502-FB64-4F33-A1D2-087DFA83F3B9}" dt="2025-03-04T23:46:34.691" v="387" actId="1076"/>
          <ac:grpSpMkLst>
            <pc:docMk/>
            <pc:sldMk cId="0" sldId="289"/>
            <ac:grpSpMk id="6" creationId="{00000000-0000-0000-0000-000000000000}"/>
          </ac:grpSpMkLst>
        </pc:grpChg>
        <pc:picChg chg="del">
          <ac:chgData name="Marija Plotniece" userId="5a18e688-110e-4dfa-8b38-579e597aef87" providerId="ADAL" clId="{09478502-FB64-4F33-A1D2-087DFA83F3B9}" dt="2025-03-04T23:46:24.028" v="382" actId="478"/>
          <ac:picMkLst>
            <pc:docMk/>
            <pc:sldMk cId="0" sldId="289"/>
            <ac:picMk id="2" creationId="{00000000-0000-0000-0000-000000000000}"/>
          </ac:picMkLst>
        </pc:picChg>
        <pc:picChg chg="del">
          <ac:chgData name="Marija Plotniece" userId="5a18e688-110e-4dfa-8b38-579e597aef87" providerId="ADAL" clId="{09478502-FB64-4F33-A1D2-087DFA83F3B9}" dt="2025-03-04T23:46:32.691" v="385" actId="478"/>
          <ac:picMkLst>
            <pc:docMk/>
            <pc:sldMk cId="0" sldId="289"/>
            <ac:picMk id="4" creationId="{00000000-0000-0000-0000-000000000000}"/>
          </ac:picMkLst>
        </pc:picChg>
      </pc:sldChg>
      <pc:sldChg chg="addSp delSp modSp add del mod">
        <pc:chgData name="Marija Plotniece" userId="5a18e688-110e-4dfa-8b38-579e597aef87" providerId="ADAL" clId="{09478502-FB64-4F33-A1D2-087DFA83F3B9}" dt="2025-03-04T23:17:47.810" v="8" actId="47"/>
        <pc:sldMkLst>
          <pc:docMk/>
          <pc:sldMk cId="0" sldId="2147472494"/>
        </pc:sldMkLst>
        <pc:spChg chg="del">
          <ac:chgData name="Marija Plotniece" userId="5a18e688-110e-4dfa-8b38-579e597aef87" providerId="ADAL" clId="{09478502-FB64-4F33-A1D2-087DFA83F3B9}" dt="2025-03-04T23:17:31.820" v="2" actId="21"/>
          <ac:spMkLst>
            <pc:docMk/>
            <pc:sldMk cId="0" sldId="2147472494"/>
            <ac:spMk id="4"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7"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8"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10"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11"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12"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13"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14" creationId="{00000000-0000-0000-0000-000000000000}"/>
          </ac:spMkLst>
        </pc:spChg>
        <pc:spChg chg="del">
          <ac:chgData name="Marija Plotniece" userId="5a18e688-110e-4dfa-8b38-579e597aef87" providerId="ADAL" clId="{09478502-FB64-4F33-A1D2-087DFA83F3B9}" dt="2025-03-04T23:17:31.820" v="2" actId="21"/>
          <ac:spMkLst>
            <pc:docMk/>
            <pc:sldMk cId="0" sldId="2147472494"/>
            <ac:spMk id="15" creationId="{00000000-0000-0000-0000-000000000000}"/>
          </ac:spMkLst>
        </pc:spChg>
        <pc:spChg chg="del">
          <ac:chgData name="Marija Plotniece" userId="5a18e688-110e-4dfa-8b38-579e597aef87" providerId="ADAL" clId="{09478502-FB64-4F33-A1D2-087DFA83F3B9}" dt="2025-03-04T23:17:20.255" v="1" actId="478"/>
          <ac:spMkLst>
            <pc:docMk/>
            <pc:sldMk cId="0" sldId="2147472494"/>
            <ac:spMk id="34" creationId="{00000000-0000-0000-0000-000000000000}"/>
          </ac:spMkLst>
        </pc:spChg>
        <pc:spChg chg="add mod">
          <ac:chgData name="Marija Plotniece" userId="5a18e688-110e-4dfa-8b38-579e597aef87" providerId="ADAL" clId="{09478502-FB64-4F33-A1D2-087DFA83F3B9}" dt="2025-03-04T23:17:31.820" v="2" actId="21"/>
          <ac:spMkLst>
            <pc:docMk/>
            <pc:sldMk cId="0" sldId="2147472494"/>
            <ac:spMk id="36" creationId="{0D6AF05B-BBCC-E7BB-08C6-5D4386760D20}"/>
          </ac:spMkLst>
        </pc:spChg>
      </pc:sldChg>
      <pc:sldChg chg="new del">
        <pc:chgData name="Marija Plotniece" userId="5a18e688-110e-4dfa-8b38-579e597aef87" providerId="ADAL" clId="{09478502-FB64-4F33-A1D2-087DFA83F3B9}" dt="2025-03-04T23:17:34.853" v="4" actId="47"/>
        <pc:sldMkLst>
          <pc:docMk/>
          <pc:sldMk cId="2211831934" sldId="2147472495"/>
        </pc:sldMkLst>
      </pc:sldChg>
      <pc:sldChg chg="addSp delSp modSp new mod modClrScheme chgLayout">
        <pc:chgData name="Marija Plotniece" userId="5a18e688-110e-4dfa-8b38-579e597aef87" providerId="ADAL" clId="{09478502-FB64-4F33-A1D2-087DFA83F3B9}" dt="2025-03-04T23:19:39.872" v="36" actId="14100"/>
        <pc:sldMkLst>
          <pc:docMk/>
          <pc:sldMk cId="4291722266" sldId="2147472495"/>
        </pc:sldMkLst>
        <pc:spChg chg="del">
          <ac:chgData name="Marija Plotniece" userId="5a18e688-110e-4dfa-8b38-579e597aef87" providerId="ADAL" clId="{09478502-FB64-4F33-A1D2-087DFA83F3B9}" dt="2025-03-04T23:17:43.733" v="6" actId="700"/>
          <ac:spMkLst>
            <pc:docMk/>
            <pc:sldMk cId="4291722266" sldId="2147472495"/>
            <ac:spMk id="2" creationId="{C52F3885-BC7D-73AE-1C0C-10CCBBD0D9A9}"/>
          </ac:spMkLst>
        </pc:spChg>
        <pc:spChg chg="del">
          <ac:chgData name="Marija Plotniece" userId="5a18e688-110e-4dfa-8b38-579e597aef87" providerId="ADAL" clId="{09478502-FB64-4F33-A1D2-087DFA83F3B9}" dt="2025-03-04T23:17:43.733" v="6" actId="700"/>
          <ac:spMkLst>
            <pc:docMk/>
            <pc:sldMk cId="4291722266" sldId="2147472495"/>
            <ac:spMk id="3" creationId="{5854FEA9-73A6-E018-E0DA-E6440B59067B}"/>
          </ac:spMkLst>
        </pc:spChg>
        <pc:spChg chg="mod ord">
          <ac:chgData name="Marija Plotniece" userId="5a18e688-110e-4dfa-8b38-579e597aef87" providerId="ADAL" clId="{09478502-FB64-4F33-A1D2-087DFA83F3B9}" dt="2025-03-04T23:17:43.733" v="6" actId="700"/>
          <ac:spMkLst>
            <pc:docMk/>
            <pc:sldMk cId="4291722266" sldId="2147472495"/>
            <ac:spMk id="4" creationId="{D1D783CA-DB2C-2502-5CA1-1FE082E36C4A}"/>
          </ac:spMkLst>
        </pc:spChg>
        <pc:spChg chg="mod">
          <ac:chgData name="Marija Plotniece" userId="5a18e688-110e-4dfa-8b38-579e597aef87" providerId="ADAL" clId="{09478502-FB64-4F33-A1D2-087DFA83F3B9}" dt="2025-03-04T23:18:26.882" v="19" actId="1076"/>
          <ac:spMkLst>
            <pc:docMk/>
            <pc:sldMk cId="4291722266" sldId="2147472495"/>
            <ac:spMk id="5" creationId="{00000000-0000-0000-0000-000000000000}"/>
          </ac:spMkLst>
        </pc:spChg>
        <pc:spChg chg="add mod">
          <ac:chgData name="Marija Plotniece" userId="5a18e688-110e-4dfa-8b38-579e597aef87" providerId="ADAL" clId="{09478502-FB64-4F33-A1D2-087DFA83F3B9}" dt="2025-03-04T23:17:44.667" v="7"/>
          <ac:spMkLst>
            <pc:docMk/>
            <pc:sldMk cId="4291722266" sldId="2147472495"/>
            <ac:spMk id="6" creationId="{00000000-0000-0000-0000-000000000000}"/>
          </ac:spMkLst>
        </pc:spChg>
        <pc:spChg chg="mod">
          <ac:chgData name="Marija Plotniece" userId="5a18e688-110e-4dfa-8b38-579e597aef87" providerId="ADAL" clId="{09478502-FB64-4F33-A1D2-087DFA83F3B9}" dt="2025-03-04T23:18:57.557" v="24" actId="14100"/>
          <ac:spMkLst>
            <pc:docMk/>
            <pc:sldMk cId="4291722266" sldId="2147472495"/>
            <ac:spMk id="7" creationId="{00000000-0000-0000-0000-000000000000}"/>
          </ac:spMkLst>
        </pc:spChg>
        <pc:spChg chg="add mod">
          <ac:chgData name="Marija Plotniece" userId="5a18e688-110e-4dfa-8b38-579e597aef87" providerId="ADAL" clId="{09478502-FB64-4F33-A1D2-087DFA83F3B9}" dt="2025-03-04T23:18:50.414" v="21" actId="14100"/>
          <ac:spMkLst>
            <pc:docMk/>
            <pc:sldMk cId="4291722266" sldId="2147472495"/>
            <ac:spMk id="8" creationId="{00000000-0000-0000-0000-000000000000}"/>
          </ac:spMkLst>
        </pc:spChg>
        <pc:spChg chg="add mod">
          <ac:chgData name="Marija Plotniece" userId="5a18e688-110e-4dfa-8b38-579e597aef87" providerId="ADAL" clId="{09478502-FB64-4F33-A1D2-087DFA83F3B9}" dt="2025-03-04T23:19:14.937" v="29"/>
          <ac:spMkLst>
            <pc:docMk/>
            <pc:sldMk cId="4291722266" sldId="2147472495"/>
            <ac:spMk id="11" creationId="{00000000-0000-0000-0000-000000000000}"/>
          </ac:spMkLst>
        </pc:spChg>
        <pc:spChg chg="add mod">
          <ac:chgData name="Marija Plotniece" userId="5a18e688-110e-4dfa-8b38-579e597aef87" providerId="ADAL" clId="{09478502-FB64-4F33-A1D2-087DFA83F3B9}" dt="2025-03-04T23:19:39.872" v="36" actId="14100"/>
          <ac:spMkLst>
            <pc:docMk/>
            <pc:sldMk cId="4291722266" sldId="2147472495"/>
            <ac:spMk id="13" creationId="{00000000-0000-0000-0000-000000000000}"/>
          </ac:spMkLst>
        </pc:spChg>
        <pc:spChg chg="add mod">
          <ac:chgData name="Marija Plotniece" userId="5a18e688-110e-4dfa-8b38-579e597aef87" providerId="ADAL" clId="{09478502-FB64-4F33-A1D2-087DFA83F3B9}" dt="2025-03-04T23:17:44.667" v="7"/>
          <ac:spMkLst>
            <pc:docMk/>
            <pc:sldMk cId="4291722266" sldId="2147472495"/>
            <ac:spMk id="14" creationId="{00000000-0000-0000-0000-000000000000}"/>
          </ac:spMkLst>
        </pc:spChg>
        <pc:spChg chg="add mod">
          <ac:chgData name="Marija Plotniece" userId="5a18e688-110e-4dfa-8b38-579e597aef87" providerId="ADAL" clId="{09478502-FB64-4F33-A1D2-087DFA83F3B9}" dt="2025-03-04T23:17:44.667" v="7"/>
          <ac:spMkLst>
            <pc:docMk/>
            <pc:sldMk cId="4291722266" sldId="2147472495"/>
            <ac:spMk id="17" creationId="{00000000-0000-0000-0000-000000000000}"/>
          </ac:spMkLst>
        </pc:spChg>
        <pc:spChg chg="add mod">
          <ac:chgData name="Marija Plotniece" userId="5a18e688-110e-4dfa-8b38-579e597aef87" providerId="ADAL" clId="{09478502-FB64-4F33-A1D2-087DFA83F3B9}" dt="2025-03-04T23:19:32.551" v="33" actId="20577"/>
          <ac:spMkLst>
            <pc:docMk/>
            <pc:sldMk cId="4291722266" sldId="2147472495"/>
            <ac:spMk id="18" creationId="{00000000-0000-0000-0000-000000000000}"/>
          </ac:spMkLst>
        </pc:spChg>
        <pc:spChg chg="add mod">
          <ac:chgData name="Marija Plotniece" userId="5a18e688-110e-4dfa-8b38-579e597aef87" providerId="ADAL" clId="{09478502-FB64-4F33-A1D2-087DFA83F3B9}" dt="2025-03-04T23:17:44.667" v="7"/>
          <ac:spMkLst>
            <pc:docMk/>
            <pc:sldMk cId="4291722266" sldId="2147472495"/>
            <ac:spMk id="19" creationId="{00000000-0000-0000-0000-000000000000}"/>
          </ac:spMkLst>
        </pc:spChg>
        <pc:spChg chg="add mod">
          <ac:chgData name="Marija Plotniece" userId="5a18e688-110e-4dfa-8b38-579e597aef87" providerId="ADAL" clId="{09478502-FB64-4F33-A1D2-087DFA83F3B9}" dt="2025-03-04T23:19:01.254" v="25" actId="1076"/>
          <ac:spMkLst>
            <pc:docMk/>
            <pc:sldMk cId="4291722266" sldId="2147472495"/>
            <ac:spMk id="35" creationId="{00000000-0000-0000-0000-000000000000}"/>
          </ac:spMkLst>
        </pc:spChg>
        <pc:spChg chg="add mod">
          <ac:chgData name="Marija Plotniece" userId="5a18e688-110e-4dfa-8b38-579e597aef87" providerId="ADAL" clId="{09478502-FB64-4F33-A1D2-087DFA83F3B9}" dt="2025-03-04T23:18:04.461" v="12" actId="207"/>
          <ac:spMkLst>
            <pc:docMk/>
            <pc:sldMk cId="4291722266" sldId="2147472495"/>
            <ac:spMk id="36" creationId="{00000000-0000-0000-0000-000000000000}"/>
          </ac:spMkLst>
        </pc:spChg>
      </pc:sldChg>
      <pc:sldChg chg="addSp delSp modSp new mod">
        <pc:chgData name="Marija Plotniece" userId="5a18e688-110e-4dfa-8b38-579e597aef87" providerId="ADAL" clId="{09478502-FB64-4F33-A1D2-087DFA83F3B9}" dt="2025-03-04T23:24:44.039" v="82" actId="1076"/>
        <pc:sldMkLst>
          <pc:docMk/>
          <pc:sldMk cId="2142624170" sldId="2147472496"/>
        </pc:sldMkLst>
        <pc:spChg chg="mod">
          <ac:chgData name="Marija Plotniece" userId="5a18e688-110e-4dfa-8b38-579e597aef87" providerId="ADAL" clId="{09478502-FB64-4F33-A1D2-087DFA83F3B9}" dt="2025-03-04T23:20:39.441" v="42" actId="208"/>
          <ac:spMkLst>
            <pc:docMk/>
            <pc:sldMk cId="2142624170" sldId="2147472496"/>
            <ac:spMk id="3" creationId="{701BC3D7-9F4A-4E28-8727-52AA7B0409CC}"/>
          </ac:spMkLst>
        </pc:spChg>
        <pc:spChg chg="mod">
          <ac:chgData name="Marija Plotniece" userId="5a18e688-110e-4dfa-8b38-579e597aef87" providerId="ADAL" clId="{09478502-FB64-4F33-A1D2-087DFA83F3B9}" dt="2025-03-04T23:20:39.441" v="42" actId="208"/>
          <ac:spMkLst>
            <pc:docMk/>
            <pc:sldMk cId="2142624170" sldId="2147472496"/>
            <ac:spMk id="4" creationId="{2A2A6F8C-9126-E615-ED33-B467DB0DB2B6}"/>
          </ac:spMkLst>
        </pc:spChg>
        <pc:spChg chg="add del mod">
          <ac:chgData name="Marija Plotniece" userId="5a18e688-110e-4dfa-8b38-579e597aef87" providerId="ADAL" clId="{09478502-FB64-4F33-A1D2-087DFA83F3B9}" dt="2025-03-04T23:20:45.137" v="44" actId="478"/>
          <ac:spMkLst>
            <pc:docMk/>
            <pc:sldMk cId="2142624170" sldId="2147472496"/>
            <ac:spMk id="5" creationId="{6A5A2642-1BEB-5E67-A545-F50869FAFE4C}"/>
          </ac:spMkLst>
        </pc:spChg>
        <pc:spChg chg="mod">
          <ac:chgData name="Marija Plotniece" userId="5a18e688-110e-4dfa-8b38-579e597aef87" providerId="ADAL" clId="{09478502-FB64-4F33-A1D2-087DFA83F3B9}" dt="2025-03-04T23:24:44.039" v="82" actId="1076"/>
          <ac:spMkLst>
            <pc:docMk/>
            <pc:sldMk cId="2142624170" sldId="2147472496"/>
            <ac:spMk id="6" creationId="{5843F093-0AF1-C410-FF39-B07278AD764D}"/>
          </ac:spMkLst>
        </pc:spChg>
        <pc:spChg chg="add mod">
          <ac:chgData name="Marija Plotniece" userId="5a18e688-110e-4dfa-8b38-579e597aef87" providerId="ADAL" clId="{09478502-FB64-4F33-A1D2-087DFA83F3B9}" dt="2025-03-04T23:24:37.022" v="81" actId="20577"/>
          <ac:spMkLst>
            <pc:docMk/>
            <pc:sldMk cId="2142624170" sldId="2147472496"/>
            <ac:spMk id="7" creationId="{A3DD9D4A-8EF2-BDC6-AF79-DF0025F145E7}"/>
          </ac:spMkLst>
        </pc:spChg>
        <pc:spChg chg="add mod">
          <ac:chgData name="Marija Plotniece" userId="5a18e688-110e-4dfa-8b38-579e597aef87" providerId="ADAL" clId="{09478502-FB64-4F33-A1D2-087DFA83F3B9}" dt="2025-03-04T23:20:56.911" v="47" actId="1076"/>
          <ac:spMkLst>
            <pc:docMk/>
            <pc:sldMk cId="2142624170" sldId="2147472496"/>
            <ac:spMk id="8" creationId="{A47FC5B8-9755-DC49-ED60-DCB30859B12F}"/>
          </ac:spMkLst>
        </pc:spChg>
        <pc:spChg chg="mod">
          <ac:chgData name="Marija Plotniece" userId="5a18e688-110e-4dfa-8b38-579e597aef87" providerId="ADAL" clId="{09478502-FB64-4F33-A1D2-087DFA83F3B9}" dt="2025-03-04T23:20:27.008" v="39" actId="207"/>
          <ac:spMkLst>
            <pc:docMk/>
            <pc:sldMk cId="2142624170" sldId="2147472496"/>
            <ac:spMk id="10" creationId="{2FD4437E-98B6-DCA9-4293-595BF31BF3E5}"/>
          </ac:spMkLst>
        </pc:spChg>
        <pc:spChg chg="add mod">
          <ac:chgData name="Marija Plotniece" userId="5a18e688-110e-4dfa-8b38-579e597aef87" providerId="ADAL" clId="{09478502-FB64-4F33-A1D2-087DFA83F3B9}" dt="2025-03-04T23:20:56.911" v="47" actId="1076"/>
          <ac:spMkLst>
            <pc:docMk/>
            <pc:sldMk cId="2142624170" sldId="2147472496"/>
            <ac:spMk id="12" creationId="{0C6BF540-7671-7926-FFCB-49BC0C331FA1}"/>
          </ac:spMkLst>
        </pc:spChg>
        <pc:spChg chg="mod">
          <ac:chgData name="Marija Plotniece" userId="5a18e688-110e-4dfa-8b38-579e597aef87" providerId="ADAL" clId="{09478502-FB64-4F33-A1D2-087DFA83F3B9}" dt="2025-03-04T23:20:27.008" v="39" actId="207"/>
          <ac:spMkLst>
            <pc:docMk/>
            <pc:sldMk cId="2142624170" sldId="2147472496"/>
            <ac:spMk id="14" creationId="{835B04FE-1FD1-B304-BBD2-0B9137D10645}"/>
          </ac:spMkLst>
        </pc:spChg>
        <pc:spChg chg="mod">
          <ac:chgData name="Marija Plotniece" userId="5a18e688-110e-4dfa-8b38-579e597aef87" providerId="ADAL" clId="{09478502-FB64-4F33-A1D2-087DFA83F3B9}" dt="2025-03-04T23:20:27.008" v="39" actId="207"/>
          <ac:spMkLst>
            <pc:docMk/>
            <pc:sldMk cId="2142624170" sldId="2147472496"/>
            <ac:spMk id="16" creationId="{28ED0DE4-AF1E-1FCC-ED51-76B64C918D59}"/>
          </ac:spMkLst>
        </pc:spChg>
        <pc:spChg chg="add mod">
          <ac:chgData name="Marija Plotniece" userId="5a18e688-110e-4dfa-8b38-579e597aef87" providerId="ADAL" clId="{09478502-FB64-4F33-A1D2-087DFA83F3B9}" dt="2025-03-04T23:20:56.911" v="47" actId="1076"/>
          <ac:spMkLst>
            <pc:docMk/>
            <pc:sldMk cId="2142624170" sldId="2147472496"/>
            <ac:spMk id="17" creationId="{17CAE2C5-F255-9682-558B-377192C1F0CB}"/>
          </ac:spMkLst>
        </pc:spChg>
        <pc:spChg chg="add del mod">
          <ac:chgData name="Marija Plotniece" userId="5a18e688-110e-4dfa-8b38-579e597aef87" providerId="ADAL" clId="{09478502-FB64-4F33-A1D2-087DFA83F3B9}" dt="2025-03-04T23:20:59.551" v="48" actId="478"/>
          <ac:spMkLst>
            <pc:docMk/>
            <pc:sldMk cId="2142624170" sldId="2147472496"/>
            <ac:spMk id="18" creationId="{8F913C1E-8587-042E-4AF0-D359517180C3}"/>
          </ac:spMkLst>
        </pc:spChg>
        <pc:grpChg chg="mod">
          <ac:chgData name="Marija Plotniece" userId="5a18e688-110e-4dfa-8b38-579e597aef87" providerId="ADAL" clId="{09478502-FB64-4F33-A1D2-087DFA83F3B9}" dt="2025-03-04T23:20:56.911" v="47" actId="1076"/>
          <ac:grpSpMkLst>
            <pc:docMk/>
            <pc:sldMk cId="2142624170" sldId="2147472496"/>
            <ac:grpSpMk id="2" creationId="{72245574-351F-8732-1C2D-D8A94D0832DE}"/>
          </ac:grpSpMkLst>
        </pc:grpChg>
        <pc:grpChg chg="mod">
          <ac:chgData name="Marija Plotniece" userId="5a18e688-110e-4dfa-8b38-579e597aef87" providerId="ADAL" clId="{09478502-FB64-4F33-A1D2-087DFA83F3B9}" dt="2025-03-04T23:20:56.911" v="47" actId="1076"/>
          <ac:grpSpMkLst>
            <pc:docMk/>
            <pc:sldMk cId="2142624170" sldId="2147472496"/>
            <ac:grpSpMk id="9" creationId="{86E923CA-ED5F-CE74-4261-8473CB669A45}"/>
          </ac:grpSpMkLst>
        </pc:grpChg>
        <pc:grpChg chg="mod">
          <ac:chgData name="Marija Plotniece" userId="5a18e688-110e-4dfa-8b38-579e597aef87" providerId="ADAL" clId="{09478502-FB64-4F33-A1D2-087DFA83F3B9}" dt="2025-03-04T23:20:56.911" v="47" actId="1076"/>
          <ac:grpSpMkLst>
            <pc:docMk/>
            <pc:sldMk cId="2142624170" sldId="2147472496"/>
            <ac:grpSpMk id="13" creationId="{5B51E5E6-D8A1-AE56-C1B3-396472139F23}"/>
          </ac:grpSpMkLst>
        </pc:grpChg>
        <pc:picChg chg="mod">
          <ac:chgData name="Marija Plotniece" userId="5a18e688-110e-4dfa-8b38-579e597aef87" providerId="ADAL" clId="{09478502-FB64-4F33-A1D2-087DFA83F3B9}" dt="2025-03-04T23:20:27.008" v="39" actId="207"/>
          <ac:picMkLst>
            <pc:docMk/>
            <pc:sldMk cId="2142624170" sldId="2147472496"/>
            <ac:picMk id="11" creationId="{A9A19A46-A139-BA43-D205-B2E8EEA273E0}"/>
          </ac:picMkLst>
        </pc:picChg>
        <pc:picChg chg="mod">
          <ac:chgData name="Marija Plotniece" userId="5a18e688-110e-4dfa-8b38-579e597aef87" providerId="ADAL" clId="{09478502-FB64-4F33-A1D2-087DFA83F3B9}" dt="2025-03-04T23:20:27.008" v="39" actId="207"/>
          <ac:picMkLst>
            <pc:docMk/>
            <pc:sldMk cId="2142624170" sldId="2147472496"/>
            <ac:picMk id="15" creationId="{00C533D4-A833-79C0-EC2B-46B7067BB812}"/>
          </ac:picMkLst>
        </pc:picChg>
      </pc:sldChg>
      <pc:sldChg chg="addSp modSp new mod modClrScheme chgLayout">
        <pc:chgData name="Marija Plotniece" userId="5a18e688-110e-4dfa-8b38-579e597aef87" providerId="ADAL" clId="{09478502-FB64-4F33-A1D2-087DFA83F3B9}" dt="2025-03-04T23:29:18.829" v="146" actId="113"/>
        <pc:sldMkLst>
          <pc:docMk/>
          <pc:sldMk cId="1102357689" sldId="2147472497"/>
        </pc:sldMkLst>
        <pc:spChg chg="add mod">
          <ac:chgData name="Marija Plotniece" userId="5a18e688-110e-4dfa-8b38-579e597aef87" providerId="ADAL" clId="{09478502-FB64-4F33-A1D2-087DFA83F3B9}" dt="2025-03-04T23:25:35.799" v="96" actId="20577"/>
          <ac:spMkLst>
            <pc:docMk/>
            <pc:sldMk cId="1102357689" sldId="2147472497"/>
            <ac:spMk id="2" creationId="{2E9ACB61-8987-52E3-92D4-45A2CA5CB2D4}"/>
          </ac:spMkLst>
        </pc:spChg>
        <pc:spChg chg="add mod">
          <ac:chgData name="Marija Plotniece" userId="5a18e688-110e-4dfa-8b38-579e597aef87" providerId="ADAL" clId="{09478502-FB64-4F33-A1D2-087DFA83F3B9}" dt="2025-03-04T23:28:23.042" v="127" actId="113"/>
          <ac:spMkLst>
            <pc:docMk/>
            <pc:sldMk cId="1102357689" sldId="2147472497"/>
            <ac:spMk id="3" creationId="{FCD9DABC-6081-8B0A-764B-23B2D5C3E555}"/>
          </ac:spMkLst>
        </pc:spChg>
        <pc:spChg chg="add mod">
          <ac:chgData name="Marija Plotniece" userId="5a18e688-110e-4dfa-8b38-579e597aef87" providerId="ADAL" clId="{09478502-FB64-4F33-A1D2-087DFA83F3B9}" dt="2025-03-04T23:29:18.829" v="146" actId="113"/>
          <ac:spMkLst>
            <pc:docMk/>
            <pc:sldMk cId="1102357689" sldId="2147472497"/>
            <ac:spMk id="4" creationId="{413D8F13-C97E-C071-218A-9D1FCBA95CFE}"/>
          </ac:spMkLst>
        </pc:spChg>
        <pc:picChg chg="add mod">
          <ac:chgData name="Marija Plotniece" userId="5a18e688-110e-4dfa-8b38-579e597aef87" providerId="ADAL" clId="{09478502-FB64-4F33-A1D2-087DFA83F3B9}" dt="2025-03-04T23:26:27.280" v="103" actId="1076"/>
          <ac:picMkLst>
            <pc:docMk/>
            <pc:sldMk cId="1102357689" sldId="2147472497"/>
            <ac:picMk id="6" creationId="{84E69336-30B7-B750-5161-666FB8B6E165}"/>
          </ac:picMkLst>
        </pc:picChg>
        <pc:picChg chg="add mod">
          <ac:chgData name="Marija Plotniece" userId="5a18e688-110e-4dfa-8b38-579e597aef87" providerId="ADAL" clId="{09478502-FB64-4F33-A1D2-087DFA83F3B9}" dt="2025-03-04T23:26:42.788" v="105" actId="1076"/>
          <ac:picMkLst>
            <pc:docMk/>
            <pc:sldMk cId="1102357689" sldId="2147472497"/>
            <ac:picMk id="8" creationId="{8CFDC671-51B7-9C80-CC00-1A43F54FF2B2}"/>
          </ac:picMkLst>
        </pc:picChg>
      </pc:sldChg>
      <pc:sldChg chg="addSp delSp modSp new mod modClrScheme chgLayout">
        <pc:chgData name="Marija Plotniece" userId="5a18e688-110e-4dfa-8b38-579e597aef87" providerId="ADAL" clId="{09478502-FB64-4F33-A1D2-087DFA83F3B9}" dt="2025-03-04T23:32:39.106" v="181"/>
        <pc:sldMkLst>
          <pc:docMk/>
          <pc:sldMk cId="3207932923" sldId="2147472498"/>
        </pc:sldMkLst>
        <pc:spChg chg="del">
          <ac:chgData name="Marija Plotniece" userId="5a18e688-110e-4dfa-8b38-579e597aef87" providerId="ADAL" clId="{09478502-FB64-4F33-A1D2-087DFA83F3B9}" dt="2025-03-04T23:30:56.492" v="148" actId="700"/>
          <ac:spMkLst>
            <pc:docMk/>
            <pc:sldMk cId="3207932923" sldId="2147472498"/>
            <ac:spMk id="2" creationId="{146B9F08-A7DB-9FDF-9C9C-68ED4D6BB947}"/>
          </ac:spMkLst>
        </pc:spChg>
        <pc:spChg chg="del">
          <ac:chgData name="Marija Plotniece" userId="5a18e688-110e-4dfa-8b38-579e597aef87" providerId="ADAL" clId="{09478502-FB64-4F33-A1D2-087DFA83F3B9}" dt="2025-03-04T23:30:56.492" v="148" actId="700"/>
          <ac:spMkLst>
            <pc:docMk/>
            <pc:sldMk cId="3207932923" sldId="2147472498"/>
            <ac:spMk id="3" creationId="{B1EB9D12-2164-4562-B003-7B50B7DB9E45}"/>
          </ac:spMkLst>
        </pc:spChg>
        <pc:spChg chg="del mod ord">
          <ac:chgData name="Marija Plotniece" userId="5a18e688-110e-4dfa-8b38-579e597aef87" providerId="ADAL" clId="{09478502-FB64-4F33-A1D2-087DFA83F3B9}" dt="2025-03-04T23:31:11.902" v="154" actId="478"/>
          <ac:spMkLst>
            <pc:docMk/>
            <pc:sldMk cId="3207932923" sldId="2147472498"/>
            <ac:spMk id="4" creationId="{D88D675D-4876-D075-E096-BBEDE5CA786A}"/>
          </ac:spMkLst>
        </pc:spChg>
        <pc:spChg chg="add mod">
          <ac:chgData name="Marija Plotniece" userId="5a18e688-110e-4dfa-8b38-579e597aef87" providerId="ADAL" clId="{09478502-FB64-4F33-A1D2-087DFA83F3B9}" dt="2025-03-04T23:30:57.799" v="149"/>
          <ac:spMkLst>
            <pc:docMk/>
            <pc:sldMk cId="3207932923" sldId="2147472498"/>
            <ac:spMk id="8" creationId="{82BE447E-88BE-FB27-7987-8E4C327271D4}"/>
          </ac:spMkLst>
        </pc:spChg>
        <pc:spChg chg="mod">
          <ac:chgData name="Marija Plotniece" userId="5a18e688-110e-4dfa-8b38-579e597aef87" providerId="ADAL" clId="{09478502-FB64-4F33-A1D2-087DFA83F3B9}" dt="2025-03-04T23:30:57.799" v="149"/>
          <ac:spMkLst>
            <pc:docMk/>
            <pc:sldMk cId="3207932923" sldId="2147472498"/>
            <ac:spMk id="12" creationId="{9BACB1E7-8F04-CE73-DFDC-5002471DBAE4}"/>
          </ac:spMkLst>
        </pc:spChg>
        <pc:spChg chg="mod">
          <ac:chgData name="Marija Plotniece" userId="5a18e688-110e-4dfa-8b38-579e597aef87" providerId="ADAL" clId="{09478502-FB64-4F33-A1D2-087DFA83F3B9}" dt="2025-03-04T23:30:57.799" v="149"/>
          <ac:spMkLst>
            <pc:docMk/>
            <pc:sldMk cId="3207932923" sldId="2147472498"/>
            <ac:spMk id="16" creationId="{3C55FAB7-5721-8D70-000F-166533415AA0}"/>
          </ac:spMkLst>
        </pc:spChg>
        <pc:spChg chg="mod">
          <ac:chgData name="Marija Plotniece" userId="5a18e688-110e-4dfa-8b38-579e597aef87" providerId="ADAL" clId="{09478502-FB64-4F33-A1D2-087DFA83F3B9}" dt="2025-03-04T23:30:57.799" v="149"/>
          <ac:spMkLst>
            <pc:docMk/>
            <pc:sldMk cId="3207932923" sldId="2147472498"/>
            <ac:spMk id="21" creationId="{B5980C15-55D2-A696-6021-3C417C28D96C}"/>
          </ac:spMkLst>
        </pc:spChg>
        <pc:spChg chg="mod">
          <ac:chgData name="Marija Plotniece" userId="5a18e688-110e-4dfa-8b38-579e597aef87" providerId="ADAL" clId="{09478502-FB64-4F33-A1D2-087DFA83F3B9}" dt="2025-03-04T23:30:57.799" v="149"/>
          <ac:spMkLst>
            <pc:docMk/>
            <pc:sldMk cId="3207932923" sldId="2147472498"/>
            <ac:spMk id="28" creationId="{E19B835A-175D-2110-2BAA-E59EF5551472}"/>
          </ac:spMkLst>
        </pc:spChg>
        <pc:spChg chg="mod">
          <ac:chgData name="Marija Plotniece" userId="5a18e688-110e-4dfa-8b38-579e597aef87" providerId="ADAL" clId="{09478502-FB64-4F33-A1D2-087DFA83F3B9}" dt="2025-03-04T23:30:57.799" v="149"/>
          <ac:spMkLst>
            <pc:docMk/>
            <pc:sldMk cId="3207932923" sldId="2147472498"/>
            <ac:spMk id="29" creationId="{417B4E44-ABDA-3B87-37D5-B849E448166F}"/>
          </ac:spMkLst>
        </pc:spChg>
        <pc:spChg chg="mod">
          <ac:chgData name="Marija Plotniece" userId="5a18e688-110e-4dfa-8b38-579e597aef87" providerId="ADAL" clId="{09478502-FB64-4F33-A1D2-087DFA83F3B9}" dt="2025-03-04T23:30:57.799" v="149"/>
          <ac:spMkLst>
            <pc:docMk/>
            <pc:sldMk cId="3207932923" sldId="2147472498"/>
            <ac:spMk id="35" creationId="{49B43A48-CA00-DB1C-F1FB-59EA6F683622}"/>
          </ac:spMkLst>
        </pc:spChg>
        <pc:spChg chg="mod">
          <ac:chgData name="Marija Plotniece" userId="5a18e688-110e-4dfa-8b38-579e597aef87" providerId="ADAL" clId="{09478502-FB64-4F33-A1D2-087DFA83F3B9}" dt="2025-03-04T23:31:54.818" v="164"/>
          <ac:spMkLst>
            <pc:docMk/>
            <pc:sldMk cId="3207932923" sldId="2147472498"/>
            <ac:spMk id="44" creationId="{DB20A3FF-20FD-85E4-61E6-95DFB67A3EDC}"/>
          </ac:spMkLst>
        </pc:spChg>
        <pc:spChg chg="add mod">
          <ac:chgData name="Marija Plotniece" userId="5a18e688-110e-4dfa-8b38-579e597aef87" providerId="ADAL" clId="{09478502-FB64-4F33-A1D2-087DFA83F3B9}" dt="2025-03-04T23:32:19.410" v="175" actId="14100"/>
          <ac:spMkLst>
            <pc:docMk/>
            <pc:sldMk cId="3207932923" sldId="2147472498"/>
            <ac:spMk id="45" creationId="{F7762A0A-7675-3C15-8CFE-171C0B6B9BEA}"/>
          </ac:spMkLst>
        </pc:spChg>
        <pc:spChg chg="mod">
          <ac:chgData name="Marija Plotniece" userId="5a18e688-110e-4dfa-8b38-579e597aef87" providerId="ADAL" clId="{09478502-FB64-4F33-A1D2-087DFA83F3B9}" dt="2025-03-04T23:31:51.679" v="163" actId="14100"/>
          <ac:spMkLst>
            <pc:docMk/>
            <pc:sldMk cId="3207932923" sldId="2147472498"/>
            <ac:spMk id="46" creationId="{92A16901-0492-EBAD-DAFA-BC5CF7829436}"/>
          </ac:spMkLst>
        </pc:spChg>
        <pc:spChg chg="mod">
          <ac:chgData name="Marija Plotniece" userId="5a18e688-110e-4dfa-8b38-579e597aef87" providerId="ADAL" clId="{09478502-FB64-4F33-A1D2-087DFA83F3B9}" dt="2025-03-04T23:31:58.528" v="165"/>
          <ac:spMkLst>
            <pc:docMk/>
            <pc:sldMk cId="3207932923" sldId="2147472498"/>
            <ac:spMk id="47" creationId="{0DC4B821-DBA6-D8C3-3A97-534500AB8326}"/>
          </ac:spMkLst>
        </pc:spChg>
        <pc:spChg chg="mod">
          <ac:chgData name="Marija Plotniece" userId="5a18e688-110e-4dfa-8b38-579e597aef87" providerId="ADAL" clId="{09478502-FB64-4F33-A1D2-087DFA83F3B9}" dt="2025-03-04T23:32:11.630" v="173" actId="14100"/>
          <ac:spMkLst>
            <pc:docMk/>
            <pc:sldMk cId="3207932923" sldId="2147472498"/>
            <ac:spMk id="48" creationId="{D54D4D2F-85B6-3BCF-9CD4-F0B14682F6BB}"/>
          </ac:spMkLst>
        </pc:spChg>
        <pc:spChg chg="mod">
          <ac:chgData name="Marija Plotniece" userId="5a18e688-110e-4dfa-8b38-579e597aef87" providerId="ADAL" clId="{09478502-FB64-4F33-A1D2-087DFA83F3B9}" dt="2025-03-04T23:32:32.320" v="179" actId="14100"/>
          <ac:spMkLst>
            <pc:docMk/>
            <pc:sldMk cId="3207932923" sldId="2147472498"/>
            <ac:spMk id="49" creationId="{DC919C55-8919-72B8-4A50-20E8530F9128}"/>
          </ac:spMkLst>
        </pc:spChg>
        <pc:spChg chg="mod">
          <ac:chgData name="Marija Plotniece" userId="5a18e688-110e-4dfa-8b38-579e597aef87" providerId="ADAL" clId="{09478502-FB64-4F33-A1D2-087DFA83F3B9}" dt="2025-03-04T23:32:34.637" v="180"/>
          <ac:spMkLst>
            <pc:docMk/>
            <pc:sldMk cId="3207932923" sldId="2147472498"/>
            <ac:spMk id="50" creationId="{F2EAF3D7-3B72-6584-34B9-AF5AF6106EE8}"/>
          </ac:spMkLst>
        </pc:spChg>
        <pc:spChg chg="mod">
          <ac:chgData name="Marija Plotniece" userId="5a18e688-110e-4dfa-8b38-579e597aef87" providerId="ADAL" clId="{09478502-FB64-4F33-A1D2-087DFA83F3B9}" dt="2025-03-04T23:32:39.106" v="181"/>
          <ac:spMkLst>
            <pc:docMk/>
            <pc:sldMk cId="3207932923" sldId="2147472498"/>
            <ac:spMk id="52" creationId="{D0EDC62E-1522-DA10-E0BA-6010E74B8C5A}"/>
          </ac:spMkLst>
        </pc:spChg>
        <pc:spChg chg="add del mod">
          <ac:chgData name="Marija Plotniece" userId="5a18e688-110e-4dfa-8b38-579e597aef87" providerId="ADAL" clId="{09478502-FB64-4F33-A1D2-087DFA83F3B9}" dt="2025-03-04T23:31:07.687" v="152" actId="478"/>
          <ac:spMkLst>
            <pc:docMk/>
            <pc:sldMk cId="3207932923" sldId="2147472498"/>
            <ac:spMk id="53" creationId="{5638486F-4ACE-A528-C877-7A57605586FD}"/>
          </ac:spMkLst>
        </pc:spChg>
        <pc:spChg chg="add mod">
          <ac:chgData name="Marija Plotniece" userId="5a18e688-110e-4dfa-8b38-579e597aef87" providerId="ADAL" clId="{09478502-FB64-4F33-A1D2-087DFA83F3B9}" dt="2025-03-04T23:32:07.446" v="171" actId="14100"/>
          <ac:spMkLst>
            <pc:docMk/>
            <pc:sldMk cId="3207932923" sldId="2147472498"/>
            <ac:spMk id="55" creationId="{F0FDE714-251A-DA3E-3A7A-B0C133F3E2E6}"/>
          </ac:spMkLst>
        </pc:spChg>
        <pc:spChg chg="add del">
          <ac:chgData name="Marija Plotniece" userId="5a18e688-110e-4dfa-8b38-579e597aef87" providerId="ADAL" clId="{09478502-FB64-4F33-A1D2-087DFA83F3B9}" dt="2025-03-04T23:31:32.289" v="161" actId="478"/>
          <ac:spMkLst>
            <pc:docMk/>
            <pc:sldMk cId="3207932923" sldId="2147472498"/>
            <ac:spMk id="56" creationId="{BEF7470F-6A0D-B93A-17D9-13EC957E9EA0}"/>
          </ac:spMkLst>
        </pc:spChg>
        <pc:picChg chg="del">
          <ac:chgData name="Marija Plotniece" userId="5a18e688-110e-4dfa-8b38-579e597aef87" providerId="ADAL" clId="{09478502-FB64-4F33-A1D2-087DFA83F3B9}" dt="2025-03-04T23:31:03.165" v="150" actId="478"/>
          <ac:picMkLst>
            <pc:docMk/>
            <pc:sldMk cId="3207932923" sldId="2147472498"/>
            <ac:picMk id="5" creationId="{120E3386-F81F-E75D-A67D-311A37D9B7C0}"/>
          </ac:picMkLst>
        </pc:picChg>
        <pc:picChg chg="del">
          <ac:chgData name="Marija Plotniece" userId="5a18e688-110e-4dfa-8b38-579e597aef87" providerId="ADAL" clId="{09478502-FB64-4F33-A1D2-087DFA83F3B9}" dt="2025-03-04T23:31:09.716" v="153" actId="478"/>
          <ac:picMkLst>
            <pc:docMk/>
            <pc:sldMk cId="3207932923" sldId="2147472498"/>
            <ac:picMk id="7" creationId="{3E708F7B-0617-0F1C-A90E-7EB4CC2D28CC}"/>
          </ac:picMkLst>
        </pc:picChg>
      </pc:sldChg>
      <pc:sldChg chg="addSp delSp modSp new mod modClrScheme chgLayout">
        <pc:chgData name="Marija Plotniece" userId="5a18e688-110e-4dfa-8b38-579e597aef87" providerId="ADAL" clId="{09478502-FB64-4F33-A1D2-087DFA83F3B9}" dt="2025-03-04T23:36:27.569" v="229" actId="478"/>
        <pc:sldMkLst>
          <pc:docMk/>
          <pc:sldMk cId="3393496906" sldId="2147472499"/>
        </pc:sldMkLst>
        <pc:spChg chg="del">
          <ac:chgData name="Marija Plotniece" userId="5a18e688-110e-4dfa-8b38-579e597aef87" providerId="ADAL" clId="{09478502-FB64-4F33-A1D2-087DFA83F3B9}" dt="2025-03-04T23:34:00.292" v="188" actId="700"/>
          <ac:spMkLst>
            <pc:docMk/>
            <pc:sldMk cId="3393496906" sldId="2147472499"/>
            <ac:spMk id="2" creationId="{25050D33-6745-A1D8-B0F5-EA2BEDB1E512}"/>
          </ac:spMkLst>
        </pc:spChg>
        <pc:spChg chg="del">
          <ac:chgData name="Marija Plotniece" userId="5a18e688-110e-4dfa-8b38-579e597aef87" providerId="ADAL" clId="{09478502-FB64-4F33-A1D2-087DFA83F3B9}" dt="2025-03-04T23:34:00.292" v="188" actId="700"/>
          <ac:spMkLst>
            <pc:docMk/>
            <pc:sldMk cId="3393496906" sldId="2147472499"/>
            <ac:spMk id="3" creationId="{87D5209B-E86D-B0B3-3D24-E8B134BF6E17}"/>
          </ac:spMkLst>
        </pc:spChg>
        <pc:spChg chg="del">
          <ac:chgData name="Marija Plotniece" userId="5a18e688-110e-4dfa-8b38-579e597aef87" providerId="ADAL" clId="{09478502-FB64-4F33-A1D2-087DFA83F3B9}" dt="2025-03-04T23:34:00.292" v="188" actId="700"/>
          <ac:spMkLst>
            <pc:docMk/>
            <pc:sldMk cId="3393496906" sldId="2147472499"/>
            <ac:spMk id="4" creationId="{4229123E-4964-7F35-D5B3-77CECBFB4F3B}"/>
          </ac:spMkLst>
        </pc:spChg>
        <pc:spChg chg="mod ord">
          <ac:chgData name="Marija Plotniece" userId="5a18e688-110e-4dfa-8b38-579e597aef87" providerId="ADAL" clId="{09478502-FB64-4F33-A1D2-087DFA83F3B9}" dt="2025-03-04T23:34:00.292" v="188" actId="700"/>
          <ac:spMkLst>
            <pc:docMk/>
            <pc:sldMk cId="3393496906" sldId="2147472499"/>
            <ac:spMk id="5" creationId="{FF7C7BB0-3B8A-8CBF-056E-CDAC249415A0}"/>
          </ac:spMkLst>
        </pc:spChg>
        <pc:spChg chg="add mod">
          <ac:chgData name="Marija Plotniece" userId="5a18e688-110e-4dfa-8b38-579e597aef87" providerId="ADAL" clId="{09478502-FB64-4F33-A1D2-087DFA83F3B9}" dt="2025-03-04T23:35:07.831" v="221" actId="2085"/>
          <ac:spMkLst>
            <pc:docMk/>
            <pc:sldMk cId="3393496906" sldId="2147472499"/>
            <ac:spMk id="6" creationId="{07AAE3D6-FC8A-735C-8DCB-8FC44AAB8E58}"/>
          </ac:spMkLst>
        </pc:spChg>
        <pc:spChg chg="add mod">
          <ac:chgData name="Marija Plotniece" userId="5a18e688-110e-4dfa-8b38-579e597aef87" providerId="ADAL" clId="{09478502-FB64-4F33-A1D2-087DFA83F3B9}" dt="2025-03-04T23:35:13.499" v="223" actId="1076"/>
          <ac:spMkLst>
            <pc:docMk/>
            <pc:sldMk cId="3393496906" sldId="2147472499"/>
            <ac:spMk id="7" creationId="{C6B4EE60-0910-60B8-092B-B29C25BD2998}"/>
          </ac:spMkLst>
        </pc:spChg>
        <pc:spChg chg="add del mod">
          <ac:chgData name="Marija Plotniece" userId="5a18e688-110e-4dfa-8b38-579e597aef87" providerId="ADAL" clId="{09478502-FB64-4F33-A1D2-087DFA83F3B9}" dt="2025-03-04T23:34:52.381" v="216"/>
          <ac:spMkLst>
            <pc:docMk/>
            <pc:sldMk cId="3393496906" sldId="2147472499"/>
            <ac:spMk id="8" creationId="{00000000-0000-0000-0000-000000000000}"/>
          </ac:spMkLst>
        </pc:spChg>
        <pc:spChg chg="add del mod">
          <ac:chgData name="Marija Plotniece" userId="5a18e688-110e-4dfa-8b38-579e597aef87" providerId="ADAL" clId="{09478502-FB64-4F33-A1D2-087DFA83F3B9}" dt="2025-03-04T23:34:52.381" v="218"/>
          <ac:spMkLst>
            <pc:docMk/>
            <pc:sldMk cId="3393496906" sldId="2147472499"/>
            <ac:spMk id="9" creationId="{00000000-0000-0000-0000-000000000000}"/>
          </ac:spMkLst>
        </pc:spChg>
        <pc:spChg chg="add mod">
          <ac:chgData name="Marija Plotniece" userId="5a18e688-110e-4dfa-8b38-579e597aef87" providerId="ADAL" clId="{09478502-FB64-4F33-A1D2-087DFA83F3B9}" dt="2025-03-04T23:33:56.127" v="187"/>
          <ac:spMkLst>
            <pc:docMk/>
            <pc:sldMk cId="3393496906" sldId="2147472499"/>
            <ac:spMk id="10" creationId="{00000000-0000-0000-0000-000000000000}"/>
          </ac:spMkLst>
        </pc:spChg>
        <pc:spChg chg="add mod">
          <ac:chgData name="Marija Plotniece" userId="5a18e688-110e-4dfa-8b38-579e597aef87" providerId="ADAL" clId="{09478502-FB64-4F33-A1D2-087DFA83F3B9}" dt="2025-03-04T23:35:54.709" v="228" actId="20577"/>
          <ac:spMkLst>
            <pc:docMk/>
            <pc:sldMk cId="3393496906" sldId="2147472499"/>
            <ac:spMk id="11" creationId="{00000000-0000-0000-0000-000000000000}"/>
          </ac:spMkLst>
        </pc:spChg>
        <pc:spChg chg="add mod">
          <ac:chgData name="Marija Plotniece" userId="5a18e688-110e-4dfa-8b38-579e597aef87" providerId="ADAL" clId="{09478502-FB64-4F33-A1D2-087DFA83F3B9}" dt="2025-03-04T23:34:13.492" v="194" actId="403"/>
          <ac:spMkLst>
            <pc:docMk/>
            <pc:sldMk cId="3393496906" sldId="2147472499"/>
            <ac:spMk id="12" creationId="{00000000-0000-0000-0000-000000000000}"/>
          </ac:spMkLst>
        </pc:spChg>
        <pc:spChg chg="add del mod">
          <ac:chgData name="Marija Plotniece" userId="5a18e688-110e-4dfa-8b38-579e597aef87" providerId="ADAL" clId="{09478502-FB64-4F33-A1D2-087DFA83F3B9}" dt="2025-03-04T23:36:27.569" v="229" actId="478"/>
          <ac:spMkLst>
            <pc:docMk/>
            <pc:sldMk cId="3393496906" sldId="2147472499"/>
            <ac:spMk id="13" creationId="{00000000-0000-0000-0000-000000000000}"/>
          </ac:spMkLst>
        </pc:spChg>
      </pc:sldChg>
      <pc:sldChg chg="addSp delSp modSp new mod">
        <pc:chgData name="Marija Plotniece" userId="5a18e688-110e-4dfa-8b38-579e597aef87" providerId="ADAL" clId="{09478502-FB64-4F33-A1D2-087DFA83F3B9}" dt="2025-03-04T23:37:24.252" v="243" actId="20577"/>
        <pc:sldMkLst>
          <pc:docMk/>
          <pc:sldMk cId="4029001343" sldId="2147472500"/>
        </pc:sldMkLst>
        <pc:spChg chg="mod">
          <ac:chgData name="Marija Plotniece" userId="5a18e688-110e-4dfa-8b38-579e597aef87" providerId="ADAL" clId="{09478502-FB64-4F33-A1D2-087DFA83F3B9}" dt="2025-03-04T23:36:49.871" v="234"/>
          <ac:spMkLst>
            <pc:docMk/>
            <pc:sldMk cId="4029001343" sldId="2147472500"/>
            <ac:spMk id="5" creationId="{00000000-0000-0000-0000-000000000000}"/>
          </ac:spMkLst>
        </pc:spChg>
        <pc:spChg chg="mod">
          <ac:chgData name="Marija Plotniece" userId="5a18e688-110e-4dfa-8b38-579e597aef87" providerId="ADAL" clId="{09478502-FB64-4F33-A1D2-087DFA83F3B9}" dt="2025-03-04T23:36:49.871" v="234"/>
          <ac:spMkLst>
            <pc:docMk/>
            <pc:sldMk cId="4029001343" sldId="2147472500"/>
            <ac:spMk id="6" creationId="{00000000-0000-0000-0000-000000000000}"/>
          </ac:spMkLst>
        </pc:spChg>
        <pc:spChg chg="add mod">
          <ac:chgData name="Marija Plotniece" userId="5a18e688-110e-4dfa-8b38-579e597aef87" providerId="ADAL" clId="{09478502-FB64-4F33-A1D2-087DFA83F3B9}" dt="2025-03-04T23:37:24.252" v="243" actId="20577"/>
          <ac:spMkLst>
            <pc:docMk/>
            <pc:sldMk cId="4029001343" sldId="2147472500"/>
            <ac:spMk id="8" creationId="{00000000-0000-0000-0000-000000000000}"/>
          </ac:spMkLst>
        </pc:spChg>
        <pc:spChg chg="add mod">
          <ac:chgData name="Marija Plotniece" userId="5a18e688-110e-4dfa-8b38-579e597aef87" providerId="ADAL" clId="{09478502-FB64-4F33-A1D2-087DFA83F3B9}" dt="2025-03-04T23:36:49.871" v="234"/>
          <ac:spMkLst>
            <pc:docMk/>
            <pc:sldMk cId="4029001343" sldId="2147472500"/>
            <ac:spMk id="9" creationId="{00000000-0000-0000-0000-000000000000}"/>
          </ac:spMkLst>
        </pc:spChg>
        <pc:spChg chg="add del mod">
          <ac:chgData name="Marija Plotniece" userId="5a18e688-110e-4dfa-8b38-579e597aef87" providerId="ADAL" clId="{09478502-FB64-4F33-A1D2-087DFA83F3B9}" dt="2025-03-04T23:36:55.547" v="236" actId="478"/>
          <ac:spMkLst>
            <pc:docMk/>
            <pc:sldMk cId="4029001343" sldId="2147472500"/>
            <ac:spMk id="10" creationId="{00000000-0000-0000-0000-000000000000}"/>
          </ac:spMkLst>
        </pc:spChg>
        <pc:spChg chg="add del mod">
          <ac:chgData name="Marija Plotniece" userId="5a18e688-110e-4dfa-8b38-579e597aef87" providerId="ADAL" clId="{09478502-FB64-4F33-A1D2-087DFA83F3B9}" dt="2025-03-04T23:36:58.477" v="237" actId="478"/>
          <ac:spMkLst>
            <pc:docMk/>
            <pc:sldMk cId="4029001343" sldId="2147472500"/>
            <ac:spMk id="11" creationId="{00000000-0000-0000-0000-000000000000}"/>
          </ac:spMkLst>
        </pc:spChg>
        <pc:grpChg chg="add del mod">
          <ac:chgData name="Marija Plotniece" userId="5a18e688-110e-4dfa-8b38-579e597aef87" providerId="ADAL" clId="{09478502-FB64-4F33-A1D2-087DFA83F3B9}" dt="2025-03-04T23:36:52.450" v="235" actId="478"/>
          <ac:grpSpMkLst>
            <pc:docMk/>
            <pc:sldMk cId="4029001343" sldId="2147472500"/>
            <ac:grpSpMk id="3" creationId="{00000000-0000-0000-0000-000000000000}"/>
          </ac:grpSpMkLst>
        </pc:grpChg>
        <pc:picChg chg="mod">
          <ac:chgData name="Marija Plotniece" userId="5a18e688-110e-4dfa-8b38-579e597aef87" providerId="ADAL" clId="{09478502-FB64-4F33-A1D2-087DFA83F3B9}" dt="2025-03-04T23:36:49.871" v="234"/>
          <ac:picMkLst>
            <pc:docMk/>
            <pc:sldMk cId="4029001343" sldId="2147472500"/>
            <ac:picMk id="4" creationId="{00000000-0000-0000-0000-000000000000}"/>
          </ac:picMkLst>
        </pc:picChg>
        <pc:picChg chg="mod">
          <ac:chgData name="Marija Plotniece" userId="5a18e688-110e-4dfa-8b38-579e597aef87" providerId="ADAL" clId="{09478502-FB64-4F33-A1D2-087DFA83F3B9}" dt="2025-03-04T23:36:49.871" v="234"/>
          <ac:picMkLst>
            <pc:docMk/>
            <pc:sldMk cId="4029001343" sldId="2147472500"/>
            <ac:picMk id="7" creationId="{00000000-0000-0000-0000-000000000000}"/>
          </ac:picMkLst>
        </pc:picChg>
      </pc:sldChg>
      <pc:sldChg chg="addSp delSp modSp new mod">
        <pc:chgData name="Marija Plotniece" userId="5a18e688-110e-4dfa-8b38-579e597aef87" providerId="ADAL" clId="{09478502-FB64-4F33-A1D2-087DFA83F3B9}" dt="2025-03-04T23:40:58.525" v="276" actId="20577"/>
        <pc:sldMkLst>
          <pc:docMk/>
          <pc:sldMk cId="3690067597" sldId="2147472501"/>
        </pc:sldMkLst>
        <pc:spChg chg="mod">
          <ac:chgData name="Marija Plotniece" userId="5a18e688-110e-4dfa-8b38-579e597aef87" providerId="ADAL" clId="{09478502-FB64-4F33-A1D2-087DFA83F3B9}" dt="2025-03-04T23:39:05.696" v="248"/>
          <ac:spMkLst>
            <pc:docMk/>
            <pc:sldMk cId="3690067597" sldId="2147472501"/>
            <ac:spMk id="5" creationId="{00000000-0000-0000-0000-000000000000}"/>
          </ac:spMkLst>
        </pc:spChg>
        <pc:spChg chg="mod">
          <ac:chgData name="Marija Plotniece" userId="5a18e688-110e-4dfa-8b38-579e597aef87" providerId="ADAL" clId="{09478502-FB64-4F33-A1D2-087DFA83F3B9}" dt="2025-03-04T23:39:05.696" v="248"/>
          <ac:spMkLst>
            <pc:docMk/>
            <pc:sldMk cId="3690067597" sldId="2147472501"/>
            <ac:spMk id="6" creationId="{00000000-0000-0000-0000-000000000000}"/>
          </ac:spMkLst>
        </pc:spChg>
        <pc:spChg chg="mod">
          <ac:chgData name="Marija Plotniece" userId="5a18e688-110e-4dfa-8b38-579e597aef87" providerId="ADAL" clId="{09478502-FB64-4F33-A1D2-087DFA83F3B9}" dt="2025-03-04T23:39:05.696" v="248"/>
          <ac:spMkLst>
            <pc:docMk/>
            <pc:sldMk cId="3690067597" sldId="2147472501"/>
            <ac:spMk id="8" creationId="{00000000-0000-0000-0000-000000000000}"/>
          </ac:spMkLst>
        </pc:spChg>
        <pc:spChg chg="add mod">
          <ac:chgData name="Marija Plotniece" userId="5a18e688-110e-4dfa-8b38-579e597aef87" providerId="ADAL" clId="{09478502-FB64-4F33-A1D2-087DFA83F3B9}" dt="2025-03-04T23:40:27.896" v="271" actId="1076"/>
          <ac:spMkLst>
            <pc:docMk/>
            <pc:sldMk cId="3690067597" sldId="2147472501"/>
            <ac:spMk id="9" creationId="{00000000-0000-0000-0000-000000000000}"/>
          </ac:spMkLst>
        </pc:spChg>
        <pc:spChg chg="add mod">
          <ac:chgData name="Marija Plotniece" userId="5a18e688-110e-4dfa-8b38-579e597aef87" providerId="ADAL" clId="{09478502-FB64-4F33-A1D2-087DFA83F3B9}" dt="2025-03-04T23:40:32.132" v="272" actId="1076"/>
          <ac:spMkLst>
            <pc:docMk/>
            <pc:sldMk cId="3690067597" sldId="2147472501"/>
            <ac:spMk id="10" creationId="{00000000-0000-0000-0000-000000000000}"/>
          </ac:spMkLst>
        </pc:spChg>
        <pc:spChg chg="add mod">
          <ac:chgData name="Marija Plotniece" userId="5a18e688-110e-4dfa-8b38-579e597aef87" providerId="ADAL" clId="{09478502-FB64-4F33-A1D2-087DFA83F3B9}" dt="2025-03-04T23:39:05.696" v="248"/>
          <ac:spMkLst>
            <pc:docMk/>
            <pc:sldMk cId="3690067597" sldId="2147472501"/>
            <ac:spMk id="11" creationId="{00000000-0000-0000-0000-000000000000}"/>
          </ac:spMkLst>
        </pc:spChg>
        <pc:spChg chg="add mod">
          <ac:chgData name="Marija Plotniece" userId="5a18e688-110e-4dfa-8b38-579e597aef87" providerId="ADAL" clId="{09478502-FB64-4F33-A1D2-087DFA83F3B9}" dt="2025-03-04T23:40:58.525" v="276" actId="20577"/>
          <ac:spMkLst>
            <pc:docMk/>
            <pc:sldMk cId="3690067597" sldId="2147472501"/>
            <ac:spMk id="12" creationId="{00000000-0000-0000-0000-000000000000}"/>
          </ac:spMkLst>
        </pc:spChg>
        <pc:spChg chg="add del mod">
          <ac:chgData name="Marija Plotniece" userId="5a18e688-110e-4dfa-8b38-579e597aef87" providerId="ADAL" clId="{09478502-FB64-4F33-A1D2-087DFA83F3B9}" dt="2025-03-04T23:39:16.057" v="252" actId="478"/>
          <ac:spMkLst>
            <pc:docMk/>
            <pc:sldMk cId="3690067597" sldId="2147472501"/>
            <ac:spMk id="13" creationId="{00000000-0000-0000-0000-000000000000}"/>
          </ac:spMkLst>
        </pc:spChg>
        <pc:spChg chg="add del mod">
          <ac:chgData name="Marija Plotniece" userId="5a18e688-110e-4dfa-8b38-579e597aef87" providerId="ADAL" clId="{09478502-FB64-4F33-A1D2-087DFA83F3B9}" dt="2025-03-04T23:39:12.722" v="251" actId="478"/>
          <ac:spMkLst>
            <pc:docMk/>
            <pc:sldMk cId="3690067597" sldId="2147472501"/>
            <ac:spMk id="14" creationId="{00000000-0000-0000-0000-000000000000}"/>
          </ac:spMkLst>
        </pc:spChg>
        <pc:spChg chg="add mod">
          <ac:chgData name="Marija Plotniece" userId="5a18e688-110e-4dfa-8b38-579e597aef87" providerId="ADAL" clId="{09478502-FB64-4F33-A1D2-087DFA83F3B9}" dt="2025-03-04T23:40:10.460" v="262" actId="14100"/>
          <ac:spMkLst>
            <pc:docMk/>
            <pc:sldMk cId="3690067597" sldId="2147472501"/>
            <ac:spMk id="15" creationId="{00000000-0000-0000-0000-000000000000}"/>
          </ac:spMkLst>
        </pc:spChg>
        <pc:grpChg chg="del">
          <ac:chgData name="Marija Plotniece" userId="5a18e688-110e-4dfa-8b38-579e597aef87" providerId="ADAL" clId="{09478502-FB64-4F33-A1D2-087DFA83F3B9}" dt="2025-03-04T23:39:08.352" v="249" actId="478"/>
          <ac:grpSpMkLst>
            <pc:docMk/>
            <pc:sldMk cId="3690067597" sldId="2147472501"/>
            <ac:grpSpMk id="3" creationId="{00000000-0000-0000-0000-000000000000}"/>
          </ac:grpSpMkLst>
        </pc:grpChg>
      </pc:sldChg>
      <pc:sldMasterChg chg="delSldLayout">
        <pc:chgData name="Marija Plotniece" userId="5a18e688-110e-4dfa-8b38-579e597aef87" providerId="ADAL" clId="{09478502-FB64-4F33-A1D2-087DFA83F3B9}" dt="2025-03-04T23:36:47.773" v="232" actId="47"/>
        <pc:sldMasterMkLst>
          <pc:docMk/>
          <pc:sldMasterMk cId="3419384323" sldId="2147483648"/>
        </pc:sldMasterMkLst>
        <pc:sldLayoutChg chg="del">
          <pc:chgData name="Marija Plotniece" userId="5a18e688-110e-4dfa-8b38-579e597aef87" providerId="ADAL" clId="{09478502-FB64-4F33-A1D2-087DFA83F3B9}" dt="2025-03-04T23:17:47.810" v="8" actId="47"/>
          <pc:sldLayoutMkLst>
            <pc:docMk/>
            <pc:sldMasterMk cId="3419384323" sldId="2147483648"/>
            <pc:sldLayoutMk cId="3169666829" sldId="2147483698"/>
          </pc:sldLayoutMkLst>
        </pc:sldLayoutChg>
        <pc:sldLayoutChg chg="del">
          <pc:chgData name="Marija Plotniece" userId="5a18e688-110e-4dfa-8b38-579e597aef87" providerId="ADAL" clId="{09478502-FB64-4F33-A1D2-087DFA83F3B9}" dt="2025-03-04T23:36:47.773" v="232" actId="47"/>
          <pc:sldLayoutMkLst>
            <pc:docMk/>
            <pc:sldMasterMk cId="3419384323" sldId="2147483648"/>
            <pc:sldLayoutMk cId="3640996265" sldId="2147483698"/>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Macro-Enabled_Worksheet.xlsm"/><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Macro-Enabled_Worksheet1.xlsm"/><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0"/>
    </c:view3D>
    <c:floor>
      <c:thickness val="0"/>
    </c:floor>
    <c:sideWall>
      <c:thickness val="0"/>
    </c:sideWall>
    <c:backWall>
      <c:thickness val="0"/>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0-DC44-4B49-BBCD-6F749DB31531}"/>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1-DC44-4B49-BBCD-6F749DB31531}"/>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2-DC44-4B49-BBCD-6F749DB31531}"/>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3-DC44-4B49-BBCD-6F749DB31531}"/>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4-DC44-4B49-BBCD-6F749DB31531}"/>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5-DC44-4B49-BBCD-6F749DB31531}"/>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6-DC44-4B49-BBCD-6F749DB31531}"/>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7-DC44-4B49-BBCD-6F749DB31531}"/>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08-DC44-4B49-BBCD-6F749DB31531}"/>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09-DC44-4B49-BBCD-6F749DB31531}"/>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0A-DC44-4B49-BBCD-6F749DB31531}"/>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0B-DC44-4B49-BBCD-6F749DB31531}"/>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0C-DC44-4B49-BBCD-6F749DB31531}"/>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0D-DC44-4B49-BBCD-6F749DB31531}"/>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0E-DC44-4B49-BBCD-6F749DB31531}"/>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0F-DC44-4B49-BBCD-6F749DB31531}"/>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10-DC44-4B49-BBCD-6F749DB31531}"/>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11-DC44-4B49-BBCD-6F749DB31531}"/>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12-DC44-4B49-BBCD-6F749DB31531}"/>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13-DC44-4B49-BBCD-6F749DB31531}"/>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14-DC44-4B49-BBCD-6F749DB31531}"/>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15-DC44-4B49-BBCD-6F749DB31531}"/>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16-DC44-4B49-BBCD-6F749DB31531}"/>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17-DC44-4B49-BBCD-6F749DB31531}"/>
              </c:ext>
            </c:extLst>
          </c:dPt>
          <c:dLbls>
            <c:spPr>
              <a:noFill/>
              <a:ln w="2761">
                <a:noFill/>
              </a:ln>
            </c:spPr>
            <c:txPr>
              <a:bodyPr wrap="square" lIns="38100" tIns="19050" rIns="38100" bIns="19050" anchor="ctr">
                <a:spAutoFit/>
              </a:bodyPr>
              <a:lstStyle/>
              <a:p>
                <a:pPr>
                  <a:defRPr sz="144" b="1" i="0" u="none" strike="noStrike" baseline="0">
                    <a:solidFill>
                      <a:srgbClr val="CCFFFF"/>
                    </a:solidFill>
                    <a:latin typeface="Arial"/>
                    <a:ea typeface="Arial"/>
                    <a:cs typeface="Arial"/>
                  </a:defRPr>
                </a:pPr>
                <a:endParaRPr lang="lv-LV"/>
              </a:p>
            </c:txPr>
            <c:dLblPos val="bestFit"/>
            <c:showLegendKey val="1"/>
            <c:showVal val="0"/>
            <c:showCatName val="1"/>
            <c:showSerName val="0"/>
            <c:showPercent val="1"/>
            <c:showBubbleSize val="0"/>
            <c:showLeaderLines val="1"/>
            <c:leaderLines>
              <c:spPr>
                <a:ln w="1033"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DC44-4B49-BBCD-6F749DB31531}"/>
            </c:ext>
          </c:extLst>
        </c:ser>
        <c:dLbls>
          <c:showLegendKey val="0"/>
          <c:showVal val="0"/>
          <c:showCatName val="0"/>
          <c:showSerName val="0"/>
          <c:showPercent val="0"/>
          <c:showBubbleSize val="0"/>
          <c:showLeaderLines val="1"/>
        </c:dLbls>
      </c:pie3DChart>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lv-LV"/>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w="2750">
                <a:noFill/>
              </a:ln>
            </c:spPr>
            <c:extLst>
              <c:ext xmlns:c16="http://schemas.microsoft.com/office/drawing/2014/chart" uri="{C3380CC4-5D6E-409C-BE32-E72D297353CC}">
                <c16:uniqueId val="{00000000-2DAF-3D4F-B812-5F609674362E}"/>
              </c:ext>
            </c:extLst>
          </c:dPt>
          <c:dPt>
            <c:idx val="1"/>
            <c:invertIfNegative val="0"/>
            <c:bubble3D val="0"/>
            <c:spPr>
              <a:solidFill>
                <a:srgbClr val="00AE9D"/>
              </a:solidFill>
              <a:ln w="2750">
                <a:noFill/>
              </a:ln>
            </c:spPr>
            <c:extLst>
              <c:ext xmlns:c16="http://schemas.microsoft.com/office/drawing/2014/chart" uri="{C3380CC4-5D6E-409C-BE32-E72D297353CC}">
                <c16:uniqueId val="{00000001-2DAF-3D4F-B812-5F609674362E}"/>
              </c:ext>
            </c:extLst>
          </c:dPt>
          <c:dPt>
            <c:idx val="2"/>
            <c:invertIfNegative val="0"/>
            <c:bubble3D val="0"/>
            <c:spPr>
              <a:solidFill>
                <a:srgbClr val="008E7A"/>
              </a:solidFill>
              <a:ln w="2750">
                <a:noFill/>
              </a:ln>
            </c:spPr>
            <c:extLst>
              <c:ext xmlns:c16="http://schemas.microsoft.com/office/drawing/2014/chart" uri="{C3380CC4-5D6E-409C-BE32-E72D297353CC}">
                <c16:uniqueId val="{00000002-2DAF-3D4F-B812-5F609674362E}"/>
              </c:ext>
            </c:extLst>
          </c:dPt>
          <c:dPt>
            <c:idx val="3"/>
            <c:invertIfNegative val="0"/>
            <c:bubble3D val="0"/>
            <c:spPr>
              <a:solidFill>
                <a:srgbClr val="006762"/>
              </a:solidFill>
              <a:ln w="2750">
                <a:noFill/>
              </a:ln>
            </c:spPr>
            <c:extLst>
              <c:ext xmlns:c16="http://schemas.microsoft.com/office/drawing/2014/chart" uri="{C3380CC4-5D6E-409C-BE32-E72D297353CC}">
                <c16:uniqueId val="{00000003-2DAF-3D4F-B812-5F609674362E}"/>
              </c:ext>
            </c:extLst>
          </c:dPt>
          <c:dPt>
            <c:idx val="4"/>
            <c:invertIfNegative val="0"/>
            <c:bubble3D val="0"/>
            <c:spPr>
              <a:solidFill>
                <a:srgbClr val="FFCC4E"/>
              </a:solidFill>
              <a:ln w="2750">
                <a:noFill/>
              </a:ln>
            </c:spPr>
            <c:extLst>
              <c:ext xmlns:c16="http://schemas.microsoft.com/office/drawing/2014/chart" uri="{C3380CC4-5D6E-409C-BE32-E72D297353CC}">
                <c16:uniqueId val="{00000004-2DAF-3D4F-B812-5F609674362E}"/>
              </c:ext>
            </c:extLst>
          </c:dPt>
          <c:dPt>
            <c:idx val="5"/>
            <c:invertIfNegative val="0"/>
            <c:bubble3D val="0"/>
            <c:spPr>
              <a:solidFill>
                <a:srgbClr val="FBAB18"/>
              </a:solidFill>
              <a:ln w="2750">
                <a:noFill/>
              </a:ln>
            </c:spPr>
            <c:extLst>
              <c:ext xmlns:c16="http://schemas.microsoft.com/office/drawing/2014/chart" uri="{C3380CC4-5D6E-409C-BE32-E72D297353CC}">
                <c16:uniqueId val="{00000005-2DAF-3D4F-B812-5F609674362E}"/>
              </c:ext>
            </c:extLst>
          </c:dPt>
          <c:dPt>
            <c:idx val="6"/>
            <c:invertIfNegative val="0"/>
            <c:bubble3D val="0"/>
            <c:spPr>
              <a:solidFill>
                <a:srgbClr val="F47920"/>
              </a:solidFill>
              <a:ln w="2750">
                <a:noFill/>
              </a:ln>
            </c:spPr>
            <c:extLst>
              <c:ext xmlns:c16="http://schemas.microsoft.com/office/drawing/2014/chart" uri="{C3380CC4-5D6E-409C-BE32-E72D297353CC}">
                <c16:uniqueId val="{00000006-2DAF-3D4F-B812-5F609674362E}"/>
              </c:ext>
            </c:extLst>
          </c:dPt>
          <c:dPt>
            <c:idx val="7"/>
            <c:invertIfNegative val="0"/>
            <c:bubble3D val="0"/>
            <c:spPr>
              <a:solidFill>
                <a:srgbClr val="A75534"/>
              </a:solidFill>
              <a:ln w="2750">
                <a:noFill/>
              </a:ln>
            </c:spPr>
            <c:extLst>
              <c:ext xmlns:c16="http://schemas.microsoft.com/office/drawing/2014/chart" uri="{C3380CC4-5D6E-409C-BE32-E72D297353CC}">
                <c16:uniqueId val="{00000007-2DAF-3D4F-B812-5F609674362E}"/>
              </c:ext>
            </c:extLst>
          </c:dPt>
          <c:dPt>
            <c:idx val="8"/>
            <c:invertIfNegative val="0"/>
            <c:bubble3D val="0"/>
            <c:spPr>
              <a:solidFill>
                <a:srgbClr val="F1666A"/>
              </a:solidFill>
              <a:ln w="2750">
                <a:noFill/>
              </a:ln>
            </c:spPr>
            <c:extLst>
              <c:ext xmlns:c16="http://schemas.microsoft.com/office/drawing/2014/chart" uri="{C3380CC4-5D6E-409C-BE32-E72D297353CC}">
                <c16:uniqueId val="{00000008-2DAF-3D4F-B812-5F609674362E}"/>
              </c:ext>
            </c:extLst>
          </c:dPt>
          <c:dPt>
            <c:idx val="9"/>
            <c:invertIfNegative val="0"/>
            <c:bubble3D val="0"/>
            <c:spPr>
              <a:solidFill>
                <a:srgbClr val="ED1B2F"/>
              </a:solidFill>
              <a:ln w="2750">
                <a:noFill/>
              </a:ln>
            </c:spPr>
            <c:extLst>
              <c:ext xmlns:c16="http://schemas.microsoft.com/office/drawing/2014/chart" uri="{C3380CC4-5D6E-409C-BE32-E72D297353CC}">
                <c16:uniqueId val="{00000009-2DAF-3D4F-B812-5F609674362E}"/>
              </c:ext>
            </c:extLst>
          </c:dPt>
          <c:dPt>
            <c:idx val="10"/>
            <c:invertIfNegative val="0"/>
            <c:bubble3D val="0"/>
            <c:spPr>
              <a:solidFill>
                <a:srgbClr val="CF1D39"/>
              </a:solidFill>
              <a:ln w="2750">
                <a:noFill/>
              </a:ln>
            </c:spPr>
            <c:extLst>
              <c:ext xmlns:c16="http://schemas.microsoft.com/office/drawing/2014/chart" uri="{C3380CC4-5D6E-409C-BE32-E72D297353CC}">
                <c16:uniqueId val="{0000000A-2DAF-3D4F-B812-5F609674362E}"/>
              </c:ext>
            </c:extLst>
          </c:dPt>
          <c:dPt>
            <c:idx val="11"/>
            <c:invertIfNegative val="0"/>
            <c:bubble3D val="0"/>
            <c:spPr>
              <a:solidFill>
                <a:srgbClr val="960136"/>
              </a:solidFill>
              <a:ln w="2750">
                <a:noFill/>
              </a:ln>
            </c:spPr>
            <c:extLst>
              <c:ext xmlns:c16="http://schemas.microsoft.com/office/drawing/2014/chart" uri="{C3380CC4-5D6E-409C-BE32-E72D297353CC}">
                <c16:uniqueId val="{0000000B-2DAF-3D4F-B812-5F609674362E}"/>
              </c:ext>
            </c:extLst>
          </c:dPt>
          <c:dPt>
            <c:idx val="12"/>
            <c:invertIfNegative val="0"/>
            <c:bubble3D val="0"/>
            <c:spPr>
              <a:solidFill>
                <a:srgbClr val="6DCFF6"/>
              </a:solidFill>
              <a:ln w="2750">
                <a:noFill/>
              </a:ln>
            </c:spPr>
            <c:extLst>
              <c:ext xmlns:c16="http://schemas.microsoft.com/office/drawing/2014/chart" uri="{C3380CC4-5D6E-409C-BE32-E72D297353CC}">
                <c16:uniqueId val="{0000000C-2DAF-3D4F-B812-5F609674362E}"/>
              </c:ext>
            </c:extLst>
          </c:dPt>
          <c:dPt>
            <c:idx val="13"/>
            <c:invertIfNegative val="0"/>
            <c:bubble3D val="0"/>
            <c:spPr>
              <a:solidFill>
                <a:srgbClr val="009BDB"/>
              </a:solidFill>
              <a:ln w="2750">
                <a:noFill/>
              </a:ln>
            </c:spPr>
            <c:extLst>
              <c:ext xmlns:c16="http://schemas.microsoft.com/office/drawing/2014/chart" uri="{C3380CC4-5D6E-409C-BE32-E72D297353CC}">
                <c16:uniqueId val="{0000000D-2DAF-3D4F-B812-5F609674362E}"/>
              </c:ext>
            </c:extLst>
          </c:dPt>
          <c:dPt>
            <c:idx val="14"/>
            <c:invertIfNegative val="0"/>
            <c:bubble3D val="0"/>
            <c:spPr>
              <a:solidFill>
                <a:srgbClr val="00619E"/>
              </a:solidFill>
              <a:ln w="2750">
                <a:noFill/>
              </a:ln>
            </c:spPr>
            <c:extLst>
              <c:ext xmlns:c16="http://schemas.microsoft.com/office/drawing/2014/chart" uri="{C3380CC4-5D6E-409C-BE32-E72D297353CC}">
                <c16:uniqueId val="{0000000E-2DAF-3D4F-B812-5F609674362E}"/>
              </c:ext>
            </c:extLst>
          </c:dPt>
          <c:dPt>
            <c:idx val="15"/>
            <c:invertIfNegative val="0"/>
            <c:bubble3D val="0"/>
            <c:spPr>
              <a:solidFill>
                <a:srgbClr val="1E3378"/>
              </a:solidFill>
              <a:ln w="2750">
                <a:noFill/>
              </a:ln>
            </c:spPr>
            <c:extLst>
              <c:ext xmlns:c16="http://schemas.microsoft.com/office/drawing/2014/chart" uri="{C3380CC4-5D6E-409C-BE32-E72D297353CC}">
                <c16:uniqueId val="{0000000F-2DAF-3D4F-B812-5F609674362E}"/>
              </c:ext>
            </c:extLst>
          </c:dPt>
          <c:dPt>
            <c:idx val="16"/>
            <c:invertIfNegative val="0"/>
            <c:bubble3D val="0"/>
            <c:spPr>
              <a:solidFill>
                <a:srgbClr val="76C8AE"/>
              </a:solidFill>
              <a:ln w="2750">
                <a:noFill/>
              </a:ln>
            </c:spPr>
            <c:extLst>
              <c:ext xmlns:c16="http://schemas.microsoft.com/office/drawing/2014/chart" uri="{C3380CC4-5D6E-409C-BE32-E72D297353CC}">
                <c16:uniqueId val="{00000010-2DAF-3D4F-B812-5F609674362E}"/>
              </c:ext>
            </c:extLst>
          </c:dPt>
          <c:dPt>
            <c:idx val="17"/>
            <c:invertIfNegative val="0"/>
            <c:bubble3D val="0"/>
            <c:spPr>
              <a:solidFill>
                <a:srgbClr val="00AE9D"/>
              </a:solidFill>
              <a:ln w="2750">
                <a:noFill/>
              </a:ln>
            </c:spPr>
            <c:extLst>
              <c:ext xmlns:c16="http://schemas.microsoft.com/office/drawing/2014/chart" uri="{C3380CC4-5D6E-409C-BE32-E72D297353CC}">
                <c16:uniqueId val="{00000011-2DAF-3D4F-B812-5F609674362E}"/>
              </c:ext>
            </c:extLst>
          </c:dPt>
          <c:dPt>
            <c:idx val="18"/>
            <c:invertIfNegative val="0"/>
            <c:bubble3D val="0"/>
            <c:spPr>
              <a:solidFill>
                <a:srgbClr val="008E7A"/>
              </a:solidFill>
              <a:ln w="2750">
                <a:noFill/>
              </a:ln>
            </c:spPr>
            <c:extLst>
              <c:ext xmlns:c16="http://schemas.microsoft.com/office/drawing/2014/chart" uri="{C3380CC4-5D6E-409C-BE32-E72D297353CC}">
                <c16:uniqueId val="{00000012-2DAF-3D4F-B812-5F609674362E}"/>
              </c:ext>
            </c:extLst>
          </c:dPt>
          <c:dPt>
            <c:idx val="19"/>
            <c:invertIfNegative val="0"/>
            <c:bubble3D val="0"/>
            <c:spPr>
              <a:solidFill>
                <a:srgbClr val="006762"/>
              </a:solidFill>
              <a:ln w="2750">
                <a:noFill/>
              </a:ln>
            </c:spPr>
            <c:extLst>
              <c:ext xmlns:c16="http://schemas.microsoft.com/office/drawing/2014/chart" uri="{C3380CC4-5D6E-409C-BE32-E72D297353CC}">
                <c16:uniqueId val="{00000013-2DAF-3D4F-B812-5F609674362E}"/>
              </c:ext>
            </c:extLst>
          </c:dPt>
          <c:dPt>
            <c:idx val="20"/>
            <c:invertIfNegative val="0"/>
            <c:bubble3D val="0"/>
            <c:spPr>
              <a:solidFill>
                <a:srgbClr val="FFCC4E"/>
              </a:solidFill>
              <a:ln w="2750">
                <a:noFill/>
              </a:ln>
            </c:spPr>
            <c:extLst>
              <c:ext xmlns:c16="http://schemas.microsoft.com/office/drawing/2014/chart" uri="{C3380CC4-5D6E-409C-BE32-E72D297353CC}">
                <c16:uniqueId val="{00000014-2DAF-3D4F-B812-5F609674362E}"/>
              </c:ext>
            </c:extLst>
          </c:dPt>
          <c:dPt>
            <c:idx val="21"/>
            <c:invertIfNegative val="0"/>
            <c:bubble3D val="0"/>
            <c:spPr>
              <a:solidFill>
                <a:srgbClr val="FBAB18"/>
              </a:solidFill>
              <a:ln w="2750">
                <a:noFill/>
              </a:ln>
            </c:spPr>
            <c:extLst>
              <c:ext xmlns:c16="http://schemas.microsoft.com/office/drawing/2014/chart" uri="{C3380CC4-5D6E-409C-BE32-E72D297353CC}">
                <c16:uniqueId val="{00000015-2DAF-3D4F-B812-5F609674362E}"/>
              </c:ext>
            </c:extLst>
          </c:dPt>
          <c:dPt>
            <c:idx val="22"/>
            <c:invertIfNegative val="0"/>
            <c:bubble3D val="0"/>
            <c:spPr>
              <a:solidFill>
                <a:srgbClr val="F47920"/>
              </a:solidFill>
              <a:ln w="2750">
                <a:noFill/>
              </a:ln>
            </c:spPr>
            <c:extLst>
              <c:ext xmlns:c16="http://schemas.microsoft.com/office/drawing/2014/chart" uri="{C3380CC4-5D6E-409C-BE32-E72D297353CC}">
                <c16:uniqueId val="{00000016-2DAF-3D4F-B812-5F609674362E}"/>
              </c:ext>
            </c:extLst>
          </c:dPt>
          <c:dPt>
            <c:idx val="23"/>
            <c:invertIfNegative val="0"/>
            <c:bubble3D val="0"/>
            <c:spPr>
              <a:solidFill>
                <a:srgbClr val="A75534"/>
              </a:solidFill>
              <a:ln w="2750">
                <a:noFill/>
              </a:ln>
            </c:spPr>
            <c:extLst>
              <c:ext xmlns:c16="http://schemas.microsoft.com/office/drawing/2014/chart" uri="{C3380CC4-5D6E-409C-BE32-E72D297353CC}">
                <c16:uniqueId val="{00000017-2DAF-3D4F-B812-5F609674362E}"/>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18-2DAF-3D4F-B812-5F609674362E}"/>
            </c:ext>
          </c:extLst>
        </c:ser>
        <c:dLbls>
          <c:showLegendKey val="0"/>
          <c:showVal val="0"/>
          <c:showCatName val="0"/>
          <c:showSerName val="0"/>
          <c:showPercent val="0"/>
          <c:showBubbleSize val="0"/>
        </c:dLbls>
        <c:gapWidth val="160"/>
        <c:gapDepth val="10"/>
        <c:shape val="box"/>
        <c:axId val="1273768800"/>
        <c:axId val="1"/>
        <c:axId val="0"/>
      </c:bar3DChart>
      <c:catAx>
        <c:axId val="1273768800"/>
        <c:scaling>
          <c:orientation val="minMax"/>
        </c:scaling>
        <c:delete val="0"/>
        <c:axPos val="b"/>
        <c:majorGridlines>
          <c:spPr>
            <a:ln w="1029" cap="flat" cmpd="sng" algn="ctr">
              <a:solidFill>
                <a:schemeClr val="lt1">
                  <a:lumMod val="60000"/>
                  <a:lumOff val="40000"/>
                </a:schemeClr>
              </a:solidFill>
              <a:round/>
            </a:ln>
            <a:effectLst/>
          </c:spPr>
        </c:majorGridlines>
        <c:numFmt formatCode="General" sourceLinked="1"/>
        <c:majorTickMark val="none"/>
        <c:minorTickMark val="none"/>
        <c:tickLblPos val="nextTo"/>
        <c:spPr>
          <a:ln w="688">
            <a:noFill/>
          </a:ln>
        </c:spPr>
        <c:txPr>
          <a:bodyPr rot="-2700000" vert="horz"/>
          <a:lstStyle/>
          <a:p>
            <a:pPr>
              <a:defRPr sz="129" b="0" i="0" u="none" strike="noStrike" baseline="0">
                <a:solidFill>
                  <a:srgbClr val="CCFFFF"/>
                </a:solidFill>
                <a:latin typeface="Arial"/>
                <a:ea typeface="Arial"/>
                <a:cs typeface="Arial"/>
              </a:defRPr>
            </a:pPr>
            <a:endParaRPr lang="lv-LV"/>
          </a:p>
        </c:txPr>
        <c:crossAx val="1"/>
        <c:crosses val="autoZero"/>
        <c:auto val="1"/>
        <c:lblAlgn val="ctr"/>
        <c:lblOffset val="100"/>
        <c:noMultiLvlLbl val="0"/>
      </c:catAx>
      <c:valAx>
        <c:axId val="1"/>
        <c:scaling>
          <c:orientation val="minMax"/>
        </c:scaling>
        <c:delete val="0"/>
        <c:axPos val="l"/>
        <c:numFmt formatCode="General" sourceLinked="0"/>
        <c:majorTickMark val="none"/>
        <c:minorTickMark val="none"/>
        <c:tickLblPos val="nextTo"/>
        <c:spPr>
          <a:ln w="688">
            <a:noFill/>
          </a:ln>
        </c:spPr>
        <c:txPr>
          <a:bodyPr rot="0" vert="horz"/>
          <a:lstStyle/>
          <a:p>
            <a:pPr>
              <a:defRPr sz="129" b="0" i="0" u="none" strike="noStrike" baseline="0">
                <a:solidFill>
                  <a:srgbClr val="CCFFFF"/>
                </a:solidFill>
                <a:latin typeface="Arial"/>
                <a:ea typeface="Arial"/>
                <a:cs typeface="Arial"/>
              </a:defRPr>
            </a:pPr>
            <a:endParaRPr lang="lv-LV"/>
          </a:p>
        </c:txPr>
        <c:crossAx val="1273768800"/>
        <c:crosses val="autoZero"/>
        <c:crossBetween val="between"/>
      </c:valAx>
      <c:spPr>
        <a:noFill/>
        <a:ln w="12178">
          <a:noFill/>
        </a:ln>
      </c:spPr>
    </c:plotArea>
    <c:plotVisOnly val="1"/>
    <c:dispBlanksAs val="gap"/>
    <c:showDLblsOverMax val="0"/>
  </c:chart>
  <c:spPr>
    <a:noFill/>
    <a:ln>
      <a:noFill/>
    </a:ln>
  </c:spPr>
  <c:txPr>
    <a:bodyPr/>
    <a:lstStyle/>
    <a:p>
      <a:pPr>
        <a:defRPr sz="110" b="0" i="0" u="none" strike="noStrike" baseline="0">
          <a:solidFill>
            <a:srgbClr val="003366"/>
          </a:solidFill>
          <a:latin typeface="Arial"/>
          <a:ea typeface="Arial"/>
          <a:cs typeface="Arial"/>
        </a:defRPr>
      </a:pPr>
      <a:endParaRPr lang="lv-LV"/>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7806258701927994"/>
          <c:y val="7.6875936037447717E-2"/>
          <c:w val="0.66337586712154439"/>
          <c:h val="0.87560989672583145"/>
        </c:manualLayout>
      </c:layout>
      <c:barChart>
        <c:barDir val="bar"/>
        <c:grouping val="clustered"/>
        <c:varyColors val="0"/>
        <c:ser>
          <c:idx val="0"/>
          <c:order val="0"/>
          <c:tx>
            <c:strRef>
              <c:f>Sheet1!$B$1</c:f>
              <c:strCache>
                <c:ptCount val="1"/>
                <c:pt idx="0">
                  <c:v>ES FINANSĒJUMS, EUR</c:v>
                </c:pt>
              </c:strCache>
            </c:strRef>
          </c:tx>
          <c:spPr>
            <a:solidFill>
              <a:schemeClr val="accent1">
                <a:lumMod val="50000"/>
              </a:schemeClr>
            </a:solidFill>
            <a:ln>
              <a:solidFill>
                <a:srgbClr val="00206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MISSIONS</c:v>
                </c:pt>
                <c:pt idx="1">
                  <c:v>ERA</c:v>
                </c:pt>
                <c:pt idx="2">
                  <c:v>WIDENING PARTICIPATION</c:v>
                </c:pt>
                <c:pt idx="3">
                  <c:v>EIT</c:v>
                </c:pt>
                <c:pt idx="4">
                  <c:v>EIE</c:v>
                </c:pt>
                <c:pt idx="5">
                  <c:v>EIC</c:v>
                </c:pt>
                <c:pt idx="6">
                  <c:v>CLUSTER 6</c:v>
                </c:pt>
                <c:pt idx="7">
                  <c:v>CLUSTER 5</c:v>
                </c:pt>
                <c:pt idx="8">
                  <c:v>CLUSTER 4</c:v>
                </c:pt>
                <c:pt idx="9">
                  <c:v>CLUSTER 3</c:v>
                </c:pt>
                <c:pt idx="10">
                  <c:v>CLUSTER 2</c:v>
                </c:pt>
                <c:pt idx="11">
                  <c:v>CLUSTER 1</c:v>
                </c:pt>
                <c:pt idx="12">
                  <c:v>RESEARCH INFRASTRUCTURES</c:v>
                </c:pt>
                <c:pt idx="13">
                  <c:v>MSCA</c:v>
                </c:pt>
                <c:pt idx="14">
                  <c:v>ERC</c:v>
                </c:pt>
              </c:strCache>
            </c:strRef>
          </c:cat>
          <c:val>
            <c:numRef>
              <c:f>Sheet1!$B$2:$B$16</c:f>
              <c:numCache>
                <c:formatCode>#,##0</c:formatCode>
                <c:ptCount val="15"/>
                <c:pt idx="0">
                  <c:v>9897112</c:v>
                </c:pt>
                <c:pt idx="1">
                  <c:v>804957.5</c:v>
                </c:pt>
                <c:pt idx="2">
                  <c:v>28765120.949999999</c:v>
                </c:pt>
                <c:pt idx="3">
                  <c:v>2082929.88</c:v>
                </c:pt>
                <c:pt idx="4">
                  <c:v>2930399.49</c:v>
                </c:pt>
                <c:pt idx="5">
                  <c:v>3527375</c:v>
                </c:pt>
                <c:pt idx="6">
                  <c:v>16365612.25</c:v>
                </c:pt>
                <c:pt idx="7">
                  <c:v>10817946.18</c:v>
                </c:pt>
                <c:pt idx="8">
                  <c:v>13252029.470000001</c:v>
                </c:pt>
                <c:pt idx="9">
                  <c:v>150317.5</c:v>
                </c:pt>
                <c:pt idx="10">
                  <c:v>3139150.75</c:v>
                </c:pt>
                <c:pt idx="11">
                  <c:v>8508609.0500000007</c:v>
                </c:pt>
                <c:pt idx="12">
                  <c:v>1363590.75</c:v>
                </c:pt>
                <c:pt idx="13">
                  <c:v>3720496.4</c:v>
                </c:pt>
                <c:pt idx="14">
                  <c:v>0</c:v>
                </c:pt>
              </c:numCache>
            </c:numRef>
          </c:val>
          <c:extLst>
            <c:ext xmlns:c16="http://schemas.microsoft.com/office/drawing/2014/chart" uri="{C3380CC4-5D6E-409C-BE32-E72D297353CC}">
              <c16:uniqueId val="{00000000-7437-4FFB-91E0-09B04ADE45C4}"/>
            </c:ext>
          </c:extLst>
        </c:ser>
        <c:dLbls>
          <c:dLblPos val="outEnd"/>
          <c:showLegendKey val="0"/>
          <c:showVal val="1"/>
          <c:showCatName val="0"/>
          <c:showSerName val="0"/>
          <c:showPercent val="0"/>
          <c:showBubbleSize val="0"/>
        </c:dLbls>
        <c:gapWidth val="150"/>
        <c:overlap val="-25"/>
        <c:axId val="1075796703"/>
        <c:axId val="1075790463"/>
      </c:barChart>
      <c:catAx>
        <c:axId val="107579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crossAx val="1075790463"/>
        <c:crosses val="autoZero"/>
        <c:auto val="1"/>
        <c:lblAlgn val="ctr"/>
        <c:lblOffset val="100"/>
        <c:noMultiLvlLbl val="0"/>
      </c:catAx>
      <c:valAx>
        <c:axId val="1075790463"/>
        <c:scaling>
          <c:orientation val="minMax"/>
        </c:scaling>
        <c:delete val="1"/>
        <c:axPos val="b"/>
        <c:numFmt formatCode="#,##0" sourceLinked="1"/>
        <c:majorTickMark val="none"/>
        <c:minorTickMark val="none"/>
        <c:tickLblPos val="nextTo"/>
        <c:crossAx val="1075796703"/>
        <c:crosses val="autoZero"/>
        <c:crossBetween val="between"/>
      </c:valAx>
      <c:spPr>
        <a:noFill/>
        <a:ln>
          <a:noFill/>
        </a:ln>
        <a:effectLst/>
      </c:spPr>
    </c:plotArea>
    <c:legend>
      <c:legendPos val="t"/>
      <c:layout>
        <c:manualLayout>
          <c:xMode val="edge"/>
          <c:yMode val="edge"/>
          <c:x val="0.72175831326869266"/>
          <c:y val="0.11640965857663131"/>
          <c:w val="0.2422162727890711"/>
          <c:h val="4.806534825105041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6064122056763406E-2"/>
          <c:y val="0.12109900663800166"/>
          <c:w val="0.91393585455758308"/>
          <c:h val="0.51243637242501361"/>
        </c:manualLayout>
      </c:layout>
      <c:barChart>
        <c:barDir val="col"/>
        <c:grouping val="clustered"/>
        <c:varyColors val="0"/>
        <c:ser>
          <c:idx val="0"/>
          <c:order val="2"/>
          <c:tx>
            <c:strRef>
              <c:f>Sheet1!$B$1</c:f>
              <c:strCache>
                <c:ptCount val="1"/>
                <c:pt idx="0">
                  <c:v>ES FINANSĒJUMS, EUR</c:v>
                </c:pt>
              </c:strCache>
            </c:strRef>
          </c:tx>
          <c:spPr>
            <a:solidFill>
              <a:schemeClr val="accent1">
                <a:lumMod val="50000"/>
              </a:schemeClr>
            </a:solidFill>
            <a:ln>
              <a:noFill/>
            </a:ln>
            <a:effectLst/>
          </c:spPr>
          <c:invertIfNegative val="0"/>
          <c:dLbls>
            <c:dLbl>
              <c:idx val="0"/>
              <c:layout>
                <c:manualLayout>
                  <c:x val="7.6457682591656744E-4"/>
                  <c:y val="-2.5801974032624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FE-4D5F-A2C5-ED1AB5A8AE4A}"/>
                </c:ext>
              </c:extLst>
            </c:dLbl>
            <c:dLbl>
              <c:idx val="1"/>
              <c:layout>
                <c:manualLayout>
                  <c:x val="3.0917445085568741E-3"/>
                  <c:y val="-2.6474892671684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FE-4D5F-A2C5-ED1AB5A8AE4A}"/>
                </c:ext>
              </c:extLst>
            </c:dLbl>
            <c:dLbl>
              <c:idx val="2"/>
              <c:layout>
                <c:manualLayout>
                  <c:x val="2.0202074395586438E-3"/>
                  <c:y val="-4.4501193885683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FE-4D5F-A2C5-ED1AB5A8AE4A}"/>
                </c:ext>
              </c:extLst>
            </c:dLbl>
            <c:dLbl>
              <c:idx val="3"/>
              <c:layout>
                <c:manualLayout>
                  <c:x val="-2.8390654511890453E-3"/>
                  <c:y val="-5.4872528268997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FE-4D5F-A2C5-ED1AB5A8AE4A}"/>
                </c:ext>
              </c:extLst>
            </c:dLbl>
            <c:dLbl>
              <c:idx val="4"/>
              <c:layout>
                <c:manualLayout>
                  <c:x val="1.8927103007926507E-3"/>
                  <c:y val="-7.8831632252584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FE-4D5F-A2C5-ED1AB5A8AE4A}"/>
                </c:ext>
              </c:extLst>
            </c:dLbl>
            <c:dLbl>
              <c:idx val="5"/>
              <c:layout>
                <c:manualLayout>
                  <c:x val="-5.6781309023780212E-3"/>
                  <c:y val="-6.63805681844674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FE-4D5F-A2C5-ED1AB5A8AE4A}"/>
                </c:ext>
              </c:extLst>
            </c:dLbl>
            <c:dLbl>
              <c:idx val="7"/>
              <c:layout>
                <c:manualLayout>
                  <c:x val="-3.1250000000001147E-3"/>
                  <c:y val="-8.6718744665431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4FE-4D5F-A2C5-ED1AB5A8AE4A}"/>
                </c:ext>
              </c:extLst>
            </c:dLbl>
            <c:dLbl>
              <c:idx val="8"/>
              <c:layout>
                <c:manualLayout>
                  <c:x val="-1.1458200967217994E-16"/>
                  <c:y val="-8.67187446654315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4FE-4D5F-A2C5-ED1AB5A8AE4A}"/>
                </c:ext>
              </c:extLst>
            </c:dLbl>
            <c:dLbl>
              <c:idx val="9"/>
              <c:layout>
                <c:manualLayout>
                  <c:x val="0"/>
                  <c:y val="-8.09412970223970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4FE-4D5F-A2C5-ED1AB5A8AE4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CHILDREN CLINICAL UNIVERSITY HOSPITAL</c:v>
                </c:pt>
                <c:pt idx="1">
                  <c:v>UNIVERSITY OF LATVIA</c:v>
                </c:pt>
                <c:pt idx="2">
                  <c:v>RIGA TECHNICAL UNIVERSITY</c:v>
                </c:pt>
                <c:pt idx="3">
                  <c:v>INSTITUTE OF SOLID STATE PHYSICS, UNIVERSITY OF LATVIA</c:v>
                </c:pt>
                <c:pt idx="4">
                  <c:v>LATVIAN INSTITUTE OF ORGANIC SYNTHESIS</c:v>
                </c:pt>
                <c:pt idx="5">
                  <c:v>INSTITUTE OF ELECTRONICS AND COMPUTER SCIENCE</c:v>
                </c:pt>
                <c:pt idx="6">
                  <c:v>SIA NACO TECHNOLOGIES</c:v>
                </c:pt>
                <c:pt idx="7">
                  <c:v>RIGA STRADINS UNIVERSITY</c:v>
                </c:pt>
                <c:pt idx="8">
                  <c:v>RIGAS PILSETAS PASVALDIBA</c:v>
                </c:pt>
                <c:pt idx="9">
                  <c:v>BALTIC STUDIES CENTRE</c:v>
                </c:pt>
              </c:strCache>
            </c:strRef>
          </c:cat>
          <c:val>
            <c:numRef>
              <c:f>Sheet1!$B$2:$B$11</c:f>
              <c:numCache>
                <c:formatCode>#,##0</c:formatCode>
                <c:ptCount val="10"/>
                <c:pt idx="0">
                  <c:v>10359302.5</c:v>
                </c:pt>
                <c:pt idx="1">
                  <c:v>10144121</c:v>
                </c:pt>
                <c:pt idx="2">
                  <c:v>9401717</c:v>
                </c:pt>
                <c:pt idx="3">
                  <c:v>8063077</c:v>
                </c:pt>
                <c:pt idx="4">
                  <c:v>5852096.9500000002</c:v>
                </c:pt>
                <c:pt idx="5">
                  <c:v>3870107</c:v>
                </c:pt>
                <c:pt idx="6">
                  <c:v>2633625</c:v>
                </c:pt>
                <c:pt idx="7">
                  <c:v>2129973</c:v>
                </c:pt>
                <c:pt idx="8">
                  <c:v>2050175</c:v>
                </c:pt>
                <c:pt idx="9">
                  <c:v>2028763</c:v>
                </c:pt>
              </c:numCache>
            </c:numRef>
          </c:val>
          <c:extLst>
            <c:ext xmlns:c16="http://schemas.microsoft.com/office/drawing/2014/chart" uri="{C3380CC4-5D6E-409C-BE32-E72D297353CC}">
              <c16:uniqueId val="{00000000-74FE-4D5F-A2C5-ED1AB5A8AE4A}"/>
            </c:ext>
          </c:extLst>
        </c:ser>
        <c:dLbls>
          <c:showLegendKey val="0"/>
          <c:showVal val="1"/>
          <c:showCatName val="0"/>
          <c:showSerName val="0"/>
          <c:showPercent val="0"/>
          <c:showBubbleSize val="0"/>
        </c:dLbls>
        <c:gapWidth val="75"/>
        <c:axId val="1154215151"/>
        <c:axId val="1154216591"/>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10"/>
                      <c:pt idx="0">
                        <c:v>CHILDREN CLINICAL UNIVERSITY HOSPITAL</c:v>
                      </c:pt>
                      <c:pt idx="1">
                        <c:v>UNIVERSITY OF LATVIA</c:v>
                      </c:pt>
                      <c:pt idx="2">
                        <c:v>RIGA TECHNICAL UNIVERSITY</c:v>
                      </c:pt>
                      <c:pt idx="3">
                        <c:v>INSTITUTE OF SOLID STATE PHYSICS, UNIVERSITY OF LATVIA</c:v>
                      </c:pt>
                      <c:pt idx="4">
                        <c:v>LATVIAN INSTITUTE OF ORGANIC SYNTHESIS</c:v>
                      </c:pt>
                      <c:pt idx="5">
                        <c:v>INSTITUTE OF ELECTRONICS AND COMPUTER SCIENCE</c:v>
                      </c:pt>
                      <c:pt idx="6">
                        <c:v>SIA NACO TECHNOLOGIES</c:v>
                      </c:pt>
                      <c:pt idx="7">
                        <c:v>RIGA STRADINS UNIVERSITY</c:v>
                      </c:pt>
                      <c:pt idx="8">
                        <c:v>RIGAS PILSETAS PASVALDIBA</c:v>
                      </c:pt>
                      <c:pt idx="9">
                        <c:v>BALTIC STUDIES CENTRE</c:v>
                      </c:pt>
                    </c:strCache>
                  </c:strRef>
                </c:cat>
                <c:val>
                  <c:numRef>
                    <c:extLst>
                      <c:ext uri="{02D57815-91ED-43cb-92C2-25804820EDAC}">
                        <c15:formulaRef>
                          <c15:sqref>Sheet1!$C$2:$C$11</c15:sqref>
                        </c15:formulaRef>
                      </c:ext>
                    </c:extLst>
                    <c:numCache>
                      <c:formatCode>General</c:formatCode>
                      <c:ptCount val="10"/>
                    </c:numCache>
                  </c:numRef>
                </c:val>
                <c:extLst>
                  <c:ext xmlns:c16="http://schemas.microsoft.com/office/drawing/2014/chart" uri="{C3380CC4-5D6E-409C-BE32-E72D297353CC}">
                    <c16:uniqueId val="{00000001-74FE-4D5F-A2C5-ED1AB5A8AE4A}"/>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CHILDREN CLINICAL UNIVERSITY HOSPITAL</c:v>
                      </c:pt>
                      <c:pt idx="1">
                        <c:v>UNIVERSITY OF LATVIA</c:v>
                      </c:pt>
                      <c:pt idx="2">
                        <c:v>RIGA TECHNICAL UNIVERSITY</c:v>
                      </c:pt>
                      <c:pt idx="3">
                        <c:v>INSTITUTE OF SOLID STATE PHYSICS, UNIVERSITY OF LATVIA</c:v>
                      </c:pt>
                      <c:pt idx="4">
                        <c:v>LATVIAN INSTITUTE OF ORGANIC SYNTHESIS</c:v>
                      </c:pt>
                      <c:pt idx="5">
                        <c:v>INSTITUTE OF ELECTRONICS AND COMPUTER SCIENCE</c:v>
                      </c:pt>
                      <c:pt idx="6">
                        <c:v>SIA NACO TECHNOLOGIES</c:v>
                      </c:pt>
                      <c:pt idx="7">
                        <c:v>RIGA STRADINS UNIVERSITY</c:v>
                      </c:pt>
                      <c:pt idx="8">
                        <c:v>RIGAS PILSETAS PASVALDIBA</c:v>
                      </c:pt>
                      <c:pt idx="9">
                        <c:v>BALTIC STUDIES CENTRE</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2-74FE-4D5F-A2C5-ED1AB5A8AE4A}"/>
                  </c:ext>
                </c:extLst>
              </c15:ser>
            </c15:filteredBarSeries>
          </c:ext>
        </c:extLst>
      </c:barChart>
      <c:catAx>
        <c:axId val="115421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crossAx val="1154216591"/>
        <c:crossesAt val="0"/>
        <c:auto val="1"/>
        <c:lblAlgn val="ctr"/>
        <c:lblOffset val="100"/>
        <c:noMultiLvlLbl val="0"/>
      </c:catAx>
      <c:valAx>
        <c:axId val="1154216591"/>
        <c:scaling>
          <c:orientation val="minMax"/>
        </c:scaling>
        <c:delete val="1"/>
        <c:axPos val="l"/>
        <c:numFmt formatCode="#,##0" sourceLinked="1"/>
        <c:majorTickMark val="none"/>
        <c:minorTickMark val="none"/>
        <c:tickLblPos val="nextTo"/>
        <c:crossAx val="11542151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legendEntry>
      <c:layout>
        <c:manualLayout>
          <c:xMode val="edge"/>
          <c:yMode val="edge"/>
          <c:x val="0.67024970139514362"/>
          <c:y val="8.5791608492128371E-2"/>
          <c:w val="0.27669330693673111"/>
          <c:h val="4.151485876916587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6064122056763406E-2"/>
          <c:y val="0.18241764851216419"/>
          <c:w val="0.88805375985009172"/>
          <c:h val="0.45111767354013793"/>
        </c:manualLayout>
      </c:layout>
      <c:barChart>
        <c:barDir val="col"/>
        <c:grouping val="clustered"/>
        <c:varyColors val="0"/>
        <c:ser>
          <c:idx val="0"/>
          <c:order val="2"/>
          <c:tx>
            <c:strRef>
              <c:f>Sheet1!$B$1</c:f>
              <c:strCache>
                <c:ptCount val="1"/>
                <c:pt idx="0">
                  <c:v>EU NET CONTRIBUTION, EUR</c:v>
                </c:pt>
              </c:strCache>
            </c:strRef>
          </c:tx>
          <c:spPr>
            <a:solidFill>
              <a:schemeClr val="accent1">
                <a:lumMod val="50000"/>
              </a:schemeClr>
            </a:solidFill>
            <a:ln>
              <a:noFill/>
            </a:ln>
            <a:effectLst/>
          </c:spPr>
          <c:invertIfNegative val="0"/>
          <c:dLbls>
            <c:dLbl>
              <c:idx val="0"/>
              <c:layout>
                <c:manualLayout>
                  <c:x val="7.6457682591656744E-4"/>
                  <c:y val="-2.5801974032624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FE-4D5F-A2C5-ED1AB5A8AE4A}"/>
                </c:ext>
              </c:extLst>
            </c:dLbl>
            <c:dLbl>
              <c:idx val="1"/>
              <c:layout>
                <c:manualLayout>
                  <c:x val="3.0917445085568741E-3"/>
                  <c:y val="-2.6474892671684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FE-4D5F-A2C5-ED1AB5A8AE4A}"/>
                </c:ext>
              </c:extLst>
            </c:dLbl>
            <c:dLbl>
              <c:idx val="2"/>
              <c:layout>
                <c:manualLayout>
                  <c:x val="2.0202074395586438E-3"/>
                  <c:y val="-4.4501193885683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FE-4D5F-A2C5-ED1AB5A8AE4A}"/>
                </c:ext>
              </c:extLst>
            </c:dLbl>
            <c:dLbl>
              <c:idx val="3"/>
              <c:layout>
                <c:manualLayout>
                  <c:x val="-2.8390654511890453E-3"/>
                  <c:y val="-5.4872528268997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FE-4D5F-A2C5-ED1AB5A8AE4A}"/>
                </c:ext>
              </c:extLst>
            </c:dLbl>
            <c:dLbl>
              <c:idx val="4"/>
              <c:layout>
                <c:manualLayout>
                  <c:x val="1.8927103007926507E-3"/>
                  <c:y val="-7.88316322525848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4FE-4D5F-A2C5-ED1AB5A8AE4A}"/>
                </c:ext>
              </c:extLst>
            </c:dLbl>
            <c:dLbl>
              <c:idx val="5"/>
              <c:layout>
                <c:manualLayout>
                  <c:x val="-5.6781309023780212E-3"/>
                  <c:y val="-6.63805681844674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4FE-4D5F-A2C5-ED1AB5A8AE4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RIGA TECHNICAL UNIVERSITY</c:v>
                </c:pt>
                <c:pt idx="1">
                  <c:v>CHILDREN’S CLINICAL UNIVERSITY HOSPITAL STATE LLC</c:v>
                </c:pt>
                <c:pt idx="2">
                  <c:v>BIOCATALYST FOUNDATION</c:v>
                </c:pt>
                <c:pt idx="3">
                  <c:v>IMPACT HUB ASSOCIATION</c:v>
                </c:pt>
                <c:pt idx="4">
                  <c:v>LATVIAN BUSINESS ANGELS NETWORK</c:v>
                </c:pt>
                <c:pt idx="5">
                  <c:v>LATVIAN STARTUP ASSOCIATION</c:v>
                </c:pt>
                <c:pt idx="6">
                  <c:v>LATVIAN INSTITUTE OF ORGANIC SYNTHESIS</c:v>
                </c:pt>
                <c:pt idx="7">
                  <c:v>LATVIAN FEDERATION OF FOOD ENTERPRISES</c:v>
                </c:pt>
                <c:pt idx="8">
                  <c:v>LIMITED LIABILITY COMPANY OVERKILL VENTURES AIFP</c:v>
                </c:pt>
                <c:pt idx="9">
                  <c:v>SIA SEMANTIC INTELLIGENCE</c:v>
                </c:pt>
              </c:strCache>
            </c:strRef>
          </c:cat>
          <c:val>
            <c:numRef>
              <c:f>Sheet1!$B$2:$B$11</c:f>
              <c:numCache>
                <c:formatCode>_-[$€-2]\ * #\ ##0_-;\-[$€-2]\ * #\ ##0_-;_-[$€-2]\ * "-"??_-;_-@_-</c:formatCode>
                <c:ptCount val="10"/>
                <c:pt idx="0">
                  <c:v>243412.5</c:v>
                </c:pt>
                <c:pt idx="1">
                  <c:v>239754.69</c:v>
                </c:pt>
                <c:pt idx="2">
                  <c:v>151343.75</c:v>
                </c:pt>
                <c:pt idx="3">
                  <c:v>119593.75</c:v>
                </c:pt>
                <c:pt idx="4">
                  <c:v>103000</c:v>
                </c:pt>
                <c:pt idx="5">
                  <c:v>85000</c:v>
                </c:pt>
                <c:pt idx="6">
                  <c:v>75000</c:v>
                </c:pt>
                <c:pt idx="7">
                  <c:v>65375</c:v>
                </c:pt>
                <c:pt idx="8">
                  <c:v>50950</c:v>
                </c:pt>
                <c:pt idx="9">
                  <c:v>38500</c:v>
                </c:pt>
              </c:numCache>
            </c:numRef>
          </c:val>
          <c:extLst>
            <c:ext xmlns:c16="http://schemas.microsoft.com/office/drawing/2014/chart" uri="{C3380CC4-5D6E-409C-BE32-E72D297353CC}">
              <c16:uniqueId val="{00000000-74FE-4D5F-A2C5-ED1AB5A8AE4A}"/>
            </c:ext>
          </c:extLst>
        </c:ser>
        <c:dLbls>
          <c:showLegendKey val="0"/>
          <c:showVal val="1"/>
          <c:showCatName val="0"/>
          <c:showSerName val="0"/>
          <c:showPercent val="0"/>
          <c:showBubbleSize val="0"/>
        </c:dLbls>
        <c:gapWidth val="75"/>
        <c:axId val="1154215151"/>
        <c:axId val="1154216591"/>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Sheet1!$A$2:$A$11</c15:sqref>
                        </c15:formulaRef>
                      </c:ext>
                    </c:extLst>
                    <c:strCache>
                      <c:ptCount val="10"/>
                      <c:pt idx="0">
                        <c:v>RIGA TECHNICAL UNIVERSITY</c:v>
                      </c:pt>
                      <c:pt idx="1">
                        <c:v>CHILDREN’S CLINICAL UNIVERSITY HOSPITAL STATE LLC</c:v>
                      </c:pt>
                      <c:pt idx="2">
                        <c:v>BIOCATALYST FOUNDATION</c:v>
                      </c:pt>
                      <c:pt idx="3">
                        <c:v>IMPACT HUB ASSOCIATION</c:v>
                      </c:pt>
                      <c:pt idx="4">
                        <c:v>LATVIAN BUSINESS ANGELS NETWORK</c:v>
                      </c:pt>
                      <c:pt idx="5">
                        <c:v>LATVIAN STARTUP ASSOCIATION</c:v>
                      </c:pt>
                      <c:pt idx="6">
                        <c:v>LATVIAN INSTITUTE OF ORGANIC SYNTHESIS</c:v>
                      </c:pt>
                      <c:pt idx="7">
                        <c:v>LATVIAN FEDERATION OF FOOD ENTERPRISES</c:v>
                      </c:pt>
                      <c:pt idx="8">
                        <c:v>LIMITED LIABILITY COMPANY OVERKILL VENTURES AIFP</c:v>
                      </c:pt>
                      <c:pt idx="9">
                        <c:v>SIA SEMANTIC INTELLIGENCE</c:v>
                      </c:pt>
                    </c:strCache>
                  </c:strRef>
                </c:cat>
                <c:val>
                  <c:numRef>
                    <c:extLst>
                      <c:ext uri="{02D57815-91ED-43cb-92C2-25804820EDAC}">
                        <c15:formulaRef>
                          <c15:sqref>Sheet1!$C$2:$C$11</c15:sqref>
                        </c15:formulaRef>
                      </c:ext>
                    </c:extLst>
                    <c:numCache>
                      <c:formatCode>General</c:formatCode>
                      <c:ptCount val="10"/>
                    </c:numCache>
                  </c:numRef>
                </c:val>
                <c:extLst>
                  <c:ext xmlns:c16="http://schemas.microsoft.com/office/drawing/2014/chart" uri="{C3380CC4-5D6E-409C-BE32-E72D297353CC}">
                    <c16:uniqueId val="{00000001-74FE-4D5F-A2C5-ED1AB5A8AE4A}"/>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Sheet1!$A$2:$A$11</c15:sqref>
                        </c15:formulaRef>
                      </c:ext>
                    </c:extLst>
                    <c:strCache>
                      <c:ptCount val="10"/>
                      <c:pt idx="0">
                        <c:v>RIGA TECHNICAL UNIVERSITY</c:v>
                      </c:pt>
                      <c:pt idx="1">
                        <c:v>CHILDREN’S CLINICAL UNIVERSITY HOSPITAL STATE LLC</c:v>
                      </c:pt>
                      <c:pt idx="2">
                        <c:v>BIOCATALYST FOUNDATION</c:v>
                      </c:pt>
                      <c:pt idx="3">
                        <c:v>IMPACT HUB ASSOCIATION</c:v>
                      </c:pt>
                      <c:pt idx="4">
                        <c:v>LATVIAN BUSINESS ANGELS NETWORK</c:v>
                      </c:pt>
                      <c:pt idx="5">
                        <c:v>LATVIAN STARTUP ASSOCIATION</c:v>
                      </c:pt>
                      <c:pt idx="6">
                        <c:v>LATVIAN INSTITUTE OF ORGANIC SYNTHESIS</c:v>
                      </c:pt>
                      <c:pt idx="7">
                        <c:v>LATVIAN FEDERATION OF FOOD ENTERPRISES</c:v>
                      </c:pt>
                      <c:pt idx="8">
                        <c:v>LIMITED LIABILITY COMPANY OVERKILL VENTURES AIFP</c:v>
                      </c:pt>
                      <c:pt idx="9">
                        <c:v>SIA SEMANTIC INTELLIGENCE</c:v>
                      </c:pt>
                    </c:strCache>
                  </c:strRef>
                </c:cat>
                <c:val>
                  <c:numRef>
                    <c:extLst xmlns:c15="http://schemas.microsoft.com/office/drawing/2012/chart">
                      <c:ext xmlns:c15="http://schemas.microsoft.com/office/drawing/2012/chart" uri="{02D57815-91ED-43cb-92C2-25804820EDAC}">
                        <c15:formulaRef>
                          <c15:sqref>Sheet1!$D$2:$D$11</c15:sqref>
                        </c15:formulaRef>
                      </c:ext>
                    </c:extLst>
                    <c:numCache>
                      <c:formatCode>General</c:formatCode>
                      <c:ptCount val="10"/>
                    </c:numCache>
                  </c:numRef>
                </c:val>
                <c:extLst xmlns:c15="http://schemas.microsoft.com/office/drawing/2012/chart">
                  <c:ext xmlns:c16="http://schemas.microsoft.com/office/drawing/2014/chart" uri="{C3380CC4-5D6E-409C-BE32-E72D297353CC}">
                    <c16:uniqueId val="{00000002-74FE-4D5F-A2C5-ED1AB5A8AE4A}"/>
                  </c:ext>
                </c:extLst>
              </c15:ser>
            </c15:filteredBarSeries>
          </c:ext>
        </c:extLst>
      </c:barChart>
      <c:catAx>
        <c:axId val="115421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crossAx val="1154216591"/>
        <c:crossesAt val="0"/>
        <c:auto val="1"/>
        <c:lblAlgn val="ctr"/>
        <c:lblOffset val="100"/>
        <c:tickLblSkip val="1"/>
        <c:noMultiLvlLbl val="0"/>
      </c:catAx>
      <c:valAx>
        <c:axId val="1154216591"/>
        <c:scaling>
          <c:orientation val="minMax"/>
        </c:scaling>
        <c:delete val="1"/>
        <c:axPos val="l"/>
        <c:numFmt formatCode="_-[$€-2]\ * #\ ##0_-;\-[$€-2]\ * #\ ##0_-;_-[$€-2]\ * &quot;-&quot;??_-;_-@_-" sourceLinked="1"/>
        <c:majorTickMark val="none"/>
        <c:minorTickMark val="none"/>
        <c:tickLblPos val="nextTo"/>
        <c:crossAx val="11542151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legendEntry>
      <c:layout>
        <c:manualLayout>
          <c:xMode val="edge"/>
          <c:yMode val="edge"/>
          <c:x val="0.67024970139514362"/>
          <c:y val="8.5791608492128371E-2"/>
          <c:w val="0.27669330693673111"/>
          <c:h val="4.151485876916587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6064122056763406E-2"/>
          <c:y val="0.18241764851216419"/>
          <c:w val="0.88805375985009172"/>
          <c:h val="0.45111767354013793"/>
        </c:manualLayout>
      </c:layout>
      <c:barChart>
        <c:barDir val="col"/>
        <c:grouping val="clustered"/>
        <c:varyColors val="0"/>
        <c:ser>
          <c:idx val="0"/>
          <c:order val="2"/>
          <c:tx>
            <c:strRef>
              <c:f>Sheet1!$B$1</c:f>
              <c:strCache>
                <c:ptCount val="1"/>
                <c:pt idx="0">
                  <c:v>EU NET CONTRIBUTION, EUR</c:v>
                </c:pt>
              </c:strCache>
            </c:strRef>
          </c:tx>
          <c:spPr>
            <a:solidFill>
              <a:schemeClr val="accent1">
                <a:lumMod val="50000"/>
              </a:schemeClr>
            </a:solidFill>
            <a:ln>
              <a:noFill/>
            </a:ln>
            <a:effectLst/>
          </c:spPr>
          <c:invertIfNegative val="0"/>
          <c:dLbls>
            <c:dLbl>
              <c:idx val="0"/>
              <c:layout>
                <c:manualLayout>
                  <c:x val="7.6457682591656744E-4"/>
                  <c:y val="-2.5801974032624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4FE-4D5F-A2C5-ED1AB5A8AE4A}"/>
                </c:ext>
              </c:extLst>
            </c:dLbl>
            <c:dLbl>
              <c:idx val="1"/>
              <c:layout>
                <c:manualLayout>
                  <c:x val="3.0917445085568741E-3"/>
                  <c:y val="-2.6474892671684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4FE-4D5F-A2C5-ED1AB5A8AE4A}"/>
                </c:ext>
              </c:extLst>
            </c:dLbl>
            <c:dLbl>
              <c:idx val="2"/>
              <c:layout>
                <c:manualLayout>
                  <c:x val="2.0202074395586438E-3"/>
                  <c:y val="-4.45011938856830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4FE-4D5F-A2C5-ED1AB5A8AE4A}"/>
                </c:ext>
              </c:extLst>
            </c:dLbl>
            <c:dLbl>
              <c:idx val="3"/>
              <c:layout>
                <c:manualLayout>
                  <c:x val="-2.8390654511890453E-3"/>
                  <c:y val="-5.48725282689975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4FE-4D5F-A2C5-ED1AB5A8AE4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NACO TECHNOLOGIES SIA</c:v>
                </c:pt>
                <c:pt idx="1">
                  <c:v>MIRCOD</c:v>
                </c:pt>
                <c:pt idx="2">
                  <c:v>LATVIAN INSTITUTE OF ORGANIC SYNTHESIS</c:v>
                </c:pt>
                <c:pt idx="3">
                  <c:v>RĪGA STRADIŅŠ UNIVERSITY</c:v>
                </c:pt>
              </c:strCache>
            </c:strRef>
          </c:cat>
          <c:val>
            <c:numRef>
              <c:f>Sheet1!$B$2:$B$5</c:f>
              <c:numCache>
                <c:formatCode>#\ ##0\ "€"</c:formatCode>
                <c:ptCount val="4"/>
                <c:pt idx="0">
                  <c:v>2333625</c:v>
                </c:pt>
                <c:pt idx="1">
                  <c:v>511250</c:v>
                </c:pt>
                <c:pt idx="2">
                  <c:v>407500</c:v>
                </c:pt>
                <c:pt idx="3">
                  <c:v>275000</c:v>
                </c:pt>
              </c:numCache>
            </c:numRef>
          </c:val>
          <c:extLst>
            <c:ext xmlns:c16="http://schemas.microsoft.com/office/drawing/2014/chart" uri="{C3380CC4-5D6E-409C-BE32-E72D297353CC}">
              <c16:uniqueId val="{00000000-74FE-4D5F-A2C5-ED1AB5A8AE4A}"/>
            </c:ext>
          </c:extLst>
        </c:ser>
        <c:dLbls>
          <c:showLegendKey val="0"/>
          <c:showVal val="1"/>
          <c:showCatName val="0"/>
          <c:showSerName val="0"/>
          <c:showPercent val="0"/>
          <c:showBubbleSize val="0"/>
        </c:dLbls>
        <c:gapWidth val="75"/>
        <c:axId val="1154215151"/>
        <c:axId val="1154216591"/>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Sheet1!$A$2:$A$5</c15:sqref>
                        </c15:formulaRef>
                      </c:ext>
                    </c:extLst>
                    <c:strCache>
                      <c:ptCount val="4"/>
                      <c:pt idx="0">
                        <c:v>NACO TECHNOLOGIES SIA</c:v>
                      </c:pt>
                      <c:pt idx="1">
                        <c:v>MIRCOD</c:v>
                      </c:pt>
                      <c:pt idx="2">
                        <c:v>LATVIAN INSTITUTE OF ORGANIC SYNTHESIS</c:v>
                      </c:pt>
                      <c:pt idx="3">
                        <c:v>RĪGA STRADIŅŠ UNIVERSITY</c:v>
                      </c:pt>
                    </c:strCache>
                  </c:strRef>
                </c:cat>
                <c:val>
                  <c:numRef>
                    <c:extLst>
                      <c:ext uri="{02D57815-91ED-43cb-92C2-25804820EDAC}">
                        <c15:formulaRef>
                          <c15:sqref>Sheet1!$C$2:$C$5</c15:sqref>
                        </c15:formulaRef>
                      </c:ext>
                    </c:extLst>
                    <c:numCache>
                      <c:formatCode>General</c:formatCode>
                      <c:ptCount val="4"/>
                    </c:numCache>
                  </c:numRef>
                </c:val>
                <c:extLst>
                  <c:ext xmlns:c16="http://schemas.microsoft.com/office/drawing/2014/chart" uri="{C3380CC4-5D6E-409C-BE32-E72D297353CC}">
                    <c16:uniqueId val="{00000001-74FE-4D5F-A2C5-ED1AB5A8AE4A}"/>
                  </c:ext>
                </c:extLst>
              </c15:ser>
            </c15:filteredBarSeries>
            <c15:filteredBarSeries>
              <c15:ser>
                <c:idx val="2"/>
                <c:order val="1"/>
                <c:tx>
                  <c:strRef>
                    <c:extLst xmlns:c15="http://schemas.microsoft.com/office/drawing/2012/chart">
                      <c:ext xmlns:c15="http://schemas.microsoft.com/office/drawing/2012/chart" uri="{02D57815-91ED-43cb-92C2-25804820EDAC}">
                        <c15:formulaRef>
                          <c15:sqref>Sheet1!$D$1</c15:sqref>
                        </c15:formulaRef>
                      </c:ext>
                    </c:extLst>
                    <c:strCache>
                      <c:ptCount val="1"/>
                      <c:pt idx="0">
                        <c:v>Series 3</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Sheet1!$A$2:$A$5</c15:sqref>
                        </c15:formulaRef>
                      </c:ext>
                    </c:extLst>
                    <c:strCache>
                      <c:ptCount val="4"/>
                      <c:pt idx="0">
                        <c:v>NACO TECHNOLOGIES SIA</c:v>
                      </c:pt>
                      <c:pt idx="1">
                        <c:v>MIRCOD</c:v>
                      </c:pt>
                      <c:pt idx="2">
                        <c:v>LATVIAN INSTITUTE OF ORGANIC SYNTHESIS</c:v>
                      </c:pt>
                      <c:pt idx="3">
                        <c:v>RĪGA STRADIŅŠ UNIVERSITY</c:v>
                      </c:pt>
                    </c:strCache>
                  </c:strRef>
                </c:cat>
                <c:val>
                  <c:numRef>
                    <c:extLst xmlns:c15="http://schemas.microsoft.com/office/drawing/2012/chart">
                      <c:ext xmlns:c15="http://schemas.microsoft.com/office/drawing/2012/chart" uri="{02D57815-91ED-43cb-92C2-25804820EDAC}">
                        <c15:formulaRef>
                          <c15:sqref>Sheet1!$D$2:$D$5</c15:sqref>
                        </c15:formulaRef>
                      </c:ext>
                    </c:extLst>
                    <c:numCache>
                      <c:formatCode>General</c:formatCode>
                      <c:ptCount val="4"/>
                    </c:numCache>
                  </c:numRef>
                </c:val>
                <c:extLst xmlns:c15="http://schemas.microsoft.com/office/drawing/2012/chart">
                  <c:ext xmlns:c16="http://schemas.microsoft.com/office/drawing/2014/chart" uri="{C3380CC4-5D6E-409C-BE32-E72D297353CC}">
                    <c16:uniqueId val="{00000002-74FE-4D5F-A2C5-ED1AB5A8AE4A}"/>
                  </c:ext>
                </c:extLst>
              </c15:ser>
            </c15:filteredBarSeries>
          </c:ext>
        </c:extLst>
      </c:barChart>
      <c:catAx>
        <c:axId val="1154215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crossAx val="1154216591"/>
        <c:crossesAt val="0"/>
        <c:auto val="1"/>
        <c:lblAlgn val="ctr"/>
        <c:lblOffset val="100"/>
        <c:noMultiLvlLbl val="0"/>
      </c:catAx>
      <c:valAx>
        <c:axId val="1154216591"/>
        <c:scaling>
          <c:orientation val="minMax"/>
        </c:scaling>
        <c:delete val="1"/>
        <c:axPos val="l"/>
        <c:numFmt formatCode="#\ ##0\ &quot;€&quot;" sourceLinked="1"/>
        <c:majorTickMark val="none"/>
        <c:minorTickMark val="none"/>
        <c:tickLblPos val="nextTo"/>
        <c:crossAx val="1154215151"/>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solidFill>
                <a:latin typeface="Arial" panose="020B0604020202020204" pitchFamily="34" charset="0"/>
                <a:ea typeface="+mn-ea"/>
                <a:cs typeface="Arial" panose="020B0604020202020204" pitchFamily="34" charset="0"/>
              </a:defRPr>
            </a:pPr>
            <a:endParaRPr lang="lv-LV"/>
          </a:p>
        </c:txPr>
      </c:legendEntry>
      <c:layout>
        <c:manualLayout>
          <c:xMode val="edge"/>
          <c:yMode val="edge"/>
          <c:x val="0.67024970139514362"/>
          <c:y val="8.5791608492128371E-2"/>
          <c:w val="0.27669330693673111"/>
          <c:h val="4.1514858769165872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jpeg"/></Relationships>
</file>

<file path=ppt/diagrams/_rels/data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diagrams/_rels/data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image" Target="../media/image4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image" Target="../media/image4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image" Target="../media/image4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Jānis Ancāns</a:t>
          </a:r>
        </a:p>
        <a:p>
          <a:r>
            <a:rPr lang="lv-LV" sz="1300">
              <a:latin typeface="Verdana" panose="020B0604030504040204" pitchFamily="34" charset="0"/>
              <a:ea typeface="Verdana" panose="020B0604030504040204" pitchFamily="34" charset="0"/>
            </a:rPr>
            <a:t>CL1</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Marija Plotniece</a:t>
          </a:r>
        </a:p>
        <a:p>
          <a:r>
            <a:rPr lang="lv-LV" sz="1300">
              <a:solidFill>
                <a:schemeClr val="bg1"/>
              </a:solidFill>
              <a:latin typeface="Verdana" panose="020B0604030504040204" pitchFamily="34" charset="0"/>
              <a:ea typeface="Verdana" panose="020B0604030504040204" pitchFamily="34" charset="0"/>
            </a:rPr>
            <a:t>EIC, EIT, EIE, RI</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Inga Šīrante</a:t>
          </a:r>
          <a:endParaRPr lang="en-US" sz="1800" b="1">
            <a:latin typeface="Verdana" panose="020B0604030504040204" pitchFamily="34" charset="0"/>
            <a:ea typeface="Verdana" panose="020B0604030504040204" pitchFamily="34" charset="0"/>
          </a:endParaRPr>
        </a:p>
        <a:p>
          <a:r>
            <a:rPr lang="en-US" sz="1300">
              <a:solidFill>
                <a:schemeClr val="bg1"/>
              </a:solidFill>
              <a:latin typeface="Verdana" panose="020B0604030504040204" pitchFamily="34" charset="0"/>
              <a:ea typeface="Verdana" panose="020B0604030504040204" pitchFamily="34" charset="0"/>
            </a:rPr>
            <a:t>L</a:t>
          </a:r>
          <a:r>
            <a:rPr lang="lv-LV" sz="1300">
              <a:solidFill>
                <a:schemeClr val="bg1"/>
              </a:solidFill>
              <a:latin typeface="Verdana" panose="020B0604030504040204" pitchFamily="34" charset="0"/>
              <a:ea typeface="Verdana" panose="020B0604030504040204" pitchFamily="34" charset="0"/>
            </a:rPr>
            <a:t>egal and Financial issues</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lv-LV"/>
        </a:p>
      </dgm:t>
    </dgm:pt>
    <dgm:pt modelId="{B64F9260-E259-4A0B-90D7-171C96DDACAA}">
      <dgm:prSet phldrT="[Text]" custT="1"/>
      <dgm:spPr>
        <a:solidFill>
          <a:srgbClr val="3018A8"/>
        </a:solidFill>
      </dgm:spPr>
      <dgm:t>
        <a:bodyPr/>
        <a:lstStyle/>
        <a:p>
          <a:r>
            <a:rPr lang="lv-LV" sz="1800" b="1" strike="noStrike">
              <a:latin typeface="Verdana" panose="020B0604030504040204" pitchFamily="34" charset="0"/>
              <a:ea typeface="Verdana" panose="020B0604030504040204" pitchFamily="34" charset="0"/>
            </a:rPr>
            <a:t>Aiga Salmiņa</a:t>
          </a:r>
        </a:p>
        <a:p>
          <a:r>
            <a:rPr lang="lv-LV" sz="1300" strike="noStrike">
              <a:latin typeface="Verdana" panose="020B0604030504040204" pitchFamily="34" charset="0"/>
              <a:ea typeface="Verdana" panose="020B0604030504040204" pitchFamily="34" charset="0"/>
            </a:rPr>
            <a:t>CL5, CL6, JRC</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Līga Līce da Costa</a:t>
          </a:r>
        </a:p>
        <a:p>
          <a:r>
            <a:rPr lang="lv-LV" sz="1300">
              <a:latin typeface="Verdana" panose="020B0604030504040204" pitchFamily="34" charset="0"/>
              <a:ea typeface="Verdana" panose="020B0604030504040204" pitchFamily="34" charset="0"/>
            </a:rPr>
            <a:t>MSCA, ERC, ERA</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14C06598-85C0-4F69-995F-FF523083F58F}">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Zane Zondaka</a:t>
          </a:r>
        </a:p>
        <a:p>
          <a:r>
            <a:rPr lang="lv-LV" sz="1300">
              <a:latin typeface="Verdana" panose="020B0604030504040204" pitchFamily="34" charset="0"/>
              <a:ea typeface="Verdana" panose="020B0604030504040204" pitchFamily="34" charset="0"/>
            </a:rPr>
            <a:t>Widening</a:t>
          </a:r>
        </a:p>
      </dgm:t>
    </dgm:pt>
    <dgm:pt modelId="{34820A52-56F0-42BB-B346-64C6A7AAD158}" type="parTrans" cxnId="{F2019745-5803-44D4-A324-8F8CFCD0216D}">
      <dgm:prSet/>
      <dgm:spPr/>
      <dgm:t>
        <a:bodyPr/>
        <a:lstStyle/>
        <a:p>
          <a:endParaRPr lang="lv-LV"/>
        </a:p>
      </dgm:t>
    </dgm:pt>
    <dgm:pt modelId="{DDCEADFB-3E14-4662-8AF9-1E9E19BC9D54}" type="sibTrans" cxnId="{F2019745-5803-44D4-A324-8F8CFCD0216D}">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0"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1" presStyleCnt="3" custLinFactNeighborX="-273" custLinFactNeighborY="5585"/>
      <dgm:spPr>
        <a:blipFill>
          <a:blip xmlns:r="http://schemas.openxmlformats.org/officeDocument/2006/relationships" r:embed="rId2"/>
          <a:srcRect/>
          <a:stretch>
            <a:fillRect/>
          </a:stretch>
        </a:blipFill>
      </dgm:spPr>
    </dgm:pt>
    <dgm:pt modelId="{A923606D-5D8C-4B45-8BB2-FDAA3CA4CE07}" type="pres">
      <dgm:prSet presAssocID="{27BBF8DD-D755-4DBA-814C-7B3C1FCF39A8}" presName="txShp" presStyleLbl="node1" presStyleIdx="1" presStyleCnt="3">
        <dgm:presLayoutVars>
          <dgm:bulletEnabled val="1"/>
        </dgm:presLayoutVars>
      </dgm:prSet>
      <dgm:spPr/>
    </dgm:pt>
    <dgm:pt modelId="{195418B5-A11F-46FE-A10B-5CBA51AF57FD}" type="pres">
      <dgm:prSet presAssocID="{57D1B343-B72A-4EB8-B348-D12F598BC6B1}" presName="spacing" presStyleCnt="0"/>
      <dgm:spPr/>
    </dgm:pt>
    <dgm:pt modelId="{79A61DFD-7748-4E58-861D-32F8F235D586}" type="pres">
      <dgm:prSet presAssocID="{14C06598-85C0-4F69-995F-FF523083F58F}" presName="composite" presStyleCnt="0"/>
      <dgm:spPr/>
    </dgm:pt>
    <dgm:pt modelId="{D45E4361-079F-4061-86B4-0C67664F02DF}" type="pres">
      <dgm:prSet presAssocID="{14C06598-85C0-4F69-995F-FF523083F58F}" presName="imgShp" presStyleLbl="fgImgPlace1" presStyleIdx="2" presStyleCnt="3"/>
      <dgm:spPr>
        <a:blipFill>
          <a:blip xmlns:r="http://schemas.openxmlformats.org/officeDocument/2006/relationships" r:embed="rId3"/>
          <a:srcRect/>
          <a:stretch>
            <a:fillRect/>
          </a:stretch>
        </a:blipFill>
      </dgm:spPr>
    </dgm:pt>
    <dgm:pt modelId="{010C9469-AD76-4B98-8723-830762E9E742}" type="pres">
      <dgm:prSet presAssocID="{14C06598-85C0-4F69-995F-FF523083F58F}"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1" destOrd="0" parTransId="{DB7502C0-61C4-44C7-9E1B-0EBE6B53FDCB}" sibTransId="{57D1B343-B72A-4EB8-B348-D12F598BC6B1}"/>
    <dgm:cxn modelId="{E8399336-39CD-4F0E-A43F-FE98C6131563}" type="presOf" srcId="{27BBF8DD-D755-4DBA-814C-7B3C1FCF39A8}" destId="{A923606D-5D8C-4B45-8BB2-FDAA3CA4CE07}" srcOrd="0" destOrd="0" presId="urn:microsoft.com/office/officeart/2005/8/layout/vList3"/>
    <dgm:cxn modelId="{F2019745-5803-44D4-A324-8F8CFCD0216D}" srcId="{D8A34333-71D3-49BB-ACE0-1F0A04EFADB8}" destId="{14C06598-85C0-4F69-995F-FF523083F58F}" srcOrd="2" destOrd="0" parTransId="{34820A52-56F0-42BB-B346-64C6A7AAD158}" sibTransId="{DDCEADFB-3E14-4662-8AF9-1E9E19BC9D54}"/>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0"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096A97FD-C0C0-44E0-8FBC-6906FD469621}" type="presOf" srcId="{14C06598-85C0-4F69-995F-FF523083F58F}" destId="{010C9469-AD76-4B98-8723-830762E9E742}" srcOrd="0" destOrd="0" presId="urn:microsoft.com/office/officeart/2005/8/layout/vList3"/>
    <dgm:cxn modelId="{C6F7E314-6606-4116-B2B4-1D710ED5DAE5}" type="presParOf" srcId="{B360BE89-E09F-4D23-8CB3-9C5127F27E48}" destId="{ADF5B543-191A-41EE-A1D2-A98BAC142887}" srcOrd="0"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1" destOrd="0" presId="urn:microsoft.com/office/officeart/2005/8/layout/vList3"/>
    <dgm:cxn modelId="{F657AF84-9AE0-479C-A8C2-76C4C8097B0C}" type="presParOf" srcId="{B360BE89-E09F-4D23-8CB3-9C5127F27E48}" destId="{0958241B-7804-4641-B233-C7018E341026}" srcOrd="2"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 modelId="{60421718-4124-4926-9EAD-9466623511CA}" type="presParOf" srcId="{B360BE89-E09F-4D23-8CB3-9C5127F27E48}" destId="{195418B5-A11F-46FE-A10B-5CBA51AF57FD}" srcOrd="3" destOrd="0" presId="urn:microsoft.com/office/officeart/2005/8/layout/vList3"/>
    <dgm:cxn modelId="{59CE7AA8-32F4-4141-B411-FA3133D44890}" type="presParOf" srcId="{B360BE89-E09F-4D23-8CB3-9C5127F27E48}" destId="{79A61DFD-7748-4E58-861D-32F8F235D586}" srcOrd="4" destOrd="0" presId="urn:microsoft.com/office/officeart/2005/8/layout/vList3"/>
    <dgm:cxn modelId="{440A010F-76E4-4B0E-A93D-16DAFAAE4C34}" type="presParOf" srcId="{79A61DFD-7748-4E58-861D-32F8F235D586}" destId="{D45E4361-079F-4061-86B4-0C67664F02DF}" srcOrd="0" destOrd="0" presId="urn:microsoft.com/office/officeart/2005/8/layout/vList3"/>
    <dgm:cxn modelId="{412448C2-FE55-4C1C-AC8B-4AE1B5A3B48E}" type="presParOf" srcId="{79A61DFD-7748-4E58-861D-32F8F235D586}" destId="{010C9469-AD76-4B98-8723-830762E9E74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r>
            <a:rPr lang="lv-LV" sz="1800" b="1" dirty="0">
              <a:latin typeface="Verdana" panose="020B0604030504040204" pitchFamily="34" charset="0"/>
              <a:ea typeface="Verdana" panose="020B0604030504040204" pitchFamily="34" charset="0"/>
            </a:rPr>
            <a:t>Jūlija Asmuss</a:t>
          </a:r>
        </a:p>
        <a:p>
          <a:r>
            <a:rPr lang="lv-LV" sz="1300" dirty="0">
              <a:latin typeface="Verdana" panose="020B0604030504040204" pitchFamily="34" charset="0"/>
              <a:ea typeface="Verdana" panose="020B0604030504040204" pitchFamily="34" charset="0"/>
            </a:rPr>
            <a:t>Coordinator, CL4</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Darja Aksjonova</a:t>
          </a:r>
        </a:p>
        <a:p>
          <a:r>
            <a:rPr lang="lv-LV" sz="1300">
              <a:latin typeface="Verdana" panose="020B0604030504040204" pitchFamily="34" charset="0"/>
              <a:ea typeface="Verdana" panose="020B0604030504040204" pitchFamily="34" charset="0"/>
            </a:rPr>
            <a:t>CL2, EURAXESS, Widening</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rgbClr val="3018A8"/>
        </a:solidFill>
      </dgm:spPr>
      <dgm:t>
        <a:bodyPr/>
        <a:lstStyle/>
        <a:p>
          <a:r>
            <a:rPr lang="lv-LV" sz="1800" b="1">
              <a:latin typeface="Verdana" panose="020B0604030504040204" pitchFamily="34" charset="0"/>
              <a:ea typeface="Verdana" panose="020B0604030504040204" pitchFamily="34" charset="0"/>
            </a:rPr>
            <a:t>Lāsma Brenča</a:t>
          </a:r>
        </a:p>
        <a:p>
          <a:r>
            <a:rPr lang="lv-LV" sz="1300">
              <a:latin typeface="Verdana" panose="020B0604030504040204" pitchFamily="34" charset="0"/>
              <a:ea typeface="Verdana" panose="020B0604030504040204" pitchFamily="34" charset="0"/>
            </a:rPr>
            <a:t>CL5, CL6</a:t>
          </a:r>
        </a:p>
      </dgm:t>
    </dgm:pt>
    <dgm:pt modelId="{DB7502C0-61C4-44C7-9E1B-0EBE6B53FDCB}" type="parTrans" cxnId="{2D136F26-8C70-48DC-B52D-DAA045996F3E}">
      <dgm:prSet/>
      <dgm:spPr/>
      <dgm:t>
        <a:bodyPr/>
        <a:lstStyle/>
        <a:p>
          <a:endParaRPr lang="lv-LV"/>
        </a:p>
      </dgm:t>
    </dgm:pt>
    <dgm:pt modelId="{57D1B343-B72A-4EB8-B348-D12F598BC6B1}" type="sib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12455" custLinFactNeighborY="2298"/>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dgm:spPr>
    </dgm:pt>
    <dgm:pt modelId="{A923606D-5D8C-4B45-8BB2-FDAA3CA4CE07}" type="pres">
      <dgm:prSet presAssocID="{27BBF8DD-D755-4DBA-814C-7B3C1FCF39A8}" presName="txShp" presStyleLbl="node1" presStyleIdx="2" presStyleCnt="3">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A34333-71D3-49BB-ACE0-1F0A04EFADB8}" type="doc">
      <dgm:prSet loTypeId="urn:microsoft.com/office/officeart/2005/8/layout/vList3" loCatId="picture" qsTypeId="urn:microsoft.com/office/officeart/2005/8/quickstyle/simple1" qsCatId="simple" csTypeId="urn:microsoft.com/office/officeart/2005/8/colors/accent1_2" csCatId="accent1" phldr="1"/>
      <dgm:spPr/>
    </dgm:pt>
    <dgm:pt modelId="{3100696F-BF36-423A-9EEA-9A6FE1C1507F}">
      <dgm:prSet phldrT="[Text]" custT="1"/>
      <dgm:spPr>
        <a:solidFill>
          <a:srgbClr val="3018A8"/>
        </a:solidFill>
      </dgm:spPr>
      <dgm:t>
        <a:bodyPr/>
        <a:lstStyle/>
        <a:p>
          <a:pPr marL="0" lvl="0" indent="0" algn="ctr" defTabSz="800100">
            <a:lnSpc>
              <a:spcPct val="90000"/>
            </a:lnSpc>
            <a:spcBef>
              <a:spcPct val="0"/>
            </a:spcBef>
            <a:spcAft>
              <a:spcPct val="35000"/>
            </a:spcAft>
            <a:buNone/>
          </a:pPr>
          <a:r>
            <a:rPr lang="lv-LV" sz="1800" b="1" kern="1200" dirty="0">
              <a:solidFill>
                <a:prstClr val="white"/>
              </a:solidFill>
              <a:latin typeface="Verdana" panose="020B0604030504040204" pitchFamily="34" charset="0"/>
              <a:ea typeface="Verdana" panose="020B0604030504040204" pitchFamily="34" charset="0"/>
              <a:cs typeface="+mn-cs"/>
            </a:rPr>
            <a:t>Marija Kiršteine</a:t>
          </a:r>
        </a:p>
        <a:p>
          <a:pPr marL="0" lvl="0" algn="ctr" defTabSz="800100">
            <a:lnSpc>
              <a:spcPct val="90000"/>
            </a:lnSpc>
            <a:spcBef>
              <a:spcPct val="0"/>
            </a:spcBef>
            <a:spcAft>
              <a:spcPct val="35000"/>
            </a:spcAft>
            <a:buNone/>
          </a:pPr>
          <a:r>
            <a:rPr lang="lv-LV" sz="1300" kern="1200" dirty="0">
              <a:latin typeface="Verdana" panose="020B0604030504040204" pitchFamily="34" charset="0"/>
              <a:ea typeface="Verdana" panose="020B0604030504040204" pitchFamily="34" charset="0"/>
            </a:rPr>
            <a:t>Missions</a:t>
          </a:r>
        </a:p>
      </dgm:t>
    </dgm:pt>
    <dgm:pt modelId="{0B3D87F4-93D6-4F4D-A384-D8DC8918BB26}" type="parTrans" cxnId="{F269C0D0-06CA-428F-8A28-439CEDE07D9F}">
      <dgm:prSet/>
      <dgm:spPr/>
      <dgm:t>
        <a:bodyPr/>
        <a:lstStyle/>
        <a:p>
          <a:endParaRPr lang="lv-LV"/>
        </a:p>
      </dgm:t>
    </dgm:pt>
    <dgm:pt modelId="{B340EB9D-B678-4E8B-89B3-6D299DF53AA2}" type="sibTrans" cxnId="{F269C0D0-06CA-428F-8A28-439CEDE07D9F}">
      <dgm:prSet/>
      <dgm:spPr/>
      <dgm:t>
        <a:bodyPr/>
        <a:lstStyle/>
        <a:p>
          <a:endParaRPr lang="lv-LV"/>
        </a:p>
      </dgm:t>
    </dgm:pt>
    <dgm:pt modelId="{B64F9260-E259-4A0B-90D7-171C96DDACAA}">
      <dgm:prSet phldrT="[Text]" custT="1"/>
      <dgm:spPr>
        <a:solidFill>
          <a:srgbClr val="3018A8"/>
        </a:solidFill>
      </dgm:spPr>
      <dgm:t>
        <a:bodyPr/>
        <a:lstStyle/>
        <a:p>
          <a:pPr marL="0" lvl="0" indent="0" algn="ctr" defTabSz="800100">
            <a:lnSpc>
              <a:spcPct val="90000"/>
            </a:lnSpc>
            <a:spcBef>
              <a:spcPct val="0"/>
            </a:spcBef>
            <a:spcAft>
              <a:spcPct val="35000"/>
            </a:spcAft>
            <a:buNone/>
          </a:pPr>
          <a:r>
            <a:rPr lang="lv-LV" sz="1700" b="1" kern="1200" dirty="0">
              <a:solidFill>
                <a:prstClr val="white"/>
              </a:solidFill>
              <a:latin typeface="Verdana" panose="020B0604030504040204" pitchFamily="34" charset="0"/>
              <a:ea typeface="Verdana" panose="020B0604030504040204" pitchFamily="34" charset="0"/>
              <a:cs typeface="+mn-cs"/>
            </a:rPr>
            <a:t>Ingrīda Lavrinoviča</a:t>
          </a:r>
        </a:p>
        <a:p>
          <a:pPr marL="0" lvl="0" algn="ctr" defTabSz="800100">
            <a:lnSpc>
              <a:spcPct val="90000"/>
            </a:lnSpc>
            <a:spcBef>
              <a:spcPct val="0"/>
            </a:spcBef>
            <a:spcAft>
              <a:spcPct val="35000"/>
            </a:spcAft>
            <a:buNone/>
          </a:pPr>
          <a:r>
            <a:rPr lang="lv-LV" sz="1300" kern="1200" dirty="0">
              <a:latin typeface="Verdana" panose="020B0604030504040204" pitchFamily="34" charset="0"/>
              <a:ea typeface="Verdana" panose="020B0604030504040204" pitchFamily="34" charset="0"/>
            </a:rPr>
            <a:t>CL3, CL4</a:t>
          </a:r>
        </a:p>
      </dgm:t>
    </dgm:pt>
    <dgm:pt modelId="{D3D750A6-BC1C-482D-8F93-8C28A256E6C2}" type="parTrans" cxnId="{62EB3897-EFF6-4DAD-9D8A-1D7CED749843}">
      <dgm:prSet/>
      <dgm:spPr/>
      <dgm:t>
        <a:bodyPr/>
        <a:lstStyle/>
        <a:p>
          <a:endParaRPr lang="lv-LV"/>
        </a:p>
      </dgm:t>
    </dgm:pt>
    <dgm:pt modelId="{04C2D309-A308-4229-809F-A54389981038}" type="sibTrans" cxnId="{62EB3897-EFF6-4DAD-9D8A-1D7CED749843}">
      <dgm:prSet/>
      <dgm:spPr/>
      <dgm:t>
        <a:bodyPr/>
        <a:lstStyle/>
        <a:p>
          <a:endParaRPr lang="lv-LV"/>
        </a:p>
      </dgm:t>
    </dgm:pt>
    <dgm:pt modelId="{27BBF8DD-D755-4DBA-814C-7B3C1FCF39A8}">
      <dgm:prSet phldrT="[Text]" custT="1"/>
      <dgm:spPr>
        <a:solidFill>
          <a:schemeClr val="bg1"/>
        </a:solidFill>
      </dgm:spPr>
      <dgm:t>
        <a:bodyPr/>
        <a:lstStyle/>
        <a:p>
          <a:endParaRPr lang="lv-LV" sz="1300" dirty="0">
            <a:latin typeface="Verdana" panose="020B0604030504040204" pitchFamily="34" charset="0"/>
            <a:ea typeface="Verdana" panose="020B0604030504040204" pitchFamily="34" charset="0"/>
          </a:endParaRPr>
        </a:p>
      </dgm:t>
    </dgm:pt>
    <dgm:pt modelId="{57D1B343-B72A-4EB8-B348-D12F598BC6B1}" type="sibTrans" cxnId="{2D136F26-8C70-48DC-B52D-DAA045996F3E}">
      <dgm:prSet/>
      <dgm:spPr/>
      <dgm:t>
        <a:bodyPr/>
        <a:lstStyle/>
        <a:p>
          <a:endParaRPr lang="lv-LV"/>
        </a:p>
      </dgm:t>
    </dgm:pt>
    <dgm:pt modelId="{DB7502C0-61C4-44C7-9E1B-0EBE6B53FDCB}" type="parTrans" cxnId="{2D136F26-8C70-48DC-B52D-DAA045996F3E}">
      <dgm:prSet/>
      <dgm:spPr/>
      <dgm:t>
        <a:bodyPr/>
        <a:lstStyle/>
        <a:p>
          <a:endParaRPr lang="lv-LV"/>
        </a:p>
      </dgm:t>
    </dgm:pt>
    <dgm:pt modelId="{B360BE89-E09F-4D23-8CB3-9C5127F27E48}" type="pres">
      <dgm:prSet presAssocID="{D8A34333-71D3-49BB-ACE0-1F0A04EFADB8}" presName="linearFlow" presStyleCnt="0">
        <dgm:presLayoutVars>
          <dgm:dir/>
          <dgm:resizeHandles val="exact"/>
        </dgm:presLayoutVars>
      </dgm:prSet>
      <dgm:spPr/>
    </dgm:pt>
    <dgm:pt modelId="{E840A754-15E2-45EE-82CE-C69CDC84A0B1}" type="pres">
      <dgm:prSet presAssocID="{3100696F-BF36-423A-9EEA-9A6FE1C1507F}" presName="composite" presStyleCnt="0"/>
      <dgm:spPr/>
    </dgm:pt>
    <dgm:pt modelId="{8C29486E-1643-47C2-BF8D-622C831D41D8}" type="pres">
      <dgm:prSet presAssocID="{3100696F-BF36-423A-9EEA-9A6FE1C1507F}" presName="imgShp" presStyleLbl="fgImgPlace1" presStyleIdx="0" presStyleCnt="3" custLinFactNeighborX="2450" custLinFactNeighborY="2450"/>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1BC201BC-7761-40A7-81A9-CBBA2CF0BAEF}" type="pres">
      <dgm:prSet presAssocID="{3100696F-BF36-423A-9EEA-9A6FE1C1507F}" presName="txShp" presStyleLbl="node1" presStyleIdx="0" presStyleCnt="3">
        <dgm:presLayoutVars>
          <dgm:bulletEnabled val="1"/>
        </dgm:presLayoutVars>
      </dgm:prSet>
      <dgm:spPr/>
    </dgm:pt>
    <dgm:pt modelId="{A5192C68-A9C5-4D77-828F-DA7D98476C8D}" type="pres">
      <dgm:prSet presAssocID="{B340EB9D-B678-4E8B-89B3-6D299DF53AA2}" presName="spacing" presStyleCnt="0"/>
      <dgm:spPr/>
    </dgm:pt>
    <dgm:pt modelId="{ADF5B543-191A-41EE-A1D2-A98BAC142887}" type="pres">
      <dgm:prSet presAssocID="{B64F9260-E259-4A0B-90D7-171C96DDACAA}" presName="composite" presStyleCnt="0"/>
      <dgm:spPr/>
    </dgm:pt>
    <dgm:pt modelId="{382B2B52-D486-4018-8AD0-8E012ECB9C37}" type="pres">
      <dgm:prSet presAssocID="{B64F9260-E259-4A0B-90D7-171C96DDACAA}" presName="imgShp" presStyleLbl="fgImgPlace1" presStyleIdx="1" presStyleCnt="3" custLinFactNeighborX="-1592" custLinFactNeighborY="-333"/>
      <dgm:spPr>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dgm:spPr>
    </dgm:pt>
    <dgm:pt modelId="{F23BEFCC-1F4E-4D32-AC4C-DED9E0D31759}" type="pres">
      <dgm:prSet presAssocID="{B64F9260-E259-4A0B-90D7-171C96DDACAA}" presName="txShp" presStyleLbl="node1" presStyleIdx="1" presStyleCnt="3">
        <dgm:presLayoutVars>
          <dgm:bulletEnabled val="1"/>
        </dgm:presLayoutVars>
      </dgm:prSet>
      <dgm:spPr/>
    </dgm:pt>
    <dgm:pt modelId="{B2EA349D-7D00-4AC0-966D-59B178CDC4E8}" type="pres">
      <dgm:prSet presAssocID="{04C2D309-A308-4229-809F-A54389981038}" presName="spacing" presStyleCnt="0"/>
      <dgm:spPr/>
    </dgm:pt>
    <dgm:pt modelId="{0958241B-7804-4641-B233-C7018E341026}" type="pres">
      <dgm:prSet presAssocID="{27BBF8DD-D755-4DBA-814C-7B3C1FCF39A8}" presName="composite" presStyleCnt="0"/>
      <dgm:spPr/>
    </dgm:pt>
    <dgm:pt modelId="{D997D906-23A0-4B11-A5D9-F0E2EA6FF46D}" type="pres">
      <dgm:prSet presAssocID="{27BBF8DD-D755-4DBA-814C-7B3C1FCF39A8}" presName="imgShp" presStyleLbl="fgImgPlace1" presStyleIdx="2" presStyleCnt="3"/>
      <dgm:spPr>
        <a:solidFill>
          <a:schemeClr val="bg1"/>
        </a:solidFill>
      </dgm:spPr>
    </dgm:pt>
    <dgm:pt modelId="{A923606D-5D8C-4B45-8BB2-FDAA3CA4CE07}" type="pres">
      <dgm:prSet presAssocID="{27BBF8DD-D755-4DBA-814C-7B3C1FCF39A8}" presName="txShp" presStyleLbl="node1" presStyleIdx="2" presStyleCnt="3" custLinFactNeighborX="2479" custLinFactNeighborY="477">
        <dgm:presLayoutVars>
          <dgm:bulletEnabled val="1"/>
        </dgm:presLayoutVars>
      </dgm:prSet>
      <dgm:spPr/>
    </dgm:pt>
  </dgm:ptLst>
  <dgm:cxnLst>
    <dgm:cxn modelId="{2D136F26-8C70-48DC-B52D-DAA045996F3E}" srcId="{D8A34333-71D3-49BB-ACE0-1F0A04EFADB8}" destId="{27BBF8DD-D755-4DBA-814C-7B3C1FCF39A8}" srcOrd="2" destOrd="0" parTransId="{DB7502C0-61C4-44C7-9E1B-0EBE6B53FDCB}" sibTransId="{57D1B343-B72A-4EB8-B348-D12F598BC6B1}"/>
    <dgm:cxn modelId="{6EE3DB2E-EFD5-428A-BEE4-B635EE8CDF72}" type="presOf" srcId="{3100696F-BF36-423A-9EEA-9A6FE1C1507F}" destId="{1BC201BC-7761-40A7-81A9-CBBA2CF0BAEF}" srcOrd="0" destOrd="0" presId="urn:microsoft.com/office/officeart/2005/8/layout/vList3"/>
    <dgm:cxn modelId="{E8399336-39CD-4F0E-A43F-FE98C6131563}" type="presOf" srcId="{27BBF8DD-D755-4DBA-814C-7B3C1FCF39A8}" destId="{A923606D-5D8C-4B45-8BB2-FDAA3CA4CE07}" srcOrd="0" destOrd="0" presId="urn:microsoft.com/office/officeart/2005/8/layout/vList3"/>
    <dgm:cxn modelId="{11EB637F-D31F-4559-B63C-E7342CBC48B0}" type="presOf" srcId="{D8A34333-71D3-49BB-ACE0-1F0A04EFADB8}" destId="{B360BE89-E09F-4D23-8CB3-9C5127F27E48}" srcOrd="0" destOrd="0" presId="urn:microsoft.com/office/officeart/2005/8/layout/vList3"/>
    <dgm:cxn modelId="{62EB3897-EFF6-4DAD-9D8A-1D7CED749843}" srcId="{D8A34333-71D3-49BB-ACE0-1F0A04EFADB8}" destId="{B64F9260-E259-4A0B-90D7-171C96DDACAA}" srcOrd="1" destOrd="0" parTransId="{D3D750A6-BC1C-482D-8F93-8C28A256E6C2}" sibTransId="{04C2D309-A308-4229-809F-A54389981038}"/>
    <dgm:cxn modelId="{A56A3098-528D-44E3-8ADD-947EC2471B2A}" type="presOf" srcId="{B64F9260-E259-4A0B-90D7-171C96DDACAA}" destId="{F23BEFCC-1F4E-4D32-AC4C-DED9E0D31759}" srcOrd="0" destOrd="0" presId="urn:microsoft.com/office/officeart/2005/8/layout/vList3"/>
    <dgm:cxn modelId="{F269C0D0-06CA-428F-8A28-439CEDE07D9F}" srcId="{D8A34333-71D3-49BB-ACE0-1F0A04EFADB8}" destId="{3100696F-BF36-423A-9EEA-9A6FE1C1507F}" srcOrd="0" destOrd="0" parTransId="{0B3D87F4-93D6-4F4D-A384-D8DC8918BB26}" sibTransId="{B340EB9D-B678-4E8B-89B3-6D299DF53AA2}"/>
    <dgm:cxn modelId="{4BB3C034-AEE1-4927-ACA9-74961FD0C89E}" type="presParOf" srcId="{B360BE89-E09F-4D23-8CB3-9C5127F27E48}" destId="{E840A754-15E2-45EE-82CE-C69CDC84A0B1}" srcOrd="0" destOrd="0" presId="urn:microsoft.com/office/officeart/2005/8/layout/vList3"/>
    <dgm:cxn modelId="{4DCB85AE-ED1D-4370-AAF6-8E81E457E30B}" type="presParOf" srcId="{E840A754-15E2-45EE-82CE-C69CDC84A0B1}" destId="{8C29486E-1643-47C2-BF8D-622C831D41D8}" srcOrd="0" destOrd="0" presId="urn:microsoft.com/office/officeart/2005/8/layout/vList3"/>
    <dgm:cxn modelId="{148C65CB-52A9-46C6-A8AE-76900B2A7A48}" type="presParOf" srcId="{E840A754-15E2-45EE-82CE-C69CDC84A0B1}" destId="{1BC201BC-7761-40A7-81A9-CBBA2CF0BAEF}" srcOrd="1" destOrd="0" presId="urn:microsoft.com/office/officeart/2005/8/layout/vList3"/>
    <dgm:cxn modelId="{5CC0C20A-C1F8-4829-BEF6-CE48353EDFB1}" type="presParOf" srcId="{B360BE89-E09F-4D23-8CB3-9C5127F27E48}" destId="{A5192C68-A9C5-4D77-828F-DA7D98476C8D}" srcOrd="1" destOrd="0" presId="urn:microsoft.com/office/officeart/2005/8/layout/vList3"/>
    <dgm:cxn modelId="{C6F7E314-6606-4116-B2B4-1D710ED5DAE5}" type="presParOf" srcId="{B360BE89-E09F-4D23-8CB3-9C5127F27E48}" destId="{ADF5B543-191A-41EE-A1D2-A98BAC142887}" srcOrd="2" destOrd="0" presId="urn:microsoft.com/office/officeart/2005/8/layout/vList3"/>
    <dgm:cxn modelId="{F85994EA-F63F-4F9A-A446-1BBB28217FAD}" type="presParOf" srcId="{ADF5B543-191A-41EE-A1D2-A98BAC142887}" destId="{382B2B52-D486-4018-8AD0-8E012ECB9C37}" srcOrd="0" destOrd="0" presId="urn:microsoft.com/office/officeart/2005/8/layout/vList3"/>
    <dgm:cxn modelId="{CC6799A8-35EA-493E-A1DC-6FBED39897A9}" type="presParOf" srcId="{ADF5B543-191A-41EE-A1D2-A98BAC142887}" destId="{F23BEFCC-1F4E-4D32-AC4C-DED9E0D31759}" srcOrd="1" destOrd="0" presId="urn:microsoft.com/office/officeart/2005/8/layout/vList3"/>
    <dgm:cxn modelId="{7699356A-BB75-4300-B8D7-F0C76AD16B60}" type="presParOf" srcId="{B360BE89-E09F-4D23-8CB3-9C5127F27E48}" destId="{B2EA349D-7D00-4AC0-966D-59B178CDC4E8}" srcOrd="3" destOrd="0" presId="urn:microsoft.com/office/officeart/2005/8/layout/vList3"/>
    <dgm:cxn modelId="{F657AF84-9AE0-479C-A8C2-76C4C8097B0C}" type="presParOf" srcId="{B360BE89-E09F-4D23-8CB3-9C5127F27E48}" destId="{0958241B-7804-4641-B233-C7018E341026}" srcOrd="4" destOrd="0" presId="urn:microsoft.com/office/officeart/2005/8/layout/vList3"/>
    <dgm:cxn modelId="{D7A64238-75DE-4174-906E-1DD23B4243C7}" type="presParOf" srcId="{0958241B-7804-4641-B233-C7018E341026}" destId="{D997D906-23A0-4B11-A5D9-F0E2EA6FF46D}" srcOrd="0" destOrd="0" presId="urn:microsoft.com/office/officeart/2005/8/layout/vList3"/>
    <dgm:cxn modelId="{5CD087E0-779D-4172-B431-B11B366DB292}" type="presParOf" srcId="{0958241B-7804-4641-B233-C7018E341026}" destId="{A923606D-5D8C-4B45-8BB2-FDAA3CA4CE07}"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6690B5-DDBD-41A5-A951-EDF1E63FB24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lv-LV"/>
        </a:p>
      </dgm:t>
    </dgm:pt>
    <dgm:pt modelId="{30F6D435-F9D4-4DC3-9986-3DA4C4879D42}">
      <dgm:prSet phldrT="[Text]" custT="1"/>
      <dgm:spPr>
        <a:solidFill>
          <a:schemeClr val="accent1">
            <a:lumMod val="50000"/>
          </a:schemeClr>
        </a:solidFill>
      </dgm:spPr>
      <dgm:t>
        <a:bodyPr/>
        <a:lstStyle/>
        <a:p>
          <a:r>
            <a:rPr lang="lv-LV" sz="1100" b="1" i="0" u="none" strike="noStrike">
              <a:effectLst/>
              <a:latin typeface="Arial" panose="020B0604020202020204" pitchFamily="34" charset="0"/>
            </a:rPr>
            <a:t>KOORDINATORS</a:t>
          </a:r>
          <a:endParaRPr lang="lv-LV" sz="1100" b="1"/>
        </a:p>
      </dgm:t>
    </dgm:pt>
    <dgm:pt modelId="{946ED4D9-F916-413D-BE36-47B54A38ABEC}" type="parTrans" cxnId="{E9AD5B3E-F1DE-46FB-9BD1-9912FBA9DFBD}">
      <dgm:prSet/>
      <dgm:spPr/>
      <dgm:t>
        <a:bodyPr/>
        <a:lstStyle/>
        <a:p>
          <a:endParaRPr lang="lv-LV"/>
        </a:p>
      </dgm:t>
    </dgm:pt>
    <dgm:pt modelId="{FBD8EDCB-8F00-4235-9145-AEE99710A770}" type="sibTrans" cxnId="{E9AD5B3E-F1DE-46FB-9BD1-9912FBA9DFBD}">
      <dgm:prSet/>
      <dgm:spPr/>
      <dgm:t>
        <a:bodyPr/>
        <a:lstStyle/>
        <a:p>
          <a:endParaRPr lang="lv-LV"/>
        </a:p>
      </dgm:t>
    </dgm:pt>
    <dgm:pt modelId="{A1868E18-7961-4E22-A67A-9C58E7EF96F5}">
      <dgm:prSet phldrT="[Text]" custT="1"/>
      <dgm:spPr/>
      <dgm:t>
        <a:bodyPr/>
        <a:lstStyle/>
        <a:p>
          <a:r>
            <a:rPr lang="lv-LV" sz="1100" b="1" dirty="0">
              <a:latin typeface="Arial" panose="020B0604020202020204" pitchFamily="34" charset="0"/>
              <a:cs typeface="Arial" panose="020B0604020202020204" pitchFamily="34" charset="0"/>
            </a:rPr>
            <a:t>BioMagnetlink</a:t>
          </a:r>
        </a:p>
      </dgm:t>
    </dgm:pt>
    <dgm:pt modelId="{BF5CE06B-79A3-4C0F-B9BA-C2A700692C63}" type="parTrans" cxnId="{5E0AD365-EBAF-43A8-ADA9-066B54B18E56}">
      <dgm:prSet/>
      <dgm:spPr/>
      <dgm:t>
        <a:bodyPr/>
        <a:lstStyle/>
        <a:p>
          <a:endParaRPr lang="lv-LV"/>
        </a:p>
      </dgm:t>
    </dgm:pt>
    <dgm:pt modelId="{135BA4F0-5374-47CA-8A09-774907A387D1}" type="sibTrans" cxnId="{5E0AD365-EBAF-43A8-ADA9-066B54B18E56}">
      <dgm:prSet/>
      <dgm:spPr/>
      <dgm:t>
        <a:bodyPr/>
        <a:lstStyle/>
        <a:p>
          <a:endParaRPr lang="lv-LV"/>
        </a:p>
      </dgm:t>
    </dgm:pt>
    <dgm:pt modelId="{5BE3C287-5DC9-4C2E-8041-D0A9CE2647A6}">
      <dgm:prSet phldrT="[Text]" custT="1"/>
      <dgm:spPr>
        <a:solidFill>
          <a:schemeClr val="accent1">
            <a:lumMod val="60000"/>
            <a:lumOff val="40000"/>
            <a:alpha val="90000"/>
          </a:schemeClr>
        </a:solidFill>
      </dgm:spPr>
      <dgm:t>
        <a:bodyPr/>
        <a:lstStyle/>
        <a:p>
          <a:r>
            <a:rPr lang="lv-LV" sz="1100" b="1" i="0" u="none" strike="noStrike" dirty="0">
              <a:effectLst/>
              <a:latin typeface="Arial" panose="020B0604020202020204" pitchFamily="34" charset="0"/>
              <a:cs typeface="Arial" panose="020B0604020202020204" pitchFamily="34" charset="0"/>
            </a:rPr>
            <a:t>2 629 500</a:t>
          </a:r>
          <a:endParaRPr lang="lv-LV" sz="1100" b="1" dirty="0">
            <a:latin typeface="Arial" panose="020B0604020202020204" pitchFamily="34" charset="0"/>
            <a:cs typeface="Arial" panose="020B0604020202020204" pitchFamily="34" charset="0"/>
          </a:endParaRPr>
        </a:p>
      </dgm:t>
    </dgm:pt>
    <dgm:pt modelId="{F04C78C2-DD7B-4CCF-9D9D-4269D9728CBE}" type="parTrans" cxnId="{33F4EFAE-65C9-41FB-BBFB-8B5B3499A199}">
      <dgm:prSet/>
      <dgm:spPr/>
      <dgm:t>
        <a:bodyPr/>
        <a:lstStyle/>
        <a:p>
          <a:endParaRPr lang="lv-LV"/>
        </a:p>
      </dgm:t>
    </dgm:pt>
    <dgm:pt modelId="{D4CB2924-C333-49A4-B635-210C3D586D54}" type="sibTrans" cxnId="{33F4EFAE-65C9-41FB-BBFB-8B5B3499A199}">
      <dgm:prSet/>
      <dgm:spPr/>
      <dgm:t>
        <a:bodyPr/>
        <a:lstStyle/>
        <a:p>
          <a:endParaRPr lang="lv-LV"/>
        </a:p>
      </dgm:t>
    </dgm:pt>
    <dgm:pt modelId="{5F8C8106-83EE-47AE-B4C7-90FA9701C8B4}">
      <dgm:prSet phldrT="[Text]" custT="1"/>
      <dgm:spPr>
        <a:solidFill>
          <a:schemeClr val="accent1">
            <a:lumMod val="50000"/>
          </a:schemeClr>
        </a:solidFill>
      </dgm:spPr>
      <dgm:t>
        <a:bodyPr/>
        <a:lstStyle/>
        <a:p>
          <a:r>
            <a:rPr lang="lv-LV" sz="1100" b="1" i="0" u="none" strike="noStrike">
              <a:effectLst/>
              <a:latin typeface="Arial" panose="020B0604020202020204" pitchFamily="34" charset="0"/>
            </a:rPr>
            <a:t>KOORDINATORS</a:t>
          </a:r>
          <a:endParaRPr lang="lv-LV" sz="1100" b="1"/>
        </a:p>
      </dgm:t>
    </dgm:pt>
    <dgm:pt modelId="{15743BE3-8F6A-4EC0-B65F-92D82E952494}" type="parTrans" cxnId="{8EF833DE-A9E0-4306-8CD9-6E682F2A7574}">
      <dgm:prSet/>
      <dgm:spPr/>
      <dgm:t>
        <a:bodyPr/>
        <a:lstStyle/>
        <a:p>
          <a:endParaRPr lang="lv-LV"/>
        </a:p>
      </dgm:t>
    </dgm:pt>
    <dgm:pt modelId="{C9110A02-F975-4A88-9F51-15A58D72FA85}" type="sibTrans" cxnId="{8EF833DE-A9E0-4306-8CD9-6E682F2A7574}">
      <dgm:prSet/>
      <dgm:spPr/>
      <dgm:t>
        <a:bodyPr/>
        <a:lstStyle/>
        <a:p>
          <a:endParaRPr lang="lv-LV"/>
        </a:p>
      </dgm:t>
    </dgm:pt>
    <dgm:pt modelId="{D684B29D-230A-4B8D-8175-9B3216225409}">
      <dgm:prSet phldrT="[Text]" custT="1"/>
      <dgm:spPr/>
      <dgm:t>
        <a:bodyPr/>
        <a:lstStyle/>
        <a:p>
          <a:r>
            <a:rPr lang="lv-LV" sz="1100" b="1" dirty="0">
              <a:latin typeface="Arial" panose="020B0604020202020204" pitchFamily="34" charset="0"/>
              <a:cs typeface="Arial" panose="020B0604020202020204" pitchFamily="34" charset="0"/>
            </a:rPr>
            <a:t>    FeLow-D	</a:t>
          </a:r>
        </a:p>
      </dgm:t>
    </dgm:pt>
    <dgm:pt modelId="{DE56CBB7-1D68-43DD-9EFC-CC8091CB8306}" type="parTrans" cxnId="{FA3E6D4A-4075-4D94-A856-D09B810CD049}">
      <dgm:prSet/>
      <dgm:spPr/>
      <dgm:t>
        <a:bodyPr/>
        <a:lstStyle/>
        <a:p>
          <a:endParaRPr lang="lv-LV"/>
        </a:p>
      </dgm:t>
    </dgm:pt>
    <dgm:pt modelId="{716772E8-8B7D-4A2F-B13D-E34D24BE7130}" type="sibTrans" cxnId="{FA3E6D4A-4075-4D94-A856-D09B810CD049}">
      <dgm:prSet/>
      <dgm:spPr/>
      <dgm:t>
        <a:bodyPr/>
        <a:lstStyle/>
        <a:p>
          <a:endParaRPr lang="lv-LV"/>
        </a:p>
      </dgm:t>
    </dgm:pt>
    <dgm:pt modelId="{33ECBB17-5DD0-4872-8BE5-7ABDB63642CD}">
      <dgm:prSet phldrT="[Text]" custT="1"/>
      <dgm:spPr>
        <a:solidFill>
          <a:schemeClr val="accent1">
            <a:lumMod val="60000"/>
            <a:lumOff val="40000"/>
            <a:alpha val="90000"/>
          </a:schemeClr>
        </a:solidFill>
      </dgm:spPr>
      <dgm:t>
        <a:bodyPr/>
        <a:lstStyle/>
        <a:p>
          <a:r>
            <a:rPr lang="lv-LV" sz="1100" b="1" dirty="0">
              <a:latin typeface="Arial" panose="020B0604020202020204" pitchFamily="34" charset="0"/>
              <a:cs typeface="Arial" panose="020B0604020202020204" pitchFamily="34" charset="0"/>
            </a:rPr>
            <a:t>2 492 490</a:t>
          </a:r>
        </a:p>
      </dgm:t>
    </dgm:pt>
    <dgm:pt modelId="{D2D0BDC8-99F6-4410-A02E-2CB53A7FCFCB}" type="parTrans" cxnId="{F76E6A83-6303-4CDB-84CC-7B31ABCC5718}">
      <dgm:prSet/>
      <dgm:spPr/>
      <dgm:t>
        <a:bodyPr/>
        <a:lstStyle/>
        <a:p>
          <a:endParaRPr lang="lv-LV"/>
        </a:p>
      </dgm:t>
    </dgm:pt>
    <dgm:pt modelId="{242BD3C7-115C-4F62-AB03-FE011AF9C5ED}" type="sibTrans" cxnId="{F76E6A83-6303-4CDB-84CC-7B31ABCC5718}">
      <dgm:prSet/>
      <dgm:spPr/>
      <dgm:t>
        <a:bodyPr/>
        <a:lstStyle/>
        <a:p>
          <a:endParaRPr lang="lv-LV"/>
        </a:p>
      </dgm:t>
    </dgm:pt>
    <dgm:pt modelId="{226430EC-9F81-4E58-B7F5-5CEC30C26693}">
      <dgm:prSet phldrT="[Text]" custT="1"/>
      <dgm:spPr>
        <a:solidFill>
          <a:schemeClr val="tx2">
            <a:lumMod val="40000"/>
            <a:lumOff val="60000"/>
            <a:alpha val="90000"/>
          </a:schemeClr>
        </a:solidFill>
      </dgm:spPr>
      <dgm:t>
        <a:bodyPr/>
        <a:lstStyle/>
        <a:p>
          <a:r>
            <a:rPr lang="lv-LV" sz="1100" b="1" dirty="0">
              <a:latin typeface="Arial" panose="020B0604020202020204" pitchFamily="34" charset="0"/>
              <a:cs typeface="Arial" panose="020B0604020202020204" pitchFamily="34" charset="0"/>
            </a:rPr>
            <a:t>ERA Chairs</a:t>
          </a:r>
        </a:p>
      </dgm:t>
    </dgm:pt>
    <dgm:pt modelId="{E84D9510-0801-4580-9B46-1B3EF5C9CEA4}" type="parTrans" cxnId="{47208B46-D3D8-4A2C-8FC2-5B9C320A466B}">
      <dgm:prSet/>
      <dgm:spPr/>
      <dgm:t>
        <a:bodyPr/>
        <a:lstStyle/>
        <a:p>
          <a:endParaRPr lang="lv-LV"/>
        </a:p>
      </dgm:t>
    </dgm:pt>
    <dgm:pt modelId="{2AAB8536-4FE7-4629-B54A-3977F408162B}" type="sibTrans" cxnId="{47208B46-D3D8-4A2C-8FC2-5B9C320A466B}">
      <dgm:prSet/>
      <dgm:spPr/>
      <dgm:t>
        <a:bodyPr/>
        <a:lstStyle/>
        <a:p>
          <a:endParaRPr lang="lv-LV"/>
        </a:p>
      </dgm:t>
    </dgm:pt>
    <dgm:pt modelId="{8F8F36BC-B781-4D5A-85E2-DA82BF7D54E6}">
      <dgm:prSet phldrT="[Text]" custT="1"/>
      <dgm:spPr>
        <a:solidFill>
          <a:schemeClr val="tx2">
            <a:lumMod val="40000"/>
            <a:lumOff val="60000"/>
            <a:alpha val="90000"/>
          </a:schemeClr>
        </a:solidFill>
      </dgm:spPr>
      <dgm:t>
        <a:bodyPr/>
        <a:lstStyle/>
        <a:p>
          <a:r>
            <a:rPr lang="lv-LV" sz="1100" b="1" dirty="0">
              <a:latin typeface="Arial" panose="020B0604020202020204" pitchFamily="34" charset="0"/>
              <a:cs typeface="Arial" panose="020B0604020202020204" pitchFamily="34" charset="0"/>
            </a:rPr>
            <a:t>ERA Chairs</a:t>
          </a:r>
        </a:p>
      </dgm:t>
    </dgm:pt>
    <dgm:pt modelId="{D43802D1-4E96-4023-9FA1-3750DFAA5F9B}" type="parTrans" cxnId="{14882D70-9DB6-4D3F-9692-0D5B868F68A0}">
      <dgm:prSet/>
      <dgm:spPr/>
      <dgm:t>
        <a:bodyPr/>
        <a:lstStyle/>
        <a:p>
          <a:endParaRPr lang="lv-LV"/>
        </a:p>
      </dgm:t>
    </dgm:pt>
    <dgm:pt modelId="{B2F37C9E-53E3-407C-8965-D6E66868EC81}" type="sibTrans" cxnId="{14882D70-9DB6-4D3F-9692-0D5B868F68A0}">
      <dgm:prSet/>
      <dgm:spPr/>
      <dgm:t>
        <a:bodyPr/>
        <a:lstStyle/>
        <a:p>
          <a:endParaRPr lang="lv-LV"/>
        </a:p>
      </dgm:t>
    </dgm:pt>
    <dgm:pt modelId="{AB42BE3E-5EB7-4868-B33B-3304B471929D}">
      <dgm:prSet phldrT="[Text]" custT="1"/>
      <dgm:spPr>
        <a:solidFill>
          <a:schemeClr val="accent1">
            <a:lumMod val="50000"/>
          </a:schemeClr>
        </a:solidFill>
      </dgm:spPr>
      <dgm:t>
        <a:bodyPr/>
        <a:lstStyle/>
        <a:p>
          <a:r>
            <a:rPr lang="lv-LV" sz="1100" b="1" i="0" u="none" strike="noStrike">
              <a:effectLst/>
              <a:latin typeface="Arial" panose="020B0604020202020204" pitchFamily="34" charset="0"/>
            </a:rPr>
            <a:t>KOORDINATORS</a:t>
          </a:r>
          <a:endParaRPr lang="lv-LV" sz="1100" b="1"/>
        </a:p>
      </dgm:t>
    </dgm:pt>
    <dgm:pt modelId="{A1C794DF-1F0C-47BD-A2F0-EE452BA1B706}" type="parTrans" cxnId="{3CCD3854-D26D-4558-9F1D-A5AA14E65399}">
      <dgm:prSet/>
      <dgm:spPr/>
      <dgm:t>
        <a:bodyPr/>
        <a:lstStyle/>
        <a:p>
          <a:endParaRPr lang="lv-LV"/>
        </a:p>
      </dgm:t>
    </dgm:pt>
    <dgm:pt modelId="{C348B8BB-4FB4-4713-9051-6F37114856E4}" type="sibTrans" cxnId="{3CCD3854-D26D-4558-9F1D-A5AA14E65399}">
      <dgm:prSet/>
      <dgm:spPr/>
      <dgm:t>
        <a:bodyPr/>
        <a:lstStyle/>
        <a:p>
          <a:endParaRPr lang="lv-LV"/>
        </a:p>
      </dgm:t>
    </dgm:pt>
    <dgm:pt modelId="{356E3AF4-380C-43EA-891D-0281820510B6}">
      <dgm:prSet phldrT="[Text]" custT="1"/>
      <dgm:spPr/>
      <dgm:t>
        <a:bodyPr/>
        <a:lstStyle/>
        <a:p>
          <a:r>
            <a:rPr lang="lv-LV" sz="1100" b="1" dirty="0">
              <a:latin typeface="Arial" panose="020B0604020202020204" pitchFamily="34" charset="0"/>
              <a:cs typeface="Arial" panose="020B0604020202020204" pitchFamily="34" charset="0"/>
            </a:rPr>
            <a:t>SWEB</a:t>
          </a:r>
        </a:p>
      </dgm:t>
    </dgm:pt>
    <dgm:pt modelId="{20776C18-1365-4499-92E0-8BCF9D62074A}" type="parTrans" cxnId="{C80DAAEA-AB20-44B5-8C97-0D5CC117E1FC}">
      <dgm:prSet/>
      <dgm:spPr/>
      <dgm:t>
        <a:bodyPr/>
        <a:lstStyle/>
        <a:p>
          <a:endParaRPr lang="lv-LV"/>
        </a:p>
      </dgm:t>
    </dgm:pt>
    <dgm:pt modelId="{B533D9B6-7DDE-467B-812C-D66C7CB45135}" type="sibTrans" cxnId="{C80DAAEA-AB20-44B5-8C97-0D5CC117E1FC}">
      <dgm:prSet/>
      <dgm:spPr/>
      <dgm:t>
        <a:bodyPr/>
        <a:lstStyle/>
        <a:p>
          <a:endParaRPr lang="lv-LV"/>
        </a:p>
      </dgm:t>
    </dgm:pt>
    <dgm:pt modelId="{BD1A96D3-3DE5-4E1A-931D-14790D7ACEEA}">
      <dgm:prSet phldrT="[Text]" custT="1"/>
      <dgm:spPr>
        <a:solidFill>
          <a:schemeClr val="accent1">
            <a:lumMod val="60000"/>
            <a:lumOff val="40000"/>
            <a:alpha val="90000"/>
          </a:schemeClr>
        </a:solidFill>
      </dgm:spPr>
      <dgm:t>
        <a:bodyPr/>
        <a:lstStyle/>
        <a:p>
          <a:r>
            <a:rPr lang="lv-LV" sz="1100" b="1" dirty="0">
              <a:latin typeface="Arial" panose="020B0604020202020204" pitchFamily="34" charset="0"/>
              <a:cs typeface="Arial" panose="020B0604020202020204" pitchFamily="34" charset="0"/>
            </a:rPr>
            <a:t>2 471 875</a:t>
          </a:r>
        </a:p>
      </dgm:t>
    </dgm:pt>
    <dgm:pt modelId="{3308ADE4-13D2-4315-9176-F68FAE87162C}" type="parTrans" cxnId="{03497568-5330-418F-910F-7F07A347C923}">
      <dgm:prSet/>
      <dgm:spPr/>
      <dgm:t>
        <a:bodyPr/>
        <a:lstStyle/>
        <a:p>
          <a:endParaRPr lang="lv-LV"/>
        </a:p>
      </dgm:t>
    </dgm:pt>
    <dgm:pt modelId="{9EBF6F83-AFDA-451C-9872-14435647C5B2}" type="sibTrans" cxnId="{03497568-5330-418F-910F-7F07A347C923}">
      <dgm:prSet/>
      <dgm:spPr/>
      <dgm:t>
        <a:bodyPr/>
        <a:lstStyle/>
        <a:p>
          <a:endParaRPr lang="lv-LV"/>
        </a:p>
      </dgm:t>
    </dgm:pt>
    <dgm:pt modelId="{938888AF-BC34-4870-A792-37BD49CC25BD}">
      <dgm:prSet phldrT="[Text]" custT="1"/>
      <dgm:spPr>
        <a:solidFill>
          <a:schemeClr val="tx2">
            <a:lumMod val="40000"/>
            <a:lumOff val="60000"/>
            <a:alpha val="90000"/>
          </a:schemeClr>
        </a:solidFill>
      </dgm:spPr>
      <dgm:t>
        <a:bodyPr/>
        <a:lstStyle/>
        <a:p>
          <a:r>
            <a:rPr lang="lv-LV" sz="1100" b="1" dirty="0">
              <a:latin typeface="Arial" panose="020B0604020202020204" pitchFamily="34" charset="0"/>
              <a:cs typeface="Arial" panose="020B0604020202020204" pitchFamily="34" charset="0"/>
            </a:rPr>
            <a:t>ERA Chairs</a:t>
          </a:r>
        </a:p>
      </dgm:t>
    </dgm:pt>
    <dgm:pt modelId="{A8D8C5B7-A3B4-4397-AE61-CD974223D0BF}" type="parTrans" cxnId="{DEFEFBFF-2362-440B-AFE8-80255B30359B}">
      <dgm:prSet/>
      <dgm:spPr/>
      <dgm:t>
        <a:bodyPr/>
        <a:lstStyle/>
        <a:p>
          <a:endParaRPr lang="lv-LV"/>
        </a:p>
      </dgm:t>
    </dgm:pt>
    <dgm:pt modelId="{A1199198-A2F8-4869-BC34-9DE13959988F}" type="sibTrans" cxnId="{DEFEFBFF-2362-440B-AFE8-80255B30359B}">
      <dgm:prSet/>
      <dgm:spPr/>
      <dgm:t>
        <a:bodyPr/>
        <a:lstStyle/>
        <a:p>
          <a:endParaRPr lang="lv-LV"/>
        </a:p>
      </dgm:t>
    </dgm:pt>
    <dgm:pt modelId="{B3FFD00E-4481-4DD0-94AF-666A23EBDB70}">
      <dgm:prSet phldrT="[Text]" custT="1"/>
      <dgm:spPr>
        <a:solidFill>
          <a:schemeClr val="accent1">
            <a:lumMod val="50000"/>
          </a:schemeClr>
        </a:solidFill>
      </dgm:spPr>
      <dgm:t>
        <a:bodyPr/>
        <a:lstStyle/>
        <a:p>
          <a:r>
            <a:rPr lang="lv-LV" sz="1100" b="1" i="0" u="none" strike="noStrike">
              <a:effectLst/>
              <a:latin typeface="Arial" panose="020B0604020202020204" pitchFamily="34" charset="0"/>
            </a:rPr>
            <a:t>KOORDINATORS</a:t>
          </a:r>
          <a:endParaRPr lang="lv-LV" sz="1100" b="1"/>
        </a:p>
      </dgm:t>
    </dgm:pt>
    <dgm:pt modelId="{1CA2BD1A-7BC6-488B-B083-E87BAEB84391}" type="parTrans" cxnId="{2A2AF792-E9EA-4EC0-88AE-FD976291A677}">
      <dgm:prSet/>
      <dgm:spPr/>
      <dgm:t>
        <a:bodyPr/>
        <a:lstStyle/>
        <a:p>
          <a:endParaRPr lang="lv-LV"/>
        </a:p>
      </dgm:t>
    </dgm:pt>
    <dgm:pt modelId="{01B53644-CD1A-415F-B084-0DE0EBC3861D}" type="sibTrans" cxnId="{2A2AF792-E9EA-4EC0-88AE-FD976291A677}">
      <dgm:prSet/>
      <dgm:spPr/>
      <dgm:t>
        <a:bodyPr/>
        <a:lstStyle/>
        <a:p>
          <a:endParaRPr lang="lv-LV"/>
        </a:p>
      </dgm:t>
    </dgm:pt>
    <dgm:pt modelId="{D41CCBDA-FD70-4314-9262-27CDC35DED05}">
      <dgm:prSet phldrT="[Text]" custT="1"/>
      <dgm:spPr/>
      <dgm:t>
        <a:bodyPr/>
        <a:lstStyle/>
        <a:p>
          <a:r>
            <a:rPr lang="lv-LV" sz="1100" b="1" dirty="0">
              <a:latin typeface="Arial" panose="020B0604020202020204" pitchFamily="34" charset="0"/>
              <a:cs typeface="Arial" panose="020B0604020202020204" pitchFamily="34" charset="0"/>
            </a:rPr>
            <a:t>Naco tech</a:t>
          </a:r>
        </a:p>
      </dgm:t>
    </dgm:pt>
    <dgm:pt modelId="{A46D3FE9-DCAF-480D-BBD7-C782DBFDCB54}" type="parTrans" cxnId="{74430946-935F-40D7-A679-592D8C4DEC39}">
      <dgm:prSet/>
      <dgm:spPr/>
      <dgm:t>
        <a:bodyPr/>
        <a:lstStyle/>
        <a:p>
          <a:endParaRPr lang="lv-LV"/>
        </a:p>
      </dgm:t>
    </dgm:pt>
    <dgm:pt modelId="{F5D9DC86-CF90-4C80-9F34-9C51C56F4D15}" type="sibTrans" cxnId="{74430946-935F-40D7-A679-592D8C4DEC39}">
      <dgm:prSet/>
      <dgm:spPr/>
      <dgm:t>
        <a:bodyPr/>
        <a:lstStyle/>
        <a:p>
          <a:endParaRPr lang="lv-LV"/>
        </a:p>
      </dgm:t>
    </dgm:pt>
    <dgm:pt modelId="{763E7A44-47F5-4C8B-B599-121D87126A88}">
      <dgm:prSet phldrT="[Text]" custT="1"/>
      <dgm:spPr>
        <a:solidFill>
          <a:schemeClr val="accent1">
            <a:lumMod val="60000"/>
            <a:lumOff val="40000"/>
            <a:alpha val="90000"/>
          </a:schemeClr>
        </a:solidFill>
      </dgm:spPr>
      <dgm:t>
        <a:bodyPr/>
        <a:lstStyle/>
        <a:p>
          <a:r>
            <a:rPr lang="lv-LV" sz="1100" b="1" dirty="0">
              <a:latin typeface="Arial" panose="020B0604020202020204" pitchFamily="34" charset="0"/>
              <a:cs typeface="Arial" panose="020B0604020202020204" pitchFamily="34" charset="0"/>
            </a:rPr>
            <a:t>2 333 625</a:t>
          </a:r>
        </a:p>
      </dgm:t>
    </dgm:pt>
    <dgm:pt modelId="{AFDFA8DB-F816-4B38-8BC9-878556E53ED2}" type="parTrans" cxnId="{7D7A2AC4-BCC0-4774-9401-3B48661151DA}">
      <dgm:prSet/>
      <dgm:spPr/>
      <dgm:t>
        <a:bodyPr/>
        <a:lstStyle/>
        <a:p>
          <a:endParaRPr lang="lv-LV"/>
        </a:p>
      </dgm:t>
    </dgm:pt>
    <dgm:pt modelId="{2D857569-ED92-414A-A72F-AC5DE46D5E1C}" type="sibTrans" cxnId="{7D7A2AC4-BCC0-4774-9401-3B48661151DA}">
      <dgm:prSet/>
      <dgm:spPr/>
      <dgm:t>
        <a:bodyPr/>
        <a:lstStyle/>
        <a:p>
          <a:endParaRPr lang="lv-LV"/>
        </a:p>
      </dgm:t>
    </dgm:pt>
    <dgm:pt modelId="{85DD889E-BB90-4819-AC74-92F7043F8846}">
      <dgm:prSet phldrT="[Text]" custT="1"/>
      <dgm:spPr>
        <a:solidFill>
          <a:schemeClr val="tx2">
            <a:lumMod val="40000"/>
            <a:lumOff val="60000"/>
            <a:alpha val="90000"/>
          </a:schemeClr>
        </a:solidFill>
      </dgm:spPr>
      <dgm:t>
        <a:bodyPr/>
        <a:lstStyle/>
        <a:p>
          <a:r>
            <a:rPr lang="lv-LV" sz="1100" b="1" i="0" u="none" strike="noStrike" dirty="0">
              <a:effectLst/>
              <a:latin typeface="Arial" panose="020B0604020202020204" pitchFamily="34" charset="0"/>
              <a:cs typeface="Arial" panose="020B0604020202020204" pitchFamily="34" charset="0"/>
            </a:rPr>
            <a:t>EIC</a:t>
          </a:r>
          <a:endParaRPr lang="lv-LV" sz="1100" b="1" dirty="0">
            <a:latin typeface="Arial" panose="020B0604020202020204" pitchFamily="34" charset="0"/>
            <a:cs typeface="Arial" panose="020B0604020202020204" pitchFamily="34" charset="0"/>
          </a:endParaRPr>
        </a:p>
      </dgm:t>
    </dgm:pt>
    <dgm:pt modelId="{877DE0E3-2CD5-43B0-A143-544C585A1137}" type="parTrans" cxnId="{424A728E-6AC9-4211-BC1A-ECC7FE5168F8}">
      <dgm:prSet/>
      <dgm:spPr/>
      <dgm:t>
        <a:bodyPr/>
        <a:lstStyle/>
        <a:p>
          <a:endParaRPr lang="lv-LV"/>
        </a:p>
      </dgm:t>
    </dgm:pt>
    <dgm:pt modelId="{ED1BF224-9616-4284-96DA-C56A8DC63C92}" type="sibTrans" cxnId="{424A728E-6AC9-4211-BC1A-ECC7FE5168F8}">
      <dgm:prSet/>
      <dgm:spPr/>
      <dgm:t>
        <a:bodyPr/>
        <a:lstStyle/>
        <a:p>
          <a:endParaRPr lang="lv-LV"/>
        </a:p>
      </dgm:t>
    </dgm:pt>
    <dgm:pt modelId="{CC68F17C-8447-4DA0-87F5-576F32A1F8B9}">
      <dgm:prSet phldrT="[Text]" custT="1"/>
      <dgm:spPr>
        <a:solidFill>
          <a:schemeClr val="accent1">
            <a:lumMod val="50000"/>
          </a:schemeClr>
        </a:solidFill>
      </dgm:spPr>
      <dgm:t>
        <a:bodyPr/>
        <a:lstStyle/>
        <a:p>
          <a:r>
            <a:rPr lang="lv-LV" sz="1100" b="1" i="0" u="none" strike="noStrike" dirty="0">
              <a:effectLst/>
              <a:latin typeface="Arial" panose="020B0604020202020204" pitchFamily="34" charset="0"/>
            </a:rPr>
            <a:t>KOORDINATORS</a:t>
          </a:r>
          <a:endParaRPr lang="lv-LV" sz="1100" b="1" dirty="0"/>
        </a:p>
      </dgm:t>
    </dgm:pt>
    <dgm:pt modelId="{1744AC09-A6E2-432F-B037-FAA18B751455}" type="parTrans" cxnId="{BAA7E8A7-EED2-4476-B837-A80E0B69AB51}">
      <dgm:prSet/>
      <dgm:spPr/>
      <dgm:t>
        <a:bodyPr/>
        <a:lstStyle/>
        <a:p>
          <a:endParaRPr lang="lv-LV"/>
        </a:p>
      </dgm:t>
    </dgm:pt>
    <dgm:pt modelId="{04763C82-E013-4A64-A08F-1BBCB496EF66}" type="sibTrans" cxnId="{BAA7E8A7-EED2-4476-B837-A80E0B69AB51}">
      <dgm:prSet/>
      <dgm:spPr/>
      <dgm:t>
        <a:bodyPr/>
        <a:lstStyle/>
        <a:p>
          <a:endParaRPr lang="lv-LV"/>
        </a:p>
      </dgm:t>
    </dgm:pt>
    <dgm:pt modelId="{B6CC714E-F0F5-43A7-8F0E-3096F1DDB3D6}">
      <dgm:prSet phldrT="[Text]" custT="1"/>
      <dgm:spPr/>
      <dgm:t>
        <a:bodyPr/>
        <a:lstStyle/>
        <a:p>
          <a:r>
            <a:rPr lang="lv-LV" sz="1100" b="1" dirty="0">
              <a:solidFill>
                <a:schemeClr val="tx1"/>
              </a:solidFill>
              <a:latin typeface="Arial" panose="020B0604020202020204" pitchFamily="34" charset="0"/>
              <a:cs typeface="Arial" panose="020B0604020202020204" pitchFamily="34" charset="0"/>
            </a:rPr>
            <a:t>PMPC</a:t>
          </a:r>
        </a:p>
      </dgm:t>
    </dgm:pt>
    <dgm:pt modelId="{4707A87F-4210-4601-9B89-7608F16D92A3}" type="parTrans" cxnId="{237A4877-ECCF-45DB-83FF-781A3D0785E5}">
      <dgm:prSet/>
      <dgm:spPr/>
      <dgm:t>
        <a:bodyPr/>
        <a:lstStyle/>
        <a:p>
          <a:endParaRPr lang="lv-LV"/>
        </a:p>
      </dgm:t>
    </dgm:pt>
    <dgm:pt modelId="{608ACE01-C493-41E4-8624-4CE9497ABE15}" type="sibTrans" cxnId="{237A4877-ECCF-45DB-83FF-781A3D0785E5}">
      <dgm:prSet/>
      <dgm:spPr/>
      <dgm:t>
        <a:bodyPr/>
        <a:lstStyle/>
        <a:p>
          <a:endParaRPr lang="lv-LV"/>
        </a:p>
      </dgm:t>
    </dgm:pt>
    <dgm:pt modelId="{21EC74C4-7EA8-411C-AF10-D2F271F0DAB4}">
      <dgm:prSet phldrT="[Text]" custT="1"/>
      <dgm:spPr>
        <a:solidFill>
          <a:schemeClr val="accent1">
            <a:lumMod val="60000"/>
            <a:lumOff val="40000"/>
            <a:alpha val="90000"/>
          </a:schemeClr>
        </a:solidFill>
      </dgm:spPr>
      <dgm:t>
        <a:bodyPr/>
        <a:lstStyle/>
        <a:p>
          <a:r>
            <a:rPr lang="lv-LV" sz="1100" b="1" dirty="0">
              <a:latin typeface="Arial" panose="020B0604020202020204" pitchFamily="34" charset="0"/>
              <a:cs typeface="Arial" panose="020B0604020202020204" pitchFamily="34" charset="0"/>
            </a:rPr>
            <a:t>9 680 125</a:t>
          </a:r>
        </a:p>
      </dgm:t>
    </dgm:pt>
    <dgm:pt modelId="{FB3862B9-CC4E-4D5C-AB26-E2BF23C5D7E2}" type="parTrans" cxnId="{B69589C1-255C-4D7F-8BD4-F4CF12EEB649}">
      <dgm:prSet/>
      <dgm:spPr/>
      <dgm:t>
        <a:bodyPr/>
        <a:lstStyle/>
        <a:p>
          <a:endParaRPr lang="lv-LV"/>
        </a:p>
      </dgm:t>
    </dgm:pt>
    <dgm:pt modelId="{2AF7B6B1-F469-4223-8419-EC7ED51C19B0}" type="sibTrans" cxnId="{B69589C1-255C-4D7F-8BD4-F4CF12EEB649}">
      <dgm:prSet/>
      <dgm:spPr/>
      <dgm:t>
        <a:bodyPr/>
        <a:lstStyle/>
        <a:p>
          <a:endParaRPr lang="lv-LV"/>
        </a:p>
      </dgm:t>
    </dgm:pt>
    <dgm:pt modelId="{31E109F8-34A4-4AE1-B420-2AD7969E41E7}">
      <dgm:prSet phldrT="[Text]" custT="1"/>
      <dgm:spPr>
        <a:solidFill>
          <a:schemeClr val="tx2">
            <a:lumMod val="40000"/>
            <a:lumOff val="60000"/>
            <a:alpha val="90000"/>
          </a:schemeClr>
        </a:solidFill>
      </dgm:spPr>
      <dgm:t>
        <a:bodyPr/>
        <a:lstStyle/>
        <a:p>
          <a:r>
            <a:rPr lang="lv-LV" sz="1100" b="1" dirty="0">
              <a:latin typeface="Arial" panose="020B0604020202020204" pitchFamily="34" charset="0"/>
              <a:cs typeface="Arial" panose="020B0604020202020204" pitchFamily="34" charset="0"/>
            </a:rPr>
            <a:t>TEAMING </a:t>
          </a:r>
        </a:p>
      </dgm:t>
    </dgm:pt>
    <dgm:pt modelId="{9D410587-7631-46A1-8EB4-B6EB5C05740B}" type="parTrans" cxnId="{5D6281D6-5F35-47AA-82EE-5B9DF62C2D37}">
      <dgm:prSet/>
      <dgm:spPr/>
      <dgm:t>
        <a:bodyPr/>
        <a:lstStyle/>
        <a:p>
          <a:endParaRPr lang="lv-LV"/>
        </a:p>
      </dgm:t>
    </dgm:pt>
    <dgm:pt modelId="{34885984-02D7-46C6-8CC1-88F9D444D2B8}" type="sibTrans" cxnId="{5D6281D6-5F35-47AA-82EE-5B9DF62C2D37}">
      <dgm:prSet/>
      <dgm:spPr/>
      <dgm:t>
        <a:bodyPr/>
        <a:lstStyle/>
        <a:p>
          <a:endParaRPr lang="lv-LV"/>
        </a:p>
      </dgm:t>
    </dgm:pt>
    <dgm:pt modelId="{D33B9E8F-74F4-4C64-AA22-F789C88FB28C}">
      <dgm:prSet phldrT="[Text]" custT="1"/>
      <dgm:spPr>
        <a:solidFill>
          <a:schemeClr val="accent1">
            <a:lumMod val="50000"/>
          </a:schemeClr>
        </a:solidFill>
      </dgm:spPr>
      <dgm:t>
        <a:bodyPr/>
        <a:lstStyle/>
        <a:p>
          <a:r>
            <a:rPr lang="lv-LV" sz="1100" b="1" i="0" u="none" strike="noStrike" dirty="0">
              <a:effectLst/>
              <a:latin typeface="Arial" panose="020B0604020202020204" pitchFamily="34" charset="0"/>
            </a:rPr>
            <a:t>LOMA</a:t>
          </a:r>
          <a:endParaRPr lang="lv-LV" sz="1100" b="1" dirty="0"/>
        </a:p>
      </dgm:t>
    </dgm:pt>
    <dgm:pt modelId="{26210D5D-4003-4268-8EB3-4C6935DF1ACD}" type="parTrans" cxnId="{D6025EDC-4783-4905-9BD2-B207CDED100C}">
      <dgm:prSet/>
      <dgm:spPr/>
      <dgm:t>
        <a:bodyPr/>
        <a:lstStyle/>
        <a:p>
          <a:endParaRPr lang="lv-LV"/>
        </a:p>
      </dgm:t>
    </dgm:pt>
    <dgm:pt modelId="{93B796AA-406C-4D5A-A288-80935C2B0370}" type="sibTrans" cxnId="{D6025EDC-4783-4905-9BD2-B207CDED100C}">
      <dgm:prSet/>
      <dgm:spPr/>
      <dgm:t>
        <a:bodyPr/>
        <a:lstStyle/>
        <a:p>
          <a:endParaRPr lang="lv-LV"/>
        </a:p>
      </dgm:t>
    </dgm:pt>
    <dgm:pt modelId="{EB2056E8-3E00-46B4-9B6D-181C56B77B6D}">
      <dgm:prSet phldrT="[Text]" custT="1"/>
      <dgm:spPr/>
      <dgm:t>
        <a:bodyPr/>
        <a:lstStyle/>
        <a:p>
          <a:r>
            <a:rPr lang="lv-LV" sz="1100" b="1" i="0" u="none" strike="noStrike" dirty="0">
              <a:solidFill>
                <a:schemeClr val="tx1"/>
              </a:solidFill>
              <a:effectLst/>
              <a:latin typeface="Arial" panose="020B0604020202020204" pitchFamily="34" charset="0"/>
              <a:ea typeface="+mn-ea"/>
              <a:cs typeface="+mn-cs"/>
            </a:rPr>
            <a:t>PROJEKTS</a:t>
          </a:r>
          <a:endParaRPr lang="lv-LV" sz="1100" b="1" dirty="0"/>
        </a:p>
      </dgm:t>
    </dgm:pt>
    <dgm:pt modelId="{79FA8BCE-951F-4CD1-B86B-2C07B0D944E2}" type="parTrans" cxnId="{6B88A6A5-EEC9-4F30-BA87-94B0109AA4AB}">
      <dgm:prSet/>
      <dgm:spPr/>
      <dgm:t>
        <a:bodyPr/>
        <a:lstStyle/>
        <a:p>
          <a:endParaRPr lang="lv-LV"/>
        </a:p>
      </dgm:t>
    </dgm:pt>
    <dgm:pt modelId="{1868BD21-7B1E-4977-8425-BC0A1743FA83}" type="sibTrans" cxnId="{6B88A6A5-EEC9-4F30-BA87-94B0109AA4AB}">
      <dgm:prSet/>
      <dgm:spPr/>
      <dgm:t>
        <a:bodyPr/>
        <a:lstStyle/>
        <a:p>
          <a:endParaRPr lang="lv-LV"/>
        </a:p>
      </dgm:t>
    </dgm:pt>
    <dgm:pt modelId="{F2E706EA-2E2E-4F5E-AAB0-5F521735AE53}">
      <dgm:prSet phldrT="[Text]" custT="1"/>
      <dgm:spPr>
        <a:solidFill>
          <a:schemeClr val="accent1">
            <a:lumMod val="60000"/>
            <a:lumOff val="40000"/>
            <a:alpha val="90000"/>
          </a:schemeClr>
        </a:solidFill>
      </dgm:spPr>
      <dgm:t>
        <a:bodyPr/>
        <a:lstStyle/>
        <a:p>
          <a:r>
            <a:rPr lang="en-US" sz="1100" b="1" i="0" u="none" strike="noStrike">
              <a:effectLst/>
              <a:latin typeface="Arial" panose="020B0604020202020204" pitchFamily="34" charset="0"/>
              <a:ea typeface="Verdana" panose="020B0604030504040204" pitchFamily="34" charset="0"/>
              <a:cs typeface="Arial" panose="020B0604020202020204" pitchFamily="34" charset="0"/>
            </a:rPr>
            <a:t>ES FINANSĒJUMS, EUR</a:t>
          </a:r>
          <a:endParaRPr lang="lv-LV" sz="1100" b="1"/>
        </a:p>
      </dgm:t>
    </dgm:pt>
    <dgm:pt modelId="{417E127F-D1CC-4FEA-84BA-8D5661A34D41}" type="parTrans" cxnId="{0B0E9981-2263-45AC-A2B5-CEEF02039681}">
      <dgm:prSet/>
      <dgm:spPr/>
      <dgm:t>
        <a:bodyPr/>
        <a:lstStyle/>
        <a:p>
          <a:endParaRPr lang="lv-LV"/>
        </a:p>
      </dgm:t>
    </dgm:pt>
    <dgm:pt modelId="{81F39B8D-4509-421D-8491-79B74B70EC94}" type="sibTrans" cxnId="{0B0E9981-2263-45AC-A2B5-CEEF02039681}">
      <dgm:prSet/>
      <dgm:spPr/>
      <dgm:t>
        <a:bodyPr/>
        <a:lstStyle/>
        <a:p>
          <a:endParaRPr lang="lv-LV"/>
        </a:p>
      </dgm:t>
    </dgm:pt>
    <dgm:pt modelId="{A3DA7B40-20C2-47B8-9060-FF8A3236B79C}">
      <dgm:prSet phldrT="[Text]" custT="1"/>
      <dgm:spPr>
        <a:solidFill>
          <a:schemeClr val="tx2">
            <a:lumMod val="40000"/>
            <a:lumOff val="60000"/>
            <a:alpha val="90000"/>
          </a:schemeClr>
        </a:solidFill>
      </dgm:spPr>
      <dgm:t>
        <a:bodyPr/>
        <a:lstStyle/>
        <a:p>
          <a:r>
            <a:rPr lang="lv-LV" sz="1100" b="1" i="0" u="none" strike="noStrike">
              <a:effectLst/>
              <a:latin typeface="Arial" panose="020B0604020202020204" pitchFamily="34" charset="0"/>
            </a:rPr>
            <a:t>SADAĻA</a:t>
          </a:r>
          <a:endParaRPr lang="lv-LV" sz="1100" b="1"/>
        </a:p>
      </dgm:t>
    </dgm:pt>
    <dgm:pt modelId="{4C44E25B-CD69-42ED-B561-BB85C8B7DBBC}" type="parTrans" cxnId="{3553F214-41E1-4B68-93EF-16FE0E9CAD89}">
      <dgm:prSet/>
      <dgm:spPr/>
      <dgm:t>
        <a:bodyPr/>
        <a:lstStyle/>
        <a:p>
          <a:endParaRPr lang="lv-LV"/>
        </a:p>
      </dgm:t>
    </dgm:pt>
    <dgm:pt modelId="{AEC434C6-1A8A-452C-B2CF-EBBEE62EC96E}" type="sibTrans" cxnId="{3553F214-41E1-4B68-93EF-16FE0E9CAD89}">
      <dgm:prSet/>
      <dgm:spPr/>
      <dgm:t>
        <a:bodyPr/>
        <a:lstStyle/>
        <a:p>
          <a:endParaRPr lang="lv-LV"/>
        </a:p>
      </dgm:t>
    </dgm:pt>
    <dgm:pt modelId="{1B92ACF0-E7E7-42B1-AD3A-63EA9149A346}" type="pres">
      <dgm:prSet presAssocID="{CF6690B5-DDBD-41A5-A951-EDF1E63FB246}" presName="Name0" presStyleCnt="0">
        <dgm:presLayoutVars>
          <dgm:chPref val="3"/>
          <dgm:dir/>
          <dgm:animLvl val="lvl"/>
          <dgm:resizeHandles/>
        </dgm:presLayoutVars>
      </dgm:prSet>
      <dgm:spPr/>
    </dgm:pt>
    <dgm:pt modelId="{64C0ED9A-364B-439D-8A29-1E3F47117210}" type="pres">
      <dgm:prSet presAssocID="{D33B9E8F-74F4-4C64-AA22-F789C88FB28C}" presName="horFlow" presStyleCnt="0"/>
      <dgm:spPr/>
    </dgm:pt>
    <dgm:pt modelId="{33A07DEE-25EA-4E5A-904D-8C2158D770E1}" type="pres">
      <dgm:prSet presAssocID="{D33B9E8F-74F4-4C64-AA22-F789C88FB28C}" presName="bigChev" presStyleLbl="node1" presStyleIdx="0" presStyleCnt="6"/>
      <dgm:spPr/>
    </dgm:pt>
    <dgm:pt modelId="{354C40CC-F760-4412-AB53-E60DEF147FED}" type="pres">
      <dgm:prSet presAssocID="{79FA8BCE-951F-4CD1-B86B-2C07B0D944E2}" presName="parTrans" presStyleCnt="0"/>
      <dgm:spPr/>
    </dgm:pt>
    <dgm:pt modelId="{FF1205E4-E14E-4483-8463-4C634C11D701}" type="pres">
      <dgm:prSet presAssocID="{EB2056E8-3E00-46B4-9B6D-181C56B77B6D}" presName="node" presStyleLbl="alignAccFollowNode1" presStyleIdx="0" presStyleCnt="18">
        <dgm:presLayoutVars>
          <dgm:bulletEnabled val="1"/>
        </dgm:presLayoutVars>
      </dgm:prSet>
      <dgm:spPr/>
    </dgm:pt>
    <dgm:pt modelId="{22C47C13-A483-495E-B0C2-C1F21346B485}" type="pres">
      <dgm:prSet presAssocID="{1868BD21-7B1E-4977-8425-BC0A1743FA83}" presName="sibTrans" presStyleCnt="0"/>
      <dgm:spPr/>
    </dgm:pt>
    <dgm:pt modelId="{0030C222-CE5F-4386-9794-011E554FE1A8}" type="pres">
      <dgm:prSet presAssocID="{F2E706EA-2E2E-4F5E-AAB0-5F521735AE53}" presName="node" presStyleLbl="alignAccFollowNode1" presStyleIdx="1" presStyleCnt="18">
        <dgm:presLayoutVars>
          <dgm:bulletEnabled val="1"/>
        </dgm:presLayoutVars>
      </dgm:prSet>
      <dgm:spPr/>
    </dgm:pt>
    <dgm:pt modelId="{C8A81438-EE0D-4661-BB07-94ABF0604A7A}" type="pres">
      <dgm:prSet presAssocID="{81F39B8D-4509-421D-8491-79B74B70EC94}" presName="sibTrans" presStyleCnt="0"/>
      <dgm:spPr/>
    </dgm:pt>
    <dgm:pt modelId="{11D51008-D1FF-48B4-A0B1-8CFCAE078F0F}" type="pres">
      <dgm:prSet presAssocID="{A3DA7B40-20C2-47B8-9060-FF8A3236B79C}" presName="node" presStyleLbl="alignAccFollowNode1" presStyleIdx="2" presStyleCnt="18" custScaleX="117161">
        <dgm:presLayoutVars>
          <dgm:bulletEnabled val="1"/>
        </dgm:presLayoutVars>
      </dgm:prSet>
      <dgm:spPr/>
    </dgm:pt>
    <dgm:pt modelId="{1922A124-C590-4D32-B614-A4BE9A2D091F}" type="pres">
      <dgm:prSet presAssocID="{D33B9E8F-74F4-4C64-AA22-F789C88FB28C}" presName="vSp" presStyleCnt="0"/>
      <dgm:spPr/>
    </dgm:pt>
    <dgm:pt modelId="{1990173A-CCAA-4FCC-9102-1B305ED8BA41}" type="pres">
      <dgm:prSet presAssocID="{CC68F17C-8447-4DA0-87F5-576F32A1F8B9}" presName="horFlow" presStyleCnt="0"/>
      <dgm:spPr/>
    </dgm:pt>
    <dgm:pt modelId="{DBDAFA3A-6D0E-45B4-9547-4742047F2014}" type="pres">
      <dgm:prSet presAssocID="{CC68F17C-8447-4DA0-87F5-576F32A1F8B9}" presName="bigChev" presStyleLbl="node1" presStyleIdx="1" presStyleCnt="6"/>
      <dgm:spPr/>
    </dgm:pt>
    <dgm:pt modelId="{FC2904EE-1250-437F-A39A-6E7625434F9B}" type="pres">
      <dgm:prSet presAssocID="{4707A87F-4210-4601-9B89-7608F16D92A3}" presName="parTrans" presStyleCnt="0"/>
      <dgm:spPr/>
    </dgm:pt>
    <dgm:pt modelId="{1277A6AD-E172-4EE4-866B-399F757C5BBB}" type="pres">
      <dgm:prSet presAssocID="{B6CC714E-F0F5-43A7-8F0E-3096F1DDB3D6}" presName="node" presStyleLbl="alignAccFollowNode1" presStyleIdx="3" presStyleCnt="18">
        <dgm:presLayoutVars>
          <dgm:bulletEnabled val="1"/>
        </dgm:presLayoutVars>
      </dgm:prSet>
      <dgm:spPr/>
    </dgm:pt>
    <dgm:pt modelId="{0E1D582B-15FB-4BE2-9ECF-8D0EDD6AE540}" type="pres">
      <dgm:prSet presAssocID="{608ACE01-C493-41E4-8624-4CE9497ABE15}" presName="sibTrans" presStyleCnt="0"/>
      <dgm:spPr/>
    </dgm:pt>
    <dgm:pt modelId="{D57B9702-70AE-4282-981E-23D28E3685D8}" type="pres">
      <dgm:prSet presAssocID="{21EC74C4-7EA8-411C-AF10-D2F271F0DAB4}" presName="node" presStyleLbl="alignAccFollowNode1" presStyleIdx="4" presStyleCnt="18">
        <dgm:presLayoutVars>
          <dgm:bulletEnabled val="1"/>
        </dgm:presLayoutVars>
      </dgm:prSet>
      <dgm:spPr/>
    </dgm:pt>
    <dgm:pt modelId="{042AAF8C-DDAC-4D67-92F2-D20E804CBD1E}" type="pres">
      <dgm:prSet presAssocID="{2AF7B6B1-F469-4223-8419-EC7ED51C19B0}" presName="sibTrans" presStyleCnt="0"/>
      <dgm:spPr/>
    </dgm:pt>
    <dgm:pt modelId="{A30FFAA9-BD36-4BBA-973E-6F6FB79740B0}" type="pres">
      <dgm:prSet presAssocID="{31E109F8-34A4-4AE1-B420-2AD7969E41E7}" presName="node" presStyleLbl="alignAccFollowNode1" presStyleIdx="5" presStyleCnt="18" custScaleX="117161">
        <dgm:presLayoutVars>
          <dgm:bulletEnabled val="1"/>
        </dgm:presLayoutVars>
      </dgm:prSet>
      <dgm:spPr/>
    </dgm:pt>
    <dgm:pt modelId="{58227FC1-E4A9-4FF2-91A7-8705F564DCD1}" type="pres">
      <dgm:prSet presAssocID="{CC68F17C-8447-4DA0-87F5-576F32A1F8B9}" presName="vSp" presStyleCnt="0"/>
      <dgm:spPr/>
    </dgm:pt>
    <dgm:pt modelId="{43A1078C-DEDA-4A13-8E57-CF2AB6C13C4B}" type="pres">
      <dgm:prSet presAssocID="{30F6D435-F9D4-4DC3-9986-3DA4C4879D42}" presName="horFlow" presStyleCnt="0"/>
      <dgm:spPr/>
    </dgm:pt>
    <dgm:pt modelId="{A5C58122-3EFC-4CB6-9F0F-B14CA4C74E3D}" type="pres">
      <dgm:prSet presAssocID="{30F6D435-F9D4-4DC3-9986-3DA4C4879D42}" presName="bigChev" presStyleLbl="node1" presStyleIdx="2" presStyleCnt="6"/>
      <dgm:spPr/>
    </dgm:pt>
    <dgm:pt modelId="{B262688E-98E8-4698-AF3F-5BC9CFA97525}" type="pres">
      <dgm:prSet presAssocID="{BF5CE06B-79A3-4C0F-B9BA-C2A700692C63}" presName="parTrans" presStyleCnt="0"/>
      <dgm:spPr/>
    </dgm:pt>
    <dgm:pt modelId="{866E762D-DD36-46E1-B2A8-C158FBE1ED9F}" type="pres">
      <dgm:prSet presAssocID="{A1868E18-7961-4E22-A67A-9C58E7EF96F5}" presName="node" presStyleLbl="alignAccFollowNode1" presStyleIdx="6" presStyleCnt="18">
        <dgm:presLayoutVars>
          <dgm:bulletEnabled val="1"/>
        </dgm:presLayoutVars>
      </dgm:prSet>
      <dgm:spPr/>
    </dgm:pt>
    <dgm:pt modelId="{3F795CD3-10A9-4075-B1D6-18EE92E69B50}" type="pres">
      <dgm:prSet presAssocID="{135BA4F0-5374-47CA-8A09-774907A387D1}" presName="sibTrans" presStyleCnt="0"/>
      <dgm:spPr/>
    </dgm:pt>
    <dgm:pt modelId="{E8DA7AE1-F0C9-4156-8582-20363D25EB82}" type="pres">
      <dgm:prSet presAssocID="{5BE3C287-5DC9-4C2E-8041-D0A9CE2647A6}" presName="node" presStyleLbl="alignAccFollowNode1" presStyleIdx="7" presStyleCnt="18">
        <dgm:presLayoutVars>
          <dgm:bulletEnabled val="1"/>
        </dgm:presLayoutVars>
      </dgm:prSet>
      <dgm:spPr/>
    </dgm:pt>
    <dgm:pt modelId="{4969EE32-D352-4892-9388-86DCB066361D}" type="pres">
      <dgm:prSet presAssocID="{D4CB2924-C333-49A4-B635-210C3D586D54}" presName="sibTrans" presStyleCnt="0"/>
      <dgm:spPr/>
    </dgm:pt>
    <dgm:pt modelId="{6E66B959-74FF-4B64-9201-6C0F0DBFF8BE}" type="pres">
      <dgm:prSet presAssocID="{8F8F36BC-B781-4D5A-85E2-DA82BF7D54E6}" presName="node" presStyleLbl="alignAccFollowNode1" presStyleIdx="8" presStyleCnt="18" custScaleX="117161">
        <dgm:presLayoutVars>
          <dgm:bulletEnabled val="1"/>
        </dgm:presLayoutVars>
      </dgm:prSet>
      <dgm:spPr/>
    </dgm:pt>
    <dgm:pt modelId="{772D637B-288B-441A-9325-33DDE1569F4D}" type="pres">
      <dgm:prSet presAssocID="{30F6D435-F9D4-4DC3-9986-3DA4C4879D42}" presName="vSp" presStyleCnt="0"/>
      <dgm:spPr/>
    </dgm:pt>
    <dgm:pt modelId="{2CFE33CF-4A13-4126-91C9-CCC00316E85A}" type="pres">
      <dgm:prSet presAssocID="{5F8C8106-83EE-47AE-B4C7-90FA9701C8B4}" presName="horFlow" presStyleCnt="0"/>
      <dgm:spPr/>
    </dgm:pt>
    <dgm:pt modelId="{070A17E0-613B-4751-A407-B52E3F99302E}" type="pres">
      <dgm:prSet presAssocID="{5F8C8106-83EE-47AE-B4C7-90FA9701C8B4}" presName="bigChev" presStyleLbl="node1" presStyleIdx="3" presStyleCnt="6" custLinFactNeighborX="9426" custLinFactNeighborY="1538"/>
      <dgm:spPr/>
    </dgm:pt>
    <dgm:pt modelId="{0CDBB311-5EAB-4589-9BCD-720E952E2F13}" type="pres">
      <dgm:prSet presAssocID="{DE56CBB7-1D68-43DD-9EFC-CC8091CB8306}" presName="parTrans" presStyleCnt="0"/>
      <dgm:spPr/>
    </dgm:pt>
    <dgm:pt modelId="{81D10256-F0C4-4651-B639-05F69BBDE347}" type="pres">
      <dgm:prSet presAssocID="{D684B29D-230A-4B8D-8175-9B3216225409}" presName="node" presStyleLbl="alignAccFollowNode1" presStyleIdx="9" presStyleCnt="18">
        <dgm:presLayoutVars>
          <dgm:bulletEnabled val="1"/>
        </dgm:presLayoutVars>
      </dgm:prSet>
      <dgm:spPr/>
    </dgm:pt>
    <dgm:pt modelId="{3FE9DCC2-B3FD-4FFB-836C-8C6BAD72FCDB}" type="pres">
      <dgm:prSet presAssocID="{716772E8-8B7D-4A2F-B13D-E34D24BE7130}" presName="sibTrans" presStyleCnt="0"/>
      <dgm:spPr/>
    </dgm:pt>
    <dgm:pt modelId="{BCFCC28E-A665-491D-9F73-B8C695BADCFA}" type="pres">
      <dgm:prSet presAssocID="{33ECBB17-5DD0-4872-8BE5-7ABDB63642CD}" presName="node" presStyleLbl="alignAccFollowNode1" presStyleIdx="10" presStyleCnt="18">
        <dgm:presLayoutVars>
          <dgm:bulletEnabled val="1"/>
        </dgm:presLayoutVars>
      </dgm:prSet>
      <dgm:spPr/>
    </dgm:pt>
    <dgm:pt modelId="{2D920BB6-5D82-4490-90BB-DD4CF4876AE7}" type="pres">
      <dgm:prSet presAssocID="{242BD3C7-115C-4F62-AB03-FE011AF9C5ED}" presName="sibTrans" presStyleCnt="0"/>
      <dgm:spPr/>
    </dgm:pt>
    <dgm:pt modelId="{12104D0C-DFD3-41DB-A612-B40E56F47603}" type="pres">
      <dgm:prSet presAssocID="{226430EC-9F81-4E58-B7F5-5CEC30C26693}" presName="node" presStyleLbl="alignAccFollowNode1" presStyleIdx="11" presStyleCnt="18" custScaleX="117161">
        <dgm:presLayoutVars>
          <dgm:bulletEnabled val="1"/>
        </dgm:presLayoutVars>
      </dgm:prSet>
      <dgm:spPr/>
    </dgm:pt>
    <dgm:pt modelId="{0CFAF1E6-968A-4A78-B22C-ACD243C4AF30}" type="pres">
      <dgm:prSet presAssocID="{5F8C8106-83EE-47AE-B4C7-90FA9701C8B4}" presName="vSp" presStyleCnt="0"/>
      <dgm:spPr/>
    </dgm:pt>
    <dgm:pt modelId="{CA7EB617-988C-4717-8D15-181BD81741C6}" type="pres">
      <dgm:prSet presAssocID="{AB42BE3E-5EB7-4868-B33B-3304B471929D}" presName="horFlow" presStyleCnt="0"/>
      <dgm:spPr/>
    </dgm:pt>
    <dgm:pt modelId="{253409EB-5F69-4BCB-A5FB-35845CFAE0F4}" type="pres">
      <dgm:prSet presAssocID="{AB42BE3E-5EB7-4868-B33B-3304B471929D}" presName="bigChev" presStyleLbl="node1" presStyleIdx="4" presStyleCnt="6" custLinFactNeighborX="9426" custLinFactNeighborY="1538"/>
      <dgm:spPr/>
    </dgm:pt>
    <dgm:pt modelId="{641E9A4B-704B-4A17-B729-6A75E8B1F5E7}" type="pres">
      <dgm:prSet presAssocID="{20776C18-1365-4499-92E0-8BCF9D62074A}" presName="parTrans" presStyleCnt="0"/>
      <dgm:spPr/>
    </dgm:pt>
    <dgm:pt modelId="{E9FA67CB-BD31-4999-BF5F-048CF7F016C8}" type="pres">
      <dgm:prSet presAssocID="{356E3AF4-380C-43EA-891D-0281820510B6}" presName="node" presStyleLbl="alignAccFollowNode1" presStyleIdx="12" presStyleCnt="18">
        <dgm:presLayoutVars>
          <dgm:bulletEnabled val="1"/>
        </dgm:presLayoutVars>
      </dgm:prSet>
      <dgm:spPr/>
    </dgm:pt>
    <dgm:pt modelId="{352E1F2E-FAA1-41BE-877B-C3DB33A63043}" type="pres">
      <dgm:prSet presAssocID="{B533D9B6-7DDE-467B-812C-D66C7CB45135}" presName="sibTrans" presStyleCnt="0"/>
      <dgm:spPr/>
    </dgm:pt>
    <dgm:pt modelId="{04ABE06B-31DA-476E-A504-92B61D20CC14}" type="pres">
      <dgm:prSet presAssocID="{BD1A96D3-3DE5-4E1A-931D-14790D7ACEEA}" presName="node" presStyleLbl="alignAccFollowNode1" presStyleIdx="13" presStyleCnt="18">
        <dgm:presLayoutVars>
          <dgm:bulletEnabled val="1"/>
        </dgm:presLayoutVars>
      </dgm:prSet>
      <dgm:spPr/>
    </dgm:pt>
    <dgm:pt modelId="{226A5B18-B928-4BCB-A734-4F6B55DADEE8}" type="pres">
      <dgm:prSet presAssocID="{9EBF6F83-AFDA-451C-9872-14435647C5B2}" presName="sibTrans" presStyleCnt="0"/>
      <dgm:spPr/>
    </dgm:pt>
    <dgm:pt modelId="{1145CF60-50EA-4B31-B325-21E96E1C572D}" type="pres">
      <dgm:prSet presAssocID="{938888AF-BC34-4870-A792-37BD49CC25BD}" presName="node" presStyleLbl="alignAccFollowNode1" presStyleIdx="14" presStyleCnt="18" custScaleX="117161">
        <dgm:presLayoutVars>
          <dgm:bulletEnabled val="1"/>
        </dgm:presLayoutVars>
      </dgm:prSet>
      <dgm:spPr/>
    </dgm:pt>
    <dgm:pt modelId="{B7A4B343-A722-4180-9AB4-EBEEC87405D9}" type="pres">
      <dgm:prSet presAssocID="{AB42BE3E-5EB7-4868-B33B-3304B471929D}" presName="vSp" presStyleCnt="0"/>
      <dgm:spPr/>
    </dgm:pt>
    <dgm:pt modelId="{307BFED0-E776-41BB-A730-54534BF3E8AE}" type="pres">
      <dgm:prSet presAssocID="{B3FFD00E-4481-4DD0-94AF-666A23EBDB70}" presName="horFlow" presStyleCnt="0"/>
      <dgm:spPr/>
    </dgm:pt>
    <dgm:pt modelId="{DE0136D6-13DD-40D3-B233-CE5DE8CD4CF6}" type="pres">
      <dgm:prSet presAssocID="{B3FFD00E-4481-4DD0-94AF-666A23EBDB70}" presName="bigChev" presStyleLbl="node1" presStyleIdx="5" presStyleCnt="6" custLinFactNeighborX="9426" custLinFactNeighborY="1538"/>
      <dgm:spPr/>
    </dgm:pt>
    <dgm:pt modelId="{8EC2CE76-5B24-4F09-A250-9EBCA0259924}" type="pres">
      <dgm:prSet presAssocID="{A46D3FE9-DCAF-480D-BBD7-C782DBFDCB54}" presName="parTrans" presStyleCnt="0"/>
      <dgm:spPr/>
    </dgm:pt>
    <dgm:pt modelId="{D551CB85-E1A2-4B3C-AD9F-530B4F35F6D2}" type="pres">
      <dgm:prSet presAssocID="{D41CCBDA-FD70-4314-9262-27CDC35DED05}" presName="node" presStyleLbl="alignAccFollowNode1" presStyleIdx="15" presStyleCnt="18">
        <dgm:presLayoutVars>
          <dgm:bulletEnabled val="1"/>
        </dgm:presLayoutVars>
      </dgm:prSet>
      <dgm:spPr/>
    </dgm:pt>
    <dgm:pt modelId="{2072788F-227E-493A-8D6F-04F639EA8233}" type="pres">
      <dgm:prSet presAssocID="{F5D9DC86-CF90-4C80-9F34-9C51C56F4D15}" presName="sibTrans" presStyleCnt="0"/>
      <dgm:spPr/>
    </dgm:pt>
    <dgm:pt modelId="{10820C76-6D62-4F69-81B8-D91A3405AB25}" type="pres">
      <dgm:prSet presAssocID="{763E7A44-47F5-4C8B-B599-121D87126A88}" presName="node" presStyleLbl="alignAccFollowNode1" presStyleIdx="16" presStyleCnt="18">
        <dgm:presLayoutVars>
          <dgm:bulletEnabled val="1"/>
        </dgm:presLayoutVars>
      </dgm:prSet>
      <dgm:spPr/>
    </dgm:pt>
    <dgm:pt modelId="{A21A2198-5EEB-4C12-9CB3-1E7B88446B15}" type="pres">
      <dgm:prSet presAssocID="{2D857569-ED92-414A-A72F-AC5DE46D5E1C}" presName="sibTrans" presStyleCnt="0"/>
      <dgm:spPr/>
    </dgm:pt>
    <dgm:pt modelId="{AC382751-20A3-4A74-A477-58C5D4C80679}" type="pres">
      <dgm:prSet presAssocID="{85DD889E-BB90-4819-AC74-92F7043F8846}" presName="node" presStyleLbl="alignAccFollowNode1" presStyleIdx="17" presStyleCnt="18" custScaleX="117161">
        <dgm:presLayoutVars>
          <dgm:bulletEnabled val="1"/>
        </dgm:presLayoutVars>
      </dgm:prSet>
      <dgm:spPr/>
    </dgm:pt>
  </dgm:ptLst>
  <dgm:cxnLst>
    <dgm:cxn modelId="{9BDDE014-AD9B-4BF5-9C28-91A9A79BED10}" type="presOf" srcId="{21EC74C4-7EA8-411C-AF10-D2F271F0DAB4}" destId="{D57B9702-70AE-4282-981E-23D28E3685D8}" srcOrd="0" destOrd="0" presId="urn:microsoft.com/office/officeart/2005/8/layout/lProcess3"/>
    <dgm:cxn modelId="{3553F214-41E1-4B68-93EF-16FE0E9CAD89}" srcId="{D33B9E8F-74F4-4C64-AA22-F789C88FB28C}" destId="{A3DA7B40-20C2-47B8-9060-FF8A3236B79C}" srcOrd="2" destOrd="0" parTransId="{4C44E25B-CD69-42ED-B561-BB85C8B7DBBC}" sibTransId="{AEC434C6-1A8A-452C-B2CF-EBBEE62EC96E}"/>
    <dgm:cxn modelId="{31A98A15-58E2-477F-ADF5-051B013467A4}" type="presOf" srcId="{AB42BE3E-5EB7-4868-B33B-3304B471929D}" destId="{253409EB-5F69-4BCB-A5FB-35845CFAE0F4}" srcOrd="0" destOrd="0" presId="urn:microsoft.com/office/officeart/2005/8/layout/lProcess3"/>
    <dgm:cxn modelId="{844C0C1F-7377-4884-B840-D6D436ACFAEA}" type="presOf" srcId="{85DD889E-BB90-4819-AC74-92F7043F8846}" destId="{AC382751-20A3-4A74-A477-58C5D4C80679}" srcOrd="0" destOrd="0" presId="urn:microsoft.com/office/officeart/2005/8/layout/lProcess3"/>
    <dgm:cxn modelId="{73D1AC26-E473-4B03-9834-7DE124EAA822}" type="presOf" srcId="{226430EC-9F81-4E58-B7F5-5CEC30C26693}" destId="{12104D0C-DFD3-41DB-A612-B40E56F47603}" srcOrd="0" destOrd="0" presId="urn:microsoft.com/office/officeart/2005/8/layout/lProcess3"/>
    <dgm:cxn modelId="{C90BE227-A009-429B-BE25-02ED879842A7}" type="presOf" srcId="{31E109F8-34A4-4AE1-B420-2AD7969E41E7}" destId="{A30FFAA9-BD36-4BBA-973E-6F6FB79740B0}" srcOrd="0" destOrd="0" presId="urn:microsoft.com/office/officeart/2005/8/layout/lProcess3"/>
    <dgm:cxn modelId="{50F26628-AEA3-43F6-9823-5E7C77321558}" type="presOf" srcId="{356E3AF4-380C-43EA-891D-0281820510B6}" destId="{E9FA67CB-BD31-4999-BF5F-048CF7F016C8}" srcOrd="0" destOrd="0" presId="urn:microsoft.com/office/officeart/2005/8/layout/lProcess3"/>
    <dgm:cxn modelId="{BDE4C828-4140-4745-8D21-D3FD86FE606E}" type="presOf" srcId="{5F8C8106-83EE-47AE-B4C7-90FA9701C8B4}" destId="{070A17E0-613B-4751-A407-B52E3F99302E}" srcOrd="0" destOrd="0" presId="urn:microsoft.com/office/officeart/2005/8/layout/lProcess3"/>
    <dgm:cxn modelId="{AAA9C52D-6A51-41EB-A2E6-6E9A23A3270A}" type="presOf" srcId="{CF6690B5-DDBD-41A5-A951-EDF1E63FB246}" destId="{1B92ACF0-E7E7-42B1-AD3A-63EA9149A346}" srcOrd="0" destOrd="0" presId="urn:microsoft.com/office/officeart/2005/8/layout/lProcess3"/>
    <dgm:cxn modelId="{66B0A833-23EC-4DF8-A85B-CDA863F1D2CA}" type="presOf" srcId="{B3FFD00E-4481-4DD0-94AF-666A23EBDB70}" destId="{DE0136D6-13DD-40D3-B233-CE5DE8CD4CF6}" srcOrd="0" destOrd="0" presId="urn:microsoft.com/office/officeart/2005/8/layout/lProcess3"/>
    <dgm:cxn modelId="{6F7AEF35-58A4-483F-9FCF-3DE1A707C96E}" type="presOf" srcId="{BD1A96D3-3DE5-4E1A-931D-14790D7ACEEA}" destId="{04ABE06B-31DA-476E-A504-92B61D20CC14}" srcOrd="0" destOrd="0" presId="urn:microsoft.com/office/officeart/2005/8/layout/lProcess3"/>
    <dgm:cxn modelId="{96F05339-4B09-4E3C-BFEE-DDB5FFF11792}" type="presOf" srcId="{A1868E18-7961-4E22-A67A-9C58E7EF96F5}" destId="{866E762D-DD36-46E1-B2A8-C158FBE1ED9F}" srcOrd="0" destOrd="0" presId="urn:microsoft.com/office/officeart/2005/8/layout/lProcess3"/>
    <dgm:cxn modelId="{E9AD5B3E-F1DE-46FB-9BD1-9912FBA9DFBD}" srcId="{CF6690B5-DDBD-41A5-A951-EDF1E63FB246}" destId="{30F6D435-F9D4-4DC3-9986-3DA4C4879D42}" srcOrd="2" destOrd="0" parTransId="{946ED4D9-F916-413D-BE36-47B54A38ABEC}" sibTransId="{FBD8EDCB-8F00-4235-9145-AEE99710A770}"/>
    <dgm:cxn modelId="{AE1DA360-7CF4-4037-816E-13A8B764EE27}" type="presOf" srcId="{763E7A44-47F5-4C8B-B599-121D87126A88}" destId="{10820C76-6D62-4F69-81B8-D91A3405AB25}" srcOrd="0" destOrd="0" presId="urn:microsoft.com/office/officeart/2005/8/layout/lProcess3"/>
    <dgm:cxn modelId="{77A9AA61-444F-4120-962D-1CD783752984}" type="presOf" srcId="{D41CCBDA-FD70-4314-9262-27CDC35DED05}" destId="{D551CB85-E1A2-4B3C-AD9F-530B4F35F6D2}" srcOrd="0" destOrd="0" presId="urn:microsoft.com/office/officeart/2005/8/layout/lProcess3"/>
    <dgm:cxn modelId="{5E0AD365-EBAF-43A8-ADA9-066B54B18E56}" srcId="{30F6D435-F9D4-4DC3-9986-3DA4C4879D42}" destId="{A1868E18-7961-4E22-A67A-9C58E7EF96F5}" srcOrd="0" destOrd="0" parTransId="{BF5CE06B-79A3-4C0F-B9BA-C2A700692C63}" sibTransId="{135BA4F0-5374-47CA-8A09-774907A387D1}"/>
    <dgm:cxn modelId="{74430946-935F-40D7-A679-592D8C4DEC39}" srcId="{B3FFD00E-4481-4DD0-94AF-666A23EBDB70}" destId="{D41CCBDA-FD70-4314-9262-27CDC35DED05}" srcOrd="0" destOrd="0" parTransId="{A46D3FE9-DCAF-480D-BBD7-C782DBFDCB54}" sibTransId="{F5D9DC86-CF90-4C80-9F34-9C51C56F4D15}"/>
    <dgm:cxn modelId="{47208B46-D3D8-4A2C-8FC2-5B9C320A466B}" srcId="{5F8C8106-83EE-47AE-B4C7-90FA9701C8B4}" destId="{226430EC-9F81-4E58-B7F5-5CEC30C26693}" srcOrd="2" destOrd="0" parTransId="{E84D9510-0801-4580-9B46-1B3EF5C9CEA4}" sibTransId="{2AAB8536-4FE7-4629-B54A-3977F408162B}"/>
    <dgm:cxn modelId="{03497568-5330-418F-910F-7F07A347C923}" srcId="{AB42BE3E-5EB7-4868-B33B-3304B471929D}" destId="{BD1A96D3-3DE5-4E1A-931D-14790D7ACEEA}" srcOrd="1" destOrd="0" parTransId="{3308ADE4-13D2-4315-9176-F68FAE87162C}" sibTransId="{9EBF6F83-AFDA-451C-9872-14435647C5B2}"/>
    <dgm:cxn modelId="{3AD86549-1741-4D0A-9993-DEABAF2110E1}" type="presOf" srcId="{8F8F36BC-B781-4D5A-85E2-DA82BF7D54E6}" destId="{6E66B959-74FF-4B64-9201-6C0F0DBFF8BE}" srcOrd="0" destOrd="0" presId="urn:microsoft.com/office/officeart/2005/8/layout/lProcess3"/>
    <dgm:cxn modelId="{FA3E6D4A-4075-4D94-A856-D09B810CD049}" srcId="{5F8C8106-83EE-47AE-B4C7-90FA9701C8B4}" destId="{D684B29D-230A-4B8D-8175-9B3216225409}" srcOrd="0" destOrd="0" parTransId="{DE56CBB7-1D68-43DD-9EFC-CC8091CB8306}" sibTransId="{716772E8-8B7D-4A2F-B13D-E34D24BE7130}"/>
    <dgm:cxn modelId="{5BA9076F-4870-4185-9FD7-6AD990FFD872}" type="presOf" srcId="{A3DA7B40-20C2-47B8-9060-FF8A3236B79C}" destId="{11D51008-D1FF-48B4-A0B1-8CFCAE078F0F}" srcOrd="0" destOrd="0" presId="urn:microsoft.com/office/officeart/2005/8/layout/lProcess3"/>
    <dgm:cxn modelId="{14882D70-9DB6-4D3F-9692-0D5B868F68A0}" srcId="{30F6D435-F9D4-4DC3-9986-3DA4C4879D42}" destId="{8F8F36BC-B781-4D5A-85E2-DA82BF7D54E6}" srcOrd="2" destOrd="0" parTransId="{D43802D1-4E96-4023-9FA1-3750DFAA5F9B}" sibTransId="{B2F37C9E-53E3-407C-8965-D6E66868EC81}"/>
    <dgm:cxn modelId="{3CCD3854-D26D-4558-9F1D-A5AA14E65399}" srcId="{CF6690B5-DDBD-41A5-A951-EDF1E63FB246}" destId="{AB42BE3E-5EB7-4868-B33B-3304B471929D}" srcOrd="4" destOrd="0" parTransId="{A1C794DF-1F0C-47BD-A2F0-EE452BA1B706}" sibTransId="{C348B8BB-4FB4-4713-9051-6F37114856E4}"/>
    <dgm:cxn modelId="{237A4877-ECCF-45DB-83FF-781A3D0785E5}" srcId="{CC68F17C-8447-4DA0-87F5-576F32A1F8B9}" destId="{B6CC714E-F0F5-43A7-8F0E-3096F1DDB3D6}" srcOrd="0" destOrd="0" parTransId="{4707A87F-4210-4601-9B89-7608F16D92A3}" sibTransId="{608ACE01-C493-41E4-8624-4CE9497ABE15}"/>
    <dgm:cxn modelId="{0B0E9981-2263-45AC-A2B5-CEEF02039681}" srcId="{D33B9E8F-74F4-4C64-AA22-F789C88FB28C}" destId="{F2E706EA-2E2E-4F5E-AAB0-5F521735AE53}" srcOrd="1" destOrd="0" parTransId="{417E127F-D1CC-4FEA-84BA-8D5661A34D41}" sibTransId="{81F39B8D-4509-421D-8491-79B74B70EC94}"/>
    <dgm:cxn modelId="{F76E6A83-6303-4CDB-84CC-7B31ABCC5718}" srcId="{5F8C8106-83EE-47AE-B4C7-90FA9701C8B4}" destId="{33ECBB17-5DD0-4872-8BE5-7ABDB63642CD}" srcOrd="1" destOrd="0" parTransId="{D2D0BDC8-99F6-4410-A02E-2CB53A7FCFCB}" sibTransId="{242BD3C7-115C-4F62-AB03-FE011AF9C5ED}"/>
    <dgm:cxn modelId="{F41B6C83-8D54-463B-9903-2F070F2BC7DE}" type="presOf" srcId="{B6CC714E-F0F5-43A7-8F0E-3096F1DDB3D6}" destId="{1277A6AD-E172-4EE4-866B-399F757C5BBB}" srcOrd="0" destOrd="0" presId="urn:microsoft.com/office/officeart/2005/8/layout/lProcess3"/>
    <dgm:cxn modelId="{E120E28C-ED68-4DA2-8323-28D2B1DFEC72}" type="presOf" srcId="{D33B9E8F-74F4-4C64-AA22-F789C88FB28C}" destId="{33A07DEE-25EA-4E5A-904D-8C2158D770E1}" srcOrd="0" destOrd="0" presId="urn:microsoft.com/office/officeart/2005/8/layout/lProcess3"/>
    <dgm:cxn modelId="{424A728E-6AC9-4211-BC1A-ECC7FE5168F8}" srcId="{B3FFD00E-4481-4DD0-94AF-666A23EBDB70}" destId="{85DD889E-BB90-4819-AC74-92F7043F8846}" srcOrd="2" destOrd="0" parTransId="{877DE0E3-2CD5-43B0-A143-544C585A1137}" sibTransId="{ED1BF224-9616-4284-96DA-C56A8DC63C92}"/>
    <dgm:cxn modelId="{2A2AF792-E9EA-4EC0-88AE-FD976291A677}" srcId="{CF6690B5-DDBD-41A5-A951-EDF1E63FB246}" destId="{B3FFD00E-4481-4DD0-94AF-666A23EBDB70}" srcOrd="5" destOrd="0" parTransId="{1CA2BD1A-7BC6-488B-B083-E87BAEB84391}" sibTransId="{01B53644-CD1A-415F-B084-0DE0EBC3861D}"/>
    <dgm:cxn modelId="{8F37849C-C8B9-4B3F-9411-FAE13FDB8332}" type="presOf" srcId="{F2E706EA-2E2E-4F5E-AAB0-5F521735AE53}" destId="{0030C222-CE5F-4386-9794-011E554FE1A8}" srcOrd="0" destOrd="0" presId="urn:microsoft.com/office/officeart/2005/8/layout/lProcess3"/>
    <dgm:cxn modelId="{6B88A6A5-EEC9-4F30-BA87-94B0109AA4AB}" srcId="{D33B9E8F-74F4-4C64-AA22-F789C88FB28C}" destId="{EB2056E8-3E00-46B4-9B6D-181C56B77B6D}" srcOrd="0" destOrd="0" parTransId="{79FA8BCE-951F-4CD1-B86B-2C07B0D944E2}" sibTransId="{1868BD21-7B1E-4977-8425-BC0A1743FA83}"/>
    <dgm:cxn modelId="{144825A6-E15C-48F1-9620-2EAE51F56C4C}" type="presOf" srcId="{EB2056E8-3E00-46B4-9B6D-181C56B77B6D}" destId="{FF1205E4-E14E-4483-8463-4C634C11D701}" srcOrd="0" destOrd="0" presId="urn:microsoft.com/office/officeart/2005/8/layout/lProcess3"/>
    <dgm:cxn modelId="{BAA7E8A7-EED2-4476-B837-A80E0B69AB51}" srcId="{CF6690B5-DDBD-41A5-A951-EDF1E63FB246}" destId="{CC68F17C-8447-4DA0-87F5-576F32A1F8B9}" srcOrd="1" destOrd="0" parTransId="{1744AC09-A6E2-432F-B037-FAA18B751455}" sibTransId="{04763C82-E013-4A64-A08F-1BBCB496EF66}"/>
    <dgm:cxn modelId="{33F4EFAE-65C9-41FB-BBFB-8B5B3499A199}" srcId="{30F6D435-F9D4-4DC3-9986-3DA4C4879D42}" destId="{5BE3C287-5DC9-4C2E-8041-D0A9CE2647A6}" srcOrd="1" destOrd="0" parTransId="{F04C78C2-DD7B-4CCF-9D9D-4269D9728CBE}" sibTransId="{D4CB2924-C333-49A4-B635-210C3D586D54}"/>
    <dgm:cxn modelId="{B69589C1-255C-4D7F-8BD4-F4CF12EEB649}" srcId="{CC68F17C-8447-4DA0-87F5-576F32A1F8B9}" destId="{21EC74C4-7EA8-411C-AF10-D2F271F0DAB4}" srcOrd="1" destOrd="0" parTransId="{FB3862B9-CC4E-4D5C-AB26-E2BF23C5D7E2}" sibTransId="{2AF7B6B1-F469-4223-8419-EC7ED51C19B0}"/>
    <dgm:cxn modelId="{7D7A2AC4-BCC0-4774-9401-3B48661151DA}" srcId="{B3FFD00E-4481-4DD0-94AF-666A23EBDB70}" destId="{763E7A44-47F5-4C8B-B599-121D87126A88}" srcOrd="1" destOrd="0" parTransId="{AFDFA8DB-F816-4B38-8BC9-878556E53ED2}" sibTransId="{2D857569-ED92-414A-A72F-AC5DE46D5E1C}"/>
    <dgm:cxn modelId="{7E820AC5-5CA3-4452-8ABE-B43F3CAA6D95}" type="presOf" srcId="{938888AF-BC34-4870-A792-37BD49CC25BD}" destId="{1145CF60-50EA-4B31-B325-21E96E1C572D}" srcOrd="0" destOrd="0" presId="urn:microsoft.com/office/officeart/2005/8/layout/lProcess3"/>
    <dgm:cxn modelId="{480F83D3-0010-42D1-BCC0-1D0C728EDB42}" type="presOf" srcId="{30F6D435-F9D4-4DC3-9986-3DA4C4879D42}" destId="{A5C58122-3EFC-4CB6-9F0F-B14CA4C74E3D}" srcOrd="0" destOrd="0" presId="urn:microsoft.com/office/officeart/2005/8/layout/lProcess3"/>
    <dgm:cxn modelId="{5D6281D6-5F35-47AA-82EE-5B9DF62C2D37}" srcId="{CC68F17C-8447-4DA0-87F5-576F32A1F8B9}" destId="{31E109F8-34A4-4AE1-B420-2AD7969E41E7}" srcOrd="2" destOrd="0" parTransId="{9D410587-7631-46A1-8EB4-B6EB5C05740B}" sibTransId="{34885984-02D7-46C6-8CC1-88F9D444D2B8}"/>
    <dgm:cxn modelId="{D6025EDC-4783-4905-9BD2-B207CDED100C}" srcId="{CF6690B5-DDBD-41A5-A951-EDF1E63FB246}" destId="{D33B9E8F-74F4-4C64-AA22-F789C88FB28C}" srcOrd="0" destOrd="0" parTransId="{26210D5D-4003-4268-8EB3-4C6935DF1ACD}" sibTransId="{93B796AA-406C-4D5A-A288-80935C2B0370}"/>
    <dgm:cxn modelId="{8EF833DE-A9E0-4306-8CD9-6E682F2A7574}" srcId="{CF6690B5-DDBD-41A5-A951-EDF1E63FB246}" destId="{5F8C8106-83EE-47AE-B4C7-90FA9701C8B4}" srcOrd="3" destOrd="0" parTransId="{15743BE3-8F6A-4EC0-B65F-92D82E952494}" sibTransId="{C9110A02-F975-4A88-9F51-15A58D72FA85}"/>
    <dgm:cxn modelId="{C80DAAEA-AB20-44B5-8C97-0D5CC117E1FC}" srcId="{AB42BE3E-5EB7-4868-B33B-3304B471929D}" destId="{356E3AF4-380C-43EA-891D-0281820510B6}" srcOrd="0" destOrd="0" parTransId="{20776C18-1365-4499-92E0-8BCF9D62074A}" sibTransId="{B533D9B6-7DDE-467B-812C-D66C7CB45135}"/>
    <dgm:cxn modelId="{CF8BF3EE-47DB-4AD0-B53C-E76CAE1274DF}" type="presOf" srcId="{5BE3C287-5DC9-4C2E-8041-D0A9CE2647A6}" destId="{E8DA7AE1-F0C9-4156-8582-20363D25EB82}" srcOrd="0" destOrd="0" presId="urn:microsoft.com/office/officeart/2005/8/layout/lProcess3"/>
    <dgm:cxn modelId="{8F36F2F2-93DA-4CDA-ADA7-786A074D6E5F}" type="presOf" srcId="{33ECBB17-5DD0-4872-8BE5-7ABDB63642CD}" destId="{BCFCC28E-A665-491D-9F73-B8C695BADCFA}" srcOrd="0" destOrd="0" presId="urn:microsoft.com/office/officeart/2005/8/layout/lProcess3"/>
    <dgm:cxn modelId="{18A3DEFC-C048-4838-BBA3-1C46B64AF4B9}" type="presOf" srcId="{D684B29D-230A-4B8D-8175-9B3216225409}" destId="{81D10256-F0C4-4651-B639-05F69BBDE347}" srcOrd="0" destOrd="0" presId="urn:microsoft.com/office/officeart/2005/8/layout/lProcess3"/>
    <dgm:cxn modelId="{D7837AFE-3B6A-4CD6-A644-F37DBEB7061D}" type="presOf" srcId="{CC68F17C-8447-4DA0-87F5-576F32A1F8B9}" destId="{DBDAFA3A-6D0E-45B4-9547-4742047F2014}" srcOrd="0" destOrd="0" presId="urn:microsoft.com/office/officeart/2005/8/layout/lProcess3"/>
    <dgm:cxn modelId="{DEFEFBFF-2362-440B-AFE8-80255B30359B}" srcId="{AB42BE3E-5EB7-4868-B33B-3304B471929D}" destId="{938888AF-BC34-4870-A792-37BD49CC25BD}" srcOrd="2" destOrd="0" parTransId="{A8D8C5B7-A3B4-4397-AE61-CD974223D0BF}" sibTransId="{A1199198-A2F8-4869-BC34-9DE13959988F}"/>
    <dgm:cxn modelId="{992F493F-5B35-45FC-B4BE-82564312A38D}" type="presParOf" srcId="{1B92ACF0-E7E7-42B1-AD3A-63EA9149A346}" destId="{64C0ED9A-364B-439D-8A29-1E3F47117210}" srcOrd="0" destOrd="0" presId="urn:microsoft.com/office/officeart/2005/8/layout/lProcess3"/>
    <dgm:cxn modelId="{9E5F794C-A75C-4D1D-93D9-DFA2B0B7CE39}" type="presParOf" srcId="{64C0ED9A-364B-439D-8A29-1E3F47117210}" destId="{33A07DEE-25EA-4E5A-904D-8C2158D770E1}" srcOrd="0" destOrd="0" presId="urn:microsoft.com/office/officeart/2005/8/layout/lProcess3"/>
    <dgm:cxn modelId="{F2A397B2-7804-4FBA-8AB7-3E3A84A582A6}" type="presParOf" srcId="{64C0ED9A-364B-439D-8A29-1E3F47117210}" destId="{354C40CC-F760-4412-AB53-E60DEF147FED}" srcOrd="1" destOrd="0" presId="urn:microsoft.com/office/officeart/2005/8/layout/lProcess3"/>
    <dgm:cxn modelId="{8C046126-038B-4D6A-8B16-D4C081C0FD2B}" type="presParOf" srcId="{64C0ED9A-364B-439D-8A29-1E3F47117210}" destId="{FF1205E4-E14E-4483-8463-4C634C11D701}" srcOrd="2" destOrd="0" presId="urn:microsoft.com/office/officeart/2005/8/layout/lProcess3"/>
    <dgm:cxn modelId="{0DC8D9CD-F1A0-430B-ABE8-D5CEBF927CAE}" type="presParOf" srcId="{64C0ED9A-364B-439D-8A29-1E3F47117210}" destId="{22C47C13-A483-495E-B0C2-C1F21346B485}" srcOrd="3" destOrd="0" presId="urn:microsoft.com/office/officeart/2005/8/layout/lProcess3"/>
    <dgm:cxn modelId="{454285EC-C9B0-4A6B-B3B1-7424DB4F887E}" type="presParOf" srcId="{64C0ED9A-364B-439D-8A29-1E3F47117210}" destId="{0030C222-CE5F-4386-9794-011E554FE1A8}" srcOrd="4" destOrd="0" presId="urn:microsoft.com/office/officeart/2005/8/layout/lProcess3"/>
    <dgm:cxn modelId="{00F4514A-9F5C-4995-AB5B-A1CA606C228C}" type="presParOf" srcId="{64C0ED9A-364B-439D-8A29-1E3F47117210}" destId="{C8A81438-EE0D-4661-BB07-94ABF0604A7A}" srcOrd="5" destOrd="0" presId="urn:microsoft.com/office/officeart/2005/8/layout/lProcess3"/>
    <dgm:cxn modelId="{192915E6-58E0-47B6-8343-071CF3B2294E}" type="presParOf" srcId="{64C0ED9A-364B-439D-8A29-1E3F47117210}" destId="{11D51008-D1FF-48B4-A0B1-8CFCAE078F0F}" srcOrd="6" destOrd="0" presId="urn:microsoft.com/office/officeart/2005/8/layout/lProcess3"/>
    <dgm:cxn modelId="{C7ED75C6-4D03-437E-B5E4-EE4A3662A960}" type="presParOf" srcId="{1B92ACF0-E7E7-42B1-AD3A-63EA9149A346}" destId="{1922A124-C590-4D32-B614-A4BE9A2D091F}" srcOrd="1" destOrd="0" presId="urn:microsoft.com/office/officeart/2005/8/layout/lProcess3"/>
    <dgm:cxn modelId="{2A9969DA-F59D-4B48-8D6D-D47434BFA627}" type="presParOf" srcId="{1B92ACF0-E7E7-42B1-AD3A-63EA9149A346}" destId="{1990173A-CCAA-4FCC-9102-1B305ED8BA41}" srcOrd="2" destOrd="0" presId="urn:microsoft.com/office/officeart/2005/8/layout/lProcess3"/>
    <dgm:cxn modelId="{3EE1DE2D-6302-41B3-904A-214ED479E6CB}" type="presParOf" srcId="{1990173A-CCAA-4FCC-9102-1B305ED8BA41}" destId="{DBDAFA3A-6D0E-45B4-9547-4742047F2014}" srcOrd="0" destOrd="0" presId="urn:microsoft.com/office/officeart/2005/8/layout/lProcess3"/>
    <dgm:cxn modelId="{9CA21A2D-A215-42D3-99A0-FD98ECDF21E4}" type="presParOf" srcId="{1990173A-CCAA-4FCC-9102-1B305ED8BA41}" destId="{FC2904EE-1250-437F-A39A-6E7625434F9B}" srcOrd="1" destOrd="0" presId="urn:microsoft.com/office/officeart/2005/8/layout/lProcess3"/>
    <dgm:cxn modelId="{5F888907-BE8E-46F8-A6B6-43EFDC04CBDC}" type="presParOf" srcId="{1990173A-CCAA-4FCC-9102-1B305ED8BA41}" destId="{1277A6AD-E172-4EE4-866B-399F757C5BBB}" srcOrd="2" destOrd="0" presId="urn:microsoft.com/office/officeart/2005/8/layout/lProcess3"/>
    <dgm:cxn modelId="{11D6670E-EB94-49AA-854A-3CEDA2964FA4}" type="presParOf" srcId="{1990173A-CCAA-4FCC-9102-1B305ED8BA41}" destId="{0E1D582B-15FB-4BE2-9ECF-8D0EDD6AE540}" srcOrd="3" destOrd="0" presId="urn:microsoft.com/office/officeart/2005/8/layout/lProcess3"/>
    <dgm:cxn modelId="{CB764732-9A0C-466E-9E6E-3BEB638E4A3A}" type="presParOf" srcId="{1990173A-CCAA-4FCC-9102-1B305ED8BA41}" destId="{D57B9702-70AE-4282-981E-23D28E3685D8}" srcOrd="4" destOrd="0" presId="urn:microsoft.com/office/officeart/2005/8/layout/lProcess3"/>
    <dgm:cxn modelId="{33E0B37C-AC2D-452E-B614-442156FBB9FE}" type="presParOf" srcId="{1990173A-CCAA-4FCC-9102-1B305ED8BA41}" destId="{042AAF8C-DDAC-4D67-92F2-D20E804CBD1E}" srcOrd="5" destOrd="0" presId="urn:microsoft.com/office/officeart/2005/8/layout/lProcess3"/>
    <dgm:cxn modelId="{1F6D409B-4B33-4BE9-9E62-1ED2F335C223}" type="presParOf" srcId="{1990173A-CCAA-4FCC-9102-1B305ED8BA41}" destId="{A30FFAA9-BD36-4BBA-973E-6F6FB79740B0}" srcOrd="6" destOrd="0" presId="urn:microsoft.com/office/officeart/2005/8/layout/lProcess3"/>
    <dgm:cxn modelId="{04110FA9-7659-48CB-BFB8-2A0D1518E806}" type="presParOf" srcId="{1B92ACF0-E7E7-42B1-AD3A-63EA9149A346}" destId="{58227FC1-E4A9-4FF2-91A7-8705F564DCD1}" srcOrd="3" destOrd="0" presId="urn:microsoft.com/office/officeart/2005/8/layout/lProcess3"/>
    <dgm:cxn modelId="{CBDB8CF7-D3FE-4521-BB4A-F1CA9B763A6A}" type="presParOf" srcId="{1B92ACF0-E7E7-42B1-AD3A-63EA9149A346}" destId="{43A1078C-DEDA-4A13-8E57-CF2AB6C13C4B}" srcOrd="4" destOrd="0" presId="urn:microsoft.com/office/officeart/2005/8/layout/lProcess3"/>
    <dgm:cxn modelId="{A573B414-E5B3-4A03-A091-18F98DA6E575}" type="presParOf" srcId="{43A1078C-DEDA-4A13-8E57-CF2AB6C13C4B}" destId="{A5C58122-3EFC-4CB6-9F0F-B14CA4C74E3D}" srcOrd="0" destOrd="0" presId="urn:microsoft.com/office/officeart/2005/8/layout/lProcess3"/>
    <dgm:cxn modelId="{45B3A34E-2003-4985-8AB7-95EA6ED16ADB}" type="presParOf" srcId="{43A1078C-DEDA-4A13-8E57-CF2AB6C13C4B}" destId="{B262688E-98E8-4698-AF3F-5BC9CFA97525}" srcOrd="1" destOrd="0" presId="urn:microsoft.com/office/officeart/2005/8/layout/lProcess3"/>
    <dgm:cxn modelId="{9872F9E5-0032-43BE-A8F1-B25A1E725D3C}" type="presParOf" srcId="{43A1078C-DEDA-4A13-8E57-CF2AB6C13C4B}" destId="{866E762D-DD36-46E1-B2A8-C158FBE1ED9F}" srcOrd="2" destOrd="0" presId="urn:microsoft.com/office/officeart/2005/8/layout/lProcess3"/>
    <dgm:cxn modelId="{867F4DF1-9048-4289-9135-F352FB3F16A7}" type="presParOf" srcId="{43A1078C-DEDA-4A13-8E57-CF2AB6C13C4B}" destId="{3F795CD3-10A9-4075-B1D6-18EE92E69B50}" srcOrd="3" destOrd="0" presId="urn:microsoft.com/office/officeart/2005/8/layout/lProcess3"/>
    <dgm:cxn modelId="{7BD56037-0ABF-4CCA-911E-2E45B3EC99D4}" type="presParOf" srcId="{43A1078C-DEDA-4A13-8E57-CF2AB6C13C4B}" destId="{E8DA7AE1-F0C9-4156-8582-20363D25EB82}" srcOrd="4" destOrd="0" presId="urn:microsoft.com/office/officeart/2005/8/layout/lProcess3"/>
    <dgm:cxn modelId="{2D7BD814-ECF1-4EF8-9827-86F0A6C84AF0}" type="presParOf" srcId="{43A1078C-DEDA-4A13-8E57-CF2AB6C13C4B}" destId="{4969EE32-D352-4892-9388-86DCB066361D}" srcOrd="5" destOrd="0" presId="urn:microsoft.com/office/officeart/2005/8/layout/lProcess3"/>
    <dgm:cxn modelId="{E40A3E2B-35C1-4185-9D0C-52E912643CEC}" type="presParOf" srcId="{43A1078C-DEDA-4A13-8E57-CF2AB6C13C4B}" destId="{6E66B959-74FF-4B64-9201-6C0F0DBFF8BE}" srcOrd="6" destOrd="0" presId="urn:microsoft.com/office/officeart/2005/8/layout/lProcess3"/>
    <dgm:cxn modelId="{8C3DD884-DE73-4E63-B8C6-C493E7ED1196}" type="presParOf" srcId="{1B92ACF0-E7E7-42B1-AD3A-63EA9149A346}" destId="{772D637B-288B-441A-9325-33DDE1569F4D}" srcOrd="5" destOrd="0" presId="urn:microsoft.com/office/officeart/2005/8/layout/lProcess3"/>
    <dgm:cxn modelId="{C036D800-0A97-45C3-AC26-53FF46691A83}" type="presParOf" srcId="{1B92ACF0-E7E7-42B1-AD3A-63EA9149A346}" destId="{2CFE33CF-4A13-4126-91C9-CCC00316E85A}" srcOrd="6" destOrd="0" presId="urn:microsoft.com/office/officeart/2005/8/layout/lProcess3"/>
    <dgm:cxn modelId="{BBA72398-638A-44F0-BE79-30F2E86231B4}" type="presParOf" srcId="{2CFE33CF-4A13-4126-91C9-CCC00316E85A}" destId="{070A17E0-613B-4751-A407-B52E3F99302E}" srcOrd="0" destOrd="0" presId="urn:microsoft.com/office/officeart/2005/8/layout/lProcess3"/>
    <dgm:cxn modelId="{41DB6890-6A27-4AFA-AFCD-28FAEFD4FFB8}" type="presParOf" srcId="{2CFE33CF-4A13-4126-91C9-CCC00316E85A}" destId="{0CDBB311-5EAB-4589-9BCD-720E952E2F13}" srcOrd="1" destOrd="0" presId="urn:microsoft.com/office/officeart/2005/8/layout/lProcess3"/>
    <dgm:cxn modelId="{C5F4E32B-F76C-4DDB-A286-DD06699E6943}" type="presParOf" srcId="{2CFE33CF-4A13-4126-91C9-CCC00316E85A}" destId="{81D10256-F0C4-4651-B639-05F69BBDE347}" srcOrd="2" destOrd="0" presId="urn:microsoft.com/office/officeart/2005/8/layout/lProcess3"/>
    <dgm:cxn modelId="{798A6BFA-7625-4AEC-A053-B6D0CBC7B2EA}" type="presParOf" srcId="{2CFE33CF-4A13-4126-91C9-CCC00316E85A}" destId="{3FE9DCC2-B3FD-4FFB-836C-8C6BAD72FCDB}" srcOrd="3" destOrd="0" presId="urn:microsoft.com/office/officeart/2005/8/layout/lProcess3"/>
    <dgm:cxn modelId="{AE0481CA-E8A4-40CC-A194-6327FBE45813}" type="presParOf" srcId="{2CFE33CF-4A13-4126-91C9-CCC00316E85A}" destId="{BCFCC28E-A665-491D-9F73-B8C695BADCFA}" srcOrd="4" destOrd="0" presId="urn:microsoft.com/office/officeart/2005/8/layout/lProcess3"/>
    <dgm:cxn modelId="{22F1F074-4A78-4F13-AD48-3E14FA91C4EF}" type="presParOf" srcId="{2CFE33CF-4A13-4126-91C9-CCC00316E85A}" destId="{2D920BB6-5D82-4490-90BB-DD4CF4876AE7}" srcOrd="5" destOrd="0" presId="urn:microsoft.com/office/officeart/2005/8/layout/lProcess3"/>
    <dgm:cxn modelId="{FF3A1177-7854-4E4E-8517-F627CEA1C8B2}" type="presParOf" srcId="{2CFE33CF-4A13-4126-91C9-CCC00316E85A}" destId="{12104D0C-DFD3-41DB-A612-B40E56F47603}" srcOrd="6" destOrd="0" presId="urn:microsoft.com/office/officeart/2005/8/layout/lProcess3"/>
    <dgm:cxn modelId="{D81855F7-7ADD-44F5-B168-2BB60ED5C576}" type="presParOf" srcId="{1B92ACF0-E7E7-42B1-AD3A-63EA9149A346}" destId="{0CFAF1E6-968A-4A78-B22C-ACD243C4AF30}" srcOrd="7" destOrd="0" presId="urn:microsoft.com/office/officeart/2005/8/layout/lProcess3"/>
    <dgm:cxn modelId="{82232317-A80B-44CE-BA76-5ED8F239DB8E}" type="presParOf" srcId="{1B92ACF0-E7E7-42B1-AD3A-63EA9149A346}" destId="{CA7EB617-988C-4717-8D15-181BD81741C6}" srcOrd="8" destOrd="0" presId="urn:microsoft.com/office/officeart/2005/8/layout/lProcess3"/>
    <dgm:cxn modelId="{7EAC0F63-735B-4828-AF42-701978AD4052}" type="presParOf" srcId="{CA7EB617-988C-4717-8D15-181BD81741C6}" destId="{253409EB-5F69-4BCB-A5FB-35845CFAE0F4}" srcOrd="0" destOrd="0" presId="urn:microsoft.com/office/officeart/2005/8/layout/lProcess3"/>
    <dgm:cxn modelId="{22AD45D7-3348-4C79-AF11-51BDC8947559}" type="presParOf" srcId="{CA7EB617-988C-4717-8D15-181BD81741C6}" destId="{641E9A4B-704B-4A17-B729-6A75E8B1F5E7}" srcOrd="1" destOrd="0" presId="urn:microsoft.com/office/officeart/2005/8/layout/lProcess3"/>
    <dgm:cxn modelId="{BFA723B4-0C5D-4700-9D2E-9F95C3DD718E}" type="presParOf" srcId="{CA7EB617-988C-4717-8D15-181BD81741C6}" destId="{E9FA67CB-BD31-4999-BF5F-048CF7F016C8}" srcOrd="2" destOrd="0" presId="urn:microsoft.com/office/officeart/2005/8/layout/lProcess3"/>
    <dgm:cxn modelId="{42005E49-FBD5-469D-8ED2-61F0AC558D59}" type="presParOf" srcId="{CA7EB617-988C-4717-8D15-181BD81741C6}" destId="{352E1F2E-FAA1-41BE-877B-C3DB33A63043}" srcOrd="3" destOrd="0" presId="urn:microsoft.com/office/officeart/2005/8/layout/lProcess3"/>
    <dgm:cxn modelId="{3A324617-0321-49ED-897E-A26AAA8119FE}" type="presParOf" srcId="{CA7EB617-988C-4717-8D15-181BD81741C6}" destId="{04ABE06B-31DA-476E-A504-92B61D20CC14}" srcOrd="4" destOrd="0" presId="urn:microsoft.com/office/officeart/2005/8/layout/lProcess3"/>
    <dgm:cxn modelId="{BE969B6F-0C86-490B-BC2F-A050278CA5DD}" type="presParOf" srcId="{CA7EB617-988C-4717-8D15-181BD81741C6}" destId="{226A5B18-B928-4BCB-A734-4F6B55DADEE8}" srcOrd="5" destOrd="0" presId="urn:microsoft.com/office/officeart/2005/8/layout/lProcess3"/>
    <dgm:cxn modelId="{C53B8673-1818-4D8F-B01D-E2F11FE67CBC}" type="presParOf" srcId="{CA7EB617-988C-4717-8D15-181BD81741C6}" destId="{1145CF60-50EA-4B31-B325-21E96E1C572D}" srcOrd="6" destOrd="0" presId="urn:microsoft.com/office/officeart/2005/8/layout/lProcess3"/>
    <dgm:cxn modelId="{5B4DD0C6-9827-4C18-8E2A-6956DF1457E3}" type="presParOf" srcId="{1B92ACF0-E7E7-42B1-AD3A-63EA9149A346}" destId="{B7A4B343-A722-4180-9AB4-EBEEC87405D9}" srcOrd="9" destOrd="0" presId="urn:microsoft.com/office/officeart/2005/8/layout/lProcess3"/>
    <dgm:cxn modelId="{34D0B42D-704D-4969-AD9B-F9ADDA218160}" type="presParOf" srcId="{1B92ACF0-E7E7-42B1-AD3A-63EA9149A346}" destId="{307BFED0-E776-41BB-A730-54534BF3E8AE}" srcOrd="10" destOrd="0" presId="urn:microsoft.com/office/officeart/2005/8/layout/lProcess3"/>
    <dgm:cxn modelId="{C38B750C-1853-4791-917D-C991022FC738}" type="presParOf" srcId="{307BFED0-E776-41BB-A730-54534BF3E8AE}" destId="{DE0136D6-13DD-40D3-B233-CE5DE8CD4CF6}" srcOrd="0" destOrd="0" presId="urn:microsoft.com/office/officeart/2005/8/layout/lProcess3"/>
    <dgm:cxn modelId="{32485C22-22A0-4321-9673-397129868C9D}" type="presParOf" srcId="{307BFED0-E776-41BB-A730-54534BF3E8AE}" destId="{8EC2CE76-5B24-4F09-A250-9EBCA0259924}" srcOrd="1" destOrd="0" presId="urn:microsoft.com/office/officeart/2005/8/layout/lProcess3"/>
    <dgm:cxn modelId="{DD6E4A24-BE24-48BC-9B73-F36E734962EE}" type="presParOf" srcId="{307BFED0-E776-41BB-A730-54534BF3E8AE}" destId="{D551CB85-E1A2-4B3C-AD9F-530B4F35F6D2}" srcOrd="2" destOrd="0" presId="urn:microsoft.com/office/officeart/2005/8/layout/lProcess3"/>
    <dgm:cxn modelId="{BF1CEF80-BCF9-4611-9023-D8D1A8995C7D}" type="presParOf" srcId="{307BFED0-E776-41BB-A730-54534BF3E8AE}" destId="{2072788F-227E-493A-8D6F-04F639EA8233}" srcOrd="3" destOrd="0" presId="urn:microsoft.com/office/officeart/2005/8/layout/lProcess3"/>
    <dgm:cxn modelId="{C6F54969-4D59-45FB-B5FC-BFEA5E16754F}" type="presParOf" srcId="{307BFED0-E776-41BB-A730-54534BF3E8AE}" destId="{10820C76-6D62-4F69-81B8-D91A3405AB25}" srcOrd="4" destOrd="0" presId="urn:microsoft.com/office/officeart/2005/8/layout/lProcess3"/>
    <dgm:cxn modelId="{68D83F69-2F0A-4ED1-9242-B533BC1B71BB}" type="presParOf" srcId="{307BFED0-E776-41BB-A730-54534BF3E8AE}" destId="{A21A2198-5EEB-4C12-9CB3-1E7B88446B15}" srcOrd="5" destOrd="0" presId="urn:microsoft.com/office/officeart/2005/8/layout/lProcess3"/>
    <dgm:cxn modelId="{9E4A1E48-AD53-427D-8ECD-7D6920C057B5}" type="presParOf" srcId="{307BFED0-E776-41BB-A730-54534BF3E8AE}" destId="{AC382751-20A3-4A74-A477-58C5D4C80679}" srcOrd="6" destOrd="0" presId="urn:microsoft.com/office/officeart/2005/8/layout/lProcess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0A995DD-1D2B-4585-BEB1-0AD1BC3E70EC}"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CD5E078E-4DF4-4F9C-B1A7-23125A87E75B}">
      <dgm:prSet/>
      <dgm:spPr/>
      <dgm:t>
        <a:bodyPr/>
        <a:lstStyle/>
        <a:p>
          <a:r>
            <a:rPr lang="lv-LV" dirty="0"/>
            <a:t>var atrast tīklošanas pasākumos, tematiskās konferencēs, attiecīgos semināros vai pat tīmekļa semināros (</a:t>
          </a:r>
          <a:r>
            <a:rPr lang="lv-LV" dirty="0" err="1"/>
            <a:t>vebināros</a:t>
          </a:r>
          <a:r>
            <a:rPr lang="lv-LV" dirty="0"/>
            <a:t>)</a:t>
          </a:r>
        </a:p>
        <a:p>
          <a:endParaRPr lang="lv-LV" dirty="0"/>
        </a:p>
        <a:p>
          <a:r>
            <a:rPr lang="lv-LV" b="1" dirty="0"/>
            <a:t>! </a:t>
          </a:r>
          <a:r>
            <a:rPr lang="lv-LV" b="1" dirty="0" err="1"/>
            <a:t>LinkedIn</a:t>
          </a:r>
          <a:r>
            <a:rPr lang="lv-LV" b="1" dirty="0"/>
            <a:t> profila pilnveidošana</a:t>
          </a:r>
          <a:endParaRPr lang="en-US" b="1" dirty="0"/>
        </a:p>
      </dgm:t>
    </dgm:pt>
    <dgm:pt modelId="{639D873C-C87D-40CB-8989-E02C6F6A2753}" type="parTrans" cxnId="{55EB8C1D-6FD7-4B93-B226-E3C3F91EC095}">
      <dgm:prSet/>
      <dgm:spPr/>
      <dgm:t>
        <a:bodyPr/>
        <a:lstStyle/>
        <a:p>
          <a:endParaRPr lang="en-US"/>
        </a:p>
      </dgm:t>
    </dgm:pt>
    <dgm:pt modelId="{E3F9784C-5B02-48FF-AF18-6769BADAB67C}" type="sibTrans" cxnId="{55EB8C1D-6FD7-4B93-B226-E3C3F91EC095}">
      <dgm:prSet phldrT="1" phldr="0"/>
      <dgm:spPr/>
      <dgm:t>
        <a:bodyPr/>
        <a:lstStyle/>
        <a:p>
          <a:r>
            <a:rPr lang="en-US"/>
            <a:t>1</a:t>
          </a:r>
        </a:p>
      </dgm:t>
    </dgm:pt>
    <dgm:pt modelId="{0500D94A-3002-4052-BA87-EC7C8D9E57A8}">
      <dgm:prSet/>
      <dgm:spPr/>
      <dgm:t>
        <a:bodyPr/>
        <a:lstStyle/>
        <a:p>
          <a:r>
            <a:rPr lang="lv-LV" b="1" dirty="0"/>
            <a:t>EEN</a:t>
          </a:r>
          <a:r>
            <a:rPr lang="lv-LV" dirty="0"/>
            <a:t> </a:t>
          </a:r>
        </a:p>
        <a:p>
          <a:r>
            <a:rPr lang="lv-LV" dirty="0"/>
            <a:t>Eiropas Biznesa atbalsta tīkls</a:t>
          </a:r>
        </a:p>
        <a:p>
          <a:r>
            <a:rPr lang="lv-LV" b="1" dirty="0"/>
            <a:t>LAT.TECH </a:t>
          </a:r>
        </a:p>
        <a:p>
          <a:r>
            <a:rPr lang="lv-LV" dirty="0"/>
            <a:t>Latvijas </a:t>
          </a:r>
          <a:r>
            <a:rPr lang="lv-LV" dirty="0" err="1"/>
            <a:t>PermRep</a:t>
          </a:r>
          <a:r>
            <a:rPr lang="lv-LV" dirty="0"/>
            <a:t> Briselē</a:t>
          </a:r>
          <a:endParaRPr lang="en-US" dirty="0"/>
        </a:p>
      </dgm:t>
    </dgm:pt>
    <dgm:pt modelId="{7045F371-7110-48CC-854B-52DB31B994AA}" type="parTrans" cxnId="{585BA88A-9105-4D42-A76C-4FF09B74FFEC}">
      <dgm:prSet/>
      <dgm:spPr/>
      <dgm:t>
        <a:bodyPr/>
        <a:lstStyle/>
        <a:p>
          <a:endParaRPr lang="en-US"/>
        </a:p>
      </dgm:t>
    </dgm:pt>
    <dgm:pt modelId="{531FA168-1475-44CD-857E-35B18665A553}" type="sibTrans" cxnId="{585BA88A-9105-4D42-A76C-4FF09B74FFEC}">
      <dgm:prSet phldrT="2" phldr="0"/>
      <dgm:spPr/>
      <dgm:t>
        <a:bodyPr/>
        <a:lstStyle/>
        <a:p>
          <a:r>
            <a:rPr lang="en-US"/>
            <a:t>2</a:t>
          </a:r>
        </a:p>
      </dgm:t>
    </dgm:pt>
    <dgm:pt modelId="{7654FD36-2025-4480-AF09-717C8D7DE691}" type="pres">
      <dgm:prSet presAssocID="{20A995DD-1D2B-4585-BEB1-0AD1BC3E70EC}" presName="Name0" presStyleCnt="0">
        <dgm:presLayoutVars>
          <dgm:animLvl val="lvl"/>
          <dgm:resizeHandles val="exact"/>
        </dgm:presLayoutVars>
      </dgm:prSet>
      <dgm:spPr/>
    </dgm:pt>
    <dgm:pt modelId="{93C7CC57-4D17-4E03-8D80-55E61EF75819}" type="pres">
      <dgm:prSet presAssocID="{CD5E078E-4DF4-4F9C-B1A7-23125A87E75B}" presName="compositeNode" presStyleCnt="0">
        <dgm:presLayoutVars>
          <dgm:bulletEnabled val="1"/>
        </dgm:presLayoutVars>
      </dgm:prSet>
      <dgm:spPr/>
    </dgm:pt>
    <dgm:pt modelId="{261908FB-E7D3-4085-8956-F61A4DD22D3F}" type="pres">
      <dgm:prSet presAssocID="{CD5E078E-4DF4-4F9C-B1A7-23125A87E75B}" presName="bgRect" presStyleLbl="bgAccFollowNode1" presStyleIdx="0" presStyleCnt="2"/>
      <dgm:spPr/>
    </dgm:pt>
    <dgm:pt modelId="{36C02522-A12B-4C37-823C-AC75942762E3}" type="pres">
      <dgm:prSet presAssocID="{E3F9784C-5B02-48FF-AF18-6769BADAB67C}" presName="sibTransNodeCircle" presStyleLbl="alignNode1" presStyleIdx="0" presStyleCnt="4">
        <dgm:presLayoutVars>
          <dgm:chMax val="0"/>
          <dgm:bulletEnabled/>
        </dgm:presLayoutVars>
      </dgm:prSet>
      <dgm:spPr/>
    </dgm:pt>
    <dgm:pt modelId="{E2EF3CC9-1D1B-4D33-8E27-0972983EEBF4}" type="pres">
      <dgm:prSet presAssocID="{CD5E078E-4DF4-4F9C-B1A7-23125A87E75B}" presName="bottomLine" presStyleLbl="alignNode1" presStyleIdx="1" presStyleCnt="4">
        <dgm:presLayoutVars/>
      </dgm:prSet>
      <dgm:spPr/>
    </dgm:pt>
    <dgm:pt modelId="{43D9121E-5282-4E5F-9335-B76A9AAA3CF0}" type="pres">
      <dgm:prSet presAssocID="{CD5E078E-4DF4-4F9C-B1A7-23125A87E75B}" presName="nodeText" presStyleLbl="bgAccFollowNode1" presStyleIdx="0" presStyleCnt="2">
        <dgm:presLayoutVars>
          <dgm:bulletEnabled val="1"/>
        </dgm:presLayoutVars>
      </dgm:prSet>
      <dgm:spPr/>
    </dgm:pt>
    <dgm:pt modelId="{B50ACD15-8A0D-4CD6-88C2-12267934ADBA}" type="pres">
      <dgm:prSet presAssocID="{E3F9784C-5B02-48FF-AF18-6769BADAB67C}" presName="sibTrans" presStyleCnt="0"/>
      <dgm:spPr/>
    </dgm:pt>
    <dgm:pt modelId="{BE26ED6D-BD43-406E-9628-4D1FE2721127}" type="pres">
      <dgm:prSet presAssocID="{0500D94A-3002-4052-BA87-EC7C8D9E57A8}" presName="compositeNode" presStyleCnt="0">
        <dgm:presLayoutVars>
          <dgm:bulletEnabled val="1"/>
        </dgm:presLayoutVars>
      </dgm:prSet>
      <dgm:spPr/>
    </dgm:pt>
    <dgm:pt modelId="{9298EAB8-4B09-46C3-ABC3-4CA82A8E3B77}" type="pres">
      <dgm:prSet presAssocID="{0500D94A-3002-4052-BA87-EC7C8D9E57A8}" presName="bgRect" presStyleLbl="bgAccFollowNode1" presStyleIdx="1" presStyleCnt="2"/>
      <dgm:spPr/>
    </dgm:pt>
    <dgm:pt modelId="{ADB0F7A3-E4ED-49EA-AC50-B7555FCA49E5}" type="pres">
      <dgm:prSet presAssocID="{531FA168-1475-44CD-857E-35B18665A553}" presName="sibTransNodeCircle" presStyleLbl="alignNode1" presStyleIdx="2" presStyleCnt="4">
        <dgm:presLayoutVars>
          <dgm:chMax val="0"/>
          <dgm:bulletEnabled/>
        </dgm:presLayoutVars>
      </dgm:prSet>
      <dgm:spPr/>
    </dgm:pt>
    <dgm:pt modelId="{FB22482A-0819-46C8-A966-59191BD18A22}" type="pres">
      <dgm:prSet presAssocID="{0500D94A-3002-4052-BA87-EC7C8D9E57A8}" presName="bottomLine" presStyleLbl="alignNode1" presStyleIdx="3" presStyleCnt="4">
        <dgm:presLayoutVars/>
      </dgm:prSet>
      <dgm:spPr/>
    </dgm:pt>
    <dgm:pt modelId="{4C4E879E-2B14-40A8-8915-444CFA3437AA}" type="pres">
      <dgm:prSet presAssocID="{0500D94A-3002-4052-BA87-EC7C8D9E57A8}" presName="nodeText" presStyleLbl="bgAccFollowNode1" presStyleIdx="1" presStyleCnt="2">
        <dgm:presLayoutVars>
          <dgm:bulletEnabled val="1"/>
        </dgm:presLayoutVars>
      </dgm:prSet>
      <dgm:spPr/>
    </dgm:pt>
  </dgm:ptLst>
  <dgm:cxnLst>
    <dgm:cxn modelId="{55EB8C1D-6FD7-4B93-B226-E3C3F91EC095}" srcId="{20A995DD-1D2B-4585-BEB1-0AD1BC3E70EC}" destId="{CD5E078E-4DF4-4F9C-B1A7-23125A87E75B}" srcOrd="0" destOrd="0" parTransId="{639D873C-C87D-40CB-8989-E02C6F6A2753}" sibTransId="{E3F9784C-5B02-48FF-AF18-6769BADAB67C}"/>
    <dgm:cxn modelId="{B1272E23-C602-4880-9533-82E743E3198F}" type="presOf" srcId="{20A995DD-1D2B-4585-BEB1-0AD1BC3E70EC}" destId="{7654FD36-2025-4480-AF09-717C8D7DE691}" srcOrd="0" destOrd="0" presId="urn:microsoft.com/office/officeart/2016/7/layout/BasicLinearProcessNumbered"/>
    <dgm:cxn modelId="{D41DA734-5B66-4FBE-98B5-B8C31E75B554}" type="presOf" srcId="{531FA168-1475-44CD-857E-35B18665A553}" destId="{ADB0F7A3-E4ED-49EA-AC50-B7555FCA49E5}" srcOrd="0" destOrd="0" presId="urn:microsoft.com/office/officeart/2016/7/layout/BasicLinearProcessNumbered"/>
    <dgm:cxn modelId="{19BAE43F-3130-4A83-8C1C-A2B9D6938746}" type="presOf" srcId="{0500D94A-3002-4052-BA87-EC7C8D9E57A8}" destId="{9298EAB8-4B09-46C3-ABC3-4CA82A8E3B77}" srcOrd="0" destOrd="0" presId="urn:microsoft.com/office/officeart/2016/7/layout/BasicLinearProcessNumbered"/>
    <dgm:cxn modelId="{64B7595E-71BF-4A87-B52F-CA945A5C62F4}" type="presOf" srcId="{CD5E078E-4DF4-4F9C-B1A7-23125A87E75B}" destId="{261908FB-E7D3-4085-8956-F61A4DD22D3F}" srcOrd="0" destOrd="0" presId="urn:microsoft.com/office/officeart/2016/7/layout/BasicLinearProcessNumbered"/>
    <dgm:cxn modelId="{324A2C42-0526-425F-9F17-6653B1244896}" type="presOf" srcId="{0500D94A-3002-4052-BA87-EC7C8D9E57A8}" destId="{4C4E879E-2B14-40A8-8915-444CFA3437AA}" srcOrd="1" destOrd="0" presId="urn:microsoft.com/office/officeart/2016/7/layout/BasicLinearProcessNumbered"/>
    <dgm:cxn modelId="{01827E77-48EE-4972-83B6-0EF849C6CE31}" type="presOf" srcId="{E3F9784C-5B02-48FF-AF18-6769BADAB67C}" destId="{36C02522-A12B-4C37-823C-AC75942762E3}" srcOrd="0" destOrd="0" presId="urn:microsoft.com/office/officeart/2016/7/layout/BasicLinearProcessNumbered"/>
    <dgm:cxn modelId="{585BA88A-9105-4D42-A76C-4FF09B74FFEC}" srcId="{20A995DD-1D2B-4585-BEB1-0AD1BC3E70EC}" destId="{0500D94A-3002-4052-BA87-EC7C8D9E57A8}" srcOrd="1" destOrd="0" parTransId="{7045F371-7110-48CC-854B-52DB31B994AA}" sibTransId="{531FA168-1475-44CD-857E-35B18665A553}"/>
    <dgm:cxn modelId="{BCA392F8-01BA-40AD-9BAA-47336C12FA75}" type="presOf" srcId="{CD5E078E-4DF4-4F9C-B1A7-23125A87E75B}" destId="{43D9121E-5282-4E5F-9335-B76A9AAA3CF0}" srcOrd="1" destOrd="0" presId="urn:microsoft.com/office/officeart/2016/7/layout/BasicLinearProcessNumbered"/>
    <dgm:cxn modelId="{ECEB1CBF-9276-4D6F-98A2-45DD965A75D3}" type="presParOf" srcId="{7654FD36-2025-4480-AF09-717C8D7DE691}" destId="{93C7CC57-4D17-4E03-8D80-55E61EF75819}" srcOrd="0" destOrd="0" presId="urn:microsoft.com/office/officeart/2016/7/layout/BasicLinearProcessNumbered"/>
    <dgm:cxn modelId="{19DEB247-45C6-46C3-8AE2-2AFA04100118}" type="presParOf" srcId="{93C7CC57-4D17-4E03-8D80-55E61EF75819}" destId="{261908FB-E7D3-4085-8956-F61A4DD22D3F}" srcOrd="0" destOrd="0" presId="urn:microsoft.com/office/officeart/2016/7/layout/BasicLinearProcessNumbered"/>
    <dgm:cxn modelId="{8ED213CF-5697-40D4-86A2-BB9E0B238DED}" type="presParOf" srcId="{93C7CC57-4D17-4E03-8D80-55E61EF75819}" destId="{36C02522-A12B-4C37-823C-AC75942762E3}" srcOrd="1" destOrd="0" presId="urn:microsoft.com/office/officeart/2016/7/layout/BasicLinearProcessNumbered"/>
    <dgm:cxn modelId="{3C20F240-0859-4FCA-8B09-13C0B00D8017}" type="presParOf" srcId="{93C7CC57-4D17-4E03-8D80-55E61EF75819}" destId="{E2EF3CC9-1D1B-4D33-8E27-0972983EEBF4}" srcOrd="2" destOrd="0" presId="urn:microsoft.com/office/officeart/2016/7/layout/BasicLinearProcessNumbered"/>
    <dgm:cxn modelId="{375014BB-CA94-47DA-95B6-B49D7F14F357}" type="presParOf" srcId="{93C7CC57-4D17-4E03-8D80-55E61EF75819}" destId="{43D9121E-5282-4E5F-9335-B76A9AAA3CF0}" srcOrd="3" destOrd="0" presId="urn:microsoft.com/office/officeart/2016/7/layout/BasicLinearProcessNumbered"/>
    <dgm:cxn modelId="{6B95B469-2D08-4D21-976A-C191C2953713}" type="presParOf" srcId="{7654FD36-2025-4480-AF09-717C8D7DE691}" destId="{B50ACD15-8A0D-4CD6-88C2-12267934ADBA}" srcOrd="1" destOrd="0" presId="urn:microsoft.com/office/officeart/2016/7/layout/BasicLinearProcessNumbered"/>
    <dgm:cxn modelId="{6BD7A969-67A4-48BF-A5B8-03AE77BD1DB6}" type="presParOf" srcId="{7654FD36-2025-4480-AF09-717C8D7DE691}" destId="{BE26ED6D-BD43-406E-9628-4D1FE2721127}" srcOrd="2" destOrd="0" presId="urn:microsoft.com/office/officeart/2016/7/layout/BasicLinearProcessNumbered"/>
    <dgm:cxn modelId="{1163074C-6CE7-42FC-A81C-D931C0798727}" type="presParOf" srcId="{BE26ED6D-BD43-406E-9628-4D1FE2721127}" destId="{9298EAB8-4B09-46C3-ABC3-4CA82A8E3B77}" srcOrd="0" destOrd="0" presId="urn:microsoft.com/office/officeart/2016/7/layout/BasicLinearProcessNumbered"/>
    <dgm:cxn modelId="{04D16396-9D2C-449C-A077-F4A3F44D5027}" type="presParOf" srcId="{BE26ED6D-BD43-406E-9628-4D1FE2721127}" destId="{ADB0F7A3-E4ED-49EA-AC50-B7555FCA49E5}" srcOrd="1" destOrd="0" presId="urn:microsoft.com/office/officeart/2016/7/layout/BasicLinearProcessNumbered"/>
    <dgm:cxn modelId="{4A706A59-3E67-4010-88B9-0FF6670884FA}" type="presParOf" srcId="{BE26ED6D-BD43-406E-9628-4D1FE2721127}" destId="{FB22482A-0819-46C8-A966-59191BD18A22}" srcOrd="2" destOrd="0" presId="urn:microsoft.com/office/officeart/2016/7/layout/BasicLinearProcessNumbered"/>
    <dgm:cxn modelId="{15933BBA-F39B-4293-AF26-F654937713EA}" type="presParOf" srcId="{BE26ED6D-BD43-406E-9628-4D1FE2721127}" destId="{4C4E879E-2B14-40A8-8915-444CFA3437A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Jānis Ancāns</a:t>
          </a:r>
        </a:p>
        <a:p>
          <a:pPr marL="0" lvl="0" indent="0" algn="ctr" defTabSz="800100">
            <a:lnSpc>
              <a:spcPct val="90000"/>
            </a:lnSpc>
            <a:spcBef>
              <a:spcPct val="0"/>
            </a:spcBef>
            <a:spcAft>
              <a:spcPct val="35000"/>
            </a:spcAft>
            <a:buNone/>
          </a:pPr>
          <a:r>
            <a:rPr lang="lv-LV" sz="1300" kern="1200">
              <a:latin typeface="Verdana" panose="020B0604030504040204" pitchFamily="34" charset="0"/>
              <a:ea typeface="Verdana" panose="020B0604030504040204" pitchFamily="34" charset="0"/>
            </a:rPr>
            <a:t>CL1</a:t>
          </a:r>
        </a:p>
      </dsp:txBody>
      <dsp:txXfrm rot="10800000">
        <a:off x="1185393" y="80186"/>
        <a:ext cx="2056748" cy="1185394"/>
      </dsp:txXfrm>
    </dsp:sp>
    <dsp:sp modelId="{8C29486E-1643-47C2-BF8D-622C831D41D8}">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Marija Plotniece</a:t>
          </a:r>
        </a:p>
        <a:p>
          <a:pPr marL="0" lvl="0" indent="0" algn="ctr" defTabSz="800100">
            <a:lnSpc>
              <a:spcPct val="90000"/>
            </a:lnSpc>
            <a:spcBef>
              <a:spcPct val="0"/>
            </a:spcBef>
            <a:spcAft>
              <a:spcPct val="35000"/>
            </a:spcAft>
            <a:buNone/>
          </a:pPr>
          <a:r>
            <a:rPr lang="lv-LV" sz="1300" kern="1200">
              <a:solidFill>
                <a:schemeClr val="bg1"/>
              </a:solidFill>
              <a:latin typeface="Verdana" panose="020B0604030504040204" pitchFamily="34" charset="0"/>
              <a:ea typeface="Verdana" panose="020B0604030504040204" pitchFamily="34" charset="0"/>
            </a:rPr>
            <a:t>EIC, EIT, EIE, RI</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2356" t="-2929" r="-7644" b="292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Inga Šīrante</a:t>
          </a:r>
          <a:endParaRPr lang="en-US" sz="1800" b="1" kern="1200">
            <a:latin typeface="Verdana" panose="020B0604030504040204" pitchFamily="34" charset="0"/>
            <a:ea typeface="Verdana" panose="020B0604030504040204" pitchFamily="34" charset="0"/>
          </a:endParaRPr>
        </a:p>
        <a:p>
          <a:pPr marL="0" lvl="0" indent="0" algn="ctr" defTabSz="800100">
            <a:lnSpc>
              <a:spcPct val="90000"/>
            </a:lnSpc>
            <a:spcBef>
              <a:spcPct val="0"/>
            </a:spcBef>
            <a:spcAft>
              <a:spcPct val="35000"/>
            </a:spcAft>
            <a:buNone/>
          </a:pPr>
          <a:r>
            <a:rPr lang="en-US" sz="1300" kern="1200">
              <a:solidFill>
                <a:schemeClr val="bg1"/>
              </a:solidFill>
              <a:latin typeface="Verdana" panose="020B0604030504040204" pitchFamily="34" charset="0"/>
              <a:ea typeface="Verdana" panose="020B0604030504040204" pitchFamily="34" charset="0"/>
            </a:rPr>
            <a:t>L</a:t>
          </a:r>
          <a:r>
            <a:rPr lang="lv-LV" sz="1300" kern="1200">
              <a:solidFill>
                <a:schemeClr val="bg1"/>
              </a:solidFill>
              <a:latin typeface="Verdana" panose="020B0604030504040204" pitchFamily="34" charset="0"/>
              <a:ea typeface="Verdana" panose="020B0604030504040204" pitchFamily="34" charset="0"/>
            </a:rPr>
            <a:t>egal and Financial issues</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BEFCC-1F4E-4D32-AC4C-DED9E0D31759}">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strike="noStrike" kern="1200">
              <a:latin typeface="Verdana" panose="020B0604030504040204" pitchFamily="34" charset="0"/>
              <a:ea typeface="Verdana" panose="020B0604030504040204" pitchFamily="34" charset="0"/>
            </a:rPr>
            <a:t>Aiga Salmiņa</a:t>
          </a:r>
        </a:p>
        <a:p>
          <a:pPr marL="0" lvl="0" indent="0" algn="ctr" defTabSz="800100">
            <a:lnSpc>
              <a:spcPct val="90000"/>
            </a:lnSpc>
            <a:spcBef>
              <a:spcPct val="0"/>
            </a:spcBef>
            <a:spcAft>
              <a:spcPct val="35000"/>
            </a:spcAft>
            <a:buNone/>
          </a:pPr>
          <a:r>
            <a:rPr lang="lv-LV" sz="1300" strike="noStrike" kern="1200">
              <a:latin typeface="Verdana" panose="020B0604030504040204" pitchFamily="34" charset="0"/>
              <a:ea typeface="Verdana" panose="020B0604030504040204" pitchFamily="34" charset="0"/>
            </a:rPr>
            <a:t>CL5, CL6, JRC</a:t>
          </a:r>
        </a:p>
      </dsp:txBody>
      <dsp:txXfrm rot="10800000">
        <a:off x="1185393" y="80186"/>
        <a:ext cx="2056748" cy="1185394"/>
      </dsp:txXfrm>
    </dsp:sp>
    <dsp:sp modelId="{382B2B52-D486-4018-8AD0-8E012ECB9C37}">
      <dsp:nvSpPr>
        <dsp:cNvPr id="0" name=""/>
        <dsp:cNvSpPr/>
      </dsp:nvSpPr>
      <dsp:spPr>
        <a:xfrm>
          <a:off x="296348" y="80186"/>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Līga Līce da Costa</a:t>
          </a:r>
        </a:p>
        <a:p>
          <a:pPr marL="0" lvl="0" indent="0" algn="ctr" defTabSz="800100">
            <a:lnSpc>
              <a:spcPct val="90000"/>
            </a:lnSpc>
            <a:spcBef>
              <a:spcPct val="0"/>
            </a:spcBef>
            <a:spcAft>
              <a:spcPct val="35000"/>
            </a:spcAft>
            <a:buNone/>
          </a:pPr>
          <a:r>
            <a:rPr lang="lv-LV" sz="1300" kern="1200">
              <a:latin typeface="Verdana" panose="020B0604030504040204" pitchFamily="34" charset="0"/>
              <a:ea typeface="Verdana" panose="020B0604030504040204" pitchFamily="34" charset="0"/>
            </a:rPr>
            <a:t>MSCA, ERC, ERA</a:t>
          </a:r>
        </a:p>
      </dsp:txBody>
      <dsp:txXfrm rot="10800000">
        <a:off x="1185393" y="1619430"/>
        <a:ext cx="2056748" cy="1185394"/>
      </dsp:txXfrm>
    </dsp:sp>
    <dsp:sp modelId="{D997D906-23A0-4B11-A5D9-F0E2EA6FF46D}">
      <dsp:nvSpPr>
        <dsp:cNvPr id="0" name=""/>
        <dsp:cNvSpPr/>
      </dsp:nvSpPr>
      <dsp:spPr>
        <a:xfrm>
          <a:off x="293112" y="1685634"/>
          <a:ext cx="1185394" cy="1185394"/>
        </a:xfrm>
        <a:prstGeom prst="ellipse">
          <a:avLst/>
        </a:prstGeom>
        <a:blipFill>
          <a:blip xmlns:r="http://schemas.openxmlformats.org/officeDocument/2006/relationships" r:embed="rId2"/>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0C9469-AD76-4B98-8723-830762E9E742}">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Zane Zondaka</a:t>
          </a:r>
        </a:p>
        <a:p>
          <a:pPr marL="0" lvl="0" indent="0" algn="ctr" defTabSz="800100">
            <a:lnSpc>
              <a:spcPct val="90000"/>
            </a:lnSpc>
            <a:spcBef>
              <a:spcPct val="0"/>
            </a:spcBef>
            <a:spcAft>
              <a:spcPct val="35000"/>
            </a:spcAft>
            <a:buNone/>
          </a:pPr>
          <a:r>
            <a:rPr lang="lv-LV" sz="1300" kern="1200">
              <a:latin typeface="Verdana" panose="020B0604030504040204" pitchFamily="34" charset="0"/>
              <a:ea typeface="Verdana" panose="020B0604030504040204" pitchFamily="34" charset="0"/>
            </a:rPr>
            <a:t>Widening</a:t>
          </a:r>
        </a:p>
      </dsp:txBody>
      <dsp:txXfrm rot="10800000">
        <a:off x="1185393" y="3158673"/>
        <a:ext cx="2056748" cy="1185394"/>
      </dsp:txXfrm>
    </dsp:sp>
    <dsp:sp modelId="{D45E4361-079F-4061-86B4-0C67664F02DF}">
      <dsp:nvSpPr>
        <dsp:cNvPr id="0" name=""/>
        <dsp:cNvSpPr/>
      </dsp:nvSpPr>
      <dsp:spPr>
        <a:xfrm>
          <a:off x="296348" y="3158673"/>
          <a:ext cx="1185394" cy="1185394"/>
        </a:xfrm>
        <a:prstGeom prst="ellipse">
          <a:avLst/>
        </a:prstGeom>
        <a:blipFill>
          <a:blip xmlns:r="http://schemas.openxmlformats.org/officeDocument/2006/relationships" r:embed="rId3"/>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latin typeface="Verdana" panose="020B0604030504040204" pitchFamily="34" charset="0"/>
              <a:ea typeface="Verdana" panose="020B0604030504040204" pitchFamily="34" charset="0"/>
            </a:rPr>
            <a:t>Jūlija Asmuss</a:t>
          </a:r>
        </a:p>
        <a:p>
          <a:pPr marL="0" lvl="0" indent="0" algn="ctr" defTabSz="800100">
            <a:lnSpc>
              <a:spcPct val="90000"/>
            </a:lnSpc>
            <a:spcBef>
              <a:spcPct val="0"/>
            </a:spcBef>
            <a:spcAft>
              <a:spcPct val="35000"/>
            </a:spcAft>
            <a:buNone/>
          </a:pPr>
          <a:r>
            <a:rPr lang="lv-LV" sz="1300" kern="1200" dirty="0">
              <a:latin typeface="Verdana" panose="020B0604030504040204" pitchFamily="34" charset="0"/>
              <a:ea typeface="Verdana" panose="020B0604030504040204" pitchFamily="34" charset="0"/>
            </a:rPr>
            <a:t>Coordinator, CL4</a:t>
          </a:r>
        </a:p>
      </dsp:txBody>
      <dsp:txXfrm rot="10800000">
        <a:off x="1185393" y="80186"/>
        <a:ext cx="2056748" cy="1185394"/>
      </dsp:txXfrm>
    </dsp:sp>
    <dsp:sp modelId="{8C29486E-1643-47C2-BF8D-622C831D41D8}">
      <dsp:nvSpPr>
        <dsp:cNvPr id="0" name=""/>
        <dsp:cNvSpPr/>
      </dsp:nvSpPr>
      <dsp:spPr>
        <a:xfrm>
          <a:off x="443989" y="107427"/>
          <a:ext cx="1185394" cy="1185394"/>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274" t="-6947" r="-2274" b="-430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Darja Aksjonova</a:t>
          </a:r>
        </a:p>
        <a:p>
          <a:pPr marL="0" lvl="0" indent="0" algn="ctr" defTabSz="800100">
            <a:lnSpc>
              <a:spcPct val="90000"/>
            </a:lnSpc>
            <a:spcBef>
              <a:spcPct val="0"/>
            </a:spcBef>
            <a:spcAft>
              <a:spcPct val="35000"/>
            </a:spcAft>
            <a:buNone/>
          </a:pPr>
          <a:r>
            <a:rPr lang="lv-LV" sz="1300" kern="1200">
              <a:latin typeface="Verdana" panose="020B0604030504040204" pitchFamily="34" charset="0"/>
              <a:ea typeface="Verdana" panose="020B0604030504040204" pitchFamily="34" charset="0"/>
            </a:rPr>
            <a:t>CL2, EURAXESS, Widening</a:t>
          </a:r>
        </a:p>
      </dsp:txBody>
      <dsp:txXfrm rot="10800000">
        <a:off x="1185393" y="1619430"/>
        <a:ext cx="2056748" cy="1185394"/>
      </dsp:txXfrm>
    </dsp:sp>
    <dsp:sp modelId="{382B2B52-D486-4018-8AD0-8E012ECB9C37}">
      <dsp:nvSpPr>
        <dsp:cNvPr id="0" name=""/>
        <dsp:cNvSpPr/>
      </dsp:nvSpPr>
      <dsp:spPr>
        <a:xfrm>
          <a:off x="296348" y="1619430"/>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889045" y="3158673"/>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a:latin typeface="Verdana" panose="020B0604030504040204" pitchFamily="34" charset="0"/>
              <a:ea typeface="Verdana" panose="020B0604030504040204" pitchFamily="34" charset="0"/>
            </a:rPr>
            <a:t>Lāsma Brenča</a:t>
          </a:r>
        </a:p>
        <a:p>
          <a:pPr marL="0" lvl="0" indent="0" algn="ctr" defTabSz="800100">
            <a:lnSpc>
              <a:spcPct val="90000"/>
            </a:lnSpc>
            <a:spcBef>
              <a:spcPct val="0"/>
            </a:spcBef>
            <a:spcAft>
              <a:spcPct val="35000"/>
            </a:spcAft>
            <a:buNone/>
          </a:pPr>
          <a:r>
            <a:rPr lang="lv-LV" sz="1300" kern="1200">
              <a:latin typeface="Verdana" panose="020B0604030504040204" pitchFamily="34" charset="0"/>
              <a:ea typeface="Verdana" panose="020B0604030504040204" pitchFamily="34" charset="0"/>
            </a:rPr>
            <a:t>CL5, CL6</a:t>
          </a:r>
        </a:p>
      </dsp:txBody>
      <dsp:txXfrm rot="10800000">
        <a:off x="1185393" y="3158673"/>
        <a:ext cx="2056748" cy="1185394"/>
      </dsp:txXfrm>
    </dsp:sp>
    <dsp:sp modelId="{D997D906-23A0-4B11-A5D9-F0E2EA6FF46D}">
      <dsp:nvSpPr>
        <dsp:cNvPr id="0" name=""/>
        <dsp:cNvSpPr/>
      </dsp:nvSpPr>
      <dsp:spPr>
        <a:xfrm>
          <a:off x="296348" y="3158673"/>
          <a:ext cx="1185394" cy="1185394"/>
        </a:xfrm>
        <a:prstGeom prst="ellipse">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296" t="-5026" r="-2296" b="-4497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C201BC-7761-40A7-81A9-CBBA2CF0BAEF}">
      <dsp:nvSpPr>
        <dsp:cNvPr id="0" name=""/>
        <dsp:cNvSpPr/>
      </dsp:nvSpPr>
      <dsp:spPr>
        <a:xfrm rot="10800000">
          <a:off x="889045" y="80186"/>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8580" rIns="128016"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solidFill>
                <a:prstClr val="white"/>
              </a:solidFill>
              <a:latin typeface="Verdana" panose="020B0604030504040204" pitchFamily="34" charset="0"/>
              <a:ea typeface="Verdana" panose="020B0604030504040204" pitchFamily="34" charset="0"/>
              <a:cs typeface="+mn-cs"/>
            </a:rPr>
            <a:t>Marija Kiršteine</a:t>
          </a:r>
        </a:p>
        <a:p>
          <a:pPr marL="0" lvl="0" algn="ctr" defTabSz="800100">
            <a:lnSpc>
              <a:spcPct val="90000"/>
            </a:lnSpc>
            <a:spcBef>
              <a:spcPct val="0"/>
            </a:spcBef>
            <a:spcAft>
              <a:spcPct val="35000"/>
            </a:spcAft>
            <a:buNone/>
          </a:pPr>
          <a:r>
            <a:rPr lang="lv-LV" sz="1300" kern="1200" dirty="0">
              <a:latin typeface="Verdana" panose="020B0604030504040204" pitchFamily="34" charset="0"/>
              <a:ea typeface="Verdana" panose="020B0604030504040204" pitchFamily="34" charset="0"/>
            </a:rPr>
            <a:t>Missions</a:t>
          </a:r>
        </a:p>
      </dsp:txBody>
      <dsp:txXfrm rot="10800000">
        <a:off x="1185393" y="80186"/>
        <a:ext cx="2056748" cy="1185394"/>
      </dsp:txXfrm>
    </dsp:sp>
    <dsp:sp modelId="{8C29486E-1643-47C2-BF8D-622C831D41D8}">
      <dsp:nvSpPr>
        <dsp:cNvPr id="0" name=""/>
        <dsp:cNvSpPr/>
      </dsp:nvSpPr>
      <dsp:spPr>
        <a:xfrm>
          <a:off x="325390" y="109228"/>
          <a:ext cx="1185394" cy="118539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3BEFCC-1F4E-4D32-AC4C-DED9E0D31759}">
      <dsp:nvSpPr>
        <dsp:cNvPr id="0" name=""/>
        <dsp:cNvSpPr/>
      </dsp:nvSpPr>
      <dsp:spPr>
        <a:xfrm rot="10800000">
          <a:off x="889045" y="1619430"/>
          <a:ext cx="2353096" cy="1185394"/>
        </a:xfrm>
        <a:prstGeom prst="homePlate">
          <a:avLst/>
        </a:prstGeom>
        <a:solidFill>
          <a:srgbClr val="3018A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64770" rIns="120904" bIns="64770" numCol="1" spcCol="1270" anchor="ctr" anchorCtr="0">
          <a:noAutofit/>
        </a:bodyPr>
        <a:lstStyle/>
        <a:p>
          <a:pPr marL="0" lvl="0" indent="0" algn="ctr" defTabSz="800100">
            <a:lnSpc>
              <a:spcPct val="90000"/>
            </a:lnSpc>
            <a:spcBef>
              <a:spcPct val="0"/>
            </a:spcBef>
            <a:spcAft>
              <a:spcPct val="35000"/>
            </a:spcAft>
            <a:buNone/>
          </a:pPr>
          <a:r>
            <a:rPr lang="lv-LV" sz="1700" b="1" kern="1200" dirty="0">
              <a:solidFill>
                <a:prstClr val="white"/>
              </a:solidFill>
              <a:latin typeface="Verdana" panose="020B0604030504040204" pitchFamily="34" charset="0"/>
              <a:ea typeface="Verdana" panose="020B0604030504040204" pitchFamily="34" charset="0"/>
              <a:cs typeface="+mn-cs"/>
            </a:rPr>
            <a:t>Ingrīda Lavrinoviča</a:t>
          </a:r>
        </a:p>
        <a:p>
          <a:pPr marL="0" lvl="0" algn="ctr" defTabSz="800100">
            <a:lnSpc>
              <a:spcPct val="90000"/>
            </a:lnSpc>
            <a:spcBef>
              <a:spcPct val="0"/>
            </a:spcBef>
            <a:spcAft>
              <a:spcPct val="35000"/>
            </a:spcAft>
            <a:buNone/>
          </a:pPr>
          <a:r>
            <a:rPr lang="lv-LV" sz="1300" kern="1200" dirty="0">
              <a:latin typeface="Verdana" panose="020B0604030504040204" pitchFamily="34" charset="0"/>
              <a:ea typeface="Verdana" panose="020B0604030504040204" pitchFamily="34" charset="0"/>
            </a:rPr>
            <a:t>CL3, CL4</a:t>
          </a:r>
        </a:p>
      </dsp:txBody>
      <dsp:txXfrm rot="10800000">
        <a:off x="1185393" y="1619430"/>
        <a:ext cx="2056748" cy="1185394"/>
      </dsp:txXfrm>
    </dsp:sp>
    <dsp:sp modelId="{382B2B52-D486-4018-8AD0-8E012ECB9C37}">
      <dsp:nvSpPr>
        <dsp:cNvPr id="0" name=""/>
        <dsp:cNvSpPr/>
      </dsp:nvSpPr>
      <dsp:spPr>
        <a:xfrm>
          <a:off x="277477" y="1615482"/>
          <a:ext cx="1185394" cy="118539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3606D-5D8C-4B45-8BB2-FDAA3CA4CE07}">
      <dsp:nvSpPr>
        <dsp:cNvPr id="0" name=""/>
        <dsp:cNvSpPr/>
      </dsp:nvSpPr>
      <dsp:spPr>
        <a:xfrm rot="10800000">
          <a:off x="947379" y="3164328"/>
          <a:ext cx="2353096" cy="1185394"/>
        </a:xfrm>
        <a:prstGeom prst="homePlat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2726" tIns="49530" rIns="92456" bIns="49530" numCol="1" spcCol="1270" anchor="ctr" anchorCtr="0">
          <a:noAutofit/>
        </a:bodyPr>
        <a:lstStyle/>
        <a:p>
          <a:pPr marL="0" lvl="0" indent="0" algn="ctr" defTabSz="577850">
            <a:lnSpc>
              <a:spcPct val="90000"/>
            </a:lnSpc>
            <a:spcBef>
              <a:spcPct val="0"/>
            </a:spcBef>
            <a:spcAft>
              <a:spcPct val="35000"/>
            </a:spcAft>
            <a:buNone/>
          </a:pPr>
          <a:endParaRPr lang="lv-LV" sz="1300" kern="1200" dirty="0">
            <a:latin typeface="Verdana" panose="020B0604030504040204" pitchFamily="34" charset="0"/>
            <a:ea typeface="Verdana" panose="020B0604030504040204" pitchFamily="34" charset="0"/>
          </a:endParaRPr>
        </a:p>
      </dsp:txBody>
      <dsp:txXfrm rot="10800000">
        <a:off x="1243727" y="3164328"/>
        <a:ext cx="2056748" cy="1185394"/>
      </dsp:txXfrm>
    </dsp:sp>
    <dsp:sp modelId="{D997D906-23A0-4B11-A5D9-F0E2EA6FF46D}">
      <dsp:nvSpPr>
        <dsp:cNvPr id="0" name=""/>
        <dsp:cNvSpPr/>
      </dsp:nvSpPr>
      <dsp:spPr>
        <a:xfrm>
          <a:off x="296348" y="3158673"/>
          <a:ext cx="1185394" cy="1185394"/>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07DEE-25EA-4E5A-904D-8C2158D770E1}">
      <dsp:nvSpPr>
        <dsp:cNvPr id="0" name=""/>
        <dsp:cNvSpPr/>
      </dsp:nvSpPr>
      <dsp:spPr>
        <a:xfrm>
          <a:off x="2081042" y="736"/>
          <a:ext cx="2211328" cy="88453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dirty="0">
              <a:effectLst/>
              <a:latin typeface="Arial" panose="020B0604020202020204" pitchFamily="34" charset="0"/>
            </a:rPr>
            <a:t>LOMA</a:t>
          </a:r>
          <a:endParaRPr lang="lv-LV" sz="1100" b="1" kern="1200" dirty="0"/>
        </a:p>
      </dsp:txBody>
      <dsp:txXfrm>
        <a:off x="2523308" y="736"/>
        <a:ext cx="1326797" cy="884531"/>
      </dsp:txXfrm>
    </dsp:sp>
    <dsp:sp modelId="{FF1205E4-E14E-4483-8463-4C634C11D701}">
      <dsp:nvSpPr>
        <dsp:cNvPr id="0" name=""/>
        <dsp:cNvSpPr/>
      </dsp:nvSpPr>
      <dsp:spPr>
        <a:xfrm>
          <a:off x="4004899" y="75921"/>
          <a:ext cx="1835403" cy="73416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dirty="0">
              <a:solidFill>
                <a:schemeClr val="tx1"/>
              </a:solidFill>
              <a:effectLst/>
              <a:latin typeface="Arial" panose="020B0604020202020204" pitchFamily="34" charset="0"/>
              <a:ea typeface="+mn-ea"/>
              <a:cs typeface="+mn-cs"/>
            </a:rPr>
            <a:t>PROJEKTS</a:t>
          </a:r>
          <a:endParaRPr lang="lv-LV" sz="1100" b="1" kern="1200" dirty="0"/>
        </a:p>
      </dsp:txBody>
      <dsp:txXfrm>
        <a:off x="4371980" y="75921"/>
        <a:ext cx="1101242" cy="734161"/>
      </dsp:txXfrm>
    </dsp:sp>
    <dsp:sp modelId="{0030C222-CE5F-4386-9794-011E554FE1A8}">
      <dsp:nvSpPr>
        <dsp:cNvPr id="0" name=""/>
        <dsp:cNvSpPr/>
      </dsp:nvSpPr>
      <dsp:spPr>
        <a:xfrm>
          <a:off x="5583345" y="75921"/>
          <a:ext cx="1835403" cy="734161"/>
        </a:xfrm>
        <a:prstGeom prst="chevron">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b="1" i="0" u="none" strike="noStrike" kern="1200">
              <a:effectLst/>
              <a:latin typeface="Arial" panose="020B0604020202020204" pitchFamily="34" charset="0"/>
              <a:ea typeface="Verdana" panose="020B0604030504040204" pitchFamily="34" charset="0"/>
              <a:cs typeface="Arial" panose="020B0604020202020204" pitchFamily="34" charset="0"/>
            </a:rPr>
            <a:t>ES FINANSĒJUMS, EUR</a:t>
          </a:r>
          <a:endParaRPr lang="lv-LV" sz="1100" b="1" kern="1200"/>
        </a:p>
      </dsp:txBody>
      <dsp:txXfrm>
        <a:off x="5950426" y="75921"/>
        <a:ext cx="1101242" cy="734161"/>
      </dsp:txXfrm>
    </dsp:sp>
    <dsp:sp modelId="{11D51008-D1FF-48B4-A0B1-8CFCAE078F0F}">
      <dsp:nvSpPr>
        <dsp:cNvPr id="0" name=""/>
        <dsp:cNvSpPr/>
      </dsp:nvSpPr>
      <dsp:spPr>
        <a:xfrm>
          <a:off x="7161792" y="75921"/>
          <a:ext cx="2150376" cy="734161"/>
        </a:xfrm>
        <a:prstGeom prst="chevron">
          <a:avLst/>
        </a:prstGeom>
        <a:solidFill>
          <a:schemeClr val="tx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a:effectLst/>
              <a:latin typeface="Arial" panose="020B0604020202020204" pitchFamily="34" charset="0"/>
            </a:rPr>
            <a:t>SADAĻA</a:t>
          </a:r>
          <a:endParaRPr lang="lv-LV" sz="1100" b="1" kern="1200"/>
        </a:p>
      </dsp:txBody>
      <dsp:txXfrm>
        <a:off x="7528873" y="75921"/>
        <a:ext cx="1416215" cy="734161"/>
      </dsp:txXfrm>
    </dsp:sp>
    <dsp:sp modelId="{DBDAFA3A-6D0E-45B4-9547-4742047F2014}">
      <dsp:nvSpPr>
        <dsp:cNvPr id="0" name=""/>
        <dsp:cNvSpPr/>
      </dsp:nvSpPr>
      <dsp:spPr>
        <a:xfrm>
          <a:off x="2081042" y="1009102"/>
          <a:ext cx="2211328" cy="88453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dirty="0">
              <a:effectLst/>
              <a:latin typeface="Arial" panose="020B0604020202020204" pitchFamily="34" charset="0"/>
            </a:rPr>
            <a:t>KOORDINATORS</a:t>
          </a:r>
          <a:endParaRPr lang="lv-LV" sz="1100" b="1" kern="1200" dirty="0"/>
        </a:p>
      </dsp:txBody>
      <dsp:txXfrm>
        <a:off x="2523308" y="1009102"/>
        <a:ext cx="1326797" cy="884531"/>
      </dsp:txXfrm>
    </dsp:sp>
    <dsp:sp modelId="{1277A6AD-E172-4EE4-866B-399F757C5BBB}">
      <dsp:nvSpPr>
        <dsp:cNvPr id="0" name=""/>
        <dsp:cNvSpPr/>
      </dsp:nvSpPr>
      <dsp:spPr>
        <a:xfrm>
          <a:off x="4004899" y="1084287"/>
          <a:ext cx="1835403" cy="73416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solidFill>
                <a:schemeClr val="tx1"/>
              </a:solidFill>
              <a:latin typeface="Arial" panose="020B0604020202020204" pitchFamily="34" charset="0"/>
              <a:cs typeface="Arial" panose="020B0604020202020204" pitchFamily="34" charset="0"/>
            </a:rPr>
            <a:t>PMPC</a:t>
          </a:r>
        </a:p>
      </dsp:txBody>
      <dsp:txXfrm>
        <a:off x="4371980" y="1084287"/>
        <a:ext cx="1101242" cy="734161"/>
      </dsp:txXfrm>
    </dsp:sp>
    <dsp:sp modelId="{D57B9702-70AE-4282-981E-23D28E3685D8}">
      <dsp:nvSpPr>
        <dsp:cNvPr id="0" name=""/>
        <dsp:cNvSpPr/>
      </dsp:nvSpPr>
      <dsp:spPr>
        <a:xfrm>
          <a:off x="5583345" y="1084287"/>
          <a:ext cx="1835403" cy="734161"/>
        </a:xfrm>
        <a:prstGeom prst="chevron">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9 680 125</a:t>
          </a:r>
        </a:p>
      </dsp:txBody>
      <dsp:txXfrm>
        <a:off x="5950426" y="1084287"/>
        <a:ext cx="1101242" cy="734161"/>
      </dsp:txXfrm>
    </dsp:sp>
    <dsp:sp modelId="{A30FFAA9-BD36-4BBA-973E-6F6FB79740B0}">
      <dsp:nvSpPr>
        <dsp:cNvPr id="0" name=""/>
        <dsp:cNvSpPr/>
      </dsp:nvSpPr>
      <dsp:spPr>
        <a:xfrm>
          <a:off x="7161792" y="1084287"/>
          <a:ext cx="2150376" cy="734161"/>
        </a:xfrm>
        <a:prstGeom prst="chevron">
          <a:avLst/>
        </a:prstGeom>
        <a:solidFill>
          <a:schemeClr val="tx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TEAMING </a:t>
          </a:r>
        </a:p>
      </dsp:txBody>
      <dsp:txXfrm>
        <a:off x="7528873" y="1084287"/>
        <a:ext cx="1416215" cy="734161"/>
      </dsp:txXfrm>
    </dsp:sp>
    <dsp:sp modelId="{A5C58122-3EFC-4CB6-9F0F-B14CA4C74E3D}">
      <dsp:nvSpPr>
        <dsp:cNvPr id="0" name=""/>
        <dsp:cNvSpPr/>
      </dsp:nvSpPr>
      <dsp:spPr>
        <a:xfrm>
          <a:off x="2081042" y="2017468"/>
          <a:ext cx="2211328" cy="88453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a:effectLst/>
              <a:latin typeface="Arial" panose="020B0604020202020204" pitchFamily="34" charset="0"/>
            </a:rPr>
            <a:t>KOORDINATORS</a:t>
          </a:r>
          <a:endParaRPr lang="lv-LV" sz="1100" b="1" kern="1200"/>
        </a:p>
      </dsp:txBody>
      <dsp:txXfrm>
        <a:off x="2523308" y="2017468"/>
        <a:ext cx="1326797" cy="884531"/>
      </dsp:txXfrm>
    </dsp:sp>
    <dsp:sp modelId="{866E762D-DD36-46E1-B2A8-C158FBE1ED9F}">
      <dsp:nvSpPr>
        <dsp:cNvPr id="0" name=""/>
        <dsp:cNvSpPr/>
      </dsp:nvSpPr>
      <dsp:spPr>
        <a:xfrm>
          <a:off x="4004899" y="2092653"/>
          <a:ext cx="1835403" cy="73416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BioMagnetlink</a:t>
          </a:r>
        </a:p>
      </dsp:txBody>
      <dsp:txXfrm>
        <a:off x="4371980" y="2092653"/>
        <a:ext cx="1101242" cy="734161"/>
      </dsp:txXfrm>
    </dsp:sp>
    <dsp:sp modelId="{E8DA7AE1-F0C9-4156-8582-20363D25EB82}">
      <dsp:nvSpPr>
        <dsp:cNvPr id="0" name=""/>
        <dsp:cNvSpPr/>
      </dsp:nvSpPr>
      <dsp:spPr>
        <a:xfrm>
          <a:off x="5583345" y="2092653"/>
          <a:ext cx="1835403" cy="734161"/>
        </a:xfrm>
        <a:prstGeom prst="chevron">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dirty="0">
              <a:effectLst/>
              <a:latin typeface="Arial" panose="020B0604020202020204" pitchFamily="34" charset="0"/>
              <a:cs typeface="Arial" panose="020B0604020202020204" pitchFamily="34" charset="0"/>
            </a:rPr>
            <a:t>2 629 500</a:t>
          </a:r>
          <a:endParaRPr lang="lv-LV" sz="1100" b="1" kern="1200" dirty="0">
            <a:latin typeface="Arial" panose="020B0604020202020204" pitchFamily="34" charset="0"/>
            <a:cs typeface="Arial" panose="020B0604020202020204" pitchFamily="34" charset="0"/>
          </a:endParaRPr>
        </a:p>
      </dsp:txBody>
      <dsp:txXfrm>
        <a:off x="5950426" y="2092653"/>
        <a:ext cx="1101242" cy="734161"/>
      </dsp:txXfrm>
    </dsp:sp>
    <dsp:sp modelId="{6E66B959-74FF-4B64-9201-6C0F0DBFF8BE}">
      <dsp:nvSpPr>
        <dsp:cNvPr id="0" name=""/>
        <dsp:cNvSpPr/>
      </dsp:nvSpPr>
      <dsp:spPr>
        <a:xfrm>
          <a:off x="7161792" y="2092653"/>
          <a:ext cx="2150376" cy="734161"/>
        </a:xfrm>
        <a:prstGeom prst="chevron">
          <a:avLst/>
        </a:prstGeom>
        <a:solidFill>
          <a:schemeClr val="tx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ERA Chairs</a:t>
          </a:r>
        </a:p>
      </dsp:txBody>
      <dsp:txXfrm>
        <a:off x="7528873" y="2092653"/>
        <a:ext cx="1416215" cy="734161"/>
      </dsp:txXfrm>
    </dsp:sp>
    <dsp:sp modelId="{070A17E0-613B-4751-A407-B52E3F99302E}">
      <dsp:nvSpPr>
        <dsp:cNvPr id="0" name=""/>
        <dsp:cNvSpPr/>
      </dsp:nvSpPr>
      <dsp:spPr>
        <a:xfrm>
          <a:off x="2108140" y="3039438"/>
          <a:ext cx="2211328" cy="88453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a:effectLst/>
              <a:latin typeface="Arial" panose="020B0604020202020204" pitchFamily="34" charset="0"/>
            </a:rPr>
            <a:t>KOORDINATORS</a:t>
          </a:r>
          <a:endParaRPr lang="lv-LV" sz="1100" b="1" kern="1200"/>
        </a:p>
      </dsp:txBody>
      <dsp:txXfrm>
        <a:off x="2550406" y="3039438"/>
        <a:ext cx="1326797" cy="884531"/>
      </dsp:txXfrm>
    </dsp:sp>
    <dsp:sp modelId="{81D10256-F0C4-4651-B639-05F69BBDE347}">
      <dsp:nvSpPr>
        <dsp:cNvPr id="0" name=""/>
        <dsp:cNvSpPr/>
      </dsp:nvSpPr>
      <dsp:spPr>
        <a:xfrm>
          <a:off x="4004899" y="3101019"/>
          <a:ext cx="1835403" cy="73416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    FeLow-D	</a:t>
          </a:r>
        </a:p>
      </dsp:txBody>
      <dsp:txXfrm>
        <a:off x="4371980" y="3101019"/>
        <a:ext cx="1101242" cy="734161"/>
      </dsp:txXfrm>
    </dsp:sp>
    <dsp:sp modelId="{BCFCC28E-A665-491D-9F73-B8C695BADCFA}">
      <dsp:nvSpPr>
        <dsp:cNvPr id="0" name=""/>
        <dsp:cNvSpPr/>
      </dsp:nvSpPr>
      <dsp:spPr>
        <a:xfrm>
          <a:off x="5583345" y="3101019"/>
          <a:ext cx="1835403" cy="734161"/>
        </a:xfrm>
        <a:prstGeom prst="chevron">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2 492 490</a:t>
          </a:r>
        </a:p>
      </dsp:txBody>
      <dsp:txXfrm>
        <a:off x="5950426" y="3101019"/>
        <a:ext cx="1101242" cy="734161"/>
      </dsp:txXfrm>
    </dsp:sp>
    <dsp:sp modelId="{12104D0C-DFD3-41DB-A612-B40E56F47603}">
      <dsp:nvSpPr>
        <dsp:cNvPr id="0" name=""/>
        <dsp:cNvSpPr/>
      </dsp:nvSpPr>
      <dsp:spPr>
        <a:xfrm>
          <a:off x="7161792" y="3101019"/>
          <a:ext cx="2150376" cy="734161"/>
        </a:xfrm>
        <a:prstGeom prst="chevron">
          <a:avLst/>
        </a:prstGeom>
        <a:solidFill>
          <a:schemeClr val="tx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ERA Chairs</a:t>
          </a:r>
        </a:p>
      </dsp:txBody>
      <dsp:txXfrm>
        <a:off x="7528873" y="3101019"/>
        <a:ext cx="1416215" cy="734161"/>
      </dsp:txXfrm>
    </dsp:sp>
    <dsp:sp modelId="{253409EB-5F69-4BCB-A5FB-35845CFAE0F4}">
      <dsp:nvSpPr>
        <dsp:cNvPr id="0" name=""/>
        <dsp:cNvSpPr/>
      </dsp:nvSpPr>
      <dsp:spPr>
        <a:xfrm>
          <a:off x="2108140" y="4047804"/>
          <a:ext cx="2211328" cy="88453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a:effectLst/>
              <a:latin typeface="Arial" panose="020B0604020202020204" pitchFamily="34" charset="0"/>
            </a:rPr>
            <a:t>KOORDINATORS</a:t>
          </a:r>
          <a:endParaRPr lang="lv-LV" sz="1100" b="1" kern="1200"/>
        </a:p>
      </dsp:txBody>
      <dsp:txXfrm>
        <a:off x="2550406" y="4047804"/>
        <a:ext cx="1326797" cy="884531"/>
      </dsp:txXfrm>
    </dsp:sp>
    <dsp:sp modelId="{E9FA67CB-BD31-4999-BF5F-048CF7F016C8}">
      <dsp:nvSpPr>
        <dsp:cNvPr id="0" name=""/>
        <dsp:cNvSpPr/>
      </dsp:nvSpPr>
      <dsp:spPr>
        <a:xfrm>
          <a:off x="4004899" y="4109385"/>
          <a:ext cx="1835403" cy="73416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SWEB</a:t>
          </a:r>
        </a:p>
      </dsp:txBody>
      <dsp:txXfrm>
        <a:off x="4371980" y="4109385"/>
        <a:ext cx="1101242" cy="734161"/>
      </dsp:txXfrm>
    </dsp:sp>
    <dsp:sp modelId="{04ABE06B-31DA-476E-A504-92B61D20CC14}">
      <dsp:nvSpPr>
        <dsp:cNvPr id="0" name=""/>
        <dsp:cNvSpPr/>
      </dsp:nvSpPr>
      <dsp:spPr>
        <a:xfrm>
          <a:off x="5583345" y="4109385"/>
          <a:ext cx="1835403" cy="734161"/>
        </a:xfrm>
        <a:prstGeom prst="chevron">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2 471 875</a:t>
          </a:r>
        </a:p>
      </dsp:txBody>
      <dsp:txXfrm>
        <a:off x="5950426" y="4109385"/>
        <a:ext cx="1101242" cy="734161"/>
      </dsp:txXfrm>
    </dsp:sp>
    <dsp:sp modelId="{1145CF60-50EA-4B31-B325-21E96E1C572D}">
      <dsp:nvSpPr>
        <dsp:cNvPr id="0" name=""/>
        <dsp:cNvSpPr/>
      </dsp:nvSpPr>
      <dsp:spPr>
        <a:xfrm>
          <a:off x="7161792" y="4109385"/>
          <a:ext cx="2150376" cy="734161"/>
        </a:xfrm>
        <a:prstGeom prst="chevron">
          <a:avLst/>
        </a:prstGeom>
        <a:solidFill>
          <a:schemeClr val="tx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ERA Chairs</a:t>
          </a:r>
        </a:p>
      </dsp:txBody>
      <dsp:txXfrm>
        <a:off x="7528873" y="4109385"/>
        <a:ext cx="1416215" cy="734161"/>
      </dsp:txXfrm>
    </dsp:sp>
    <dsp:sp modelId="{DE0136D6-13DD-40D3-B233-CE5DE8CD4CF6}">
      <dsp:nvSpPr>
        <dsp:cNvPr id="0" name=""/>
        <dsp:cNvSpPr/>
      </dsp:nvSpPr>
      <dsp:spPr>
        <a:xfrm>
          <a:off x="2108140" y="5043302"/>
          <a:ext cx="2211328" cy="884531"/>
        </a:xfrm>
        <a:prstGeom prst="chevron">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a:effectLst/>
              <a:latin typeface="Arial" panose="020B0604020202020204" pitchFamily="34" charset="0"/>
            </a:rPr>
            <a:t>KOORDINATORS</a:t>
          </a:r>
          <a:endParaRPr lang="lv-LV" sz="1100" b="1" kern="1200"/>
        </a:p>
      </dsp:txBody>
      <dsp:txXfrm>
        <a:off x="2550406" y="5043302"/>
        <a:ext cx="1326797" cy="884531"/>
      </dsp:txXfrm>
    </dsp:sp>
    <dsp:sp modelId="{D551CB85-E1A2-4B3C-AD9F-530B4F35F6D2}">
      <dsp:nvSpPr>
        <dsp:cNvPr id="0" name=""/>
        <dsp:cNvSpPr/>
      </dsp:nvSpPr>
      <dsp:spPr>
        <a:xfrm>
          <a:off x="4004899" y="5117751"/>
          <a:ext cx="1835403" cy="734161"/>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Naco tech</a:t>
          </a:r>
        </a:p>
      </dsp:txBody>
      <dsp:txXfrm>
        <a:off x="4371980" y="5117751"/>
        <a:ext cx="1101242" cy="734161"/>
      </dsp:txXfrm>
    </dsp:sp>
    <dsp:sp modelId="{10820C76-6D62-4F69-81B8-D91A3405AB25}">
      <dsp:nvSpPr>
        <dsp:cNvPr id="0" name=""/>
        <dsp:cNvSpPr/>
      </dsp:nvSpPr>
      <dsp:spPr>
        <a:xfrm>
          <a:off x="5583345" y="5117751"/>
          <a:ext cx="1835403" cy="734161"/>
        </a:xfrm>
        <a:prstGeom prst="chevron">
          <a:avLst/>
        </a:prstGeom>
        <a:solidFill>
          <a:schemeClr val="accent1">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kern="1200" dirty="0">
              <a:latin typeface="Arial" panose="020B0604020202020204" pitchFamily="34" charset="0"/>
              <a:cs typeface="Arial" panose="020B0604020202020204" pitchFamily="34" charset="0"/>
            </a:rPr>
            <a:t>2 333 625</a:t>
          </a:r>
        </a:p>
      </dsp:txBody>
      <dsp:txXfrm>
        <a:off x="5950426" y="5117751"/>
        <a:ext cx="1101242" cy="734161"/>
      </dsp:txXfrm>
    </dsp:sp>
    <dsp:sp modelId="{AC382751-20A3-4A74-A477-58C5D4C80679}">
      <dsp:nvSpPr>
        <dsp:cNvPr id="0" name=""/>
        <dsp:cNvSpPr/>
      </dsp:nvSpPr>
      <dsp:spPr>
        <a:xfrm>
          <a:off x="7161792" y="5117751"/>
          <a:ext cx="2150376" cy="734161"/>
        </a:xfrm>
        <a:prstGeom prst="chevron">
          <a:avLst/>
        </a:prstGeom>
        <a:solidFill>
          <a:schemeClr val="tx2">
            <a:lumMod val="40000"/>
            <a:lumOff val="6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lv-LV" sz="1100" b="1" i="0" u="none" strike="noStrike" kern="1200" dirty="0">
              <a:effectLst/>
              <a:latin typeface="Arial" panose="020B0604020202020204" pitchFamily="34" charset="0"/>
              <a:cs typeface="Arial" panose="020B0604020202020204" pitchFamily="34" charset="0"/>
            </a:rPr>
            <a:t>EIC</a:t>
          </a:r>
          <a:endParaRPr lang="lv-LV" sz="1100" b="1" kern="1200" dirty="0">
            <a:latin typeface="Arial" panose="020B0604020202020204" pitchFamily="34" charset="0"/>
            <a:cs typeface="Arial" panose="020B0604020202020204" pitchFamily="34" charset="0"/>
          </a:endParaRPr>
        </a:p>
      </dsp:txBody>
      <dsp:txXfrm>
        <a:off x="7528873" y="5117751"/>
        <a:ext cx="1416215" cy="734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1908FB-E7D3-4085-8956-F61A4DD22D3F}">
      <dsp:nvSpPr>
        <dsp:cNvPr id="0" name=""/>
        <dsp:cNvSpPr/>
      </dsp:nvSpPr>
      <dsp:spPr>
        <a:xfrm>
          <a:off x="1283" y="0"/>
          <a:ext cx="5006206" cy="435133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889000">
            <a:lnSpc>
              <a:spcPct val="90000"/>
            </a:lnSpc>
            <a:spcBef>
              <a:spcPct val="0"/>
            </a:spcBef>
            <a:spcAft>
              <a:spcPct val="35000"/>
            </a:spcAft>
            <a:buNone/>
          </a:pPr>
          <a:r>
            <a:rPr lang="lv-LV" sz="2000" kern="1200" dirty="0"/>
            <a:t>var atrast tīklošanas pasākumos, tematiskās konferencēs, attiecīgos semināros vai pat tīmekļa semināros (</a:t>
          </a:r>
          <a:r>
            <a:rPr lang="lv-LV" sz="2000" kern="1200" dirty="0" err="1"/>
            <a:t>vebināros</a:t>
          </a:r>
          <a:r>
            <a:rPr lang="lv-LV" sz="2000" kern="1200" dirty="0"/>
            <a:t>)</a:t>
          </a:r>
        </a:p>
        <a:p>
          <a:pPr marL="0" lvl="0" indent="0" algn="l" defTabSz="889000">
            <a:lnSpc>
              <a:spcPct val="90000"/>
            </a:lnSpc>
            <a:spcBef>
              <a:spcPct val="0"/>
            </a:spcBef>
            <a:spcAft>
              <a:spcPct val="35000"/>
            </a:spcAft>
            <a:buNone/>
          </a:pPr>
          <a:endParaRPr lang="lv-LV" sz="2000" kern="1200" dirty="0"/>
        </a:p>
        <a:p>
          <a:pPr marL="0" lvl="0" indent="0" algn="l" defTabSz="889000">
            <a:lnSpc>
              <a:spcPct val="90000"/>
            </a:lnSpc>
            <a:spcBef>
              <a:spcPct val="0"/>
            </a:spcBef>
            <a:spcAft>
              <a:spcPct val="35000"/>
            </a:spcAft>
            <a:buNone/>
          </a:pPr>
          <a:r>
            <a:rPr lang="lv-LV" sz="2000" b="1" kern="1200" dirty="0"/>
            <a:t>! </a:t>
          </a:r>
          <a:r>
            <a:rPr lang="lv-LV" sz="2000" b="1" kern="1200" dirty="0" err="1"/>
            <a:t>LinkedIn</a:t>
          </a:r>
          <a:r>
            <a:rPr lang="lv-LV" sz="2000" b="1" kern="1200" dirty="0"/>
            <a:t> profila pilnveidošana</a:t>
          </a:r>
          <a:endParaRPr lang="en-US" sz="2000" b="1" kern="1200" dirty="0"/>
        </a:p>
      </dsp:txBody>
      <dsp:txXfrm>
        <a:off x="1283" y="1653508"/>
        <a:ext cx="5006206" cy="2610802"/>
      </dsp:txXfrm>
    </dsp:sp>
    <dsp:sp modelId="{36C02522-A12B-4C37-823C-AC75942762E3}">
      <dsp:nvSpPr>
        <dsp:cNvPr id="0" name=""/>
        <dsp:cNvSpPr/>
      </dsp:nvSpPr>
      <dsp:spPr>
        <a:xfrm>
          <a:off x="1851685" y="435133"/>
          <a:ext cx="1305401" cy="13054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42857" y="626305"/>
        <a:ext cx="923057" cy="923057"/>
      </dsp:txXfrm>
    </dsp:sp>
    <dsp:sp modelId="{E2EF3CC9-1D1B-4D33-8E27-0972983EEBF4}">
      <dsp:nvSpPr>
        <dsp:cNvPr id="0" name=""/>
        <dsp:cNvSpPr/>
      </dsp:nvSpPr>
      <dsp:spPr>
        <a:xfrm>
          <a:off x="1283" y="4351266"/>
          <a:ext cx="5006206" cy="72"/>
        </a:xfrm>
        <a:prstGeom prst="rect">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98EAB8-4B09-46C3-ABC3-4CA82A8E3B77}">
      <dsp:nvSpPr>
        <dsp:cNvPr id="0" name=""/>
        <dsp:cNvSpPr/>
      </dsp:nvSpPr>
      <dsp:spPr>
        <a:xfrm>
          <a:off x="5508110" y="0"/>
          <a:ext cx="5006206" cy="4351338"/>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889000">
            <a:lnSpc>
              <a:spcPct val="90000"/>
            </a:lnSpc>
            <a:spcBef>
              <a:spcPct val="0"/>
            </a:spcBef>
            <a:spcAft>
              <a:spcPct val="35000"/>
            </a:spcAft>
            <a:buNone/>
          </a:pPr>
          <a:r>
            <a:rPr lang="lv-LV" sz="2000" b="1" kern="1200" dirty="0"/>
            <a:t>EEN</a:t>
          </a:r>
          <a:r>
            <a:rPr lang="lv-LV" sz="2000" kern="1200" dirty="0"/>
            <a:t> </a:t>
          </a:r>
        </a:p>
        <a:p>
          <a:pPr marL="0" lvl="0" indent="0" algn="l" defTabSz="889000">
            <a:lnSpc>
              <a:spcPct val="90000"/>
            </a:lnSpc>
            <a:spcBef>
              <a:spcPct val="0"/>
            </a:spcBef>
            <a:spcAft>
              <a:spcPct val="35000"/>
            </a:spcAft>
            <a:buNone/>
          </a:pPr>
          <a:r>
            <a:rPr lang="lv-LV" sz="2000" kern="1200" dirty="0"/>
            <a:t>Eiropas Biznesa atbalsta tīkls</a:t>
          </a:r>
        </a:p>
        <a:p>
          <a:pPr marL="0" lvl="0" indent="0" algn="l" defTabSz="889000">
            <a:lnSpc>
              <a:spcPct val="90000"/>
            </a:lnSpc>
            <a:spcBef>
              <a:spcPct val="0"/>
            </a:spcBef>
            <a:spcAft>
              <a:spcPct val="35000"/>
            </a:spcAft>
            <a:buNone/>
          </a:pPr>
          <a:r>
            <a:rPr lang="lv-LV" sz="2000" b="1" kern="1200" dirty="0"/>
            <a:t>LAT.TECH </a:t>
          </a:r>
        </a:p>
        <a:p>
          <a:pPr marL="0" lvl="0" indent="0" algn="l" defTabSz="889000">
            <a:lnSpc>
              <a:spcPct val="90000"/>
            </a:lnSpc>
            <a:spcBef>
              <a:spcPct val="0"/>
            </a:spcBef>
            <a:spcAft>
              <a:spcPct val="35000"/>
            </a:spcAft>
            <a:buNone/>
          </a:pPr>
          <a:r>
            <a:rPr lang="lv-LV" sz="2000" kern="1200" dirty="0"/>
            <a:t>Latvijas </a:t>
          </a:r>
          <a:r>
            <a:rPr lang="lv-LV" sz="2000" kern="1200" dirty="0" err="1"/>
            <a:t>PermRep</a:t>
          </a:r>
          <a:r>
            <a:rPr lang="lv-LV" sz="2000" kern="1200" dirty="0"/>
            <a:t> Briselē</a:t>
          </a:r>
          <a:endParaRPr lang="en-US" sz="2000" kern="1200" dirty="0"/>
        </a:p>
      </dsp:txBody>
      <dsp:txXfrm>
        <a:off x="5508110" y="1653508"/>
        <a:ext cx="5006206" cy="2610802"/>
      </dsp:txXfrm>
    </dsp:sp>
    <dsp:sp modelId="{ADB0F7A3-E4ED-49EA-AC50-B7555FCA49E5}">
      <dsp:nvSpPr>
        <dsp:cNvPr id="0" name=""/>
        <dsp:cNvSpPr/>
      </dsp:nvSpPr>
      <dsp:spPr>
        <a:xfrm>
          <a:off x="7358512" y="435133"/>
          <a:ext cx="1305401" cy="1305401"/>
        </a:xfrm>
        <a:prstGeom prst="ellips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49684" y="626305"/>
        <a:ext cx="923057" cy="923057"/>
      </dsp:txXfrm>
    </dsp:sp>
    <dsp:sp modelId="{FB22482A-0819-46C8-A966-59191BD18A22}">
      <dsp:nvSpPr>
        <dsp:cNvPr id="0" name=""/>
        <dsp:cNvSpPr/>
      </dsp:nvSpPr>
      <dsp:spPr>
        <a:xfrm>
          <a:off x="5508110" y="4351266"/>
          <a:ext cx="5006206" cy="72"/>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5.png"/></Relationships>
</file>

<file path=ppt/drawings/_rels/drawing3.xml.rels><?xml version="1.0" encoding="UTF-8" standalone="yes"?>
<Relationships xmlns="http://schemas.openxmlformats.org/package/2006/relationships"><Relationship Id="rId1" Type="http://schemas.openxmlformats.org/officeDocument/2006/relationships/image" Target="../media/image124.png"/></Relationships>
</file>

<file path=ppt/drawings/drawing1.xml><?xml version="1.0" encoding="utf-8"?>
<c:userShapes xmlns:c="http://schemas.openxmlformats.org/drawingml/2006/chart">
  <cdr:relSizeAnchor xmlns:cdr="http://schemas.openxmlformats.org/drawingml/2006/chartDrawing">
    <cdr:from>
      <cdr:x>0.55011</cdr:x>
      <cdr:y>0.76499</cdr:y>
    </cdr:from>
    <cdr:to>
      <cdr:x>0.63827</cdr:x>
      <cdr:y>0.83204</cdr:y>
    </cdr:to>
    <cdr:pic>
      <cdr:nvPicPr>
        <cdr:cNvPr id="4" name="chart">
          <a:extLst xmlns:a="http://schemas.openxmlformats.org/drawingml/2006/main">
            <a:ext uri="{FF2B5EF4-FFF2-40B4-BE49-F238E27FC236}">
              <a16:creationId xmlns:a16="http://schemas.microsoft.com/office/drawing/2014/main" id="{CAE967DC-1A64-51B2-0509-F07D424992F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382387" y="5545406"/>
          <a:ext cx="1183099" cy="486047"/>
        </a:xfrm>
        <a:prstGeom xmlns:a="http://schemas.openxmlformats.org/drawingml/2006/main" prst="rect">
          <a:avLst/>
        </a:prstGeom>
      </cdr:spPr>
    </cdr:pic>
  </cdr:relSizeAnchor>
  <cdr:relSizeAnchor xmlns:cdr="http://schemas.openxmlformats.org/drawingml/2006/chartDrawing">
    <cdr:from>
      <cdr:x>0.80277</cdr:x>
      <cdr:y>0.12397</cdr:y>
    </cdr:from>
    <cdr:to>
      <cdr:x>1</cdr:x>
      <cdr:y>0.15582</cdr:y>
    </cdr:to>
    <cdr:sp macro="" textlink="">
      <cdr:nvSpPr>
        <cdr:cNvPr id="2" name="TextBox 8">
          <a:extLst xmlns:a="http://schemas.openxmlformats.org/drawingml/2006/main">
            <a:ext uri="{FF2B5EF4-FFF2-40B4-BE49-F238E27FC236}">
              <a16:creationId xmlns:a16="http://schemas.microsoft.com/office/drawing/2014/main" id="{70AB4767-55A9-52A4-018A-9AF4D180A32D}"/>
            </a:ext>
          </a:extLst>
        </cdr:cNvPr>
        <cdr:cNvSpPr txBox="1"/>
      </cdr:nvSpPr>
      <cdr:spPr>
        <a:xfrm xmlns:a="http://schemas.openxmlformats.org/drawingml/2006/main">
          <a:off x="10773100" y="898659"/>
          <a:ext cx="2646809" cy="23088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lv-LV" sz="900" b="1" dirty="0">
              <a:solidFill>
                <a:srgbClr val="0308DB">
                  <a:lumMod val="50000"/>
                </a:srgbClr>
              </a:solidFill>
              <a:latin typeface="Arial" panose="020B0604020202020204" pitchFamily="34" charset="0"/>
              <a:ea typeface="Verdana" panose="020B0604030504040204" pitchFamily="34" charset="0"/>
              <a:cs typeface="Arial" panose="020B0604020202020204" pitchFamily="34" charset="0"/>
            </a:rPr>
            <a:t>eCORDA data 12.01.2025.</a:t>
          </a:r>
          <a:endParaRPr lang="lv-LV" sz="9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0.7513</cdr:x>
      <cdr:y>0.12852</cdr:y>
    </cdr:from>
    <cdr:to>
      <cdr:x>0.94853</cdr:x>
      <cdr:y>0.16037</cdr:y>
    </cdr:to>
    <cdr:sp macro="" textlink="">
      <cdr:nvSpPr>
        <cdr:cNvPr id="2" name="TextBox 8">
          <a:extLst xmlns:a="http://schemas.openxmlformats.org/drawingml/2006/main">
            <a:ext uri="{FF2B5EF4-FFF2-40B4-BE49-F238E27FC236}">
              <a16:creationId xmlns:a16="http://schemas.microsoft.com/office/drawing/2014/main" id="{70AB4767-55A9-52A4-018A-9AF4D180A32D}"/>
            </a:ext>
          </a:extLst>
        </cdr:cNvPr>
        <cdr:cNvSpPr txBox="1"/>
      </cdr:nvSpPr>
      <cdr:spPr>
        <a:xfrm xmlns:a="http://schemas.openxmlformats.org/drawingml/2006/main">
          <a:off x="10082420" y="931627"/>
          <a:ext cx="2646809" cy="23088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lv-LV" sz="900" b="1" dirty="0" err="1">
              <a:solidFill>
                <a:srgbClr val="002060"/>
              </a:solidFill>
              <a:latin typeface="Arial" panose="020B0604020202020204" pitchFamily="34" charset="0"/>
              <a:ea typeface="Verdana" panose="020B0604030504040204" pitchFamily="34" charset="0"/>
              <a:cs typeface="Arial" panose="020B0604020202020204" pitchFamily="34" charset="0"/>
            </a:rPr>
            <a:t>eCORDA</a:t>
          </a:r>
          <a:r>
            <a:rPr lang="lv-LV" sz="9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lv-LV" sz="900" b="1" dirty="0" err="1">
              <a:solidFill>
                <a:srgbClr val="002060"/>
              </a:solidFill>
              <a:latin typeface="Arial" panose="020B0604020202020204" pitchFamily="34" charset="0"/>
              <a:ea typeface="Verdana" panose="020B0604030504040204" pitchFamily="34" charset="0"/>
              <a:cs typeface="Arial" panose="020B0604020202020204" pitchFamily="34" charset="0"/>
            </a:rPr>
            <a:t>data</a:t>
          </a:r>
          <a:r>
            <a:rPr lang="lv-LV" sz="900" b="1">
              <a:solidFill>
                <a:srgbClr val="002060"/>
              </a:solidFill>
              <a:latin typeface="Arial" panose="020B0604020202020204" pitchFamily="34" charset="0"/>
              <a:ea typeface="Verdana" panose="020B0604030504040204" pitchFamily="34" charset="0"/>
              <a:cs typeface="Arial" panose="020B0604020202020204" pitchFamily="34" charset="0"/>
            </a:rPr>
            <a:t> 12.01.2025.</a:t>
          </a:r>
          <a:endParaRPr lang="lv-LV" sz="900" dirty="0">
            <a:solidFill>
              <a:srgbClr val="002060"/>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0.7513</cdr:x>
      <cdr:y>0.12852</cdr:y>
    </cdr:from>
    <cdr:to>
      <cdr:x>0.94853</cdr:x>
      <cdr:y>0.16037</cdr:y>
    </cdr:to>
    <cdr:sp macro="" textlink="">
      <cdr:nvSpPr>
        <cdr:cNvPr id="2" name="TextBox 8">
          <a:extLst xmlns:a="http://schemas.openxmlformats.org/drawingml/2006/main">
            <a:ext uri="{FF2B5EF4-FFF2-40B4-BE49-F238E27FC236}">
              <a16:creationId xmlns:a16="http://schemas.microsoft.com/office/drawing/2014/main" id="{70AB4767-55A9-52A4-018A-9AF4D180A32D}"/>
            </a:ext>
          </a:extLst>
        </cdr:cNvPr>
        <cdr:cNvSpPr txBox="1"/>
      </cdr:nvSpPr>
      <cdr:spPr>
        <a:xfrm xmlns:a="http://schemas.openxmlformats.org/drawingml/2006/main">
          <a:off x="10082420" y="931627"/>
          <a:ext cx="2646809" cy="230881"/>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r"/>
          <a:r>
            <a:rPr lang="lv-LV" sz="900" b="1" dirty="0" err="1">
              <a:solidFill>
                <a:srgbClr val="002060"/>
              </a:solidFill>
              <a:latin typeface="Arial" panose="020B0604020202020204" pitchFamily="34" charset="0"/>
              <a:ea typeface="Verdana" panose="020B0604030504040204" pitchFamily="34" charset="0"/>
              <a:cs typeface="Arial" panose="020B0604020202020204" pitchFamily="34" charset="0"/>
            </a:rPr>
            <a:t>eCORDA</a:t>
          </a:r>
          <a:r>
            <a:rPr lang="lv-LV" sz="900" b="1" dirty="0">
              <a:solidFill>
                <a:srgbClr val="002060"/>
              </a:solidFill>
              <a:latin typeface="Arial" panose="020B0604020202020204" pitchFamily="34" charset="0"/>
              <a:ea typeface="Verdana" panose="020B0604030504040204" pitchFamily="34" charset="0"/>
              <a:cs typeface="Arial" panose="020B0604020202020204" pitchFamily="34" charset="0"/>
            </a:rPr>
            <a:t> </a:t>
          </a:r>
          <a:r>
            <a:rPr lang="lv-LV" sz="900" b="1" dirty="0" err="1">
              <a:solidFill>
                <a:srgbClr val="002060"/>
              </a:solidFill>
              <a:latin typeface="Arial" panose="020B0604020202020204" pitchFamily="34" charset="0"/>
              <a:ea typeface="Verdana" panose="020B0604030504040204" pitchFamily="34" charset="0"/>
              <a:cs typeface="Arial" panose="020B0604020202020204" pitchFamily="34" charset="0"/>
            </a:rPr>
            <a:t>data</a:t>
          </a:r>
          <a:r>
            <a:rPr lang="lv-LV" sz="900" b="1" dirty="0">
              <a:solidFill>
                <a:srgbClr val="002060"/>
              </a:solidFill>
              <a:latin typeface="Arial" panose="020B0604020202020204" pitchFamily="34" charset="0"/>
              <a:ea typeface="Verdana" panose="020B0604030504040204" pitchFamily="34" charset="0"/>
              <a:cs typeface="Arial" panose="020B0604020202020204" pitchFamily="34" charset="0"/>
            </a:rPr>
            <a:t> 12.01.2025.</a:t>
          </a:r>
          <a:endParaRPr lang="lv-LV" sz="900" dirty="0">
            <a:solidFill>
              <a:srgbClr val="002060"/>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0.54824</cdr:x>
      <cdr:y>0.71974</cdr:y>
    </cdr:from>
    <cdr:to>
      <cdr:x>0.72912</cdr:x>
      <cdr:y>0.79512</cdr:y>
    </cdr:to>
    <cdr:pic>
      <cdr:nvPicPr>
        <cdr:cNvPr id="3" name="Picture 2">
          <a:extLst xmlns:a="http://schemas.openxmlformats.org/drawingml/2006/main">
            <a:ext uri="{FF2B5EF4-FFF2-40B4-BE49-F238E27FC236}">
              <a16:creationId xmlns:a16="http://schemas.microsoft.com/office/drawing/2014/main" id="{B97516B7-FF43-230B-8CF2-913DA59AD7C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357362" y="5217381"/>
          <a:ext cx="2427336" cy="546450"/>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a:extLst>
              <a:ext uri="{FF2B5EF4-FFF2-40B4-BE49-F238E27FC236}">
                <a16:creationId xmlns:a16="http://schemas.microsoft.com/office/drawing/2014/main" id="{B2823B9B-5BB5-4F57-86CB-04A4F4BA7280}"/>
              </a:ext>
            </a:extLst>
          </p:cNvPr>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a:p>
        </p:txBody>
      </p:sp>
      <p:sp>
        <p:nvSpPr>
          <p:cNvPr id="3" name="Datuma vietturis 2">
            <a:extLst>
              <a:ext uri="{FF2B5EF4-FFF2-40B4-BE49-F238E27FC236}">
                <a16:creationId xmlns:a16="http://schemas.microsoft.com/office/drawing/2014/main" id="{B0B00563-2D7C-40DE-8933-5A4B2829614C}"/>
              </a:ext>
            </a:extLst>
          </p:cNvPr>
          <p:cNvSpPr>
            <a:spLocks noGrp="1"/>
          </p:cNvSpPr>
          <p:nvPr>
            <p:ph type="dt" sz="quarter" idx="1"/>
          </p:nvPr>
        </p:nvSpPr>
        <p:spPr>
          <a:xfrm>
            <a:off x="5265809" y="3"/>
            <a:ext cx="4028440" cy="351736"/>
          </a:xfrm>
          <a:prstGeom prst="rect">
            <a:avLst/>
          </a:prstGeom>
        </p:spPr>
        <p:txBody>
          <a:bodyPr vert="horz" lIns="93177" tIns="46589" rIns="93177" bIns="46589" rtlCol="0"/>
          <a:lstStyle>
            <a:lvl1pPr algn="r">
              <a:defRPr sz="1200"/>
            </a:lvl1pPr>
          </a:lstStyle>
          <a:p>
            <a:fld id="{A805AED3-040C-4A80-936A-8AE5228151E1}" type="datetimeFigureOut">
              <a:rPr lang="lv-LV" smtClean="0"/>
              <a:t>04.03.2025</a:t>
            </a:fld>
            <a:endParaRPr lang="lv-LV"/>
          </a:p>
        </p:txBody>
      </p:sp>
      <p:sp>
        <p:nvSpPr>
          <p:cNvPr id="4" name="Kājenes vietturis 3">
            <a:extLst>
              <a:ext uri="{FF2B5EF4-FFF2-40B4-BE49-F238E27FC236}">
                <a16:creationId xmlns:a16="http://schemas.microsoft.com/office/drawing/2014/main" id="{BA7819CC-6116-4007-BA4F-4152FFCDF67F}"/>
              </a:ext>
            </a:extLst>
          </p:cNvPr>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a:p>
        </p:txBody>
      </p:sp>
      <p:sp>
        <p:nvSpPr>
          <p:cNvPr id="5" name="Slaida numura vietturis 4">
            <a:extLst>
              <a:ext uri="{FF2B5EF4-FFF2-40B4-BE49-F238E27FC236}">
                <a16:creationId xmlns:a16="http://schemas.microsoft.com/office/drawing/2014/main" id="{D8DF4598-C6BA-49ED-8914-427EFD652F19}"/>
              </a:ext>
            </a:extLst>
          </p:cNvPr>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A6DB0F09-69AA-4D0A-9857-F1BEB576DF87}" type="slidenum">
              <a:rPr lang="lv-LV" smtClean="0"/>
              <a:t>‹#›</a:t>
            </a:fld>
            <a:endParaRPr lang="lv-LV"/>
          </a:p>
        </p:txBody>
      </p:sp>
    </p:spTree>
    <p:extLst>
      <p:ext uri="{BB962C8B-B14F-4D97-AF65-F5344CB8AC3E}">
        <p14:creationId xmlns:p14="http://schemas.microsoft.com/office/powerpoint/2010/main" val="329817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6"/>
          </a:xfrm>
          <a:prstGeom prst="rect">
            <a:avLst/>
          </a:prstGeom>
        </p:spPr>
        <p:txBody>
          <a:bodyPr vert="horz" lIns="93177" tIns="46589" rIns="93177" bIns="46589" rtlCol="0"/>
          <a:lstStyle>
            <a:lvl1pPr algn="l">
              <a:defRPr sz="1200"/>
            </a:lvl1pPr>
          </a:lstStyle>
          <a:p>
            <a:endParaRPr lang="lv-LV"/>
          </a:p>
        </p:txBody>
      </p:sp>
      <p:sp>
        <p:nvSpPr>
          <p:cNvPr id="3" name="Date Placeholder 2"/>
          <p:cNvSpPr>
            <a:spLocks noGrp="1"/>
          </p:cNvSpPr>
          <p:nvPr>
            <p:ph type="dt" idx="1"/>
          </p:nvPr>
        </p:nvSpPr>
        <p:spPr>
          <a:xfrm>
            <a:off x="5265809" y="3"/>
            <a:ext cx="4028440" cy="351736"/>
          </a:xfrm>
          <a:prstGeom prst="rect">
            <a:avLst/>
          </a:prstGeom>
        </p:spPr>
        <p:txBody>
          <a:bodyPr vert="horz" lIns="93177" tIns="46589" rIns="93177" bIns="46589" rtlCol="0"/>
          <a:lstStyle>
            <a:lvl1pPr algn="r">
              <a:defRPr sz="1200"/>
            </a:lvl1pPr>
          </a:lstStyle>
          <a:p>
            <a:fld id="{3EE21990-72FD-4F2C-8BD7-8975FC12F00B}" type="datetimeFigureOut">
              <a:rPr lang="lv-LV" smtClean="0"/>
              <a:t>04.03.2025</a:t>
            </a:fld>
            <a:endParaRPr lang="lv-LV"/>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177" tIns="46589" rIns="93177" bIns="46589" rtlCol="0" anchor="ctr"/>
          <a:lstStyle/>
          <a:p>
            <a:endParaRPr lang="lv-LV"/>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lv-LV"/>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F43E3A39-F0E6-4DBB-A897-EDEB3961B8B5}" type="slidenum">
              <a:rPr lang="lv-LV" smtClean="0"/>
              <a:t>‹#›</a:t>
            </a:fld>
            <a:endParaRPr lang="lv-LV"/>
          </a:p>
        </p:txBody>
      </p:sp>
    </p:spTree>
    <p:extLst>
      <p:ext uri="{BB962C8B-B14F-4D97-AF65-F5344CB8AC3E}">
        <p14:creationId xmlns:p14="http://schemas.microsoft.com/office/powerpoint/2010/main" val="1728341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B3435-08E2-4D86-CF3F-BA2E24FB2421}"/>
            </a:ext>
          </a:extLst>
        </p:cNvPr>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4DBE62A-93DA-98AE-5B9E-27DC5E7CB1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5EE99F4-F2B9-329F-F21C-F33313EACC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3316" name="Slide Number Placeholder 3">
            <a:extLst>
              <a:ext uri="{FF2B5EF4-FFF2-40B4-BE49-F238E27FC236}">
                <a16:creationId xmlns:a16="http://schemas.microsoft.com/office/drawing/2014/main" id="{9859E7C6-1A80-364E-04FB-38A020D34B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1</a:t>
            </a:fld>
            <a:endParaRPr lang="lv-LV" altLang="lv-LV"/>
          </a:p>
        </p:txBody>
      </p:sp>
    </p:spTree>
    <p:extLst>
      <p:ext uri="{BB962C8B-B14F-4D97-AF65-F5344CB8AC3E}">
        <p14:creationId xmlns:p14="http://schemas.microsoft.com/office/powerpoint/2010/main" val="4091148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060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7072F8-94B0-4898-B341-A305228E68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0AD87C2-0DDC-4A81-A877-5E536071FF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3316" name="Slide Number Placeholder 3">
            <a:extLst>
              <a:ext uri="{FF2B5EF4-FFF2-40B4-BE49-F238E27FC236}">
                <a16:creationId xmlns:a16="http://schemas.microsoft.com/office/drawing/2014/main" id="{149A11AB-3885-414C-901B-BF6C0AEAB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40</a:t>
            </a:fld>
            <a:endParaRPr lang="lv-LV" altLang="lv-LV"/>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941295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47</a:t>
            </a:fld>
            <a:endParaRPr lang="lv-LV"/>
          </a:p>
        </p:txBody>
      </p:sp>
    </p:spTree>
    <p:extLst>
      <p:ext uri="{BB962C8B-B14F-4D97-AF65-F5344CB8AC3E}">
        <p14:creationId xmlns:p14="http://schemas.microsoft.com/office/powerpoint/2010/main" val="3841848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51</a:t>
            </a:fld>
            <a:endParaRPr lang="lv-LV"/>
          </a:p>
        </p:txBody>
      </p:sp>
    </p:spTree>
    <p:extLst>
      <p:ext uri="{BB962C8B-B14F-4D97-AF65-F5344CB8AC3E}">
        <p14:creationId xmlns:p14="http://schemas.microsoft.com/office/powerpoint/2010/main" val="584964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53</a:t>
            </a:fld>
            <a:endParaRPr lang="lv-LV"/>
          </a:p>
        </p:txBody>
      </p:sp>
    </p:spTree>
    <p:extLst>
      <p:ext uri="{BB962C8B-B14F-4D97-AF65-F5344CB8AC3E}">
        <p14:creationId xmlns:p14="http://schemas.microsoft.com/office/powerpoint/2010/main" val="676484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402108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80</a:t>
            </a:fld>
            <a:endParaRPr lang="lv-LV"/>
          </a:p>
        </p:txBody>
      </p:sp>
    </p:spTree>
    <p:extLst>
      <p:ext uri="{BB962C8B-B14F-4D97-AF65-F5344CB8AC3E}">
        <p14:creationId xmlns:p14="http://schemas.microsoft.com/office/powerpoint/2010/main" val="1575530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Tree>
    <p:extLst>
      <p:ext uri="{BB962C8B-B14F-4D97-AF65-F5344CB8AC3E}">
        <p14:creationId xmlns:p14="http://schemas.microsoft.com/office/powerpoint/2010/main" val="199177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a:p>
        </p:txBody>
      </p:sp>
      <p:sp>
        <p:nvSpPr>
          <p:cNvPr id="4" name="Slide Number Placeholder 3"/>
          <p:cNvSpPr>
            <a:spLocks noGrp="1"/>
          </p:cNvSpPr>
          <p:nvPr>
            <p:ph type="sldNum" sz="quarter" idx="5"/>
          </p:nvPr>
        </p:nvSpPr>
        <p:spPr/>
        <p:txBody>
          <a:bodyPr/>
          <a:lstStyle/>
          <a:p>
            <a:fld id="{F43E3A39-F0E6-4DBB-A897-EDEB3961B8B5}" type="slidenum">
              <a:rPr lang="lv-LV" smtClean="0"/>
              <a:t>7</a:t>
            </a:fld>
            <a:endParaRPr lang="lv-LV"/>
          </a:p>
        </p:txBody>
      </p:sp>
    </p:spTree>
    <p:extLst>
      <p:ext uri="{BB962C8B-B14F-4D97-AF65-F5344CB8AC3E}">
        <p14:creationId xmlns:p14="http://schemas.microsoft.com/office/powerpoint/2010/main" val="405479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1" dirty="0"/>
          </a:p>
        </p:txBody>
      </p:sp>
      <p:sp>
        <p:nvSpPr>
          <p:cNvPr id="4" name="Slide Number Placeholder 3"/>
          <p:cNvSpPr>
            <a:spLocks noGrp="1"/>
          </p:cNvSpPr>
          <p:nvPr>
            <p:ph type="sldNum" sz="quarter" idx="5"/>
          </p:nvPr>
        </p:nvSpPr>
        <p:spPr/>
        <p:txBody>
          <a:bodyPr/>
          <a:lstStyle/>
          <a:p>
            <a:fld id="{F43E3A39-F0E6-4DBB-A897-EDEB3961B8B5}" type="slidenum">
              <a:rPr lang="lv-LV" smtClean="0"/>
              <a:t>8</a:t>
            </a:fld>
            <a:endParaRPr lang="lv-LV"/>
          </a:p>
        </p:txBody>
      </p:sp>
    </p:spTree>
    <p:extLst>
      <p:ext uri="{BB962C8B-B14F-4D97-AF65-F5344CB8AC3E}">
        <p14:creationId xmlns:p14="http://schemas.microsoft.com/office/powerpoint/2010/main" val="286554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43E3A39-F0E6-4DBB-A897-EDEB3961B8B5}" type="slidenum">
              <a:rPr lang="lv-LV" smtClean="0"/>
              <a:t>9</a:t>
            </a:fld>
            <a:endParaRPr lang="lv-LV"/>
          </a:p>
        </p:txBody>
      </p:sp>
    </p:spTree>
    <p:extLst>
      <p:ext uri="{BB962C8B-B14F-4D97-AF65-F5344CB8AC3E}">
        <p14:creationId xmlns:p14="http://schemas.microsoft.com/office/powerpoint/2010/main" val="1500408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1" dirty="0"/>
          </a:p>
        </p:txBody>
      </p:sp>
      <p:sp>
        <p:nvSpPr>
          <p:cNvPr id="4" name="Slide Number Placeholder 3"/>
          <p:cNvSpPr>
            <a:spLocks noGrp="1"/>
          </p:cNvSpPr>
          <p:nvPr>
            <p:ph type="sldNum" sz="quarter" idx="5"/>
          </p:nvPr>
        </p:nvSpPr>
        <p:spPr/>
        <p:txBody>
          <a:bodyPr/>
          <a:lstStyle/>
          <a:p>
            <a:fld id="{F43E3A39-F0E6-4DBB-A897-EDEB3961B8B5}" type="slidenum">
              <a:rPr lang="lv-LV" smtClean="0"/>
              <a:t>10</a:t>
            </a:fld>
            <a:endParaRPr lang="lv-LV"/>
          </a:p>
        </p:txBody>
      </p:sp>
    </p:spTree>
    <p:extLst>
      <p:ext uri="{BB962C8B-B14F-4D97-AF65-F5344CB8AC3E}">
        <p14:creationId xmlns:p14="http://schemas.microsoft.com/office/powerpoint/2010/main" val="194561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B0067-1199-A7A3-55F6-B147867F8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F39F04-9DFF-9C41-7212-540A4F203A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36DAD8B-A002-C105-CAF7-334861EC47D9}"/>
              </a:ext>
            </a:extLst>
          </p:cNvPr>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44128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94923-4F29-7EF9-703B-4BF7C7C03FDA}"/>
            </a:ext>
          </a:extLst>
        </p:cNvPr>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A0178303-CA57-58AD-3046-9B7CDC3E10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EF8D3FE4-B1AB-E245-8F68-8D0DF39A73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3316" name="Slide Number Placeholder 3">
            <a:extLst>
              <a:ext uri="{FF2B5EF4-FFF2-40B4-BE49-F238E27FC236}">
                <a16:creationId xmlns:a16="http://schemas.microsoft.com/office/drawing/2014/main" id="{0A5E4C44-EA1F-ED46-22AE-82C8D56287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2AD0B49-A7D2-437B-A8A7-EB9C9EBD486F}" type="slidenum">
              <a:rPr lang="lv-LV" altLang="lv-LV"/>
              <a:pPr/>
              <a:t>30</a:t>
            </a:fld>
            <a:endParaRPr lang="lv-LV" altLang="lv-LV"/>
          </a:p>
        </p:txBody>
      </p:sp>
    </p:spTree>
    <p:extLst>
      <p:ext uri="{BB962C8B-B14F-4D97-AF65-F5344CB8AC3E}">
        <p14:creationId xmlns:p14="http://schemas.microsoft.com/office/powerpoint/2010/main" val="4275620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E3A39-F0E6-4DBB-A897-EDEB3961B8B5}" type="slidenum">
              <a:rPr kumimoji="0" lang="lv-LV"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lv-LV"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626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4.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chart" Target="../charts/chart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chart" Target="../charts/chart2.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4.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6.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image" Target="../media/image33.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3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3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24" Type="http://schemas.openxmlformats.org/officeDocument/2006/relationships/image" Target="../media/image27.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a:prstGeom prst="rect">
            <a:avLst/>
          </a:prstGeo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8" name="Text Placeholder 17"/>
          <p:cNvSpPr>
            <a:spLocks noGrp="1"/>
          </p:cNvSpPr>
          <p:nvPr>
            <p:ph type="body" sz="quarter" idx="10"/>
          </p:nvPr>
        </p:nvSpPr>
        <p:spPr>
          <a:xfrm>
            <a:off x="914400" y="4724400"/>
            <a:ext cx="10363200" cy="914400"/>
          </a:xfrm>
          <a:prstGeom prst="rect">
            <a:avLst/>
          </a:prstGeo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a:prstGeom prst="rect">
            <a:avLst/>
          </a:prstGeo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pic>
        <p:nvPicPr>
          <p:cNvPr id="1026" name="Picture 2" descr="Sākums | Latvijas Zinātnes padome">
            <a:extLst>
              <a:ext uri="{FF2B5EF4-FFF2-40B4-BE49-F238E27FC236}">
                <a16:creationId xmlns:a16="http://schemas.microsoft.com/office/drawing/2014/main" id="{C35AAD40-F317-4C36-85E5-DD8860D27F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51841" y="7938"/>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95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008B3-A6E7-464B-9464-E8E4EA7FEB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2F9DA82F-D4B9-435A-963B-36AE5D792FC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a:extLst>
              <a:ext uri="{FF2B5EF4-FFF2-40B4-BE49-F238E27FC236}">
                <a16:creationId xmlns:a16="http://schemas.microsoft.com/office/drawing/2014/main" id="{AFF4A43F-3B94-42BA-970B-384F3FACE0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BE6CB-8680-4C6A-BD53-38D0F61C8881}"/>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B022AD7D-F564-4491-A512-38CCBAD2E12E}"/>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13B60BF6-6731-42A4-8477-66B85EBE0CC8}"/>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F1CDEEE0-A0CF-4402-93B7-86C9F3EC2C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10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1654-83F3-461A-B246-B7B4C1E452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18D2883-830D-4E6F-9D87-510C2FED2E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F390AD9-2B88-44A9-8733-DC27A4DD18AA}"/>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513CE9EB-76F8-42D0-8A1D-4666FCE11E27}"/>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6ADDDFA-E70A-402D-B501-A6A73B114C0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4B297D2-39E8-41A4-9155-6865329A5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533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B521-2DDC-4E06-9FEE-DB49F87B48A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E203A677-5CC0-4A89-94F7-880E76E5A46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1398728C-CCD1-4AA2-AA96-FA9F2F152C45}"/>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02CD5B90-2350-4E63-976D-59B319F53675}"/>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5E75E050-3379-442B-92A2-D87B820EDC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40D1D190-6552-41BF-A08A-8EA33C11252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7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532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2" name="Rectangle 1"/>
          <p:cNvSpPr/>
          <p:nvPr userDrawn="1"/>
        </p:nvSpPr>
        <p:spPr>
          <a:xfrm>
            <a:off x="371788" y="371789"/>
            <a:ext cx="11820211" cy="6109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838200" y="735829"/>
            <a:ext cx="10515600" cy="623414"/>
          </a:xfrm>
          <a:prstGeom prst="rect">
            <a:avLst/>
          </a:prstGeom>
        </p:spPr>
        <p:txBody>
          <a:bodyPr/>
          <a:lstStyle>
            <a:lvl1pPr>
              <a:defRPr sz="4000" b="1" i="0">
                <a:latin typeface="Source Sans Pro Black" charset="0"/>
                <a:ea typeface="Source Sans Pro Black" charset="0"/>
                <a:cs typeface="Source Sans Pro Black" charset="0"/>
              </a:defRPr>
            </a:lvl1pPr>
          </a:lstStyle>
          <a:p>
            <a:r>
              <a:rPr lang="en-US"/>
              <a:t>Click to edit Master title style</a:t>
            </a:r>
          </a:p>
        </p:txBody>
      </p:sp>
    </p:spTree>
    <p:extLst>
      <p:ext uri="{BB962C8B-B14F-4D97-AF65-F5344CB8AC3E}">
        <p14:creationId xmlns:p14="http://schemas.microsoft.com/office/powerpoint/2010/main" val="1915021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78" name="Slide Number"/>
          <p:cNvSpPr txBox="1">
            <a:spLocks noGrp="1"/>
          </p:cNvSpPr>
          <p:nvPr>
            <p:ph type="sldNum" sz="quarter" idx="2"/>
          </p:nvPr>
        </p:nvSpPr>
        <p:spPr>
          <a:xfrm>
            <a:off x="346051" y="6406643"/>
            <a:ext cx="262637" cy="281941"/>
          </a:xfrm>
          <a:prstGeom prst="rect">
            <a:avLst/>
          </a:prstGeom>
        </p:spPr>
        <p:txBody>
          <a:bodyPr anchor="t"/>
          <a:lstStyle>
            <a:lvl1pPr algn="ctr">
              <a:defRPr>
                <a:solidFill>
                  <a:srgbClr val="56358C"/>
                </a:solidFill>
              </a:defRPr>
            </a:lvl1pPr>
          </a:lstStyle>
          <a:p>
            <a:fld id="{86CB4B4D-7CA3-9044-876B-883B54F8677D}" type="slidenum">
              <a:t>‹#›</a:t>
            </a:fld>
            <a:endParaRPr/>
          </a:p>
        </p:txBody>
      </p:sp>
      <p:sp>
        <p:nvSpPr>
          <p:cNvPr id="79" name="Picture Placeholder 26"/>
          <p:cNvSpPr>
            <a:spLocks noGrp="1"/>
          </p:cNvSpPr>
          <p:nvPr>
            <p:ph type="pic" sz="quarter" idx="21"/>
          </p:nvPr>
        </p:nvSpPr>
        <p:spPr>
          <a:xfrm flipH="1">
            <a:off x="1972573" y="2235328"/>
            <a:ext cx="2314576" cy="2312989"/>
          </a:xfrm>
          <a:prstGeom prst="rect">
            <a:avLst/>
          </a:prstGeom>
        </p:spPr>
        <p:txBody>
          <a:bodyPr lIns="91439" rIns="91439">
            <a:noAutofit/>
          </a:bodyPr>
          <a:lstStyle/>
          <a:p>
            <a:endParaRPr/>
          </a:p>
        </p:txBody>
      </p:sp>
      <p:sp>
        <p:nvSpPr>
          <p:cNvPr id="80" name="Picture Placeholder 26"/>
          <p:cNvSpPr>
            <a:spLocks noGrp="1"/>
          </p:cNvSpPr>
          <p:nvPr>
            <p:ph type="pic" sz="quarter" idx="22"/>
          </p:nvPr>
        </p:nvSpPr>
        <p:spPr>
          <a:xfrm>
            <a:off x="5010408" y="2235328"/>
            <a:ext cx="2314576" cy="2312989"/>
          </a:xfrm>
          <a:prstGeom prst="rect">
            <a:avLst/>
          </a:prstGeom>
        </p:spPr>
        <p:txBody>
          <a:bodyPr lIns="91439" rIns="91439">
            <a:noAutofit/>
          </a:bodyPr>
          <a:lstStyle/>
          <a:p>
            <a:endParaRPr/>
          </a:p>
        </p:txBody>
      </p:sp>
      <p:sp>
        <p:nvSpPr>
          <p:cNvPr id="81" name="Picture Placeholder 26"/>
          <p:cNvSpPr>
            <a:spLocks noGrp="1"/>
          </p:cNvSpPr>
          <p:nvPr>
            <p:ph type="pic" sz="quarter" idx="23"/>
          </p:nvPr>
        </p:nvSpPr>
        <p:spPr>
          <a:xfrm>
            <a:off x="7936073" y="2235328"/>
            <a:ext cx="2314576" cy="2312989"/>
          </a:xfrm>
          <a:prstGeom prst="rect">
            <a:avLst/>
          </a:prstGeom>
        </p:spPr>
        <p:txBody>
          <a:bodyPr lIns="91439" rIns="91439">
            <a:noAutofit/>
          </a:bodyPr>
          <a:lstStyle/>
          <a:p>
            <a:endParaRPr/>
          </a:p>
        </p:txBody>
      </p:sp>
      <p:pic>
        <p:nvPicPr>
          <p:cNvPr id="82" name="EIC square.ai" descr="EIC square.ai"/>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651930" y="6247878"/>
            <a:ext cx="1397816" cy="469766"/>
          </a:xfrm>
          <a:prstGeom prst="rect">
            <a:avLst/>
          </a:prstGeom>
          <a:ln w="12700">
            <a:miter lim="400000"/>
          </a:ln>
        </p:spPr>
      </p:pic>
    </p:spTree>
    <p:extLst>
      <p:ext uri="{BB962C8B-B14F-4D97-AF65-F5344CB8AC3E}">
        <p14:creationId xmlns:p14="http://schemas.microsoft.com/office/powerpoint/2010/main" val="17556709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60E37A58-AEE5-46FF-E72F-F0B79D8DA4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6B1D91B-89FF-E634-A2EF-2207C7525290}"/>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CC5A28AE-E639-7087-859A-41676E5513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02CC873-2A2D-D828-3F48-0F5BF220522A}"/>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6BC9FAA-4D02-12B9-9B31-3D308F0D232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ADF2064-3D98-371B-8688-01077A71E00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195A1FA7-CE8D-EA34-D7FD-B829F5024CDA}"/>
              </a:ext>
            </a:extLst>
          </p:cNvPr>
          <p:cNvGrpSpPr>
            <a:grpSpLocks/>
          </p:cNvGrpSpPr>
          <p:nvPr userDrawn="1"/>
        </p:nvGrpSpPr>
        <p:grpSpPr bwMode="auto">
          <a:xfrm>
            <a:off x="227013" y="6572250"/>
            <a:ext cx="9280525" cy="144463"/>
            <a:chOff x="226688" y="6572055"/>
            <a:chExt cx="9280921" cy="144114"/>
          </a:xfrm>
        </p:grpSpPr>
        <p:pic>
          <p:nvPicPr>
            <p:cNvPr id="11" name="Picture 42" descr="at.png">
              <a:extLst>
                <a:ext uri="{FF2B5EF4-FFF2-40B4-BE49-F238E27FC236}">
                  <a16:creationId xmlns:a16="http://schemas.microsoft.com/office/drawing/2014/main" id="{D00C4BD8-6E1A-AF7D-E931-7239B624A98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3" descr="be.png">
              <a:extLst>
                <a:ext uri="{FF2B5EF4-FFF2-40B4-BE49-F238E27FC236}">
                  <a16:creationId xmlns:a16="http://schemas.microsoft.com/office/drawing/2014/main" id="{2773583A-710B-5ED9-39FE-23D9F822D39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ch.png">
              <a:extLst>
                <a:ext uri="{FF2B5EF4-FFF2-40B4-BE49-F238E27FC236}">
                  <a16:creationId xmlns:a16="http://schemas.microsoft.com/office/drawing/2014/main" id="{8B596A0E-C1DE-920F-621D-C8D2788B957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5" descr="cz.png">
              <a:extLst>
                <a:ext uri="{FF2B5EF4-FFF2-40B4-BE49-F238E27FC236}">
                  <a16:creationId xmlns:a16="http://schemas.microsoft.com/office/drawing/2014/main" id="{4C6B7FB9-2E20-CC88-88C4-B41CF90038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6" descr="de.png">
              <a:extLst>
                <a:ext uri="{FF2B5EF4-FFF2-40B4-BE49-F238E27FC236}">
                  <a16:creationId xmlns:a16="http://schemas.microsoft.com/office/drawing/2014/main" id="{F7977730-C467-FBE1-CFC5-3CDEF9A61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7" descr="dk.png">
              <a:extLst>
                <a:ext uri="{FF2B5EF4-FFF2-40B4-BE49-F238E27FC236}">
                  <a16:creationId xmlns:a16="http://schemas.microsoft.com/office/drawing/2014/main" id="{319086F0-53BD-AEC3-6E72-78452E5819C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ee.png">
              <a:extLst>
                <a:ext uri="{FF2B5EF4-FFF2-40B4-BE49-F238E27FC236}">
                  <a16:creationId xmlns:a16="http://schemas.microsoft.com/office/drawing/2014/main" id="{BF0C1E1B-893D-7517-340F-57F648349DB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es.png">
              <a:extLst>
                <a:ext uri="{FF2B5EF4-FFF2-40B4-BE49-F238E27FC236}">
                  <a16:creationId xmlns:a16="http://schemas.microsoft.com/office/drawing/2014/main" id="{9316ED1B-0A5F-375F-ABB5-D57C17B7472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descr="fi.png">
              <a:extLst>
                <a:ext uri="{FF2B5EF4-FFF2-40B4-BE49-F238E27FC236}">
                  <a16:creationId xmlns:a16="http://schemas.microsoft.com/office/drawing/2014/main" id="{5E8582D8-3988-8087-AFC8-8E13BBA3FD1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1" descr="fr.png">
              <a:extLst>
                <a:ext uri="{FF2B5EF4-FFF2-40B4-BE49-F238E27FC236}">
                  <a16:creationId xmlns:a16="http://schemas.microsoft.com/office/drawing/2014/main" id="{0D3B6622-297E-322D-FE3F-805D4265AA60}"/>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2" descr="gr.png">
              <a:extLst>
                <a:ext uri="{FF2B5EF4-FFF2-40B4-BE49-F238E27FC236}">
                  <a16:creationId xmlns:a16="http://schemas.microsoft.com/office/drawing/2014/main" id="{E755DD5A-7945-9EF8-69F5-D71A708174C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3" descr="hu.png">
              <a:extLst>
                <a:ext uri="{FF2B5EF4-FFF2-40B4-BE49-F238E27FC236}">
                  <a16:creationId xmlns:a16="http://schemas.microsoft.com/office/drawing/2014/main" id="{D39BD035-C72B-3371-5924-36837152763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4" descr="ie.png">
              <a:extLst>
                <a:ext uri="{FF2B5EF4-FFF2-40B4-BE49-F238E27FC236}">
                  <a16:creationId xmlns:a16="http://schemas.microsoft.com/office/drawing/2014/main" id="{11ED9B6E-132B-11FE-B171-319A55FCD83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5" descr="it.png">
              <a:extLst>
                <a:ext uri="{FF2B5EF4-FFF2-40B4-BE49-F238E27FC236}">
                  <a16:creationId xmlns:a16="http://schemas.microsoft.com/office/drawing/2014/main" id="{F86E62A0-11A8-A2E4-B7E6-BB13D6126CD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6" descr="lu.png">
              <a:extLst>
                <a:ext uri="{FF2B5EF4-FFF2-40B4-BE49-F238E27FC236}">
                  <a16:creationId xmlns:a16="http://schemas.microsoft.com/office/drawing/2014/main" id="{9FBD3C6E-8FC1-72FA-E0AE-5815E917A55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7" descr="nl.png">
              <a:extLst>
                <a:ext uri="{FF2B5EF4-FFF2-40B4-BE49-F238E27FC236}">
                  <a16:creationId xmlns:a16="http://schemas.microsoft.com/office/drawing/2014/main" id="{33CEB081-2785-0950-9B92-265703E33A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8" descr="no.png">
              <a:extLst>
                <a:ext uri="{FF2B5EF4-FFF2-40B4-BE49-F238E27FC236}">
                  <a16:creationId xmlns:a16="http://schemas.microsoft.com/office/drawing/2014/main" id="{DB728822-AE99-87D3-3201-E35A02E057A5}"/>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9" descr="pl.png">
              <a:extLst>
                <a:ext uri="{FF2B5EF4-FFF2-40B4-BE49-F238E27FC236}">
                  <a16:creationId xmlns:a16="http://schemas.microsoft.com/office/drawing/2014/main" id="{70115D57-90AC-ED6F-9BD0-58C07BD2A611}"/>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0" descr="pt.png">
              <a:extLst>
                <a:ext uri="{FF2B5EF4-FFF2-40B4-BE49-F238E27FC236}">
                  <a16:creationId xmlns:a16="http://schemas.microsoft.com/office/drawing/2014/main" id="{5CD1D190-6611-305E-0242-4F7C47512C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1" descr="ro.png">
              <a:extLst>
                <a:ext uri="{FF2B5EF4-FFF2-40B4-BE49-F238E27FC236}">
                  <a16:creationId xmlns:a16="http://schemas.microsoft.com/office/drawing/2014/main" id="{CC3C9E89-8E59-CB09-D59B-A19439FCB2E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2" descr="se.png">
              <a:extLst>
                <a:ext uri="{FF2B5EF4-FFF2-40B4-BE49-F238E27FC236}">
                  <a16:creationId xmlns:a16="http://schemas.microsoft.com/office/drawing/2014/main" id="{3379A2EE-DF30-CE89-DAD2-C7EFC490C67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descr="uk.png">
              <a:extLst>
                <a:ext uri="{FF2B5EF4-FFF2-40B4-BE49-F238E27FC236}">
                  <a16:creationId xmlns:a16="http://schemas.microsoft.com/office/drawing/2014/main" id="{157A9952-5CF2-41B4-E160-B46D4B14A1B0}"/>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ca.png">
              <a:extLst>
                <a:ext uri="{FF2B5EF4-FFF2-40B4-BE49-F238E27FC236}">
                  <a16:creationId xmlns:a16="http://schemas.microsoft.com/office/drawing/2014/main" id="{13D3B5A9-7E30-8947-3AA7-924784234D1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8">
              <a:extLst>
                <a:ext uri="{FF2B5EF4-FFF2-40B4-BE49-F238E27FC236}">
                  <a16:creationId xmlns:a16="http://schemas.microsoft.com/office/drawing/2014/main" id="{5F700749-106C-A60D-8872-A449A97BEAC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9" descr="si.png">
              <a:extLst>
                <a:ext uri="{FF2B5EF4-FFF2-40B4-BE49-F238E27FC236}">
                  <a16:creationId xmlns:a16="http://schemas.microsoft.com/office/drawing/2014/main" id="{C152842C-63BE-E110-F6C3-B57262978DFE}"/>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lvl1pPr>
          </a:lstStyle>
          <a:p>
            <a:r>
              <a:rPr lang="en-US"/>
              <a:t>Click to edit Master title style</a:t>
            </a:r>
            <a:endParaRPr lang="it-IT"/>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490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5CC1D896-A77C-94F3-0F7D-4CAA75D23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277CF0-A119-1C21-25CE-31778969BCB5}"/>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cxnSp>
        <p:nvCxnSpPr>
          <p:cNvPr id="4" name="Straight Connector 3">
            <a:extLst>
              <a:ext uri="{FF2B5EF4-FFF2-40B4-BE49-F238E27FC236}">
                <a16:creationId xmlns:a16="http://schemas.microsoft.com/office/drawing/2014/main" id="{AA32B54E-3A7E-ECAE-F5D6-091CCAC0F3D0}"/>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FCE6F144-881E-D814-8278-B09DB6AF46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6B658716-B7C7-05E5-F425-96E303B8CAF5}"/>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D038FF3-9E19-4D47-857A-E25B2B1C63C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90DC208D-61A4-F156-B3A0-BB7BABEB638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550C4262-15CA-505C-749E-104D3375688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8860E080-DF9E-7FD5-BA7F-BF982D0A9F96}"/>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C52A458E-CBCE-5EE3-8208-D407F98D240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C3764CE-FE23-0915-645C-B341C56035E7}"/>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3BDA7E57-7DBF-41E2-F410-C219E8A684B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DE91B1F-13C8-B879-1B57-EF5B44122CFF}"/>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C9DD367A-9781-F1E8-8D43-26C38E7FC5A5}"/>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56673ABC-E1DC-87B9-DAEF-6820C7E5FF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694260D8-2441-C599-FF8B-D11E7476B60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C0ADB38B-3421-9A6B-0A5F-B3D93E457026}"/>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0E4369B7-AED9-B6DE-2655-D215C3897458}"/>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7F3ACEB-B696-BACA-284E-8140A20DDEE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814775C7-AACA-C7EA-1738-40839ACDD7C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142E7825-84C8-F16E-F203-9ADEBC7F859F}"/>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FD17B1E0-0828-F86D-F6FE-ABB41B44B25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7AA352CF-5A59-832E-D2A9-ED62A25D9CD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8F80D5BD-234A-45A0-6269-84134144DA6E}"/>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09DA26A-CB8D-874E-4C98-17BB4BDBE2F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CD1E9D7-F6FE-002A-9A03-91F65E60121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7B1166A-6574-D87A-E4D4-7F2B12B0AE04}"/>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40ACF93A-45FC-BC66-3272-DCAF579D50C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45AC3E89-20B5-017E-1B0F-D2E4A41857F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FDBA9CFA-9D81-266F-3CCD-96D037645AC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0331E2B0-95FB-EE3F-FBCF-8BD58573290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BA818B83-9610-365B-2BA7-B03DA3E59D2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D93FCFBF-11F2-576C-21EE-F0D531438ED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8E37AB3F-644D-952A-0AE0-6DB540410B7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8004"/>
            <a:ext cx="11763662" cy="552915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94750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4F29B878-1E82-9BB2-4178-F8F3257613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DF808E2-3A02-D0DA-02E0-FDCBED415BB9}"/>
              </a:ext>
            </a:extLst>
          </p:cNvPr>
          <p:cNvSpPr/>
          <p:nvPr userDrawn="1"/>
        </p:nvSpPr>
        <p:spPr>
          <a:xfrm>
            <a:off x="0" y="0"/>
            <a:ext cx="1219835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lt1">
                  <a:alpha val="60000"/>
                </a:schemeClr>
              </a:solidFill>
            </a:endParaRPr>
          </a:p>
        </p:txBody>
      </p:sp>
      <p:cxnSp>
        <p:nvCxnSpPr>
          <p:cNvPr id="4" name="Straight Connector 3">
            <a:extLst>
              <a:ext uri="{FF2B5EF4-FFF2-40B4-BE49-F238E27FC236}">
                <a16:creationId xmlns:a16="http://schemas.microsoft.com/office/drawing/2014/main" id="{E80D13D6-54C5-7E76-0A5C-02F9C7A59A8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38">
            <a:extLst>
              <a:ext uri="{FF2B5EF4-FFF2-40B4-BE49-F238E27FC236}">
                <a16:creationId xmlns:a16="http://schemas.microsoft.com/office/drawing/2014/main" id="{39F20A67-F92C-E50F-F17E-C9EB7A606C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8">
            <a:extLst>
              <a:ext uri="{FF2B5EF4-FFF2-40B4-BE49-F238E27FC236}">
                <a16:creationId xmlns:a16="http://schemas.microsoft.com/office/drawing/2014/main" id="{8983CDC3-168D-152B-8FEA-823F37A26E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48F4C6DE-0BF9-B345-9B8B-09474C6CEAD3}"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E897B7AC-18A7-E89C-D815-5C2F99DA2696}"/>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8" name="Picture 41">
            <a:extLst>
              <a:ext uri="{FF2B5EF4-FFF2-40B4-BE49-F238E27FC236}">
                <a16:creationId xmlns:a16="http://schemas.microsoft.com/office/drawing/2014/main" id="{B1C09986-C206-74D5-C3DE-9B5237B93F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9CCA2F22-354D-E456-74CB-54F2A01D4564}"/>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157DAAE5-DE9B-04C7-A3F7-B62C2AB1996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CF98949F-968D-FE8C-D09C-65FE359AE1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F72F4E26-E32E-D6DD-046F-799BE684820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25A4FAE3-3B19-4AA5-7F94-543B4E1157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514C48D5-6D26-4B38-4E30-DC8EDD20D6F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AB28D708-AFBB-343D-7704-D4469AB183F9}"/>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AC87357B-CCEE-EEB4-9C98-0CD3F203075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EFDE254B-3D06-33D5-6EF1-F32B9ADF094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95F2AE44-6967-A2E9-50ED-C466F2BB12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3A3AD2CA-2580-6F6E-433D-605CBB64F28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FFB4965E-2AA6-54D2-713B-7EAB3F4CFDA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6183AB5D-AC68-AD38-CF7C-562F5CE7AE6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20038AED-E059-7AE5-82E3-4D62B63A3F91}"/>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3D668C0-17B1-26B4-0DE4-78A0B12C38C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4CE5E278-D5A5-AA71-3CA9-8079128ED7FC}"/>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47927B7C-9CB8-3BE0-D6FB-7C20183D4A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BD4B3098-FF14-C184-D18F-EFA3660532D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D229C57A-6C81-BD5C-6DD2-B3818E82F11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5B5F758C-3FDC-5E56-5602-A93BFBCD58F4}"/>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28CF9230-FD6D-1615-9BD6-F3D8AEE3FD6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AA126D17-709B-72F4-3341-B758937DF9FC}"/>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FF31E49F-0EF2-F7C0-031A-7B47D7933F9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6D77953D-2C16-044F-29F0-59E276632DAC}"/>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AEA47264-509D-A48D-0A68-5737ADA957F1}"/>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2C150261-F91F-4653-0DFD-F06A12FB8B5F}"/>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4"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6331204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2" name="Picture 35">
            <a:extLst>
              <a:ext uri="{FF2B5EF4-FFF2-40B4-BE49-F238E27FC236}">
                <a16:creationId xmlns:a16="http://schemas.microsoft.com/office/drawing/2014/main" id="{BFBE28BE-774F-D2C4-1488-E6AB249E59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770638C7-CCBC-B7E9-33BC-114930218E6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817C1EE4-3B84-7B99-571C-346C2A6E591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C2233AD-8066-F2DD-70FA-BE2EAA69441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7D1CCBA2-5F23-1E4C-952B-6B5812D5AF1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0DA9B041-2E6E-5071-F606-3404E27346B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C1EEAD36-6E9B-A59E-950D-ADCE56CD95E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3665E827-6AA6-99D9-EC47-D98130C31680}"/>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E09A74B0-9E02-C50D-F2A8-8A61E6149C1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24BE06CA-6486-9A50-D9E3-204569039B3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A902D8CC-AFC7-78BE-8D0F-CB3F9061040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5ACBEE3-CF92-09FC-7E55-A593951B65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B85E3F9F-EA7A-F13E-CAAE-74183A71DF4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F10CD8F6-8CFE-15CB-7371-C445920F906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39FDF5A3-C48A-AC16-380E-F8F3342B2A8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AE5136C-1832-2C84-E3E6-7CFE688206C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A3C1C431-19CE-618A-7F5F-A6141C8C9D1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489B0B29-C943-6EC0-B5C0-095391D4FB6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64B1F77-5B52-3F16-70E6-711B05D245BC}"/>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9FA4CA5-9907-9E96-7B42-1C97D0B7EE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926459A2-C313-8533-989D-E8DF393AC7A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CAA5053-399A-2345-373E-FE0210FFE92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069621F-283F-A729-D183-813B937F607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B7F2EDCC-DF75-F139-3B2E-2DEFF56AF281}"/>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C2F50031-6739-B2C8-B758-89D06601A7C9}"/>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535B36E3-1A1D-4C57-0E53-84F46E9D3E89}"/>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E667320-542F-B1B0-52D6-6821C02AC64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CAC9CF51-E23E-8986-0C43-D112F493B5B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C5F73689-FEF0-582A-C7DF-8E88CA30E16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A4D5822-E2D2-0932-5473-6E3D405E9DA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3D35C864-B1EF-8165-4C55-B762FEFEFBF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26583717-8A18-1DEE-47B3-9EE2D95784F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D14319F-D243-C221-DACD-A7183CD21540}"/>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72422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9B18E-20FF-4E19-B143-EB763A43CD0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lv-LV"/>
          </a:p>
        </p:txBody>
      </p:sp>
      <p:sp>
        <p:nvSpPr>
          <p:cNvPr id="3" name="Subtitle 2">
            <a:extLst>
              <a:ext uri="{FF2B5EF4-FFF2-40B4-BE49-F238E27FC236}">
                <a16:creationId xmlns:a16="http://schemas.microsoft.com/office/drawing/2014/main" id="{6B0AD9F4-15EA-4A04-A0F3-FB0C54ECA31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D9286782-B49D-481B-A15B-2F3E07400D27}"/>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72689575-379C-4A61-B2D6-FB133736FDD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6D19A390-ADEC-4F0B-9D01-9975C889E2D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47E94189-80FC-4F48-B1CB-12BD0D889D3C}"/>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2050" name="Picture 2" descr="Sākums | Latvijas Zinātnes padome">
            <a:extLst>
              <a:ext uri="{FF2B5EF4-FFF2-40B4-BE49-F238E27FC236}">
                <a16:creationId xmlns:a16="http://schemas.microsoft.com/office/drawing/2014/main" id="{CD05FA84-6DDF-4E54-BB3D-6F820A03AE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7699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B6FCC0-F767-7FCD-47EF-51A0A909A33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FA75173-3D94-22EF-815F-FC3527F23EF5}"/>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13997B0-7D71-E500-7BC7-13264E2A7A1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3232D9DE-903D-0EF1-E1AC-4EF70EE5EAB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05BDC7F-5BCD-DB4F-974B-08B39F8B851F}"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FB05BAE1-F30C-3CA4-6B80-5B98C104A961}"/>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02A2D50-C791-A6A0-F64B-6011473AB3A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BB2082DE-570E-EAD3-0A76-134792F5EDA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1AC3D390-8F80-D704-B047-9988E6893B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FFE52256-D8CA-2E0C-2290-A96BC56DC80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CD035F5C-DB82-0DEE-A538-37FE6AA129A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2876C5DC-EE09-571D-1C13-09DD9B7F8FA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4BBD9DEB-567A-4BEA-DCE1-1196B1E399A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39AEEF7-AC24-C649-F0F6-8E9E3F46AEA1}"/>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C7A7106-24E6-92C5-0C6A-558A51DF0DDD}"/>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9F056813-187E-6E9B-3B8F-1067A336B3FC}"/>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1838BE1-E7C1-A455-0630-0AC4D614504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BBA8E0A-FD06-D74D-35E1-C728F798763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5BADB1E-E46E-030B-3A72-C2FD885BD5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68F7EF4-2F61-5890-4F94-11E3F0E3717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072C009-B5E0-FF5C-6751-66C0B4E3BAB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469C2B7-E31F-5133-70D8-DFABDE8BC23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782F84-8B66-1A84-D41D-2A360D54B44C}"/>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24523854-ECB6-54D0-2C2A-58E4DEA5A89F}"/>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9A5EBC8-1B35-2CBE-B814-26FB2C45F365}"/>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33C01C2-688B-EF6D-4D33-DEB577F3387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66C3E02-963F-301B-9D47-759ECE717490}"/>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E637597-1CE6-9B59-AD89-BCC6FC0890D2}"/>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62CD138-091F-4C2F-4A79-6E88D3870DF3}"/>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C9313E86-0984-D120-9018-D84425E7BCA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1C69025C-8FE2-98DE-8BF3-B56CA93DBBE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C91D28AE-CD0B-80B1-EA2D-05D5B2161D0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97305C53-9CB4-8707-F575-3FF9533A75E2}"/>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96"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88424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D870B8-5474-EA64-A466-8263FEF3371E}"/>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71967D9-E52B-A063-821B-65FB38BCEC21}"/>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0793DAC-DA86-1ADC-F03B-57D65A03A7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A9B77C2D-A34D-FC64-F13E-37AC983E687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5A71AD9-E219-D64A-ACD7-A16412B4C9F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DB7FCCB-9933-19FB-EECB-E037BCA7508B}"/>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FDAD5C19-1B26-0709-1158-14650B439360}"/>
              </a:ext>
            </a:extLst>
          </p:cNvPr>
          <p:cNvGraphicFramePr>
            <a:graphicFrameLocks/>
          </p:cNvGraphicFramePr>
          <p:nvPr/>
        </p:nvGraphicFramePr>
        <p:xfrm>
          <a:off x="-738188" y="333375"/>
          <a:ext cx="13657263" cy="67500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E91B0C04-16D1-C971-4342-D3E0E8D7901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55E7445D-7EAD-1AB7-E1EE-3CD021F9FD12}"/>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A1B8EA82-3F08-9640-BA15-35A4DEF8C51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19B4F343-7446-DDE8-C3CB-69D37B34030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220DF533-0F72-6523-B647-9A164174DC8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D574FCE4-E09F-0282-62E7-8F9DB4C29BCB}"/>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4106040B-4950-AD29-B3CD-3432F3BD3A8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47B9D54B-C691-0ECA-C5E1-D1C6E2F3C8F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591AE44C-6FE2-FD97-FC99-1C563B01392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AD68C4CD-45A2-05E1-184C-2EF847231C2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8ADA3ED8-2801-BD27-C4DD-5C5EFCA1858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E3494136-56B8-D4F5-6996-229A326995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92E99DE0-AD5B-9B62-D5B0-73FE4DEACA7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8D8282AB-88AC-40FC-F6F7-AC556080CFE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4CFDA48D-08E6-26D3-23F4-61B8F64B05F2}"/>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FB3DC0AB-12BF-444E-4A42-9ABCCBDB32A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0B5BFC46-2FA5-B9E2-369F-1F519D2386A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B7ED9E8A-66D3-A97E-A5AB-DC3727AD4C0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2F48FEBE-E08D-834B-9A33-F163795916E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41C71EE5-5005-D7E7-B915-825F4F2EDACF}"/>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A4A7316-35DF-0B7C-2B2B-C2EA29DAEF3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74F56E7F-A126-DD5C-C509-DFBEE6A9161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CE8248F0-9C19-F8A8-F00E-CE1534612CE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3A954FA6-CAD2-3746-7DA4-65858B24EB2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242A768D-8FD1-53E9-5C8F-FA226F16C0B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0CCD43A-1D92-E00C-2195-38CF9C3B7A8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1A2553C-DEC7-46EB-A926-815E21D29291}"/>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8315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9ED424-2DBF-3B74-94E8-DC2A871C136D}"/>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3ED93D0-157B-621F-E897-DBBFEF3188A3}"/>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6967FC5-5391-1ACA-4951-C90BDD8A19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BE220B9D-F4BF-36AE-706E-89892BBAC502}"/>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DFA4E41-346C-754C-9C57-B57C8D9DF19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7CA9F4F4-ADD8-2657-79CA-6D0009DD9B97}"/>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BB0E320-4358-267C-6720-583D170F0C8A}"/>
              </a:ext>
            </a:extLst>
          </p:cNvPr>
          <p:cNvGraphicFramePr>
            <a:graphicFrameLocks/>
          </p:cNvGraphicFramePr>
          <p:nvPr/>
        </p:nvGraphicFramePr>
        <p:xfrm>
          <a:off x="-738188" y="228600"/>
          <a:ext cx="13657263" cy="686435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41">
            <a:extLst>
              <a:ext uri="{FF2B5EF4-FFF2-40B4-BE49-F238E27FC236}">
                <a16:creationId xmlns:a16="http://schemas.microsoft.com/office/drawing/2014/main" id="{77AF06D7-27D3-0981-2F78-327A1698AA4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42">
            <a:extLst>
              <a:ext uri="{FF2B5EF4-FFF2-40B4-BE49-F238E27FC236}">
                <a16:creationId xmlns:a16="http://schemas.microsoft.com/office/drawing/2014/main" id="{2BCEC803-988D-BCBE-3D64-D15B4BD9B010}"/>
              </a:ext>
            </a:extLst>
          </p:cNvPr>
          <p:cNvGrpSpPr>
            <a:grpSpLocks/>
          </p:cNvGrpSpPr>
          <p:nvPr userDrawn="1"/>
        </p:nvGrpSpPr>
        <p:grpSpPr bwMode="auto">
          <a:xfrm>
            <a:off x="227013" y="6572250"/>
            <a:ext cx="9280525" cy="144463"/>
            <a:chOff x="226688" y="6572055"/>
            <a:chExt cx="9280921" cy="144114"/>
          </a:xfrm>
        </p:grpSpPr>
        <p:pic>
          <p:nvPicPr>
            <p:cNvPr id="10" name="Picture 43" descr="at.png">
              <a:extLst>
                <a:ext uri="{FF2B5EF4-FFF2-40B4-BE49-F238E27FC236}">
                  <a16:creationId xmlns:a16="http://schemas.microsoft.com/office/drawing/2014/main" id="{281198AC-10F3-1A89-1051-4FE1142878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be.png">
              <a:extLst>
                <a:ext uri="{FF2B5EF4-FFF2-40B4-BE49-F238E27FC236}">
                  <a16:creationId xmlns:a16="http://schemas.microsoft.com/office/drawing/2014/main" id="{D8E07E4D-F4ED-C08A-CDE9-D87000C2E8C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h.png">
              <a:extLst>
                <a:ext uri="{FF2B5EF4-FFF2-40B4-BE49-F238E27FC236}">
                  <a16:creationId xmlns:a16="http://schemas.microsoft.com/office/drawing/2014/main" id="{4EC29F78-AC7C-371F-4CEF-39E8E2FA386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cz.png">
              <a:extLst>
                <a:ext uri="{FF2B5EF4-FFF2-40B4-BE49-F238E27FC236}">
                  <a16:creationId xmlns:a16="http://schemas.microsoft.com/office/drawing/2014/main" id="{EB123CF9-4CF8-ADA5-1895-0270FA418D5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e.png">
              <a:extLst>
                <a:ext uri="{FF2B5EF4-FFF2-40B4-BE49-F238E27FC236}">
                  <a16:creationId xmlns:a16="http://schemas.microsoft.com/office/drawing/2014/main" id="{6DA52C4B-3D16-ACB4-FCC1-3A753F28831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dk.png">
              <a:extLst>
                <a:ext uri="{FF2B5EF4-FFF2-40B4-BE49-F238E27FC236}">
                  <a16:creationId xmlns:a16="http://schemas.microsoft.com/office/drawing/2014/main" id="{924853BE-AF73-E519-905B-9F7E51EBB9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e.png">
              <a:extLst>
                <a:ext uri="{FF2B5EF4-FFF2-40B4-BE49-F238E27FC236}">
                  <a16:creationId xmlns:a16="http://schemas.microsoft.com/office/drawing/2014/main" id="{98120220-08E3-D160-F4C7-A75A99E9042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es.png">
              <a:extLst>
                <a:ext uri="{FF2B5EF4-FFF2-40B4-BE49-F238E27FC236}">
                  <a16:creationId xmlns:a16="http://schemas.microsoft.com/office/drawing/2014/main" id="{7AF31740-E9FD-1ACC-F13A-9E58CFC835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i.png">
              <a:extLst>
                <a:ext uri="{FF2B5EF4-FFF2-40B4-BE49-F238E27FC236}">
                  <a16:creationId xmlns:a16="http://schemas.microsoft.com/office/drawing/2014/main" id="{21EBBFDD-5641-A09B-4708-53D63E88A90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fr.png">
              <a:extLst>
                <a:ext uri="{FF2B5EF4-FFF2-40B4-BE49-F238E27FC236}">
                  <a16:creationId xmlns:a16="http://schemas.microsoft.com/office/drawing/2014/main" id="{C209A1B4-DB55-B1DC-102C-AD8BA269D59E}"/>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gr.png">
              <a:extLst>
                <a:ext uri="{FF2B5EF4-FFF2-40B4-BE49-F238E27FC236}">
                  <a16:creationId xmlns:a16="http://schemas.microsoft.com/office/drawing/2014/main" id="{BAAD3CA8-14BC-C399-6EF1-D789FB57FCD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hu.png">
              <a:extLst>
                <a:ext uri="{FF2B5EF4-FFF2-40B4-BE49-F238E27FC236}">
                  <a16:creationId xmlns:a16="http://schemas.microsoft.com/office/drawing/2014/main" id="{4B0EE6EF-7E8D-A60A-064C-A022EC93EB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e.png">
              <a:extLst>
                <a:ext uri="{FF2B5EF4-FFF2-40B4-BE49-F238E27FC236}">
                  <a16:creationId xmlns:a16="http://schemas.microsoft.com/office/drawing/2014/main" id="{8E7B347E-2A36-09CE-D15E-508DAC9D849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it.png">
              <a:extLst>
                <a:ext uri="{FF2B5EF4-FFF2-40B4-BE49-F238E27FC236}">
                  <a16:creationId xmlns:a16="http://schemas.microsoft.com/office/drawing/2014/main" id="{BABEE1BC-2E1E-1396-E205-A3A730E42011}"/>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lu.png">
              <a:extLst>
                <a:ext uri="{FF2B5EF4-FFF2-40B4-BE49-F238E27FC236}">
                  <a16:creationId xmlns:a16="http://schemas.microsoft.com/office/drawing/2014/main" id="{7D314CAA-D21C-4343-950D-5A4DB40BFD6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l.png">
              <a:extLst>
                <a:ext uri="{FF2B5EF4-FFF2-40B4-BE49-F238E27FC236}">
                  <a16:creationId xmlns:a16="http://schemas.microsoft.com/office/drawing/2014/main" id="{668A852C-3820-A3A5-ADD0-70DD906E216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no.png">
              <a:extLst>
                <a:ext uri="{FF2B5EF4-FFF2-40B4-BE49-F238E27FC236}">
                  <a16:creationId xmlns:a16="http://schemas.microsoft.com/office/drawing/2014/main" id="{E13831AB-6AA3-146D-EA6E-7DA384BB294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l.png">
              <a:extLst>
                <a:ext uri="{FF2B5EF4-FFF2-40B4-BE49-F238E27FC236}">
                  <a16:creationId xmlns:a16="http://schemas.microsoft.com/office/drawing/2014/main" id="{CF4111CE-958A-B795-5B3E-DD6659FBF54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pt.png">
              <a:extLst>
                <a:ext uri="{FF2B5EF4-FFF2-40B4-BE49-F238E27FC236}">
                  <a16:creationId xmlns:a16="http://schemas.microsoft.com/office/drawing/2014/main" id="{FF48D456-9DE1-208A-9C11-124020476B15}"/>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ro.png">
              <a:extLst>
                <a:ext uri="{FF2B5EF4-FFF2-40B4-BE49-F238E27FC236}">
                  <a16:creationId xmlns:a16="http://schemas.microsoft.com/office/drawing/2014/main" id="{9A9517AD-1BD8-7A85-0AAD-7C173AFAD04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se.png">
              <a:extLst>
                <a:ext uri="{FF2B5EF4-FFF2-40B4-BE49-F238E27FC236}">
                  <a16:creationId xmlns:a16="http://schemas.microsoft.com/office/drawing/2014/main" id="{6E37BC8C-795E-BA71-A759-D25BF7A9B218}"/>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uk.png">
              <a:extLst>
                <a:ext uri="{FF2B5EF4-FFF2-40B4-BE49-F238E27FC236}">
                  <a16:creationId xmlns:a16="http://schemas.microsoft.com/office/drawing/2014/main" id="{241E0824-C38B-8259-5F0B-7F64A0F4736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descr="ca.png">
              <a:extLst>
                <a:ext uri="{FF2B5EF4-FFF2-40B4-BE49-F238E27FC236}">
                  <a16:creationId xmlns:a16="http://schemas.microsoft.com/office/drawing/2014/main" id="{7A3908CE-5C52-8ED8-35D6-E0DC60C62CFA}"/>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a:extLst>
                <a:ext uri="{FF2B5EF4-FFF2-40B4-BE49-F238E27FC236}">
                  <a16:creationId xmlns:a16="http://schemas.microsoft.com/office/drawing/2014/main" id="{F3E009E0-0D9B-E044-B7FC-7F6F6BF99006}"/>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0" descr="si.png">
              <a:extLst>
                <a:ext uri="{FF2B5EF4-FFF2-40B4-BE49-F238E27FC236}">
                  <a16:creationId xmlns:a16="http://schemas.microsoft.com/office/drawing/2014/main" id="{1630FCED-0060-4E15-ED3C-FF62EE105F23}"/>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155755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down)">
                                      <p:cBhvr>
                                        <p:cTn id="7" dur="300"/>
                                        <p:tgtEl>
                                          <p:spTgt spid="7">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down)">
                                      <p:cBhvr>
                                        <p:cTn id="11" dur="300"/>
                                        <p:tgtEl>
                                          <p:spTgt spid="7">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down)">
                                      <p:cBhvr>
                                        <p:cTn id="15" dur="300"/>
                                        <p:tgtEl>
                                          <p:spTgt spid="7">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down)">
                                      <p:cBhvr>
                                        <p:cTn id="19" dur="300"/>
                                        <p:tgtEl>
                                          <p:spTgt spid="7">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down)">
                                      <p:cBhvr>
                                        <p:cTn id="23" dur="300"/>
                                        <p:tgtEl>
                                          <p:spTgt spid="7">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down)">
                                      <p:cBhvr>
                                        <p:cTn id="27" dur="300"/>
                                        <p:tgtEl>
                                          <p:spTgt spid="7">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7">
                                            <p:graphicEl>
                                              <a:chart seriesIdx="-4" categoryIdx="5" bldStep="category"/>
                                            </p:graphicEl>
                                          </p:spTgt>
                                        </p:tgtEl>
                                        <p:attrNameLst>
                                          <p:attrName>style.visibility</p:attrName>
                                        </p:attrNameLst>
                                      </p:cBhvr>
                                      <p:to>
                                        <p:strVal val="visible"/>
                                      </p:to>
                                    </p:set>
                                    <p:animEffect transition="in" filter="wipe(down)">
                                      <p:cBhvr>
                                        <p:cTn id="31" dur="300"/>
                                        <p:tgtEl>
                                          <p:spTgt spid="7">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7">
                                            <p:graphicEl>
                                              <a:chart seriesIdx="-4" categoryIdx="6" bldStep="category"/>
                                            </p:graphicEl>
                                          </p:spTgt>
                                        </p:tgtEl>
                                        <p:attrNameLst>
                                          <p:attrName>style.visibility</p:attrName>
                                        </p:attrNameLst>
                                      </p:cBhvr>
                                      <p:to>
                                        <p:strVal val="visible"/>
                                      </p:to>
                                    </p:set>
                                    <p:animEffect transition="in" filter="wipe(down)">
                                      <p:cBhvr>
                                        <p:cTn id="35" dur="300"/>
                                        <p:tgtEl>
                                          <p:spTgt spid="7">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7">
                                            <p:graphicEl>
                                              <a:chart seriesIdx="-4" categoryIdx="7" bldStep="category"/>
                                            </p:graphicEl>
                                          </p:spTgt>
                                        </p:tgtEl>
                                        <p:attrNameLst>
                                          <p:attrName>style.visibility</p:attrName>
                                        </p:attrNameLst>
                                      </p:cBhvr>
                                      <p:to>
                                        <p:strVal val="visible"/>
                                      </p:to>
                                    </p:set>
                                    <p:animEffect transition="in" filter="wipe(down)">
                                      <p:cBhvr>
                                        <p:cTn id="39" dur="300"/>
                                        <p:tgtEl>
                                          <p:spTgt spid="7">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7">
                                            <p:graphicEl>
                                              <a:chart seriesIdx="-4" categoryIdx="8" bldStep="category"/>
                                            </p:graphicEl>
                                          </p:spTgt>
                                        </p:tgtEl>
                                        <p:attrNameLst>
                                          <p:attrName>style.visibility</p:attrName>
                                        </p:attrNameLst>
                                      </p:cBhvr>
                                      <p:to>
                                        <p:strVal val="visible"/>
                                      </p:to>
                                    </p:set>
                                    <p:animEffect transition="in" filter="wipe(down)">
                                      <p:cBhvr>
                                        <p:cTn id="43" dur="300"/>
                                        <p:tgtEl>
                                          <p:spTgt spid="7">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7">
                                            <p:graphicEl>
                                              <a:chart seriesIdx="-4" categoryIdx="9" bldStep="category"/>
                                            </p:graphicEl>
                                          </p:spTgt>
                                        </p:tgtEl>
                                        <p:attrNameLst>
                                          <p:attrName>style.visibility</p:attrName>
                                        </p:attrNameLst>
                                      </p:cBhvr>
                                      <p:to>
                                        <p:strVal val="visible"/>
                                      </p:to>
                                    </p:set>
                                    <p:animEffect transition="in" filter="wipe(down)">
                                      <p:cBhvr>
                                        <p:cTn id="47" dur="300"/>
                                        <p:tgtEl>
                                          <p:spTgt spid="7">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7">
                                            <p:graphicEl>
                                              <a:chart seriesIdx="-4" categoryIdx="10" bldStep="category"/>
                                            </p:graphicEl>
                                          </p:spTgt>
                                        </p:tgtEl>
                                        <p:attrNameLst>
                                          <p:attrName>style.visibility</p:attrName>
                                        </p:attrNameLst>
                                      </p:cBhvr>
                                      <p:to>
                                        <p:strVal val="visible"/>
                                      </p:to>
                                    </p:set>
                                    <p:animEffect transition="in" filter="wipe(down)">
                                      <p:cBhvr>
                                        <p:cTn id="51" dur="300"/>
                                        <p:tgtEl>
                                          <p:spTgt spid="7">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7">
                                            <p:graphicEl>
                                              <a:chart seriesIdx="-4" categoryIdx="11" bldStep="category"/>
                                            </p:graphicEl>
                                          </p:spTgt>
                                        </p:tgtEl>
                                        <p:attrNameLst>
                                          <p:attrName>style.visibility</p:attrName>
                                        </p:attrNameLst>
                                      </p:cBhvr>
                                      <p:to>
                                        <p:strVal val="visible"/>
                                      </p:to>
                                    </p:set>
                                    <p:animEffect transition="in" filter="wipe(down)">
                                      <p:cBhvr>
                                        <p:cTn id="55" dur="300"/>
                                        <p:tgtEl>
                                          <p:spTgt spid="7">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7">
                                            <p:graphicEl>
                                              <a:chart seriesIdx="-4" categoryIdx="12" bldStep="category"/>
                                            </p:graphicEl>
                                          </p:spTgt>
                                        </p:tgtEl>
                                        <p:attrNameLst>
                                          <p:attrName>style.visibility</p:attrName>
                                        </p:attrNameLst>
                                      </p:cBhvr>
                                      <p:to>
                                        <p:strVal val="visible"/>
                                      </p:to>
                                    </p:set>
                                    <p:animEffect transition="in" filter="wipe(down)">
                                      <p:cBhvr>
                                        <p:cTn id="59" dur="300"/>
                                        <p:tgtEl>
                                          <p:spTgt spid="7">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7">
                                            <p:graphicEl>
                                              <a:chart seriesIdx="-4" categoryIdx="13" bldStep="category"/>
                                            </p:graphicEl>
                                          </p:spTgt>
                                        </p:tgtEl>
                                        <p:attrNameLst>
                                          <p:attrName>style.visibility</p:attrName>
                                        </p:attrNameLst>
                                      </p:cBhvr>
                                      <p:to>
                                        <p:strVal val="visible"/>
                                      </p:to>
                                    </p:set>
                                    <p:animEffect transition="in" filter="wipe(down)">
                                      <p:cBhvr>
                                        <p:cTn id="63" dur="300"/>
                                        <p:tgtEl>
                                          <p:spTgt spid="7">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7">
                                            <p:graphicEl>
                                              <a:chart seriesIdx="-4" categoryIdx="14" bldStep="category"/>
                                            </p:graphicEl>
                                          </p:spTgt>
                                        </p:tgtEl>
                                        <p:attrNameLst>
                                          <p:attrName>style.visibility</p:attrName>
                                        </p:attrNameLst>
                                      </p:cBhvr>
                                      <p:to>
                                        <p:strVal val="visible"/>
                                      </p:to>
                                    </p:set>
                                    <p:animEffect transition="in" filter="wipe(down)">
                                      <p:cBhvr>
                                        <p:cTn id="67" dur="300"/>
                                        <p:tgtEl>
                                          <p:spTgt spid="7">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7">
                                            <p:graphicEl>
                                              <a:chart seriesIdx="-4" categoryIdx="15" bldStep="category"/>
                                            </p:graphicEl>
                                          </p:spTgt>
                                        </p:tgtEl>
                                        <p:attrNameLst>
                                          <p:attrName>style.visibility</p:attrName>
                                        </p:attrNameLst>
                                      </p:cBhvr>
                                      <p:to>
                                        <p:strVal val="visible"/>
                                      </p:to>
                                    </p:set>
                                    <p:animEffect transition="in" filter="wipe(down)">
                                      <p:cBhvr>
                                        <p:cTn id="71" dur="300"/>
                                        <p:tgtEl>
                                          <p:spTgt spid="7">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7">
                                            <p:graphicEl>
                                              <a:chart seriesIdx="-4" categoryIdx="16" bldStep="category"/>
                                            </p:graphicEl>
                                          </p:spTgt>
                                        </p:tgtEl>
                                        <p:attrNameLst>
                                          <p:attrName>style.visibility</p:attrName>
                                        </p:attrNameLst>
                                      </p:cBhvr>
                                      <p:to>
                                        <p:strVal val="visible"/>
                                      </p:to>
                                    </p:set>
                                    <p:animEffect transition="in" filter="wipe(down)">
                                      <p:cBhvr>
                                        <p:cTn id="75" dur="300"/>
                                        <p:tgtEl>
                                          <p:spTgt spid="7">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7">
                                            <p:graphicEl>
                                              <a:chart seriesIdx="-4" categoryIdx="17" bldStep="category"/>
                                            </p:graphicEl>
                                          </p:spTgt>
                                        </p:tgtEl>
                                        <p:attrNameLst>
                                          <p:attrName>style.visibility</p:attrName>
                                        </p:attrNameLst>
                                      </p:cBhvr>
                                      <p:to>
                                        <p:strVal val="visible"/>
                                      </p:to>
                                    </p:set>
                                    <p:animEffect transition="in" filter="wipe(down)">
                                      <p:cBhvr>
                                        <p:cTn id="79" dur="300"/>
                                        <p:tgtEl>
                                          <p:spTgt spid="7">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7">
                                            <p:graphicEl>
                                              <a:chart seriesIdx="-4" categoryIdx="18" bldStep="category"/>
                                            </p:graphicEl>
                                          </p:spTgt>
                                        </p:tgtEl>
                                        <p:attrNameLst>
                                          <p:attrName>style.visibility</p:attrName>
                                        </p:attrNameLst>
                                      </p:cBhvr>
                                      <p:to>
                                        <p:strVal val="visible"/>
                                      </p:to>
                                    </p:set>
                                    <p:animEffect transition="in" filter="wipe(down)">
                                      <p:cBhvr>
                                        <p:cTn id="83" dur="300"/>
                                        <p:tgtEl>
                                          <p:spTgt spid="7">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7">
                                            <p:graphicEl>
                                              <a:chart seriesIdx="-4" categoryIdx="19" bldStep="category"/>
                                            </p:graphicEl>
                                          </p:spTgt>
                                        </p:tgtEl>
                                        <p:attrNameLst>
                                          <p:attrName>style.visibility</p:attrName>
                                        </p:attrNameLst>
                                      </p:cBhvr>
                                      <p:to>
                                        <p:strVal val="visible"/>
                                      </p:to>
                                    </p:set>
                                    <p:animEffect transition="in" filter="wipe(down)">
                                      <p:cBhvr>
                                        <p:cTn id="87" dur="300"/>
                                        <p:tgtEl>
                                          <p:spTgt spid="7">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7">
                                            <p:graphicEl>
                                              <a:chart seriesIdx="-4" categoryIdx="20" bldStep="category"/>
                                            </p:graphicEl>
                                          </p:spTgt>
                                        </p:tgtEl>
                                        <p:attrNameLst>
                                          <p:attrName>style.visibility</p:attrName>
                                        </p:attrNameLst>
                                      </p:cBhvr>
                                      <p:to>
                                        <p:strVal val="visible"/>
                                      </p:to>
                                    </p:set>
                                    <p:animEffect transition="in" filter="wipe(down)">
                                      <p:cBhvr>
                                        <p:cTn id="91" dur="300"/>
                                        <p:tgtEl>
                                          <p:spTgt spid="7">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7">
                                            <p:graphicEl>
                                              <a:chart seriesIdx="-4" categoryIdx="21" bldStep="category"/>
                                            </p:graphicEl>
                                          </p:spTgt>
                                        </p:tgtEl>
                                        <p:attrNameLst>
                                          <p:attrName>style.visibility</p:attrName>
                                        </p:attrNameLst>
                                      </p:cBhvr>
                                      <p:to>
                                        <p:strVal val="visible"/>
                                      </p:to>
                                    </p:set>
                                    <p:animEffect transition="in" filter="wipe(down)">
                                      <p:cBhvr>
                                        <p:cTn id="95" dur="300"/>
                                        <p:tgtEl>
                                          <p:spTgt spid="7">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7">
                                            <p:graphicEl>
                                              <a:chart seriesIdx="-4" categoryIdx="22" bldStep="category"/>
                                            </p:graphicEl>
                                          </p:spTgt>
                                        </p:tgtEl>
                                        <p:attrNameLst>
                                          <p:attrName>style.visibility</p:attrName>
                                        </p:attrNameLst>
                                      </p:cBhvr>
                                      <p:to>
                                        <p:strVal val="visible"/>
                                      </p:to>
                                    </p:set>
                                    <p:animEffect transition="in" filter="wipe(down)">
                                      <p:cBhvr>
                                        <p:cTn id="99" dur="300"/>
                                        <p:tgtEl>
                                          <p:spTgt spid="7">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7">
                                            <p:graphicEl>
                                              <a:chart seriesIdx="-4" categoryIdx="23" bldStep="category"/>
                                            </p:graphicEl>
                                          </p:spTgt>
                                        </p:tgtEl>
                                        <p:attrNameLst>
                                          <p:attrName>style.visibility</p:attrName>
                                        </p:attrNameLst>
                                      </p:cBhvr>
                                      <p:to>
                                        <p:strVal val="visible"/>
                                      </p:to>
                                    </p:set>
                                    <p:animEffect transition="in" filter="wipe(down)">
                                      <p:cBhvr>
                                        <p:cTn id="103" dur="300"/>
                                        <p:tgtEl>
                                          <p:spTgt spid="7">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D0068-F732-5B75-95A7-8DB295009914}"/>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6">
            <a:extLst>
              <a:ext uri="{FF2B5EF4-FFF2-40B4-BE49-F238E27FC236}">
                <a16:creationId xmlns:a16="http://schemas.microsoft.com/office/drawing/2014/main" id="{F88A3864-CF06-EF37-90F6-71C6F802D8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2" name="Content Placeholder 2"/>
          <p:cNvSpPr>
            <a:spLocks noGrp="1"/>
          </p:cNvSpPr>
          <p:nvPr>
            <p:ph idx="1"/>
          </p:nvPr>
        </p:nvSpPr>
        <p:spPr>
          <a:xfrm>
            <a:off x="218262" y="882192"/>
            <a:ext cx="11763662" cy="551477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50059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2D1060-9DAC-BB4C-5342-0BA740784EC5}"/>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7E1969A3-2780-D6A6-76D3-995F0F934B5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5E08A485-67BD-959C-DDCD-4855FD4D4A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78BB9DEC-F28F-5AF0-36F1-7FB155E4587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87BD2C2-6E17-E14D-892B-96488CD4A444}"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897196A0-7390-41EF-9A52-ED95ACFA831F}"/>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D68EDC05-A2B5-57EB-4B36-7EF681A6B1A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E636CF4F-A05F-215D-49C0-7565D6C83C3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CB3C840-BD70-9062-3DD2-A2D7CA7C97E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81735EA-4BDB-8022-431A-50E697137F6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30F235A2-BAB4-4D19-2058-EDE969FAD4E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607ACC6-591D-1CFA-AD67-AB96CEB946D1}"/>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557BF6E3-E4AC-8A87-8D44-74C4F3E5FEB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209A3EC-6C43-E864-78AD-14154C1C36A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71502249-3EDB-8506-2BAB-3601BBFE970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4065BCE-43FA-B70A-C600-B6DA949BB4EF}"/>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3EAA5E31-811B-4BCC-020F-F2763AD29CD7}"/>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1DCA201-4128-BC15-3732-29CD511BB34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0721F231-BAEE-B1CB-3F00-A962ADC6D54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6CF36841-EE8D-1EFF-6B1F-94C618B085C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1D1E53A3-C64A-9252-1609-BC11541C3E0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60980A0-5D9E-967B-01CE-6FFB035F5E1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5E68D8A-3636-6C2D-ABEE-158E4241A7E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3147045-09D6-0C00-BF83-7A7207ED367D}"/>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6424C368-BED0-2549-8FD1-0F5D8A54B6C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4167C73-D0B0-95DA-165E-3CA07B25AD5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43D53CB9-E74B-AB30-3F53-45774A366557}"/>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A936E226-42D9-5DF9-CE36-7581F002B86F}"/>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DFD82ECF-E1B3-736F-939C-E36A69FC905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3AD2AD59-3235-B2AA-14C5-CEDD997125D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04487B5E-E1F5-21E1-4347-502AA5E4395B}"/>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F25450E0-63AE-A8A2-AF90-6AFA9C69614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4D5E114F-F010-2417-6A1D-3EFD74BC5B2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5"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207445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B57B1C-9683-1199-AB32-60DCCFB9C5A7}"/>
              </a:ext>
            </a:extLst>
          </p:cNvPr>
          <p:cNvSpPr/>
          <p:nvPr userDrawn="1"/>
        </p:nvSpPr>
        <p:spPr>
          <a:xfrm>
            <a:off x="0" y="6426200"/>
            <a:ext cx="12192000" cy="4318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66DE3774-FB19-8739-7CA2-FD39E1A27F76}"/>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A67DFA3-418C-C4C5-F650-D11ED429A2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1B143DD4-87F8-2B09-A573-B1741952442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4FADDC9-1379-1647-B961-3E1C9A346AEE}"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C28BFCF-EBEB-E313-E07B-D83A9C383DF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77EA14B9-4571-F7A8-AFED-A4692397E5C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A7061AD3-801D-1330-34A3-A9B0633B4E74}"/>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C542C754-8E02-231F-CBF7-E1F7BFC871F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0D6AD6D-6750-D4B1-6F20-2F73E94FC3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2355E5C4-9A66-5E75-9EC1-AF5A7809CE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2690D38-C185-2E9B-C0B9-7366D795529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78410A80-39CE-114D-0B91-736A007BEFB3}"/>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2F078A03-6016-4D4E-8FF7-CB3BC87916CF}"/>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F1BE9B5-66AA-BD6C-399D-1FA225D71852}"/>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3D3FBC4-E027-E897-583F-A95DE67D5E67}"/>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517A7382-2DC2-BC68-7651-FBFF1CA4C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F940C2D5-4C44-8A22-8C8F-68816445968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B767BEDE-FCD8-2241-9ADB-44FB02A5153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F7BCEA36-AE5E-131F-4F12-6779CF720C8D}"/>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2C34BD6C-D0B7-0F14-B25D-F08061658C3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A237924-5DDA-232E-085E-15FA961B41A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974B33C4-382C-414B-1BF0-C6A33752A1A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83919F9-12FF-66FF-BB69-8CE98FA8137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D834C7D-2191-F33A-7282-F62F464073B0}"/>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1279517-8A5E-D292-7195-A41A72B20D3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6EA83151-D85E-FAD4-257B-475AA8705BF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B8AC5CE-3FC3-2BA0-646B-4EA8C1AFBA4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6F029DFD-442C-80DE-4154-37BA58D6B219}"/>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C8C29CC-35B8-F6E8-8A92-5AB779497AB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0BF8E2B-DD09-480E-4017-7AA0130DC007}"/>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64DD1753-DABF-265A-0649-0D5B5CC352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33A09C5C-1958-F9E7-A583-FDE225DD973F}"/>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Content Placeholder 2"/>
          <p:cNvSpPr>
            <a:spLocks noGrp="1"/>
          </p:cNvSpPr>
          <p:nvPr>
            <p:ph sz="half" idx="10"/>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6"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6"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2416635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234411-05E4-4EF7-5135-FB0800269244}"/>
              </a:ext>
            </a:extLst>
          </p:cNvPr>
          <p:cNvSpPr/>
          <p:nvPr userDrawn="1"/>
        </p:nvSpPr>
        <p:spPr>
          <a:xfrm>
            <a:off x="-6350" y="0"/>
            <a:ext cx="1219835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F93A7F00-830E-9974-28D3-A7E27CBA5F3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70407749-000A-E2CA-8DFE-ED9B30B3E3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6F05AEE5-AC7D-A1F5-363D-8733F76D360D}"/>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AF71088-E4AE-5848-8B0C-D4C67E7054F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3D4C743-7F4A-1862-FBBE-F9C787F8727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0B8C503-7D17-4C25-5D4C-F99FAC1456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4A5EC4D3-E2E0-B0C6-B94F-61EA9B152561}"/>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F04DE12F-BD0B-8D9A-20D6-61FEC90C296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86B787B2-BF05-6C43-0C02-3A5BBBDE96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1C7D8C52-BBE9-61D0-61C4-723193119CC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DA851C4-82FC-04C3-E100-E4C9AD68286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6FFF371-B113-7263-5DBF-74E76DFC139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1015A6E0-518F-D47C-98DC-99D2F905F36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241AA1EA-E55C-8523-76D7-2C6C7D5A644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0C84BB46-1A07-4CEF-D29D-795CB486956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8EFC3072-66DB-76A2-4884-232803EF3C32}"/>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63B6908-F6B5-667A-92F0-306DFF7E8027}"/>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D3AE1CD-56D3-8C68-36A5-786D0808E81F}"/>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7D2D2299-EDAC-7D6C-98D2-81C9BD01815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F8A6458-694B-1805-CC52-8097CEBCC4FD}"/>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98328094-F3F9-7A04-05A5-71F669D6A98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9A9F541-6145-9AB2-E624-62C33926EE45}"/>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563B68EB-4506-E0F7-3FEC-FD29F95C670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270EB966-552B-AA37-E065-C66029708FD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672F86C6-3036-10F1-5E5A-5EF040465F4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26E41B11-AE9B-F864-9846-777AE72326A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B6CB1480-205F-E201-D8D5-E3DEB5744FA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ADBE0309-CDAD-EE2C-BD99-12E56FC0809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E6B8A5AF-0F87-95CF-2735-6527630EB975}"/>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CB13AF-6049-24A9-9FB6-D0EA6D18438A}"/>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81C708DF-56CE-3704-0A4D-7CDA785D6932}"/>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AE0B9EE7-4C3B-C420-EE10-D368105B14A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349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882140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F40B0B-859E-903A-532F-B5E08F800806}"/>
              </a:ext>
            </a:extLst>
          </p:cNvPr>
          <p:cNvSpPr/>
          <p:nvPr userDrawn="1"/>
        </p:nvSpPr>
        <p:spPr>
          <a:xfrm>
            <a:off x="-6350" y="0"/>
            <a:ext cx="12198350" cy="6858000"/>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119F3583-7A1C-8EF8-AD8E-59C5F51B9DCF}"/>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9B17AA33-CF1B-EEBE-5F18-713B924E78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F4C1665D-D8E9-868C-968A-93585ADC8F7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6786C7ED-16F1-5044-AA27-65C4B1B50172}"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C96A8B92-C835-E7FB-AD9A-08CF313B023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ACA833-4406-D815-11B2-19D997752DF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C6309FC9-CD7F-ADEF-5260-7FA7E8A3953F}"/>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D7E05D0B-3E13-DAE1-A5B0-5CCD131E98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BD746D9E-26EF-ACD8-2F22-01BD139EED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8969359-90FA-9D5E-B833-F9FAC8544523}"/>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9BD0491F-C972-9784-2E7B-0E1F118A975F}"/>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8DB8C559-4C00-4324-7765-4A8DF75B754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0143CE05-1C6F-2124-B535-863FC545E1B0}"/>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C7AD32A-ECEC-812A-E49C-0C48CD43C25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4063BEF4-168A-195A-19C1-0CDF8D1646A4}"/>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43AAC9DB-7957-BE05-57BB-9F394C83EF60}"/>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A85B1376-C1A5-AA65-2626-AA560FAEB4D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F603015C-9567-4DE4-D436-2A3371E6FDE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0F19EB8-70AD-41D3-DAB6-215F44FF433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6307FF48-1E8E-FA0A-8080-AC53BEF2744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5F751C4-BBDE-B191-BDA9-5F7100EE2073}"/>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A4DE8A9D-9942-02A7-854A-A5D3C63C5AC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9AD0007D-CBA2-62D7-1FA2-9469C15E43D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E243BEE6-C734-5D71-EF22-C975A7E7002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1BC69B70-D858-0EB9-FAD9-A762100ABAE8}"/>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A7961FE3-A158-1458-C9D0-B69B6826001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0D50E048-D00A-9D1E-403B-EEA28C92A95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DE8FDBA-801E-D01F-2154-75ED73531025}"/>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D9D9CD7D-6282-2808-8C4B-7A91056F467D}"/>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E2EC6AAE-AEDC-B316-CF35-2E9FA4BA97E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57BE23ED-19A3-0546-C68B-D6372F48FF7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B6C4DBD9-7BD0-43AD-01D6-9E87254C0939}"/>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71315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84854C-A74E-6114-5813-ABD209409F63}"/>
              </a:ext>
            </a:extLst>
          </p:cNvPr>
          <p:cNvSpPr/>
          <p:nvPr userDrawn="1"/>
        </p:nvSpPr>
        <p:spPr>
          <a:xfrm>
            <a:off x="-6350" y="0"/>
            <a:ext cx="12198350" cy="6858000"/>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34EF313-BA6B-5D7D-DCC4-331F8AD46797}"/>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6C6281AE-DEDD-ED39-65A7-C6B2B31709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45C38170-73D3-7666-D042-78349388E284}"/>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E824342-6170-BA41-80E5-28F5D9C26CDA}"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43E9AA0-7F86-3222-299E-8252BD21FA32}"/>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951AECCE-92BF-2862-0B98-23477D39CD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09D4EC4B-F835-53D3-D9F3-35951F2BFB9C}"/>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71F2ED1B-3B4D-4D1B-B55E-CFE39476095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CCD34636-E5D0-066A-7D3D-57B6DA31B90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E3B13427-2D2D-2952-305F-EB1EA024CFA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3C70F2C8-13E5-209B-0D80-7AAD80AD85A6}"/>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E39230CE-6943-0F84-C1D7-810AE473D0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4AF06AD0-BEFF-E3F3-58D4-966335169E72}"/>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854952DF-CAFF-19D5-A5B1-77D2B94D64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BCC6302B-1399-6AC2-B182-2C7703A26A3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2491090A-13DD-24C6-CCBB-02CA762039F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65217150-E9A7-F8C1-4EC0-27FC14BD128E}"/>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1B1D1B32-1133-9B84-FEC8-B56DC2ACAB1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07351949-4E77-486C-1CB5-2C1611B71990}"/>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BBA6B9D7-39EA-6CD5-AB94-76FF4738D60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0C8D4E3C-D815-81CE-10EA-2ADC281C3A5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2AC5FF6B-06B6-0ED5-23BF-966752CB14C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40AD693B-89F6-7679-63BE-9E041B03019A}"/>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0ECCD529-00FF-A2B1-D032-AEE834BDD1D9}"/>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2928BB8F-33D2-6E24-32D8-AF2F75A9A04D}"/>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295B9FD-B558-0A41-46D2-510EDFD8219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35628831-E364-E48E-F185-143B41BFDC0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54A96C51-77CF-FB92-F756-A665C746E5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47C05627-286E-2187-626F-AE78B0742A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4AC3D0F0-E243-6F87-A732-63C83B99F6B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9D95AF1F-3D4C-1B6C-3AEA-E9C6441EE31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1533141F-C46A-C372-DD59-AFA7A65C92D0}"/>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1914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79A0E-0B32-D690-41E4-03817897D481}"/>
              </a:ext>
            </a:extLst>
          </p:cNvPr>
          <p:cNvSpPr/>
          <p:nvPr userDrawn="1"/>
        </p:nvSpPr>
        <p:spPr>
          <a:xfrm>
            <a:off x="-6350" y="0"/>
            <a:ext cx="12198350" cy="6858000"/>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83B25A18-022D-FC26-1FD4-7BEF76C40B9D}"/>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C50DF4A4-D575-6EED-CDED-76DCF2877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E24A033C-034A-346B-C646-58768D25B609}"/>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055FA707-2399-224E-9980-1B7869B65ADB}"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AFF4FA85-B270-4432-D3C0-B3A61B76EC50}"/>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4B3DB55-F976-7C68-13A7-0B6774B80F7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FC452459-8359-87FB-3D11-B2E2E146A9A6}"/>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536C5BAC-C08C-CAC9-1237-9833536C862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E2C7CE96-5D9D-1438-26A9-8413FDED104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91E13607-4DE9-6A17-90CB-2F4EC6A2468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06D3E3EA-A1D7-0291-E765-BA3584B8FF44}"/>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C27FFEC1-8E38-DD25-7228-345A0D4BDAC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7EF8DCE-1796-6D66-9CA0-ED8580399EB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F56E7727-0633-F8F6-F074-09697E764F10}"/>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EE9933C3-8C1C-8182-1E15-A158288ACDE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7983DFD9-1FD7-CC64-FE2E-773DC021AF01}"/>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C99C9275-C646-E2DD-2CAF-3E9527A6E2E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5EE480B7-E000-9BA2-8A47-1D884E9BFE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DF66EAC0-B55E-8E27-CF97-4EDA0F998961}"/>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4AED4983-978D-46F0-6557-71ADA5AED602}"/>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AFA5F4E2-FD14-60B4-F96C-B52B6691C6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0F5DEBCB-32B2-1E1E-1C15-0E5F921F50E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C75590B8-2044-37A9-35D2-0C524718EC4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7D4697DE-4FA7-18B1-910D-7DA71841A72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C1BDE833-64A1-6D90-67FE-7B16B481360A}"/>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7C698F51-8A89-B7A8-409F-E3FA49DB855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5B7010D6-FA5E-C2C6-78A7-933E56115CD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87D04108-EBDD-863A-978A-78771D00FA6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1F02511B-F4A4-0B79-3A5C-91878410CF24}"/>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AC1D5E4F-40AF-A2E2-A82F-FB532A70FF7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4CD194FE-341B-96C7-38B5-B0CFD9C8086E}"/>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7BEEC215-0645-9CFC-36AC-6597A68764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6594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EB9FA-273A-4A9F-9656-7EB3945E8B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3861117F-D07C-4F19-93EB-522433A8075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E0D3783C-3E09-4EDD-9CDD-AA0054AC000F}"/>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8771C67E-4D5E-4346-86CA-0AFC65D49C5E}"/>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779ED28-745F-4C27-80CC-EFB875E687F9}"/>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7">
            <a:extLst>
              <a:ext uri="{FF2B5EF4-FFF2-40B4-BE49-F238E27FC236}">
                <a16:creationId xmlns:a16="http://schemas.microsoft.com/office/drawing/2014/main" id="{66C2EDF4-9C1B-450E-9E15-A29E7A9F3D13}"/>
              </a:ext>
            </a:extLst>
          </p:cNvPr>
          <p:cNvPicPr>
            <a:picLocks noChangeAspect="1"/>
          </p:cNvPicPr>
          <p:nvPr userDrawn="1"/>
        </p:nvPicPr>
        <p:blipFill>
          <a:blip r:embed="rId2" cstate="print"/>
          <a:srcRect/>
          <a:stretch>
            <a:fillRect/>
          </a:stretch>
        </p:blipFill>
        <p:spPr bwMode="auto">
          <a:xfrm>
            <a:off x="0" y="6611938"/>
            <a:ext cx="12192000" cy="246062"/>
          </a:xfrm>
          <a:prstGeom prst="rect">
            <a:avLst/>
          </a:prstGeom>
          <a:noFill/>
          <a:ln w="9525">
            <a:noFill/>
            <a:miter lim="800000"/>
            <a:headEnd/>
            <a:tailEnd/>
          </a:ln>
        </p:spPr>
      </p:pic>
      <p:pic>
        <p:nvPicPr>
          <p:cNvPr id="9" name="Picture 2" descr="Sākums | Latvijas Zinātnes padome">
            <a:extLst>
              <a:ext uri="{FF2B5EF4-FFF2-40B4-BE49-F238E27FC236}">
                <a16:creationId xmlns:a16="http://schemas.microsoft.com/office/drawing/2014/main" id="{FD0EE456-916E-40DB-B9BA-65F2AABB54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1805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B7119-C0AF-723F-E88C-AF2A3F2BA2FB}"/>
              </a:ext>
            </a:extLst>
          </p:cNvPr>
          <p:cNvSpPr/>
          <p:nvPr userDrawn="1"/>
        </p:nvSpPr>
        <p:spPr>
          <a:xfrm>
            <a:off x="-6350" y="0"/>
            <a:ext cx="12198350" cy="6858000"/>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0809C67B-739A-8C1D-87A3-AA2EADC5605A}"/>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D5DFE39E-D22E-4EB6-FD4A-C833CA3976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D0902654-D809-B22B-3F73-4EE316E9490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BAC9C2A6-16D4-8E4A-A8D3-C4803869764F}"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27EB7C82-6C28-6030-338E-134D2C300EF5}"/>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BA01C337-A566-CD6B-EA7F-CA3730D22C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529F9543-7F6E-A7EC-D4AC-D9438F94A8D5}"/>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01E01D3D-C03A-483B-C289-F7F4016F292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051DF546-6584-6BE2-F5AF-C9DAD29C39E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87482CE0-0DC8-C10C-20B1-AAC7B9DF7629}"/>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74E3050B-0348-0024-B213-4F9416A9A8C3}"/>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FA802C65-DB06-810D-5FB2-E0BF41081239}"/>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ABD91381-DB0B-ABDF-93A9-B049FAEE0D28}"/>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B42FC133-354B-B70E-765E-938B00DDBB6A}"/>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5D0F2BB3-FAE2-C813-186F-012A2F69D8CB}"/>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FD056A7A-4F30-1E5C-CCE1-E9B8C392E15D}"/>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EA94E426-31CC-9449-9D3D-DCC9E26E585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D4377E94-3E68-0D15-CE98-C14DA447B57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BDDD9E66-FA94-BDD1-A797-63C100E0DAD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559371ED-F003-F683-61DF-02BC80318D7A}"/>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4949792E-82BB-AF6E-7206-2447C2019217}"/>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5070BC48-D56A-169B-D068-85C47B6BD5CA}"/>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A9428B89-2A39-53A9-7D3F-C8913AD7E0F6}"/>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391AF77A-3CDC-5775-D76F-E06BF521FA2C}"/>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8296BA7C-97DE-848B-73A9-640381D43BAC}"/>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39F399FE-91F8-3151-B80C-E5935400D1A6}"/>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1AA92D24-6FF5-EB45-F686-03C853AC98F8}"/>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EC5E55C8-AADE-DA65-47A0-C0D928DAC8E4}"/>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F089E5E6-D261-798F-1B48-53896010EB4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C9576544-1F10-9764-C0B5-CD56EB85748D}"/>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32C70CAC-BC1A-6C7D-CE4D-77A42759CC6D}"/>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832B0403-2FF1-E719-C44B-DF585B27935B}"/>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1815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171E1A-5012-3310-0507-A9531051AD6B}"/>
              </a:ext>
            </a:extLst>
          </p:cNvPr>
          <p:cNvSpPr/>
          <p:nvPr userDrawn="1"/>
        </p:nvSpPr>
        <p:spPr>
          <a:xfrm>
            <a:off x="-6350" y="0"/>
            <a:ext cx="12198350" cy="6858000"/>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cxnSp>
        <p:nvCxnSpPr>
          <p:cNvPr id="3" name="Straight Connector 2">
            <a:extLst>
              <a:ext uri="{FF2B5EF4-FFF2-40B4-BE49-F238E27FC236}">
                <a16:creationId xmlns:a16="http://schemas.microsoft.com/office/drawing/2014/main" id="{5D40594F-298B-6364-B789-AECF7C702518}"/>
              </a:ext>
            </a:extLst>
          </p:cNvPr>
          <p:cNvCxnSpPr/>
          <p:nvPr userDrawn="1"/>
        </p:nvCxnSpPr>
        <p:spPr>
          <a:xfrm>
            <a:off x="217488" y="882650"/>
            <a:ext cx="117697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7">
            <a:extLst>
              <a:ext uri="{FF2B5EF4-FFF2-40B4-BE49-F238E27FC236}">
                <a16:creationId xmlns:a16="http://schemas.microsoft.com/office/drawing/2014/main" id="{36B805BD-9A36-7B67-4B04-7699AAAA21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8">
            <a:extLst>
              <a:ext uri="{FF2B5EF4-FFF2-40B4-BE49-F238E27FC236}">
                <a16:creationId xmlns:a16="http://schemas.microsoft.com/office/drawing/2014/main" id="{2DC90829-70B9-D6F3-2885-D7807ACA44E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CF9E73EE-E46D-6C40-B5C0-8A751B709C57}" type="slidenum">
              <a:rPr altLang="en-US" sz="800" noProof="1" smtClean="0">
                <a:solidFill>
                  <a:schemeClr val="bg1"/>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chemeClr val="bg1"/>
              </a:solidFill>
              <a:latin typeface="Arial" panose="020B06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18E41DD4-18A3-9605-4D13-F40929D97FDC}"/>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0">
            <a:extLst>
              <a:ext uri="{FF2B5EF4-FFF2-40B4-BE49-F238E27FC236}">
                <a16:creationId xmlns:a16="http://schemas.microsoft.com/office/drawing/2014/main" id="{8DD777EA-5D06-7372-A557-7047DA56B14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1">
            <a:extLst>
              <a:ext uri="{FF2B5EF4-FFF2-40B4-BE49-F238E27FC236}">
                <a16:creationId xmlns:a16="http://schemas.microsoft.com/office/drawing/2014/main" id="{7F6EE1DC-4627-9817-7463-EB3F4AC87DB3}"/>
              </a:ext>
            </a:extLst>
          </p:cNvPr>
          <p:cNvGrpSpPr>
            <a:grpSpLocks/>
          </p:cNvGrpSpPr>
          <p:nvPr userDrawn="1"/>
        </p:nvGrpSpPr>
        <p:grpSpPr bwMode="auto">
          <a:xfrm>
            <a:off x="227013" y="6572250"/>
            <a:ext cx="9280525" cy="144463"/>
            <a:chOff x="226688" y="6572055"/>
            <a:chExt cx="9280921" cy="144114"/>
          </a:xfrm>
        </p:grpSpPr>
        <p:pic>
          <p:nvPicPr>
            <p:cNvPr id="9" name="Picture 42" descr="at.png">
              <a:extLst>
                <a:ext uri="{FF2B5EF4-FFF2-40B4-BE49-F238E27FC236}">
                  <a16:creationId xmlns:a16="http://schemas.microsoft.com/office/drawing/2014/main" id="{B7E1F57B-5F1F-FABF-507A-4953174BA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3" descr="be.png">
              <a:extLst>
                <a:ext uri="{FF2B5EF4-FFF2-40B4-BE49-F238E27FC236}">
                  <a16:creationId xmlns:a16="http://schemas.microsoft.com/office/drawing/2014/main" id="{3839E55E-8E96-47CD-4CC5-BA3ED13B145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4" descr="ch.png">
              <a:extLst>
                <a:ext uri="{FF2B5EF4-FFF2-40B4-BE49-F238E27FC236}">
                  <a16:creationId xmlns:a16="http://schemas.microsoft.com/office/drawing/2014/main" id="{05A510E8-2C77-B5F9-9913-A6F0F768A702}"/>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5" descr="cz.png">
              <a:extLst>
                <a:ext uri="{FF2B5EF4-FFF2-40B4-BE49-F238E27FC236}">
                  <a16:creationId xmlns:a16="http://schemas.microsoft.com/office/drawing/2014/main" id="{AD96A417-3C96-5097-268C-E57465CE02A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6" descr="de.png">
              <a:extLst>
                <a:ext uri="{FF2B5EF4-FFF2-40B4-BE49-F238E27FC236}">
                  <a16:creationId xmlns:a16="http://schemas.microsoft.com/office/drawing/2014/main" id="{20EEB573-1EDC-1B51-5F80-9B90D65D3C24}"/>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7" descr="dk.png">
              <a:extLst>
                <a:ext uri="{FF2B5EF4-FFF2-40B4-BE49-F238E27FC236}">
                  <a16:creationId xmlns:a16="http://schemas.microsoft.com/office/drawing/2014/main" id="{C3332FDB-E3C3-AFA5-B7F8-C8DC460471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8" descr="ee.png">
              <a:extLst>
                <a:ext uri="{FF2B5EF4-FFF2-40B4-BE49-F238E27FC236}">
                  <a16:creationId xmlns:a16="http://schemas.microsoft.com/office/drawing/2014/main" id="{A729FD3D-2A79-2266-78DC-5CFA61A67CE7}"/>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9" descr="es.png">
              <a:extLst>
                <a:ext uri="{FF2B5EF4-FFF2-40B4-BE49-F238E27FC236}">
                  <a16:creationId xmlns:a16="http://schemas.microsoft.com/office/drawing/2014/main" id="{AC0E8CA8-CB06-0627-17EF-4D9F9DFE893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0" descr="fi.png">
              <a:extLst>
                <a:ext uri="{FF2B5EF4-FFF2-40B4-BE49-F238E27FC236}">
                  <a16:creationId xmlns:a16="http://schemas.microsoft.com/office/drawing/2014/main" id="{D5075193-9C08-5374-DAC9-8A6B10AA786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1" descr="fr.png">
              <a:extLst>
                <a:ext uri="{FF2B5EF4-FFF2-40B4-BE49-F238E27FC236}">
                  <a16:creationId xmlns:a16="http://schemas.microsoft.com/office/drawing/2014/main" id="{28122362-B8CA-D430-A68D-B095FB1F1D8F}"/>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2" descr="gr.png">
              <a:extLst>
                <a:ext uri="{FF2B5EF4-FFF2-40B4-BE49-F238E27FC236}">
                  <a16:creationId xmlns:a16="http://schemas.microsoft.com/office/drawing/2014/main" id="{7616CBF5-7C39-BE54-AC87-F599AD4AE43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3" descr="hu.png">
              <a:extLst>
                <a:ext uri="{FF2B5EF4-FFF2-40B4-BE49-F238E27FC236}">
                  <a16:creationId xmlns:a16="http://schemas.microsoft.com/office/drawing/2014/main" id="{A171C8CC-8E2D-AA2A-ED1C-B34CCC8C9DC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ie.png">
              <a:extLst>
                <a:ext uri="{FF2B5EF4-FFF2-40B4-BE49-F238E27FC236}">
                  <a16:creationId xmlns:a16="http://schemas.microsoft.com/office/drawing/2014/main" id="{A408B644-FA1D-8922-0BAE-80E58B664385}"/>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5" descr="it.png">
              <a:extLst>
                <a:ext uri="{FF2B5EF4-FFF2-40B4-BE49-F238E27FC236}">
                  <a16:creationId xmlns:a16="http://schemas.microsoft.com/office/drawing/2014/main" id="{F92FAEFE-23D0-E327-8D35-C69BCB9E6DB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6" descr="lu.png">
              <a:extLst>
                <a:ext uri="{FF2B5EF4-FFF2-40B4-BE49-F238E27FC236}">
                  <a16:creationId xmlns:a16="http://schemas.microsoft.com/office/drawing/2014/main" id="{D19208DB-A92D-A8F6-4577-4614C38B2D67}"/>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7" descr="nl.png">
              <a:extLst>
                <a:ext uri="{FF2B5EF4-FFF2-40B4-BE49-F238E27FC236}">
                  <a16:creationId xmlns:a16="http://schemas.microsoft.com/office/drawing/2014/main" id="{3B9B9D3E-DFDD-D3E7-8D29-C5F69A4E3A54}"/>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8" descr="no.png">
              <a:extLst>
                <a:ext uri="{FF2B5EF4-FFF2-40B4-BE49-F238E27FC236}">
                  <a16:creationId xmlns:a16="http://schemas.microsoft.com/office/drawing/2014/main" id="{DB4599E6-4B51-E8C7-8813-45A10A00FD3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9" descr="pl.png">
              <a:extLst>
                <a:ext uri="{FF2B5EF4-FFF2-40B4-BE49-F238E27FC236}">
                  <a16:creationId xmlns:a16="http://schemas.microsoft.com/office/drawing/2014/main" id="{4EA3EA6C-6025-AE04-59BF-5AFD21672A04}"/>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0" descr="pt.png">
              <a:extLst>
                <a:ext uri="{FF2B5EF4-FFF2-40B4-BE49-F238E27FC236}">
                  <a16:creationId xmlns:a16="http://schemas.microsoft.com/office/drawing/2014/main" id="{B21CCF3C-9A50-6DC3-752C-E9ABD5EE9C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1" descr="ro.png">
              <a:extLst>
                <a:ext uri="{FF2B5EF4-FFF2-40B4-BE49-F238E27FC236}">
                  <a16:creationId xmlns:a16="http://schemas.microsoft.com/office/drawing/2014/main" id="{62072B21-5959-04D8-834C-5B05DE197D6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2" descr="se.png">
              <a:extLst>
                <a:ext uri="{FF2B5EF4-FFF2-40B4-BE49-F238E27FC236}">
                  <a16:creationId xmlns:a16="http://schemas.microsoft.com/office/drawing/2014/main" id="{B351F8EA-3642-D18A-1D11-CD4F6C3C6B2F}"/>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6" descr="uk.png">
              <a:extLst>
                <a:ext uri="{FF2B5EF4-FFF2-40B4-BE49-F238E27FC236}">
                  <a16:creationId xmlns:a16="http://schemas.microsoft.com/office/drawing/2014/main" id="{0C104B96-F316-7307-8D17-99F8F088996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7" descr="ca.png">
              <a:extLst>
                <a:ext uri="{FF2B5EF4-FFF2-40B4-BE49-F238E27FC236}">
                  <a16:creationId xmlns:a16="http://schemas.microsoft.com/office/drawing/2014/main" id="{D146A9AF-3705-2BE9-BF00-841ED804B9C2}"/>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8">
              <a:extLst>
                <a:ext uri="{FF2B5EF4-FFF2-40B4-BE49-F238E27FC236}">
                  <a16:creationId xmlns:a16="http://schemas.microsoft.com/office/drawing/2014/main" id="{BFA18094-A418-96CD-A259-30887E6B2A7B}"/>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9" descr="si.png">
              <a:extLst>
                <a:ext uri="{FF2B5EF4-FFF2-40B4-BE49-F238E27FC236}">
                  <a16:creationId xmlns:a16="http://schemas.microsoft.com/office/drawing/2014/main" id="{F5A4F592-7014-3130-509E-E8A894CDEDE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41" name="Content Placeholder 2"/>
          <p:cNvSpPr>
            <a:spLocks noGrp="1"/>
          </p:cNvSpPr>
          <p:nvPr>
            <p:ph idx="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782030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DC7449-9116-A21B-7656-3A0058E5969A}"/>
              </a:ext>
            </a:extLst>
          </p:cNvPr>
          <p:cNvSpPr/>
          <p:nvPr userDrawn="1"/>
        </p:nvSpPr>
        <p:spPr>
          <a:xfrm>
            <a:off x="0" y="0"/>
            <a:ext cx="12192000"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B79ED515-59E3-62B0-D3B2-8B71ED64A3C7}"/>
              </a:ext>
            </a:extLst>
          </p:cNvPr>
          <p:cNvSpPr/>
          <p:nvPr userDrawn="1"/>
        </p:nvSpPr>
        <p:spPr>
          <a:xfrm flipH="1">
            <a:off x="4686300" y="2011363"/>
            <a:ext cx="2819400" cy="28194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EDC99B64-EA9C-A34D-60C8-305E70E38FDF}"/>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58F479EA-B195-7CC9-7B8F-78F0CE1A780D}"/>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a:solidFill>
                  <a:schemeClr val="bg1"/>
                </a:solidFill>
                <a:ea typeface="Arial" charset="0"/>
                <a:cs typeface="Arial" charset="0"/>
              </a:rPr>
              <a:t>Produced by</a:t>
            </a:r>
            <a:endParaRPr lang="en-US" sz="1100">
              <a:solidFill>
                <a:schemeClr val="bg1"/>
              </a:solidFill>
              <a:ea typeface="Arial" charset="0"/>
              <a:cs typeface="Arial" charset="0"/>
            </a:endParaRPr>
          </a:p>
        </p:txBody>
      </p:sp>
      <p:sp>
        <p:nvSpPr>
          <p:cNvPr id="8"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558598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4C7D452-C7AF-E7D7-02B4-3A167D6A2EDB}"/>
              </a:ext>
            </a:extLst>
          </p:cNvPr>
          <p:cNvSpPr>
            <a:spLocks noGrp="1"/>
          </p:cNvSpPr>
          <p:nvPr>
            <p:ph type="dt" sz="half" idx="10"/>
          </p:nvPr>
        </p:nvSpPr>
        <p:spPr>
          <a:xfrm>
            <a:off x="0" y="0"/>
            <a:ext cx="0" cy="0"/>
          </a:xfrm>
        </p:spPr>
        <p:txBody>
          <a:bodyPr/>
          <a:lstStyle>
            <a:lvl1pPr>
              <a:defRPr/>
            </a:lvl1pPr>
          </a:lstStyle>
          <a:p>
            <a:pPr>
              <a:defRPr/>
            </a:pPr>
            <a:fld id="{C68FD0AC-3194-1148-9B5D-9B32FE83E064}" type="datetimeFigureOut">
              <a:rPr lang="en-GB"/>
              <a:pPr>
                <a:defRPr/>
              </a:pPr>
              <a:t>04/03/2025</a:t>
            </a:fld>
            <a:endParaRPr lang="en-GB"/>
          </a:p>
        </p:txBody>
      </p:sp>
      <p:sp>
        <p:nvSpPr>
          <p:cNvPr id="4" name="Footer Placeholder 3">
            <a:extLst>
              <a:ext uri="{FF2B5EF4-FFF2-40B4-BE49-F238E27FC236}">
                <a16:creationId xmlns:a16="http://schemas.microsoft.com/office/drawing/2014/main" id="{6848C8B4-DDA9-D63D-CD85-947004365B5E}"/>
              </a:ext>
            </a:extLst>
          </p:cNvPr>
          <p:cNvSpPr>
            <a:spLocks noGrp="1"/>
          </p:cNvSpPr>
          <p:nvPr>
            <p:ph type="ftr" sz="quarter" idx="11"/>
          </p:nvPr>
        </p:nvSpPr>
        <p:spPr>
          <a:xfrm>
            <a:off x="0" y="0"/>
            <a:ext cx="0" cy="0"/>
          </a:xfr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58E56B41-0EA8-4D64-C29F-DF677A47AF29}"/>
              </a:ext>
            </a:extLst>
          </p:cNvPr>
          <p:cNvSpPr>
            <a:spLocks noGrp="1"/>
          </p:cNvSpPr>
          <p:nvPr>
            <p:ph type="sldNum" sz="quarter" idx="12"/>
          </p:nvPr>
        </p:nvSpPr>
        <p:spPr>
          <a:xfrm>
            <a:off x="0" y="0"/>
            <a:ext cx="0" cy="0"/>
          </a:xfrm>
        </p:spPr>
        <p:txBody>
          <a:bodyPr/>
          <a:lstStyle>
            <a:lvl1pPr>
              <a:defRPr/>
            </a:lvl1pPr>
          </a:lstStyle>
          <a:p>
            <a:pPr>
              <a:defRPr/>
            </a:pPr>
            <a:fld id="{ECEFBE01-0F7E-5D41-858E-D03C4BD735D6}" type="slidenum">
              <a:rPr lang="en-GB"/>
              <a:pPr>
                <a:defRPr/>
              </a:pPr>
              <a:t>‹#›</a:t>
            </a:fld>
            <a:endParaRPr lang="en-GB"/>
          </a:p>
        </p:txBody>
      </p:sp>
    </p:spTree>
    <p:extLst>
      <p:ext uri="{BB962C8B-B14F-4D97-AF65-F5344CB8AC3E}">
        <p14:creationId xmlns:p14="http://schemas.microsoft.com/office/powerpoint/2010/main" val="3450844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2" name="Picture 34">
            <a:extLst>
              <a:ext uri="{FF2B5EF4-FFF2-40B4-BE49-F238E27FC236}">
                <a16:creationId xmlns:a16="http://schemas.microsoft.com/office/drawing/2014/main" id="{57158B46-0481-BAA1-32CE-C3908A5FA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1C32B09-DE01-9ED5-B4DF-857F1A85A3EF}"/>
              </a:ext>
            </a:extLst>
          </p:cNvPr>
          <p:cNvSpPr/>
          <p:nvPr userDrawn="1"/>
        </p:nvSpPr>
        <p:spPr>
          <a:xfrm>
            <a:off x="-17463" y="0"/>
            <a:ext cx="12209463" cy="6858000"/>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4" name="Picture 3">
            <a:extLst>
              <a:ext uri="{FF2B5EF4-FFF2-40B4-BE49-F238E27FC236}">
                <a16:creationId xmlns:a16="http://schemas.microsoft.com/office/drawing/2014/main" id="{5A309B08-6AFD-7ECE-6162-412EB0E5FF5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7A3CD579-FBDD-46EF-413E-46EB5AF4C7C8}"/>
              </a:ext>
            </a:extLst>
          </p:cNvPr>
          <p:cNvCxnSpPr>
            <a:cxnSpLocks/>
          </p:cNvCxnSpPr>
          <p:nvPr userDrawn="1"/>
        </p:nvCxnSpPr>
        <p:spPr>
          <a:xfrm>
            <a:off x="219075" y="4078288"/>
            <a:ext cx="117379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A93C1C2-47DB-974A-2D36-432A42669A4A}"/>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4F1320C-C49F-E8E4-DA91-59141DB9616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B49C64D3-86F9-9C1A-BADE-54907B7852C1}"/>
              </a:ext>
            </a:extLst>
          </p:cNvPr>
          <p:cNvGrpSpPr>
            <a:grpSpLocks/>
          </p:cNvGrpSpPr>
          <p:nvPr userDrawn="1"/>
        </p:nvGrpSpPr>
        <p:grpSpPr bwMode="auto">
          <a:xfrm>
            <a:off x="227013" y="6572250"/>
            <a:ext cx="9280525" cy="144463"/>
            <a:chOff x="226688" y="6572055"/>
            <a:chExt cx="9280921" cy="144114"/>
          </a:xfrm>
        </p:grpSpPr>
        <p:pic>
          <p:nvPicPr>
            <p:cNvPr id="11" name="Picture 43" descr="at.png">
              <a:extLst>
                <a:ext uri="{FF2B5EF4-FFF2-40B4-BE49-F238E27FC236}">
                  <a16:creationId xmlns:a16="http://schemas.microsoft.com/office/drawing/2014/main" id="{13CAB590-0037-B08B-CC78-EF523A7344E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4" descr="be.png">
              <a:extLst>
                <a:ext uri="{FF2B5EF4-FFF2-40B4-BE49-F238E27FC236}">
                  <a16:creationId xmlns:a16="http://schemas.microsoft.com/office/drawing/2014/main" id="{8E8F0E1E-82D5-7779-A2FE-9A095DD84B95}"/>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ch.png">
              <a:extLst>
                <a:ext uri="{FF2B5EF4-FFF2-40B4-BE49-F238E27FC236}">
                  <a16:creationId xmlns:a16="http://schemas.microsoft.com/office/drawing/2014/main" id="{0CB9A1F0-BDA1-80FD-905E-A8BD9446BFB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6" descr="cz.png">
              <a:extLst>
                <a:ext uri="{FF2B5EF4-FFF2-40B4-BE49-F238E27FC236}">
                  <a16:creationId xmlns:a16="http://schemas.microsoft.com/office/drawing/2014/main" id="{60EFB7A4-2EAC-A084-1BFF-70A51EC9DB18}"/>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7" descr="de.png">
              <a:extLst>
                <a:ext uri="{FF2B5EF4-FFF2-40B4-BE49-F238E27FC236}">
                  <a16:creationId xmlns:a16="http://schemas.microsoft.com/office/drawing/2014/main" id="{3F9E9F5E-773D-6674-3207-11BB3A5F440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8" descr="dk.png">
              <a:extLst>
                <a:ext uri="{FF2B5EF4-FFF2-40B4-BE49-F238E27FC236}">
                  <a16:creationId xmlns:a16="http://schemas.microsoft.com/office/drawing/2014/main" id="{AFA86FA3-EF2F-DB36-09D2-65CAEF4A772B}"/>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9" descr="ee.png">
              <a:extLst>
                <a:ext uri="{FF2B5EF4-FFF2-40B4-BE49-F238E27FC236}">
                  <a16:creationId xmlns:a16="http://schemas.microsoft.com/office/drawing/2014/main" id="{42CFB62B-1476-4525-CA0C-A52F51201958}"/>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0" descr="es.png">
              <a:extLst>
                <a:ext uri="{FF2B5EF4-FFF2-40B4-BE49-F238E27FC236}">
                  <a16:creationId xmlns:a16="http://schemas.microsoft.com/office/drawing/2014/main" id="{8CF3D7E4-F303-4FF3-CB10-EC3D1C4F762A}"/>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1" descr="fi.png">
              <a:extLst>
                <a:ext uri="{FF2B5EF4-FFF2-40B4-BE49-F238E27FC236}">
                  <a16:creationId xmlns:a16="http://schemas.microsoft.com/office/drawing/2014/main" id="{DB242E3E-942A-C11A-B264-243C723A4D0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2" descr="fr.png">
              <a:extLst>
                <a:ext uri="{FF2B5EF4-FFF2-40B4-BE49-F238E27FC236}">
                  <a16:creationId xmlns:a16="http://schemas.microsoft.com/office/drawing/2014/main" id="{8BF8EECD-65E3-ABEE-8AC5-ADE45674DF1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3" descr="gr.png">
              <a:extLst>
                <a:ext uri="{FF2B5EF4-FFF2-40B4-BE49-F238E27FC236}">
                  <a16:creationId xmlns:a16="http://schemas.microsoft.com/office/drawing/2014/main" id="{2FEDD4E0-0DB4-0D24-A389-574B9D9636BA}"/>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4" descr="hu.png">
              <a:extLst>
                <a:ext uri="{FF2B5EF4-FFF2-40B4-BE49-F238E27FC236}">
                  <a16:creationId xmlns:a16="http://schemas.microsoft.com/office/drawing/2014/main" id="{988DDB7F-480B-1896-19ED-7F8A6323F7E0}"/>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5" descr="ie.png">
              <a:extLst>
                <a:ext uri="{FF2B5EF4-FFF2-40B4-BE49-F238E27FC236}">
                  <a16:creationId xmlns:a16="http://schemas.microsoft.com/office/drawing/2014/main" id="{1290F089-BF4B-F02C-27E1-423CFC839FFE}"/>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6" descr="it.png">
              <a:extLst>
                <a:ext uri="{FF2B5EF4-FFF2-40B4-BE49-F238E27FC236}">
                  <a16:creationId xmlns:a16="http://schemas.microsoft.com/office/drawing/2014/main" id="{58500317-0C84-02EC-6DD8-A0FB51ECD57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7" descr="lu.png">
              <a:extLst>
                <a:ext uri="{FF2B5EF4-FFF2-40B4-BE49-F238E27FC236}">
                  <a16:creationId xmlns:a16="http://schemas.microsoft.com/office/drawing/2014/main" id="{2896B36C-D746-6203-F327-49464BEAC2C7}"/>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8" descr="nl.png">
              <a:extLst>
                <a:ext uri="{FF2B5EF4-FFF2-40B4-BE49-F238E27FC236}">
                  <a16:creationId xmlns:a16="http://schemas.microsoft.com/office/drawing/2014/main" id="{108515D8-7272-7D3B-3BEB-2EB5FBE9D18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9" descr="no.png">
              <a:extLst>
                <a:ext uri="{FF2B5EF4-FFF2-40B4-BE49-F238E27FC236}">
                  <a16:creationId xmlns:a16="http://schemas.microsoft.com/office/drawing/2014/main" id="{DF09C3E9-83B6-455B-46C9-595750CD618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0" descr="pl.png">
              <a:extLst>
                <a:ext uri="{FF2B5EF4-FFF2-40B4-BE49-F238E27FC236}">
                  <a16:creationId xmlns:a16="http://schemas.microsoft.com/office/drawing/2014/main" id="{FA180B0A-9C32-2F59-8E5B-27FC0A4E8CCA}"/>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1" descr="pt.png">
              <a:extLst>
                <a:ext uri="{FF2B5EF4-FFF2-40B4-BE49-F238E27FC236}">
                  <a16:creationId xmlns:a16="http://schemas.microsoft.com/office/drawing/2014/main" id="{084F71B1-6FA5-2FBD-7749-25155AB758E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2" descr="ro.png">
              <a:extLst>
                <a:ext uri="{FF2B5EF4-FFF2-40B4-BE49-F238E27FC236}">
                  <a16:creationId xmlns:a16="http://schemas.microsoft.com/office/drawing/2014/main" id="{3A4FA843-8EC5-6E42-EBE0-7DA314D467BB}"/>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3" descr="se.png">
              <a:extLst>
                <a:ext uri="{FF2B5EF4-FFF2-40B4-BE49-F238E27FC236}">
                  <a16:creationId xmlns:a16="http://schemas.microsoft.com/office/drawing/2014/main" id="{434F01B2-4CFD-E7E2-A719-716D8D22BEE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4" descr="uk.png">
              <a:extLst>
                <a:ext uri="{FF2B5EF4-FFF2-40B4-BE49-F238E27FC236}">
                  <a16:creationId xmlns:a16="http://schemas.microsoft.com/office/drawing/2014/main" id="{DE095CF1-93C4-0C93-93D6-D40ED09CEEA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5" descr="ca.png">
              <a:extLst>
                <a:ext uri="{FF2B5EF4-FFF2-40B4-BE49-F238E27FC236}">
                  <a16:creationId xmlns:a16="http://schemas.microsoft.com/office/drawing/2014/main" id="{D1D26092-F276-F54B-5E17-4405ED739E57}"/>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6">
              <a:extLst>
                <a:ext uri="{FF2B5EF4-FFF2-40B4-BE49-F238E27FC236}">
                  <a16:creationId xmlns:a16="http://schemas.microsoft.com/office/drawing/2014/main" id="{6CD5B0D8-EAE2-DF37-649D-09F00EFC4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7" descr="si.png">
              <a:extLst>
                <a:ext uri="{FF2B5EF4-FFF2-40B4-BE49-F238E27FC236}">
                  <a16:creationId xmlns:a16="http://schemas.microsoft.com/office/drawing/2014/main" id="{C23F97DF-7CC6-1DAF-A732-F28F5A7FC058}"/>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itle 5"/>
          <p:cNvSpPr>
            <a:spLocks noGrp="1"/>
          </p:cNvSpPr>
          <p:nvPr>
            <p:ph type="title"/>
          </p:nvPr>
        </p:nvSpPr>
        <p:spPr>
          <a:xfrm>
            <a:off x="216425" y="3509439"/>
            <a:ext cx="11741010" cy="563779"/>
          </a:xfrm>
        </p:spPr>
        <p:txBody>
          <a:bodyPr anchor="b">
            <a:noAutofit/>
          </a:bodyPr>
          <a:lstStyle>
            <a:lvl1pPr>
              <a:defRPr sz="4000">
                <a:solidFill>
                  <a:schemeClr val="bg1"/>
                </a:solidFill>
              </a:defRPr>
            </a:lvl1pPr>
          </a:lstStyle>
          <a:p>
            <a:r>
              <a:rPr lang="en-US"/>
              <a:t>Click to edit Master title style</a:t>
            </a:r>
            <a:endParaRPr lang="it-IT"/>
          </a:p>
        </p:txBody>
      </p:sp>
      <p:sp>
        <p:nvSpPr>
          <p:cNvPr id="8" name="Text Placeholder 7"/>
          <p:cNvSpPr>
            <a:spLocks noGrp="1"/>
          </p:cNvSpPr>
          <p:nvPr>
            <p:ph type="body" sz="quarter" idx="10"/>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957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0-#ppt_w/2"/>
                                          </p:val>
                                        </p:tav>
                                        <p:tav tm="100000">
                                          <p:val>
                                            <p:strVal val="#ppt_x"/>
                                          </p:val>
                                        </p:tav>
                                      </p:tavLst>
                                    </p:anim>
                                    <p:anim calcmode="lin" valueType="num">
                                      <p:cBhvr additive="base">
                                        <p:cTn id="12" dur="1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up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43EB24-42C3-1AEB-685A-AE9367704C47}"/>
              </a:ext>
            </a:extLst>
          </p:cNvPr>
          <p:cNvSpPr/>
          <p:nvPr userDrawn="1"/>
        </p:nvSpPr>
        <p:spPr>
          <a:xfrm>
            <a:off x="0" y="0"/>
            <a:ext cx="12192000" cy="88265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3" name="Picture 35">
            <a:extLst>
              <a:ext uri="{FF2B5EF4-FFF2-40B4-BE49-F238E27FC236}">
                <a16:creationId xmlns:a16="http://schemas.microsoft.com/office/drawing/2014/main" id="{67DAA5FE-9768-959B-E773-1DDB3EA4A08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52567898-584F-DB9A-52B4-02EDA51B689A}"/>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chemeClr val="bg1"/>
                </a:solidFill>
              </a:defRPr>
            </a:lvl1pPr>
          </a:lstStyle>
          <a:p>
            <a:pPr lvl="0"/>
            <a:r>
              <a:rPr lang="en-US" altLang="en-US"/>
              <a:t>Click to edit Master title style</a:t>
            </a:r>
            <a:endParaRPr lang="en-GB" altLang="en-US"/>
          </a:p>
        </p:txBody>
      </p:sp>
      <p:sp>
        <p:nvSpPr>
          <p:cNvPr id="34"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4020807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680AE0F-5B84-C9D1-FBCB-47F95FEC404D}"/>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2" name="Title 31"/>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
        <p:nvSpPr>
          <p:cNvPr id="33" name="Content Placeholder 2"/>
          <p:cNvSpPr>
            <a:spLocks noGrp="1"/>
          </p:cNvSpPr>
          <p:nvPr>
            <p:ph idx="1"/>
          </p:nvPr>
        </p:nvSpPr>
        <p:spPr>
          <a:xfrm>
            <a:off x="218262" y="882192"/>
            <a:ext cx="11763662" cy="554077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678752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9F976E0-3E43-5AD1-FB40-82809A317EDD}"/>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4C2268-3705-F813-856C-B4AA9671EE45}"/>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Title 6"/>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1469331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DA45571-97EE-D86A-FB7E-5EB64638F30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A79E79-93E7-3F46-9ACC-B511B17EECF7}"/>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Title 7"/>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335E6F"/>
                </a:solidFill>
              </a:defRPr>
            </a:lvl1pPr>
          </a:lstStyle>
          <a:p>
            <a:pPr lvl="0"/>
            <a:r>
              <a:rPr lang="en-US" altLang="en-US"/>
              <a:t>Click to edit Master title style</a:t>
            </a:r>
            <a:endParaRPr lang="en-GB" altLang="en-US"/>
          </a:p>
        </p:txBody>
      </p:sp>
    </p:spTree>
    <p:extLst>
      <p:ext uri="{BB962C8B-B14F-4D97-AF65-F5344CB8AC3E}">
        <p14:creationId xmlns:p14="http://schemas.microsoft.com/office/powerpoint/2010/main" val="731635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F9E31C-4A93-EFC4-AEF0-A3CD2BEB6D10}"/>
              </a:ext>
            </a:extLst>
          </p:cNvPr>
          <p:cNvSpPr/>
          <p:nvPr userDrawn="1"/>
        </p:nvSpPr>
        <p:spPr>
          <a:xfrm>
            <a:off x="-6350" y="0"/>
            <a:ext cx="12198350" cy="6858000"/>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E0DE2FA5-E63C-FFB2-8468-BD1B041CE7B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DFE736C0-E29F-B94B-8E3D-3618DA7EA5D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B1A36487-00CA-B783-45AC-FF4C208C7C4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AF97880-80AA-96D4-4593-CC4A20C0B7D6}"/>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C19BD9E4-9DDE-7703-D380-241E7BB0760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721045A7-8830-0D53-C721-DBD80CB805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5132142A-D862-AEDD-E43A-DFCA6A654D92}"/>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46EA02BA-FBB5-0612-E2E0-361FA980E6A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E5BFCC71-06B0-A66B-E3A8-1E8F5152839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B14EA96-4CCB-FC6F-D765-E121A5591F8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D066FDCD-C82F-6D90-92E9-E6325869B07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75DAEBB8-BDFA-BF96-767B-6BB814EC243E}"/>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1382AD90-01A6-CE54-D0DF-136F3780D11B}"/>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FBE9A759-C40D-7AD5-8160-99B327FADE1C}"/>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86DB9466-A8DE-EE1C-CF39-A9364EF75461}"/>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F00C6B9-CFA6-09E5-89E1-D3E34BE67363}"/>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CC39D262-990C-0BD4-4BC7-734A2B65E78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11A339-1E4B-E4A2-29D8-BB1457A24297}"/>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3151055A-D5B6-322E-BB98-6F2AD9A2558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972CE99-7E8E-8F63-B011-AD7F132EF474}"/>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7344EE7-D4BF-D1BA-F159-189530AF7FF4}"/>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AD7969A6-30A7-68DF-E3C0-D716B252FC42}"/>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838CF4C0-09B3-E712-FE70-52E084B328E5}"/>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63D17AAE-123F-F3D4-0418-B2D56E04F1A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4F4E2D9-DE36-DD44-7ECA-64AA94C0097F}"/>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9302134C-D542-FEBA-CE13-42C79208D1C8}"/>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D02288F-5C07-BE63-CC18-8BED0F1BDB7E}"/>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FB987F8-1562-B789-900B-6CA72EAF7E58}"/>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A7AFD63F-ED2D-5B9F-EC2F-E2E7E340E3BB}"/>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C70D3F24-095D-8A8B-6878-4034D215C235}"/>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1B0692E-95C2-EE0A-6EE4-8144112D665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A339EF06-54BB-6455-5474-FA23E1B551A8}"/>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96" name="Rectangle 2"/>
          <p:cNvSpPr>
            <a:spLocks noGrp="1" noChangeArrowheads="1"/>
          </p:cNvSpPr>
          <p:nvPr>
            <p:ph idx="1"/>
          </p:nvPr>
        </p:nvSpPr>
        <p:spPr bwMode="auto">
          <a:xfrm>
            <a:off x="218262" y="882192"/>
            <a:ext cx="11763662" cy="5548032"/>
          </a:xfrm>
          <a:prstGeom prst="rect">
            <a:avLst/>
          </a:prstGeom>
          <a:noFill/>
          <a:ln>
            <a:noFill/>
          </a:ln>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4254784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B4F1-D983-4F07-8750-CB735B9804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DBDB302B-1619-419C-B51B-B71B874F5E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694B1D-49A8-4B62-A908-DDDEA63205B0}"/>
              </a:ext>
            </a:extLst>
          </p:cNvPr>
          <p:cNvSpPr>
            <a:spLocks noGrp="1"/>
          </p:cNvSpPr>
          <p:nvPr>
            <p:ph type="dt" sz="half" idx="10"/>
          </p:nvPr>
        </p:nvSpPr>
        <p:spPr/>
        <p:txBody>
          <a:bodyPr/>
          <a:lstStyle/>
          <a:p>
            <a:endParaRPr lang="lv-LV"/>
          </a:p>
        </p:txBody>
      </p:sp>
      <p:sp>
        <p:nvSpPr>
          <p:cNvPr id="5" name="Footer Placeholder 4">
            <a:extLst>
              <a:ext uri="{FF2B5EF4-FFF2-40B4-BE49-F238E27FC236}">
                <a16:creationId xmlns:a16="http://schemas.microsoft.com/office/drawing/2014/main" id="{F8CA1E2A-78CF-4456-B19A-863429164FA8}"/>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325FD112-9748-4924-90C5-DA4F37D8B06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8" name="Picture 2" descr="Sākums | Latvijas Zinātnes padome">
            <a:extLst>
              <a:ext uri="{FF2B5EF4-FFF2-40B4-BE49-F238E27FC236}">
                <a16:creationId xmlns:a16="http://schemas.microsoft.com/office/drawing/2014/main" id="{B938A504-D2E6-4FB8-98BE-21BB1BD8A0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864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3AFD04-A28F-3726-B10A-9E233222777B}"/>
              </a:ext>
            </a:extLst>
          </p:cNvPr>
          <p:cNvSpPr/>
          <p:nvPr userDrawn="1"/>
        </p:nvSpPr>
        <p:spPr>
          <a:xfrm>
            <a:off x="-6350" y="0"/>
            <a:ext cx="12198350" cy="6858000"/>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E8DA69C-7BBE-A12A-1B56-96929ECFF176}"/>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2779F35-8490-D54E-8F9E-0DA2E49C47CA}"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1EDEA65C-2232-342A-066E-C049247C041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A4C2C70-4C97-A180-F020-B0EA0A42B698}"/>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178ABB0C-5F09-51C0-9175-2E98512E1678}"/>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BE015A5-C0A1-6707-AF50-0F2AC75D650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7401A6FB-7EF4-1CBB-DD00-A116054353D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A4218B05-A275-68BE-0489-DE61C104563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A21AC44A-C932-49E2-F700-9EF70E9B3C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C8968D7D-1D56-A2A0-F4E6-3075F79367C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099E13F6-769A-B269-026C-7A808124DA9A}"/>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2ED4FB62-158F-44AD-63E9-4E91AD88985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A4A00F2D-154E-0201-1C32-CF865BA8B74D}"/>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C9011890-CBAD-D8DA-10CF-6F98E3B5BC48}"/>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733457E7-73F9-1E2A-CC26-69B8647D4A4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5546A5BC-976A-DEB2-45E7-402DC91EE765}"/>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07622D0A-D82A-B6B2-DE3B-364FC3F64B7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1375D08A-DD07-6CAB-CE40-0406B688ECB4}"/>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136E575-9B74-866D-96BE-C29954D6FFB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9DAC9F25-587D-0FF2-1678-FDD261D2EDB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D2CC3FF0-1864-E98F-6E63-8BE2BBC5E7BD}"/>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9BE06439-6E65-076E-71FF-25F178C428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FA49CEAC-2B7E-629C-0EAA-92F730CEE22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96C0D12B-7208-0F60-EAAB-41F0EE131E67}"/>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85F32379-941D-9795-817C-F8634809480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0D2B6F03-7E04-87A5-D90A-84044EA711EB}"/>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C6887045-06CB-6B84-44AC-DE0F85FBC550}"/>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4D50674A-3485-AADA-265C-37BA8E3953AC}"/>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75665104-8D06-5E7C-5837-2C159F7526C3}"/>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830027D9-B334-60EF-E27F-22DF3C26E276}"/>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4FCD267B-3E37-166C-310C-2923ACB1759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C0410EDA-B46D-CB14-AE30-4B7CB24DDC5E}"/>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41665"/>
          </a:xfrm>
          <a:prstGeom prst="rect">
            <a:avLst/>
          </a:prstGeom>
          <a:noFill/>
          <a:ln>
            <a:noFill/>
          </a:ln>
        </p:spPr>
        <p:txBody>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2940388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BC1A27-3AE4-A761-F16C-479C66B17E87}"/>
              </a:ext>
            </a:extLst>
          </p:cNvPr>
          <p:cNvSpPr/>
          <p:nvPr userDrawn="1"/>
        </p:nvSpPr>
        <p:spPr>
          <a:xfrm>
            <a:off x="-6350" y="0"/>
            <a:ext cx="12198350" cy="6858000"/>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D179E874-3550-1BD3-F35A-383BFE0D3B58}"/>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60C634F-2A55-D549-803A-838A252AC781}"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5C67321-EE36-08B1-1A50-FD3530235360}"/>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B9E3384-54AF-CCCF-1254-568371AC5DE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684FD2E4-A0D6-2494-1E4E-5478F71379A3}"/>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2316D73A-6D5D-5137-F8BC-93C0F50933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B337743A-431D-0A82-9C94-4AB638D00599}"/>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5A3F0497-A0CA-260E-73B8-EF2336B628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036279EA-6138-282B-7516-5CFE1D45CC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696765C2-2C8C-531C-7578-31C86AB7286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7316827-14C0-2D33-4A13-6B4E1FCCC7F0}"/>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183EDB89-D286-E00A-1B51-28A369F497AA}"/>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3EE2CAA0-0D55-1106-ABB9-88843D24DE3E}"/>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E94F8B62-03FB-C7F6-0FBD-381D45E7ADB3}"/>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CC05C4F2-2B66-32AE-FA84-BE288823D76A}"/>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C23CCFA9-B28C-46AD-0AD0-FC527F8EDAF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55627C9-7CB4-4106-1470-4C849E3A8B7D}"/>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524BBD41-8B58-F7D5-A474-8AEC1CE9239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83B9CAF0-442A-8519-BDDB-848ED2087362}"/>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D41B0D0F-7C06-81C7-6C74-8626D82EED2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8F1C5D5E-DD0A-604D-FA5E-1740763A613B}"/>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517633F9-185E-E98B-A615-10F468DAD14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5347CCE-339B-392A-ACAF-839B5A47B63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7905424C-0542-8D0B-1CC8-FA71C6D3A6BA}"/>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192A2071-FD48-7D70-AF1D-F90889A97BD7}"/>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44FF60A-7027-6B1A-3652-09AEA9BDC3D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68A9F504-9078-C2F3-97D4-8EE05BF253A9}"/>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C3515C0F-9B8F-691A-66BC-20EBBFED810D}"/>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02AFD7EB-402C-711F-BA2D-70918AB08F4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F9038057-B509-B7BD-D237-0A0CB8EEF24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15C02525-7E94-6D37-E238-1191A484541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3C742B6D-F078-59FC-6D7F-586D286CDED4}"/>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7123164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7654D-9135-30AB-7356-4BE0A988206E}"/>
              </a:ext>
            </a:extLst>
          </p:cNvPr>
          <p:cNvSpPr/>
          <p:nvPr userDrawn="1"/>
        </p:nvSpPr>
        <p:spPr>
          <a:xfrm>
            <a:off x="-6350" y="0"/>
            <a:ext cx="12198350" cy="6858000"/>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594708B-0F77-6DE4-1D1E-D6E79174880E}"/>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8E70B4A-9E07-AF45-B984-AA03B5587535}"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6F4A4D26-099B-2207-7942-77031D14FA26}"/>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5217571-B594-C5FE-1170-9FCB18D4241A}"/>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F99DB1B-7DD7-9548-20D4-9D8B7B238210}"/>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6199A032-932D-5B6E-31E2-97D1822EDA4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6E15B27F-8EC4-0B57-0193-2956B978E1BD}"/>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76241577-ACAF-DEE4-FEF7-6CE2A65FB3F7}"/>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1FCA94FA-70E9-F3A7-5F73-041089DE2AF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DDA65F09-40A9-47A2-64CB-D92BA99EAE06}"/>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E82FEB35-10AD-38B3-4E5A-B40337621F9C}"/>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F25D869E-DC61-6C2C-6773-03FA2DCD97F5}"/>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D2EFFD-14B1-D888-462A-AC0D1D82F2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55229976-1F2C-5DCA-1D3C-243914775581}"/>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FBF63FE0-DEFA-0C6C-842C-31D788EC63BE}"/>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E47C496E-5DC8-5EB4-466C-DDD6F082D0CE}"/>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80202BA8-8EDB-C58D-0BCD-A3FAAD5F8924}"/>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30E7B050-6079-1486-2920-51634FA6EB56}"/>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14374BA0-ACE1-B8B6-8699-44CE1E78756F}"/>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A4EFD8CE-1BA0-370F-659D-B2C9C0A16C63}"/>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C5ECEA77-9728-9ABC-3205-6684D37152A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20861DC8-145B-9ED9-8E2F-C58BD8863FD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A9FCF914-C6DC-5E80-F69F-B3C2554ACB39}"/>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1333CD80-ABAC-E58E-023A-9ABD0F99C203}"/>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A1429262-FB01-3BA3-5EBB-48FCCEDF3B86}"/>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F183E61B-3CEC-0EDF-F1FB-4525AFC6132D}"/>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8DD7107C-FC43-A855-00D8-6C5BD62387CD}"/>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E6FA30B9-0CD4-3E8A-9FFC-C83FACC6863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C14206D9-5E79-1C2F-FC8F-979E2361E090}"/>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A636133F-88E9-3499-78A7-D60E906CE838}"/>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6AA679A6-B578-1218-7A82-885285C0536F}"/>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E7C2B78E-DBAC-1C23-DE85-19A47D4922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3024665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D6947-585F-3988-80DF-E18CB0002AAB}"/>
              </a:ext>
            </a:extLst>
          </p:cNvPr>
          <p:cNvSpPr/>
          <p:nvPr userDrawn="1"/>
        </p:nvSpPr>
        <p:spPr>
          <a:xfrm>
            <a:off x="-6350" y="0"/>
            <a:ext cx="12198350" cy="6858000"/>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Text Box 38">
            <a:extLst>
              <a:ext uri="{FF2B5EF4-FFF2-40B4-BE49-F238E27FC236}">
                <a16:creationId xmlns:a16="http://schemas.microsoft.com/office/drawing/2014/main" id="{F13FDC9B-117D-7E5E-01BD-EC078712433B}"/>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3168FF0B-9B63-BA4B-A862-4E6BE960F71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4E8999CF-2BA4-402A-D78B-36362EB91268}"/>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F69A19C-0A82-077C-21AF-53E40D0560D3}"/>
              </a:ext>
            </a:extLst>
          </p:cNvPr>
          <p:cNvCxnSpPr/>
          <p:nvPr userDrawn="1"/>
        </p:nvCxnSpPr>
        <p:spPr>
          <a:xfrm>
            <a:off x="217488" y="882650"/>
            <a:ext cx="11769725"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6" name="Picture 40">
            <a:extLst>
              <a:ext uri="{FF2B5EF4-FFF2-40B4-BE49-F238E27FC236}">
                <a16:creationId xmlns:a16="http://schemas.microsoft.com/office/drawing/2014/main" id="{EB5D0327-DAC3-E0D5-1695-AA2998267775}"/>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a:extLst>
              <a:ext uri="{FF2B5EF4-FFF2-40B4-BE49-F238E27FC236}">
                <a16:creationId xmlns:a16="http://schemas.microsoft.com/office/drawing/2014/main" id="{54B1351F-05A9-9DA0-C0E3-1D7F73276D1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2">
            <a:extLst>
              <a:ext uri="{FF2B5EF4-FFF2-40B4-BE49-F238E27FC236}">
                <a16:creationId xmlns:a16="http://schemas.microsoft.com/office/drawing/2014/main" id="{36D56F67-E5D1-FAE3-1B72-777764825BFE}"/>
              </a:ext>
            </a:extLst>
          </p:cNvPr>
          <p:cNvGrpSpPr>
            <a:grpSpLocks/>
          </p:cNvGrpSpPr>
          <p:nvPr userDrawn="1"/>
        </p:nvGrpSpPr>
        <p:grpSpPr bwMode="auto">
          <a:xfrm>
            <a:off x="227013" y="6572250"/>
            <a:ext cx="9280525" cy="144463"/>
            <a:chOff x="226688" y="6572055"/>
            <a:chExt cx="9280921" cy="144114"/>
          </a:xfrm>
        </p:grpSpPr>
        <p:pic>
          <p:nvPicPr>
            <p:cNvPr id="9" name="Picture 43" descr="at.png">
              <a:extLst>
                <a:ext uri="{FF2B5EF4-FFF2-40B4-BE49-F238E27FC236}">
                  <a16:creationId xmlns:a16="http://schemas.microsoft.com/office/drawing/2014/main" id="{D190EF4F-6F2E-60D0-48A4-E869CCA9123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be.png">
              <a:extLst>
                <a:ext uri="{FF2B5EF4-FFF2-40B4-BE49-F238E27FC236}">
                  <a16:creationId xmlns:a16="http://schemas.microsoft.com/office/drawing/2014/main" id="{96400B6F-490D-5A40-0784-50668AC3B98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h.png">
              <a:extLst>
                <a:ext uri="{FF2B5EF4-FFF2-40B4-BE49-F238E27FC236}">
                  <a16:creationId xmlns:a16="http://schemas.microsoft.com/office/drawing/2014/main" id="{AC8B9717-3FC4-2E33-49A9-AA7B7F1743D0}"/>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z.png">
              <a:extLst>
                <a:ext uri="{FF2B5EF4-FFF2-40B4-BE49-F238E27FC236}">
                  <a16:creationId xmlns:a16="http://schemas.microsoft.com/office/drawing/2014/main" id="{3F54AFD4-F7C6-7952-07B3-8F485ABC971D}"/>
                </a:ext>
              </a:extLst>
            </p:cNvPr>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de.png">
              <a:extLst>
                <a:ext uri="{FF2B5EF4-FFF2-40B4-BE49-F238E27FC236}">
                  <a16:creationId xmlns:a16="http://schemas.microsoft.com/office/drawing/2014/main" id="{87C52D0B-75DD-B1B9-D53F-8AFD13164166}"/>
                </a:ext>
              </a:extLst>
            </p:cNvPr>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dk.png">
              <a:extLst>
                <a:ext uri="{FF2B5EF4-FFF2-40B4-BE49-F238E27FC236}">
                  <a16:creationId xmlns:a16="http://schemas.microsoft.com/office/drawing/2014/main" id="{25FFDEE3-F17B-FE68-9934-F4C47219512C}"/>
                </a:ext>
              </a:extLst>
            </p:cNvPr>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ee.png">
              <a:extLst>
                <a:ext uri="{FF2B5EF4-FFF2-40B4-BE49-F238E27FC236}">
                  <a16:creationId xmlns:a16="http://schemas.microsoft.com/office/drawing/2014/main" id="{95F6E4B8-5771-FE5D-F30B-FA088AB751C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es.png">
              <a:extLst>
                <a:ext uri="{FF2B5EF4-FFF2-40B4-BE49-F238E27FC236}">
                  <a16:creationId xmlns:a16="http://schemas.microsoft.com/office/drawing/2014/main" id="{396A0AFF-A0B0-1011-6CE8-40CCD587E2D9}"/>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1" descr="fi.png">
              <a:extLst>
                <a:ext uri="{FF2B5EF4-FFF2-40B4-BE49-F238E27FC236}">
                  <a16:creationId xmlns:a16="http://schemas.microsoft.com/office/drawing/2014/main" id="{2E101039-D750-1E37-DD07-F12B4A481A94}"/>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2" descr="fr.png">
              <a:extLst>
                <a:ext uri="{FF2B5EF4-FFF2-40B4-BE49-F238E27FC236}">
                  <a16:creationId xmlns:a16="http://schemas.microsoft.com/office/drawing/2014/main" id="{7385E0ED-98B4-8B1A-1E3A-4577303CA2BA}"/>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3" descr="gr.png">
              <a:extLst>
                <a:ext uri="{FF2B5EF4-FFF2-40B4-BE49-F238E27FC236}">
                  <a16:creationId xmlns:a16="http://schemas.microsoft.com/office/drawing/2014/main" id="{CD8DB7D5-8DCF-F588-628F-F760C77D11C2}"/>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4" descr="hu.png">
              <a:extLst>
                <a:ext uri="{FF2B5EF4-FFF2-40B4-BE49-F238E27FC236}">
                  <a16:creationId xmlns:a16="http://schemas.microsoft.com/office/drawing/2014/main" id="{DF0A4D85-C6FF-2790-2B8E-15B1EB225814}"/>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5" descr="ie.png">
              <a:extLst>
                <a:ext uri="{FF2B5EF4-FFF2-40B4-BE49-F238E27FC236}">
                  <a16:creationId xmlns:a16="http://schemas.microsoft.com/office/drawing/2014/main" id="{7E2EBFC6-52DE-1EC1-33C0-8234880343A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6" descr="it.png">
              <a:extLst>
                <a:ext uri="{FF2B5EF4-FFF2-40B4-BE49-F238E27FC236}">
                  <a16:creationId xmlns:a16="http://schemas.microsoft.com/office/drawing/2014/main" id="{1D0B8F96-3C09-457D-3ED2-BCBB1E5488FA}"/>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7" descr="lu.png">
              <a:extLst>
                <a:ext uri="{FF2B5EF4-FFF2-40B4-BE49-F238E27FC236}">
                  <a16:creationId xmlns:a16="http://schemas.microsoft.com/office/drawing/2014/main" id="{FA5D636C-CA79-EF78-E951-21FBDDB9FAA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8" descr="nl.png">
              <a:extLst>
                <a:ext uri="{FF2B5EF4-FFF2-40B4-BE49-F238E27FC236}">
                  <a16:creationId xmlns:a16="http://schemas.microsoft.com/office/drawing/2014/main" id="{D460286E-D7A3-8C14-FF5E-04528BB3FE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9" descr="no.png">
              <a:extLst>
                <a:ext uri="{FF2B5EF4-FFF2-40B4-BE49-F238E27FC236}">
                  <a16:creationId xmlns:a16="http://schemas.microsoft.com/office/drawing/2014/main" id="{8BDDFBE4-C66C-1DFE-C56E-BE83B61C365B}"/>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0" descr="pl.png">
              <a:extLst>
                <a:ext uri="{FF2B5EF4-FFF2-40B4-BE49-F238E27FC236}">
                  <a16:creationId xmlns:a16="http://schemas.microsoft.com/office/drawing/2014/main" id="{63B2BDE2-0B52-92F3-B2AE-3F79D6C9B1A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1" descr="pt.png">
              <a:extLst>
                <a:ext uri="{FF2B5EF4-FFF2-40B4-BE49-F238E27FC236}">
                  <a16:creationId xmlns:a16="http://schemas.microsoft.com/office/drawing/2014/main" id="{EEC9B687-4DFC-BDC2-A8A8-CA64065FA1BC}"/>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2" descr="ro.png">
              <a:extLst>
                <a:ext uri="{FF2B5EF4-FFF2-40B4-BE49-F238E27FC236}">
                  <a16:creationId xmlns:a16="http://schemas.microsoft.com/office/drawing/2014/main" id="{4CCE20D2-C2FD-CF42-0668-1DBDAD1B1CA6}"/>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3" descr="se.png">
              <a:extLst>
                <a:ext uri="{FF2B5EF4-FFF2-40B4-BE49-F238E27FC236}">
                  <a16:creationId xmlns:a16="http://schemas.microsoft.com/office/drawing/2014/main" id="{5B9AF5A3-B8C8-138E-A447-05978195C5A0}"/>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4" descr="uk.png">
              <a:extLst>
                <a:ext uri="{FF2B5EF4-FFF2-40B4-BE49-F238E27FC236}">
                  <a16:creationId xmlns:a16="http://schemas.microsoft.com/office/drawing/2014/main" id="{E8DCBC65-2547-320F-5481-D4DF56FECC0F}"/>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5" descr="ca.png">
              <a:extLst>
                <a:ext uri="{FF2B5EF4-FFF2-40B4-BE49-F238E27FC236}">
                  <a16:creationId xmlns:a16="http://schemas.microsoft.com/office/drawing/2014/main" id="{18B1A006-4A5C-79B1-24E8-A806920664A3}"/>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6">
              <a:extLst>
                <a:ext uri="{FF2B5EF4-FFF2-40B4-BE49-F238E27FC236}">
                  <a16:creationId xmlns:a16="http://schemas.microsoft.com/office/drawing/2014/main" id="{C0E1EDA0-F739-A4EA-D18F-075CF7961D31}"/>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7" descr="si.png">
              <a:extLst>
                <a:ext uri="{FF2B5EF4-FFF2-40B4-BE49-F238E27FC236}">
                  <a16:creationId xmlns:a16="http://schemas.microsoft.com/office/drawing/2014/main" id="{8681709D-3745-8ECE-0518-65978989E327}"/>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itle 65"/>
          <p:cNvSpPr>
            <a:spLocks noGrp="1" noChangeArrowheads="1"/>
          </p:cNvSpPr>
          <p:nvPr>
            <p:ph type="title"/>
          </p:nvPr>
        </p:nvSpPr>
        <p:spPr bwMode="auto">
          <a:xfrm>
            <a:off x="218261" y="157324"/>
            <a:ext cx="10113228" cy="553998"/>
          </a:xfrm>
          <a:prstGeom prst="rect">
            <a:avLst/>
          </a:prstGeom>
          <a:noFill/>
          <a:ln>
            <a:noFill/>
          </a:ln>
        </p:spPr>
        <p:txBody>
          <a:bodyPr>
            <a:spAutoFit/>
          </a:bodyPr>
          <a:lstStyle>
            <a:lvl1pPr>
              <a:defRPr>
                <a:solidFill>
                  <a:srgbClr val="003249"/>
                </a:solidFill>
              </a:defRPr>
            </a:lvl1pPr>
          </a:lstStyle>
          <a:p>
            <a:pPr lvl="0"/>
            <a:r>
              <a:rPr lang="en-US" altLang="en-US"/>
              <a:t>Click to edit Master title style</a:t>
            </a:r>
            <a:endParaRPr lang="en-GB" altLang="en-US"/>
          </a:p>
        </p:txBody>
      </p:sp>
      <p:sp>
        <p:nvSpPr>
          <p:cNvPr id="37" name="Rectangle 2"/>
          <p:cNvSpPr>
            <a:spLocks noGrp="1" noChangeArrowheads="1"/>
          </p:cNvSpPr>
          <p:nvPr>
            <p:ph idx="1"/>
          </p:nvPr>
        </p:nvSpPr>
        <p:spPr bwMode="auto">
          <a:xfrm>
            <a:off x="218262" y="882192"/>
            <a:ext cx="11763662" cy="5534968"/>
          </a:xfrm>
          <a:prstGeom prst="rect">
            <a:avLst/>
          </a:prstGeom>
          <a:noFill/>
          <a:ln>
            <a:noFill/>
          </a:ln>
        </p:spPr>
        <p:txBody>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Tree>
    <p:extLst>
      <p:ext uri="{BB962C8B-B14F-4D97-AF65-F5344CB8AC3E}">
        <p14:creationId xmlns:p14="http://schemas.microsoft.com/office/powerpoint/2010/main" val="3680179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A8577F-C974-E9A6-165A-AF6BE05DF02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335E6F"/>
              </a:solidFill>
            </a:endParaRPr>
          </a:p>
        </p:txBody>
      </p:sp>
      <p:sp>
        <p:nvSpPr>
          <p:cNvPr id="3" name="Rectangle 2">
            <a:extLst>
              <a:ext uri="{FF2B5EF4-FFF2-40B4-BE49-F238E27FC236}">
                <a16:creationId xmlns:a16="http://schemas.microsoft.com/office/drawing/2014/main" id="{A29FADB7-2FBA-8E72-EA07-82138883B2F4}"/>
              </a:ext>
            </a:extLst>
          </p:cNvPr>
          <p:cNvSpPr/>
          <p:nvPr userDrawn="1"/>
        </p:nvSpPr>
        <p:spPr>
          <a:xfrm flipH="1">
            <a:off x="4686300" y="2011363"/>
            <a:ext cx="2819400" cy="2819400"/>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Subtitle 2">
            <a:extLst>
              <a:ext uri="{FF2B5EF4-FFF2-40B4-BE49-F238E27FC236}">
                <a16:creationId xmlns:a16="http://schemas.microsoft.com/office/drawing/2014/main" id="{288B06C8-E821-FA51-2927-21A01824FA53}"/>
              </a:ext>
            </a:extLst>
          </p:cNvPr>
          <p:cNvSpPr txBox="1">
            <a:spLocks/>
          </p:cNvSpPr>
          <p:nvPr userDrawn="1"/>
        </p:nvSpPr>
        <p:spPr>
          <a:xfrm>
            <a:off x="4686300" y="4524375"/>
            <a:ext cx="2813050" cy="314325"/>
          </a:xfrm>
          <a:prstGeom prst="rect">
            <a:avLst/>
          </a:prstGeom>
        </p:spPr>
        <p:txBody>
          <a:bodyPr>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defRPr/>
            </a:pPr>
            <a:endParaRPr lang="en-GB" sz="1400">
              <a:solidFill>
                <a:srgbClr val="8197A6"/>
              </a:solidFill>
              <a:ea typeface="Arial" charset="0"/>
              <a:cs typeface="Arial" charset="0"/>
            </a:endParaRPr>
          </a:p>
        </p:txBody>
      </p:sp>
      <p:sp>
        <p:nvSpPr>
          <p:cNvPr id="5" name="Subtitle 2">
            <a:extLst>
              <a:ext uri="{FF2B5EF4-FFF2-40B4-BE49-F238E27FC236}">
                <a16:creationId xmlns:a16="http://schemas.microsoft.com/office/drawing/2014/main" id="{BFE72AD7-0F98-DB95-FFE3-BD921F8C9854}"/>
              </a:ext>
            </a:extLst>
          </p:cNvPr>
          <p:cNvSpPr txBox="1">
            <a:spLocks/>
          </p:cNvSpPr>
          <p:nvPr userDrawn="1"/>
        </p:nvSpPr>
        <p:spPr>
          <a:xfrm>
            <a:off x="4686300" y="1739900"/>
            <a:ext cx="2819400" cy="261938"/>
          </a:xfrm>
          <a:prstGeom prst="rect">
            <a:avLst/>
          </a:prstGeom>
        </p:spPr>
        <p:txBody>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defRPr/>
            </a:pPr>
            <a:r>
              <a:rPr lang="en-GB" sz="1100">
                <a:solidFill>
                  <a:srgbClr val="8197A6"/>
                </a:solidFill>
                <a:ea typeface="Arial" charset="0"/>
                <a:cs typeface="Arial" charset="0"/>
              </a:rPr>
              <a:t>Produced by</a:t>
            </a:r>
            <a:endParaRPr lang="en-US" sz="1100">
              <a:solidFill>
                <a:srgbClr val="8197A6"/>
              </a:solidFill>
              <a:ea typeface="Arial" charset="0"/>
              <a:cs typeface="Arial" charset="0"/>
            </a:endParaRPr>
          </a:p>
        </p:txBody>
      </p:sp>
      <p:sp>
        <p:nvSpPr>
          <p:cNvPr id="17" name="Text Placeholder 2"/>
          <p:cNvSpPr>
            <a:spLocks noGrp="1"/>
          </p:cNvSpPr>
          <p:nvPr>
            <p:ph type="body" idx="14"/>
          </p:nvPr>
        </p:nvSpPr>
        <p:spPr>
          <a:xfrm>
            <a:off x="4686298" y="2041526"/>
            <a:ext cx="2819402" cy="2359024"/>
          </a:xfrm>
          <a:prstGeom prst="rect">
            <a:avLst/>
          </a:prstGeom>
        </p:spPr>
        <p:txBody>
          <a:bodyPr>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2"/>
          <p:cNvSpPr>
            <a:spLocks noGrp="1"/>
          </p:cNvSpPr>
          <p:nvPr>
            <p:ph type="body" idx="15"/>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2536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F269-5AA1-471D-BAB7-0ED429A90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8360221-4DD4-4D8B-9CF3-0CB2C1BBE08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C6EEF147-2E4A-440E-A29D-F0235AA896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DF36BDB2-E0F6-4DAC-8581-C3463E1FDE43}"/>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9E820A10-011F-4D93-94E0-45BEAB95AB98}"/>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FD8F0154-4681-4D79-9FD7-38ADC84607C4}"/>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E237EFE2-2F83-4A1E-B452-D7DDCBFD6C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42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64C7-1483-497E-9E7B-8EB9615B52D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5F959B65-528C-408A-B64E-A855460584C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8FB11F-64E6-4A9D-8931-8BD4D5B4E44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EDC622A4-1F81-4AA9-B1DE-DE1409B4AB8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49487-BB10-4D10-B844-464099B4B0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6F986023-33AE-44F9-A932-894F4BEEA80E}"/>
              </a:ext>
            </a:extLst>
          </p:cNvPr>
          <p:cNvSpPr>
            <a:spLocks noGrp="1"/>
          </p:cNvSpPr>
          <p:nvPr>
            <p:ph type="dt" sz="half" idx="10"/>
          </p:nvPr>
        </p:nvSpPr>
        <p:spPr/>
        <p:txBody>
          <a:bodyPr/>
          <a:lstStyle/>
          <a:p>
            <a:endParaRPr lang="lv-LV"/>
          </a:p>
        </p:txBody>
      </p:sp>
      <p:sp>
        <p:nvSpPr>
          <p:cNvPr id="8" name="Footer Placeholder 7">
            <a:extLst>
              <a:ext uri="{FF2B5EF4-FFF2-40B4-BE49-F238E27FC236}">
                <a16:creationId xmlns:a16="http://schemas.microsoft.com/office/drawing/2014/main" id="{1ECB40D9-92C3-40D0-9907-58D43BC6BB42}"/>
              </a:ext>
            </a:extLst>
          </p:cNvPr>
          <p:cNvSpPr>
            <a:spLocks noGrp="1"/>
          </p:cNvSpPr>
          <p:nvPr>
            <p:ph type="ftr" sz="quarter" idx="11"/>
          </p:nvPr>
        </p:nvSpPr>
        <p:spPr/>
        <p:txBody>
          <a:bodyPr/>
          <a:lstStyle/>
          <a:p>
            <a:endParaRPr lang="lv-LV"/>
          </a:p>
        </p:txBody>
      </p:sp>
      <p:sp>
        <p:nvSpPr>
          <p:cNvPr id="9" name="Slide Number Placeholder 8">
            <a:extLst>
              <a:ext uri="{FF2B5EF4-FFF2-40B4-BE49-F238E27FC236}">
                <a16:creationId xmlns:a16="http://schemas.microsoft.com/office/drawing/2014/main" id="{582F623C-6933-4442-BE88-271369D687F6}"/>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11" name="Picture 2" descr="Sākums | Latvijas Zinātnes padome">
            <a:extLst>
              <a:ext uri="{FF2B5EF4-FFF2-40B4-BE49-F238E27FC236}">
                <a16:creationId xmlns:a16="http://schemas.microsoft.com/office/drawing/2014/main" id="{DC7407A9-A2E9-45BF-8A09-B06170D08E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658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C4972-890C-459F-B5AB-D02FF343D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7D68642E-9B47-4B21-B904-4377B5F41822}"/>
              </a:ext>
            </a:extLst>
          </p:cNvPr>
          <p:cNvSpPr>
            <a:spLocks noGrp="1"/>
          </p:cNvSpPr>
          <p:nvPr>
            <p:ph type="dt" sz="half" idx="10"/>
          </p:nvPr>
        </p:nvSpPr>
        <p:spPr/>
        <p:txBody>
          <a:bodyPr/>
          <a:lstStyle/>
          <a:p>
            <a:endParaRPr lang="lv-LV"/>
          </a:p>
        </p:txBody>
      </p:sp>
      <p:sp>
        <p:nvSpPr>
          <p:cNvPr id="4" name="Footer Placeholder 3">
            <a:extLst>
              <a:ext uri="{FF2B5EF4-FFF2-40B4-BE49-F238E27FC236}">
                <a16:creationId xmlns:a16="http://schemas.microsoft.com/office/drawing/2014/main" id="{7F7CE064-8D41-449A-AB06-932036CE3383}"/>
              </a:ext>
            </a:extLst>
          </p:cNvPr>
          <p:cNvSpPr>
            <a:spLocks noGrp="1"/>
          </p:cNvSpPr>
          <p:nvPr>
            <p:ph type="ftr" sz="quarter" idx="11"/>
          </p:nvPr>
        </p:nvSpPr>
        <p:spPr/>
        <p:txBody>
          <a:bodyPr/>
          <a:lstStyle/>
          <a:p>
            <a:endParaRPr lang="lv-LV"/>
          </a:p>
        </p:txBody>
      </p:sp>
      <p:sp>
        <p:nvSpPr>
          <p:cNvPr id="5" name="Slide Number Placeholder 4">
            <a:extLst>
              <a:ext uri="{FF2B5EF4-FFF2-40B4-BE49-F238E27FC236}">
                <a16:creationId xmlns:a16="http://schemas.microsoft.com/office/drawing/2014/main" id="{3024C261-7980-450F-9458-CDA3262EB7BD}"/>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7" name="Picture 2" descr="Sākums | Latvijas Zinātnes padome">
            <a:extLst>
              <a:ext uri="{FF2B5EF4-FFF2-40B4-BE49-F238E27FC236}">
                <a16:creationId xmlns:a16="http://schemas.microsoft.com/office/drawing/2014/main" id="{6C37ED99-99F1-4791-8672-8CFEDA5B92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577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96B71-DA12-4E50-A16F-FE31C71C9D34}"/>
              </a:ext>
            </a:extLst>
          </p:cNvPr>
          <p:cNvSpPr>
            <a:spLocks noGrp="1"/>
          </p:cNvSpPr>
          <p:nvPr>
            <p:ph type="dt" sz="half" idx="10"/>
          </p:nvPr>
        </p:nvSpPr>
        <p:spPr/>
        <p:txBody>
          <a:bodyPr/>
          <a:lstStyle/>
          <a:p>
            <a:endParaRPr lang="lv-LV"/>
          </a:p>
        </p:txBody>
      </p:sp>
      <p:sp>
        <p:nvSpPr>
          <p:cNvPr id="3" name="Footer Placeholder 2">
            <a:extLst>
              <a:ext uri="{FF2B5EF4-FFF2-40B4-BE49-F238E27FC236}">
                <a16:creationId xmlns:a16="http://schemas.microsoft.com/office/drawing/2014/main" id="{8361CB30-DB34-4E9D-9AFF-A3F47C8B661E}"/>
              </a:ext>
            </a:extLst>
          </p:cNvPr>
          <p:cNvSpPr>
            <a:spLocks noGrp="1"/>
          </p:cNvSpPr>
          <p:nvPr>
            <p:ph type="ftr" sz="quarter" idx="11"/>
          </p:nvPr>
        </p:nvSpPr>
        <p:spPr/>
        <p:txBody>
          <a:bodyPr/>
          <a:lstStyle/>
          <a:p>
            <a:endParaRPr lang="lv-LV"/>
          </a:p>
        </p:txBody>
      </p:sp>
      <p:sp>
        <p:nvSpPr>
          <p:cNvPr id="4" name="Slide Number Placeholder 3">
            <a:extLst>
              <a:ext uri="{FF2B5EF4-FFF2-40B4-BE49-F238E27FC236}">
                <a16:creationId xmlns:a16="http://schemas.microsoft.com/office/drawing/2014/main" id="{D5230168-B434-4630-AE1D-775E14AED243}"/>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6" name="Picture 2" descr="Sākums | Latvijas Zinātnes padome">
            <a:extLst>
              <a:ext uri="{FF2B5EF4-FFF2-40B4-BE49-F238E27FC236}">
                <a16:creationId xmlns:a16="http://schemas.microsoft.com/office/drawing/2014/main" id="{BEED6841-362B-4930-BD5B-08F9F1C710B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55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920-6A60-4A66-86B9-59EED392BC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076C772A-3323-4864-9549-73BE3B5D3C8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A7F233B4-F9C6-40C2-AF4E-D26E35B125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AA56F5-7924-4937-BC09-1BE429DAF10D}"/>
              </a:ext>
            </a:extLst>
          </p:cNvPr>
          <p:cNvSpPr>
            <a:spLocks noGrp="1"/>
          </p:cNvSpPr>
          <p:nvPr>
            <p:ph type="dt" sz="half" idx="10"/>
          </p:nvPr>
        </p:nvSpPr>
        <p:spPr/>
        <p:txBody>
          <a:bodyPr/>
          <a:lstStyle/>
          <a:p>
            <a:endParaRPr lang="lv-LV"/>
          </a:p>
        </p:txBody>
      </p:sp>
      <p:sp>
        <p:nvSpPr>
          <p:cNvPr id="6" name="Footer Placeholder 5">
            <a:extLst>
              <a:ext uri="{FF2B5EF4-FFF2-40B4-BE49-F238E27FC236}">
                <a16:creationId xmlns:a16="http://schemas.microsoft.com/office/drawing/2014/main" id="{467CDE28-CFAB-416A-A402-742B742A06E1}"/>
              </a:ext>
            </a:extLst>
          </p:cNvPr>
          <p:cNvSpPr>
            <a:spLocks noGrp="1"/>
          </p:cNvSpPr>
          <p:nvPr>
            <p:ph type="ftr" sz="quarter" idx="11"/>
          </p:nvPr>
        </p:nvSpPr>
        <p:spPr/>
        <p:txBody>
          <a:bodyPr/>
          <a:lstStyle/>
          <a:p>
            <a:endParaRPr lang="lv-LV"/>
          </a:p>
        </p:txBody>
      </p:sp>
      <p:sp>
        <p:nvSpPr>
          <p:cNvPr id="7" name="Slide Number Placeholder 6">
            <a:extLst>
              <a:ext uri="{FF2B5EF4-FFF2-40B4-BE49-F238E27FC236}">
                <a16:creationId xmlns:a16="http://schemas.microsoft.com/office/drawing/2014/main" id="{2D8A4236-2891-4A1B-8BA2-98684CB850A0}"/>
              </a:ext>
            </a:extLst>
          </p:cNvPr>
          <p:cNvSpPr>
            <a:spLocks noGrp="1"/>
          </p:cNvSpPr>
          <p:nvPr>
            <p:ph type="sldNum" sz="quarter" idx="12"/>
          </p:nvPr>
        </p:nvSpPr>
        <p:spPr/>
        <p:txBody>
          <a:bodyPr/>
          <a:lstStyle/>
          <a:p>
            <a:fld id="{660F3F40-12FA-4968-8235-5F18DAFE2DEF}" type="slidenum">
              <a:rPr lang="lv-LV" smtClean="0"/>
              <a:t>‹#›</a:t>
            </a:fld>
            <a:endParaRPr lang="lv-LV"/>
          </a:p>
        </p:txBody>
      </p:sp>
      <p:pic>
        <p:nvPicPr>
          <p:cNvPr id="9" name="Picture 2" descr="Sākums | Latvijas Zinātnes padome">
            <a:extLst>
              <a:ext uri="{FF2B5EF4-FFF2-40B4-BE49-F238E27FC236}">
                <a16:creationId xmlns:a16="http://schemas.microsoft.com/office/drawing/2014/main" id="{39984AC2-91AE-4E5F-A40D-D5062C1064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2101" y="0"/>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8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image" Target="../media/image10.png"/><Relationship Id="rId39" Type="http://schemas.openxmlformats.org/officeDocument/2006/relationships/image" Target="../media/image23.png"/><Relationship Id="rId21" Type="http://schemas.openxmlformats.org/officeDocument/2006/relationships/image" Target="../media/image5.png"/><Relationship Id="rId34" Type="http://schemas.openxmlformats.org/officeDocument/2006/relationships/image" Target="../media/image18.png"/><Relationship Id="rId42" Type="http://schemas.openxmlformats.org/officeDocument/2006/relationships/image" Target="../media/image26.png"/><Relationship Id="rId47" Type="http://schemas.openxmlformats.org/officeDocument/2006/relationships/image" Target="../media/image31.png"/><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9"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8.png"/><Relationship Id="rId32" Type="http://schemas.openxmlformats.org/officeDocument/2006/relationships/image" Target="../media/image16.png"/><Relationship Id="rId37" Type="http://schemas.openxmlformats.org/officeDocument/2006/relationships/image" Target="../media/image21.png"/><Relationship Id="rId40" Type="http://schemas.openxmlformats.org/officeDocument/2006/relationships/image" Target="../media/image24.png"/><Relationship Id="rId45" Type="http://schemas.openxmlformats.org/officeDocument/2006/relationships/image" Target="../media/image29.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image" Target="../media/image7.png"/><Relationship Id="rId28" Type="http://schemas.openxmlformats.org/officeDocument/2006/relationships/image" Target="../media/image12.png"/><Relationship Id="rId36" Type="http://schemas.openxmlformats.org/officeDocument/2006/relationships/image" Target="../media/image20.png"/><Relationship Id="rId10" Type="http://schemas.openxmlformats.org/officeDocument/2006/relationships/slideLayout" Target="../slideLayouts/slideLayout25.xml"/><Relationship Id="rId19" Type="http://schemas.openxmlformats.org/officeDocument/2006/relationships/theme" Target="../theme/theme2.xml"/><Relationship Id="rId31" Type="http://schemas.openxmlformats.org/officeDocument/2006/relationships/image" Target="../media/image15.png"/><Relationship Id="rId44" Type="http://schemas.openxmlformats.org/officeDocument/2006/relationships/image" Target="../media/image28.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6.png"/><Relationship Id="rId27" Type="http://schemas.openxmlformats.org/officeDocument/2006/relationships/image" Target="../media/image11.png"/><Relationship Id="rId30" Type="http://schemas.openxmlformats.org/officeDocument/2006/relationships/image" Target="../media/image14.png"/><Relationship Id="rId35" Type="http://schemas.openxmlformats.org/officeDocument/2006/relationships/image" Target="../media/image19.png"/><Relationship Id="rId43" Type="http://schemas.openxmlformats.org/officeDocument/2006/relationships/image" Target="../media/image27.png"/><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9.png"/><Relationship Id="rId33" Type="http://schemas.openxmlformats.org/officeDocument/2006/relationships/image" Target="../media/image17.png"/><Relationship Id="rId38" Type="http://schemas.openxmlformats.org/officeDocument/2006/relationships/image" Target="../media/image22.png"/><Relationship Id="rId46" Type="http://schemas.openxmlformats.org/officeDocument/2006/relationships/image" Target="../media/image30.png"/><Relationship Id="rId20" Type="http://schemas.openxmlformats.org/officeDocument/2006/relationships/image" Target="../media/image4.png"/><Relationship Id="rId41"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9.png"/><Relationship Id="rId26" Type="http://schemas.openxmlformats.org/officeDocument/2006/relationships/image" Target="../media/image17.png"/><Relationship Id="rId39" Type="http://schemas.openxmlformats.org/officeDocument/2006/relationships/image" Target="../media/image30.png"/><Relationship Id="rId21" Type="http://schemas.openxmlformats.org/officeDocument/2006/relationships/image" Target="../media/image12.png"/><Relationship Id="rId34" Type="http://schemas.openxmlformats.org/officeDocument/2006/relationships/image" Target="../media/image25.png"/><Relationship Id="rId7" Type="http://schemas.openxmlformats.org/officeDocument/2006/relationships/slideLayout" Target="../slideLayouts/slideLayout40.xml"/><Relationship Id="rId12" Type="http://schemas.openxmlformats.org/officeDocument/2006/relationships/theme" Target="../theme/theme3.xml"/><Relationship Id="rId17" Type="http://schemas.openxmlformats.org/officeDocument/2006/relationships/image" Target="../media/image8.png"/><Relationship Id="rId25" Type="http://schemas.openxmlformats.org/officeDocument/2006/relationships/image" Target="../media/image16.png"/><Relationship Id="rId33" Type="http://schemas.openxmlformats.org/officeDocument/2006/relationships/image" Target="../media/image24.png"/><Relationship Id="rId38" Type="http://schemas.openxmlformats.org/officeDocument/2006/relationships/image" Target="../media/image29.png"/><Relationship Id="rId2" Type="http://schemas.openxmlformats.org/officeDocument/2006/relationships/slideLayout" Target="../slideLayouts/slideLayout35.xml"/><Relationship Id="rId16" Type="http://schemas.openxmlformats.org/officeDocument/2006/relationships/image" Target="../media/image7.png"/><Relationship Id="rId20" Type="http://schemas.openxmlformats.org/officeDocument/2006/relationships/image" Target="../media/image11.png"/><Relationship Id="rId29" Type="http://schemas.openxmlformats.org/officeDocument/2006/relationships/image" Target="../media/image2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15.png"/><Relationship Id="rId32" Type="http://schemas.openxmlformats.org/officeDocument/2006/relationships/image" Target="../media/image23.png"/><Relationship Id="rId37" Type="http://schemas.openxmlformats.org/officeDocument/2006/relationships/image" Target="../media/image28.png"/><Relationship Id="rId40" Type="http://schemas.openxmlformats.org/officeDocument/2006/relationships/image" Target="../media/image31.png"/><Relationship Id="rId5" Type="http://schemas.openxmlformats.org/officeDocument/2006/relationships/slideLayout" Target="../slideLayouts/slideLayout38.xml"/><Relationship Id="rId15" Type="http://schemas.openxmlformats.org/officeDocument/2006/relationships/image" Target="../media/image36.png"/><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27.png"/><Relationship Id="rId10" Type="http://schemas.openxmlformats.org/officeDocument/2006/relationships/slideLayout" Target="../slideLayouts/slideLayout43.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5.png"/><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1.png"/><Relationship Id="rId35" Type="http://schemas.openxmlformats.org/officeDocument/2006/relationships/image" Target="../media/image26.png"/><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9B381-183E-4E86-854B-62D2A313BF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CFDCC780-5310-4662-80FF-B4F9049649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D74B30EC-2F49-4D47-9128-397AA63F17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lv-LV"/>
          </a:p>
        </p:txBody>
      </p:sp>
      <p:sp>
        <p:nvSpPr>
          <p:cNvPr id="5" name="Footer Placeholder 4">
            <a:extLst>
              <a:ext uri="{FF2B5EF4-FFF2-40B4-BE49-F238E27FC236}">
                <a16:creationId xmlns:a16="http://schemas.microsoft.com/office/drawing/2014/main" id="{8F920956-802A-482C-8DE8-51D6E8B77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a:extLst>
              <a:ext uri="{FF2B5EF4-FFF2-40B4-BE49-F238E27FC236}">
                <a16:creationId xmlns:a16="http://schemas.microsoft.com/office/drawing/2014/main" id="{F2636FC4-E873-4133-AB09-B4DE547806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F3F40-12FA-4968-8235-5F18DAFE2DEF}" type="slidenum">
              <a:rPr lang="lv-LV" smtClean="0"/>
              <a:t>‹#›</a:t>
            </a:fld>
            <a:endParaRPr lang="lv-LV"/>
          </a:p>
        </p:txBody>
      </p:sp>
      <p:pic>
        <p:nvPicPr>
          <p:cNvPr id="14" name="Picture 7">
            <a:extLst>
              <a:ext uri="{FF2B5EF4-FFF2-40B4-BE49-F238E27FC236}">
                <a16:creationId xmlns:a16="http://schemas.microsoft.com/office/drawing/2014/main" id="{C36F20F8-7D3E-4312-A23B-2756A7D1E323}"/>
              </a:ext>
            </a:extLst>
          </p:cNvPr>
          <p:cNvPicPr>
            <a:picLocks noChangeAspect="1"/>
          </p:cNvPicPr>
          <p:nvPr userDrawn="1"/>
        </p:nvPicPr>
        <p:blipFill>
          <a:blip r:embed="rId17" cstate="print"/>
          <a:srcRect/>
          <a:stretch>
            <a:fillRect/>
          </a:stretch>
        </p:blipFill>
        <p:spPr bwMode="auto">
          <a:xfrm>
            <a:off x="0" y="6611938"/>
            <a:ext cx="12192000" cy="246062"/>
          </a:xfrm>
          <a:prstGeom prst="rect">
            <a:avLst/>
          </a:prstGeom>
          <a:noFill/>
          <a:ln w="9525">
            <a:noFill/>
            <a:miter lim="800000"/>
            <a:headEnd/>
            <a:tailEnd/>
          </a:ln>
        </p:spPr>
      </p:pic>
    </p:spTree>
    <p:extLst>
      <p:ext uri="{BB962C8B-B14F-4D97-AF65-F5344CB8AC3E}">
        <p14:creationId xmlns:p14="http://schemas.microsoft.com/office/powerpoint/2010/main" val="341938432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95" r:id="rId13"/>
    <p:sldLayoutId id="2147483696" r:id="rId14"/>
    <p:sldLayoutId id="214748369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578F2E1-8569-D534-47E4-587A7DD01622}"/>
              </a:ext>
            </a:extLst>
          </p:cNvPr>
          <p:cNvSpPr/>
          <p:nvPr userDrawn="1"/>
        </p:nvSpPr>
        <p:spPr>
          <a:xfrm>
            <a:off x="-6350" y="0"/>
            <a:ext cx="12198350" cy="6858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027" name="Picture 5">
            <a:extLst>
              <a:ext uri="{FF2B5EF4-FFF2-40B4-BE49-F238E27FC236}">
                <a16:creationId xmlns:a16="http://schemas.microsoft.com/office/drawing/2014/main" id="{2359A323-DBCB-CF47-ABEA-D4A79107ACA4}"/>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5" descr="PPT_Header02" hidden="1">
            <a:extLst>
              <a:ext uri="{FF2B5EF4-FFF2-40B4-BE49-F238E27FC236}">
                <a16:creationId xmlns:a16="http://schemas.microsoft.com/office/drawing/2014/main" id="{11E2470D-84DA-75C8-B152-150B8205795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a:extLst>
              <a:ext uri="{FF2B5EF4-FFF2-40B4-BE49-F238E27FC236}">
                <a16:creationId xmlns:a16="http://schemas.microsoft.com/office/drawing/2014/main" id="{5027AAC7-8125-078B-43FB-4D867FF47C85}"/>
              </a:ext>
            </a:extLst>
          </p:cNvPr>
          <p:cNvSpPr>
            <a:spLocks noGrp="1" noChangeArrowheads="1"/>
          </p:cNvSpPr>
          <p:nvPr>
            <p:ph type="body" idx="1"/>
          </p:nvPr>
        </p:nvSpPr>
        <p:spPr bwMode="auto">
          <a:xfrm>
            <a:off x="217488" y="882650"/>
            <a:ext cx="11764962"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30" name="Text Box 38">
            <a:extLst>
              <a:ext uri="{FF2B5EF4-FFF2-40B4-BE49-F238E27FC236}">
                <a16:creationId xmlns:a16="http://schemas.microsoft.com/office/drawing/2014/main" id="{70433105-0DE4-CBB6-7A69-8A5C460931AC}"/>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F2510814-4877-0E43-B41C-575B67B13949}"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pic>
        <p:nvPicPr>
          <p:cNvPr id="1031" name="Picture 63">
            <a:extLst>
              <a:ext uri="{FF2B5EF4-FFF2-40B4-BE49-F238E27FC236}">
                <a16:creationId xmlns:a16="http://schemas.microsoft.com/office/drawing/2014/main" id="{005F23A4-D726-2EC3-2FDB-8F138C101F63}"/>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0331450" y="-215900"/>
            <a:ext cx="20939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a:extLst>
              <a:ext uri="{FF2B5EF4-FFF2-40B4-BE49-F238E27FC236}">
                <a16:creationId xmlns:a16="http://schemas.microsoft.com/office/drawing/2014/main" id="{5DA04C8A-555B-2ACA-F954-623FDDAD83C3}"/>
              </a:ext>
            </a:extLst>
          </p:cNvPr>
          <p:cNvCxnSpPr>
            <a:cxnSpLocks/>
          </p:cNvCxnSpPr>
          <p:nvPr userDrawn="1"/>
        </p:nvCxnSpPr>
        <p:spPr>
          <a:xfrm>
            <a:off x="220663" y="6423025"/>
            <a:ext cx="11736387"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033" name="Title Placeholder 2">
            <a:extLst>
              <a:ext uri="{FF2B5EF4-FFF2-40B4-BE49-F238E27FC236}">
                <a16:creationId xmlns:a16="http://schemas.microsoft.com/office/drawing/2014/main" id="{688AFCC9-B6BD-D23B-0F7F-7643861C1219}"/>
              </a:ext>
            </a:extLst>
          </p:cNvPr>
          <p:cNvSpPr>
            <a:spLocks noGrp="1"/>
          </p:cNvSpPr>
          <p:nvPr userDrawn="1">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grpSp>
        <p:nvGrpSpPr>
          <p:cNvPr id="1034" name="Group 122">
            <a:extLst>
              <a:ext uri="{FF2B5EF4-FFF2-40B4-BE49-F238E27FC236}">
                <a16:creationId xmlns:a16="http://schemas.microsoft.com/office/drawing/2014/main" id="{42EA5D5F-2BB4-8377-AB8C-B01D56E1BA3E}"/>
              </a:ext>
            </a:extLst>
          </p:cNvPr>
          <p:cNvGrpSpPr>
            <a:grpSpLocks/>
          </p:cNvGrpSpPr>
          <p:nvPr userDrawn="1"/>
        </p:nvGrpSpPr>
        <p:grpSpPr bwMode="auto">
          <a:xfrm>
            <a:off x="227013" y="6572250"/>
            <a:ext cx="9280525" cy="144463"/>
            <a:chOff x="226688" y="6572055"/>
            <a:chExt cx="9280921" cy="144114"/>
          </a:xfrm>
        </p:grpSpPr>
        <p:pic>
          <p:nvPicPr>
            <p:cNvPr id="1035" name="Picture 123" descr="at.png">
              <a:extLst>
                <a:ext uri="{FF2B5EF4-FFF2-40B4-BE49-F238E27FC236}">
                  <a16:creationId xmlns:a16="http://schemas.microsoft.com/office/drawing/2014/main" id="{24C300A1-7D3E-72E6-84B2-7CF7023F51B7}"/>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4" descr="be.png">
              <a:extLst>
                <a:ext uri="{FF2B5EF4-FFF2-40B4-BE49-F238E27FC236}">
                  <a16:creationId xmlns:a16="http://schemas.microsoft.com/office/drawing/2014/main" id="{9654607B-0581-CF94-78BC-F490FB1B7E6E}"/>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25" descr="ch.png">
              <a:extLst>
                <a:ext uri="{FF2B5EF4-FFF2-40B4-BE49-F238E27FC236}">
                  <a16:creationId xmlns:a16="http://schemas.microsoft.com/office/drawing/2014/main" id="{2B9DA66A-01AC-3973-ABDC-34C559214737}"/>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26" descr="cz.png">
              <a:extLst>
                <a:ext uri="{FF2B5EF4-FFF2-40B4-BE49-F238E27FC236}">
                  <a16:creationId xmlns:a16="http://schemas.microsoft.com/office/drawing/2014/main" id="{A3AE525C-77A5-4E72-9675-5278EA6001A4}"/>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27" descr="de.png">
              <a:extLst>
                <a:ext uri="{FF2B5EF4-FFF2-40B4-BE49-F238E27FC236}">
                  <a16:creationId xmlns:a16="http://schemas.microsoft.com/office/drawing/2014/main" id="{491B7F2D-092E-5DA9-23EB-BEAE06E2A89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28" descr="dk.png">
              <a:extLst>
                <a:ext uri="{FF2B5EF4-FFF2-40B4-BE49-F238E27FC236}">
                  <a16:creationId xmlns:a16="http://schemas.microsoft.com/office/drawing/2014/main" id="{360C1106-8927-1878-574A-95D7714E77C5}"/>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129" descr="ee.png">
              <a:extLst>
                <a:ext uri="{FF2B5EF4-FFF2-40B4-BE49-F238E27FC236}">
                  <a16:creationId xmlns:a16="http://schemas.microsoft.com/office/drawing/2014/main" id="{21F3C3C7-B057-75CC-DBA4-70729B98A0CB}"/>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30" descr="es.png">
              <a:extLst>
                <a:ext uri="{FF2B5EF4-FFF2-40B4-BE49-F238E27FC236}">
                  <a16:creationId xmlns:a16="http://schemas.microsoft.com/office/drawing/2014/main" id="{699FE933-D771-D902-8147-F37A7A6460A5}"/>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31" descr="fi.png">
              <a:extLst>
                <a:ext uri="{FF2B5EF4-FFF2-40B4-BE49-F238E27FC236}">
                  <a16:creationId xmlns:a16="http://schemas.microsoft.com/office/drawing/2014/main" id="{FA628004-5EC5-842E-F14A-E19C967779EF}"/>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132" descr="fr.png">
              <a:extLst>
                <a:ext uri="{FF2B5EF4-FFF2-40B4-BE49-F238E27FC236}">
                  <a16:creationId xmlns:a16="http://schemas.microsoft.com/office/drawing/2014/main" id="{04AA301C-0FF7-4582-08C5-45E3FDB3FECF}"/>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133" descr="gr.png">
              <a:extLst>
                <a:ext uri="{FF2B5EF4-FFF2-40B4-BE49-F238E27FC236}">
                  <a16:creationId xmlns:a16="http://schemas.microsoft.com/office/drawing/2014/main" id="{8537B849-9DE2-EBE1-770A-B54F85E6D20F}"/>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134" descr="hu.png">
              <a:extLst>
                <a:ext uri="{FF2B5EF4-FFF2-40B4-BE49-F238E27FC236}">
                  <a16:creationId xmlns:a16="http://schemas.microsoft.com/office/drawing/2014/main" id="{EBCB7A0D-C39B-1B0A-7C40-7BA0DCC9318C}"/>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135" descr="ie.png">
              <a:extLst>
                <a:ext uri="{FF2B5EF4-FFF2-40B4-BE49-F238E27FC236}">
                  <a16:creationId xmlns:a16="http://schemas.microsoft.com/office/drawing/2014/main" id="{EC017BAB-FE49-F465-3AB8-C32738FF8B45}"/>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136" descr="it.png">
              <a:extLst>
                <a:ext uri="{FF2B5EF4-FFF2-40B4-BE49-F238E27FC236}">
                  <a16:creationId xmlns:a16="http://schemas.microsoft.com/office/drawing/2014/main" id="{6FB53706-581A-8964-BB11-DBD8BBFDDA19}"/>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137" descr="lu.png">
              <a:extLst>
                <a:ext uri="{FF2B5EF4-FFF2-40B4-BE49-F238E27FC236}">
                  <a16:creationId xmlns:a16="http://schemas.microsoft.com/office/drawing/2014/main" id="{C27C9FAA-9478-8236-D9D3-3E19FEC1ABC1}"/>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38" descr="nl.png">
              <a:extLst>
                <a:ext uri="{FF2B5EF4-FFF2-40B4-BE49-F238E27FC236}">
                  <a16:creationId xmlns:a16="http://schemas.microsoft.com/office/drawing/2014/main" id="{5F4D1CC8-D50A-CDBD-72E3-A70BA4908004}"/>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39" descr="no.png">
              <a:extLst>
                <a:ext uri="{FF2B5EF4-FFF2-40B4-BE49-F238E27FC236}">
                  <a16:creationId xmlns:a16="http://schemas.microsoft.com/office/drawing/2014/main" id="{1FEDD97D-C6B7-5946-180F-CD6C19C2EADD}"/>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40" descr="pl.png">
              <a:extLst>
                <a:ext uri="{FF2B5EF4-FFF2-40B4-BE49-F238E27FC236}">
                  <a16:creationId xmlns:a16="http://schemas.microsoft.com/office/drawing/2014/main" id="{E1040D3A-95AB-176A-D2F3-A821FD95154D}"/>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41" descr="pt.png">
              <a:extLst>
                <a:ext uri="{FF2B5EF4-FFF2-40B4-BE49-F238E27FC236}">
                  <a16:creationId xmlns:a16="http://schemas.microsoft.com/office/drawing/2014/main" id="{EF14AB84-5F75-4870-756A-F9C0B7F877CC}"/>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42" descr="ro.png">
              <a:extLst>
                <a:ext uri="{FF2B5EF4-FFF2-40B4-BE49-F238E27FC236}">
                  <a16:creationId xmlns:a16="http://schemas.microsoft.com/office/drawing/2014/main" id="{8F9A4313-9BFB-6EA0-495E-7804C608F3E5}"/>
                </a:ext>
              </a:extLst>
            </p:cNvPr>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43" descr="se.png">
              <a:extLst>
                <a:ext uri="{FF2B5EF4-FFF2-40B4-BE49-F238E27FC236}">
                  <a16:creationId xmlns:a16="http://schemas.microsoft.com/office/drawing/2014/main" id="{77356E2B-E3D3-E2F0-1778-1CC87570989C}"/>
                </a:ext>
              </a:extLst>
            </p:cNvPr>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44" descr="uk.png">
              <a:extLst>
                <a:ext uri="{FF2B5EF4-FFF2-40B4-BE49-F238E27FC236}">
                  <a16:creationId xmlns:a16="http://schemas.microsoft.com/office/drawing/2014/main" id="{4B690478-3605-0654-56A3-4E692D800EFA}"/>
                </a:ext>
              </a:extLst>
            </p:cNvPr>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45" descr="ca.png">
              <a:extLst>
                <a:ext uri="{FF2B5EF4-FFF2-40B4-BE49-F238E27FC236}">
                  <a16:creationId xmlns:a16="http://schemas.microsoft.com/office/drawing/2014/main" id="{A9C62DFD-1A99-2B07-A128-6C7F61E2C6AD}"/>
                </a:ext>
              </a:extLst>
            </p:cNvPr>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46">
              <a:extLst>
                <a:ext uri="{FF2B5EF4-FFF2-40B4-BE49-F238E27FC236}">
                  <a16:creationId xmlns:a16="http://schemas.microsoft.com/office/drawing/2014/main" id="{6FA90998-B5E2-0469-AD63-D69056015888}"/>
                </a:ext>
              </a:extLst>
            </p:cNvPr>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47" descr="si.png">
              <a:extLst>
                <a:ext uri="{FF2B5EF4-FFF2-40B4-BE49-F238E27FC236}">
                  <a16:creationId xmlns:a16="http://schemas.microsoft.com/office/drawing/2014/main" id="{F669CC25-9D63-04A8-82C6-40BFF90C6DF6}"/>
                </a:ext>
              </a:extLst>
            </p:cNvPr>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7037482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2" r:id="rId18"/>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2pPr>
      <a:lvl3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3pPr>
      <a:lvl4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4pPr>
      <a:lvl5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Picture 35" descr="PPT_Header02" hidden="1">
            <a:extLst>
              <a:ext uri="{FF2B5EF4-FFF2-40B4-BE49-F238E27FC236}">
                <a16:creationId xmlns:a16="http://schemas.microsoft.com/office/drawing/2014/main" id="{574C2077-DDEA-6F27-D12B-470A9A8397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a:extLst>
              <a:ext uri="{FF2B5EF4-FFF2-40B4-BE49-F238E27FC236}">
                <a16:creationId xmlns:a16="http://schemas.microsoft.com/office/drawing/2014/main" id="{F71ADC6B-BA7A-D1D7-3782-9FF65A00DB64}"/>
              </a:ext>
            </a:extLst>
          </p:cNvPr>
          <p:cNvSpPr>
            <a:spLocks noGrp="1" noChangeArrowheads="1"/>
          </p:cNvSpPr>
          <p:nvPr>
            <p:ph type="body" idx="1"/>
          </p:nvPr>
        </p:nvSpPr>
        <p:spPr bwMode="auto">
          <a:xfrm>
            <a:off x="217488" y="882650"/>
            <a:ext cx="11764962"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22532" name="Picture 33">
            <a:extLst>
              <a:ext uri="{FF2B5EF4-FFF2-40B4-BE49-F238E27FC236}">
                <a16:creationId xmlns:a16="http://schemas.microsoft.com/office/drawing/2014/main" id="{369701B6-EC58-1D49-3DCE-C2A5FE8D713B}"/>
              </a:ext>
            </a:extLst>
          </p:cNvPr>
          <p:cNvPicPr>
            <a:picLocks/>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31450" y="-215900"/>
            <a:ext cx="20955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38">
            <a:extLst>
              <a:ext uri="{FF2B5EF4-FFF2-40B4-BE49-F238E27FC236}">
                <a16:creationId xmlns:a16="http://schemas.microsoft.com/office/drawing/2014/main" id="{A37C4D36-C071-034B-89C7-F9C4E166A451}"/>
              </a:ext>
            </a:extLst>
          </p:cNvPr>
          <p:cNvSpPr txBox="1">
            <a:spLocks noChangeArrowheads="1"/>
          </p:cNvSpPr>
          <p:nvPr userDrawn="1"/>
        </p:nvSpPr>
        <p:spPr bwMode="auto">
          <a:xfrm>
            <a:off x="8205788" y="6202363"/>
            <a:ext cx="3751262" cy="214312"/>
          </a:xfrm>
          <a:prstGeom prst="rect">
            <a:avLst/>
          </a:prstGeom>
          <a:noFill/>
          <a:ln>
            <a:noFill/>
          </a:ln>
        </p:spPr>
        <p:txBody>
          <a:bodyPr lIns="0" rIns="0">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2" algn="r">
              <a:spcBef>
                <a:spcPct val="50000"/>
              </a:spcBef>
              <a:defRPr/>
            </a:pPr>
            <a:fld id="{14E8D930-ABC3-CA4C-9EF9-B7F1AAE6DCB0}" type="slidenum">
              <a:rPr altLang="en-US" sz="800" noProof="1" smtClean="0">
                <a:solidFill>
                  <a:srgbClr val="8197A6"/>
                </a:solidFill>
                <a:latin typeface="Arial" panose="020B0604020202020204" pitchFamily="34" charset="0"/>
                <a:cs typeface="Arial" panose="020B0604020202020204" pitchFamily="34" charset="0"/>
              </a:rPr>
              <a:pPr lvl="2" algn="r">
                <a:spcBef>
                  <a:spcPct val="50000"/>
                </a:spcBef>
                <a:defRPr/>
              </a:pPr>
              <a:t>‹#›</a:t>
            </a:fld>
            <a:endParaRPr lang="en-GB" altLang="en-US" sz="800">
              <a:solidFill>
                <a:srgbClr val="8197A6"/>
              </a:solidFill>
              <a:latin typeface="Arial" panose="020B0604020202020204" pitchFamily="34" charset="0"/>
              <a:cs typeface="Arial" panose="020B0604020202020204" pitchFamily="34" charset="0"/>
            </a:endParaRPr>
          </a:p>
        </p:txBody>
      </p:sp>
      <p:sp>
        <p:nvSpPr>
          <p:cNvPr id="22534" name="Title Placeholder 2">
            <a:extLst>
              <a:ext uri="{FF2B5EF4-FFF2-40B4-BE49-F238E27FC236}">
                <a16:creationId xmlns:a16="http://schemas.microsoft.com/office/drawing/2014/main" id="{72E3CBD7-24F5-E017-E201-551E5B31FB1E}"/>
              </a:ext>
            </a:extLst>
          </p:cNvPr>
          <p:cNvSpPr>
            <a:spLocks noGrp="1"/>
          </p:cNvSpPr>
          <p:nvPr>
            <p:ph type="title"/>
          </p:nvPr>
        </p:nvSpPr>
        <p:spPr bwMode="auto">
          <a:xfrm>
            <a:off x="215900" y="157163"/>
            <a:ext cx="10109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a:t>CLICK TO EDIT MASTER TITLE STYLE</a:t>
            </a:r>
            <a:endParaRPr lang="it-IT" altLang="en-US"/>
          </a:p>
        </p:txBody>
      </p:sp>
      <p:pic>
        <p:nvPicPr>
          <p:cNvPr id="22535" name="Picture 37">
            <a:extLst>
              <a:ext uri="{FF2B5EF4-FFF2-40B4-BE49-F238E27FC236}">
                <a16:creationId xmlns:a16="http://schemas.microsoft.com/office/drawing/2014/main" id="{6E56F003-AD9E-CDCE-9D79-2C41668BD29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342563" y="6586538"/>
            <a:ext cx="1638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Connector 38">
            <a:extLst>
              <a:ext uri="{FF2B5EF4-FFF2-40B4-BE49-F238E27FC236}">
                <a16:creationId xmlns:a16="http://schemas.microsoft.com/office/drawing/2014/main" id="{5AA532EF-D566-C692-ECF1-26AEE50B087C}"/>
              </a:ext>
            </a:extLst>
          </p:cNvPr>
          <p:cNvCxnSpPr>
            <a:cxnSpLocks/>
          </p:cNvCxnSpPr>
          <p:nvPr userDrawn="1"/>
        </p:nvCxnSpPr>
        <p:spPr>
          <a:xfrm>
            <a:off x="220663" y="6423025"/>
            <a:ext cx="11736387"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22537" name="Group 166">
            <a:extLst>
              <a:ext uri="{FF2B5EF4-FFF2-40B4-BE49-F238E27FC236}">
                <a16:creationId xmlns:a16="http://schemas.microsoft.com/office/drawing/2014/main" id="{35294442-AE0C-D426-CE51-2AF53F5BFDD5}"/>
              </a:ext>
            </a:extLst>
          </p:cNvPr>
          <p:cNvGrpSpPr>
            <a:grpSpLocks/>
          </p:cNvGrpSpPr>
          <p:nvPr userDrawn="1"/>
        </p:nvGrpSpPr>
        <p:grpSpPr bwMode="auto">
          <a:xfrm>
            <a:off x="227013" y="6572250"/>
            <a:ext cx="9280525" cy="144463"/>
            <a:chOff x="226688" y="6572055"/>
            <a:chExt cx="9280921" cy="144114"/>
          </a:xfrm>
        </p:grpSpPr>
        <p:pic>
          <p:nvPicPr>
            <p:cNvPr id="22538" name="Picture 167" descr="at.png">
              <a:extLst>
                <a:ext uri="{FF2B5EF4-FFF2-40B4-BE49-F238E27FC236}">
                  <a16:creationId xmlns:a16="http://schemas.microsoft.com/office/drawing/2014/main" id="{93CBCC73-5661-D3E6-7A6E-0D6ACB2CCE4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2668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68" descr="be.png">
              <a:extLst>
                <a:ext uri="{FF2B5EF4-FFF2-40B4-BE49-F238E27FC236}">
                  <a16:creationId xmlns:a16="http://schemas.microsoft.com/office/drawing/2014/main" id="{F92E3733-B8CB-F32B-6355-3CDE8792E7E5}"/>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710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0" name="Picture 169" descr="ch.png">
              <a:extLst>
                <a:ext uri="{FF2B5EF4-FFF2-40B4-BE49-F238E27FC236}">
                  <a16:creationId xmlns:a16="http://schemas.microsoft.com/office/drawing/2014/main" id="{5BC61FFB-5CC4-6B71-CC1D-5C483AC95C54}"/>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65200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170" descr="cz.png">
              <a:extLst>
                <a:ext uri="{FF2B5EF4-FFF2-40B4-BE49-F238E27FC236}">
                  <a16:creationId xmlns:a16="http://schemas.microsoft.com/office/drawing/2014/main" id="{321A9FDD-008F-6FF4-81C0-64BF1B9CAF6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704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171" descr="de.png">
              <a:extLst>
                <a:ext uri="{FF2B5EF4-FFF2-40B4-BE49-F238E27FC236}">
                  <a16:creationId xmlns:a16="http://schemas.microsoft.com/office/drawing/2014/main" id="{BB99FF12-F1BB-10D0-5DCC-FA22BB37D902}"/>
                </a:ext>
              </a:extLst>
            </p:cNvPr>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283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172" descr="dk.png">
              <a:extLst>
                <a:ext uri="{FF2B5EF4-FFF2-40B4-BE49-F238E27FC236}">
                  <a16:creationId xmlns:a16="http://schemas.microsoft.com/office/drawing/2014/main" id="{1C5E26A5-6DFB-28A5-195E-531D389B94E0}"/>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1340468"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173" descr="ee.png">
              <a:extLst>
                <a:ext uri="{FF2B5EF4-FFF2-40B4-BE49-F238E27FC236}">
                  <a16:creationId xmlns:a16="http://schemas.microsoft.com/office/drawing/2014/main" id="{0C48029B-8090-290E-007A-9AC716CA0532}"/>
                </a:ext>
              </a:extLst>
            </p:cNvPr>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71088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174" descr="es.png">
              <a:extLst>
                <a:ext uri="{FF2B5EF4-FFF2-40B4-BE49-F238E27FC236}">
                  <a16:creationId xmlns:a16="http://schemas.microsoft.com/office/drawing/2014/main" id="{9F92DAA5-4BAD-378F-6403-F70FBFF5D2D3}"/>
                </a:ext>
              </a:extLst>
            </p:cNvPr>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690923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175" descr="fi.png">
              <a:extLst>
                <a:ext uri="{FF2B5EF4-FFF2-40B4-BE49-F238E27FC236}">
                  <a16:creationId xmlns:a16="http://schemas.microsoft.com/office/drawing/2014/main" id="{5950D2AC-3AEF-A744-502A-885BDDEE7DD6}"/>
                </a:ext>
              </a:extLst>
            </p:cNvPr>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2088120"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176" descr="fr.png">
              <a:extLst>
                <a:ext uri="{FF2B5EF4-FFF2-40B4-BE49-F238E27FC236}">
                  <a16:creationId xmlns:a16="http://schemas.microsoft.com/office/drawing/2014/main" id="{FF13AD4C-1F7A-D06F-5AD8-B7A4DEC9D219}"/>
                </a:ext>
              </a:extLst>
            </p:cNvPr>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245697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177" descr="gr.png">
              <a:extLst>
                <a:ext uri="{FF2B5EF4-FFF2-40B4-BE49-F238E27FC236}">
                  <a16:creationId xmlns:a16="http://schemas.microsoft.com/office/drawing/2014/main" id="{73356D26-F755-3A3B-5ABA-648141421B61}"/>
                </a:ext>
              </a:extLst>
            </p:cNvPr>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319974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9" name="Picture 178" descr="hu.png">
              <a:extLst>
                <a:ext uri="{FF2B5EF4-FFF2-40B4-BE49-F238E27FC236}">
                  <a16:creationId xmlns:a16="http://schemas.microsoft.com/office/drawing/2014/main" id="{0C4B6992-805B-C8B2-F322-4B824711C9E6}"/>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a:fillRect/>
            </a:stretch>
          </p:blipFill>
          <p:spPr bwMode="auto">
            <a:xfrm>
              <a:off x="356860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179" descr="ie.png">
              <a:extLst>
                <a:ext uri="{FF2B5EF4-FFF2-40B4-BE49-F238E27FC236}">
                  <a16:creationId xmlns:a16="http://schemas.microsoft.com/office/drawing/2014/main" id="{C4E41967-29D6-855B-5165-67739D4DCDED}"/>
                </a:ext>
              </a:extLst>
            </p:cNvPr>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3937466"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1" name="Picture 180" descr="it.png">
              <a:extLst>
                <a:ext uri="{FF2B5EF4-FFF2-40B4-BE49-F238E27FC236}">
                  <a16:creationId xmlns:a16="http://schemas.microsoft.com/office/drawing/2014/main" id="{3713CB3E-70D3-1581-4724-FDE1E60F1F8C}"/>
                </a:ext>
              </a:extLst>
            </p:cNvPr>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4306322"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181" descr="lu.png">
              <a:extLst>
                <a:ext uri="{FF2B5EF4-FFF2-40B4-BE49-F238E27FC236}">
                  <a16:creationId xmlns:a16="http://schemas.microsoft.com/office/drawing/2014/main" id="{0994F35A-0728-1B06-CC5A-C702558035AD}"/>
                </a:ext>
              </a:extLst>
            </p:cNvPr>
            <p:cNvPicPr>
              <a:picLocks noChangeAspect="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4676775"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182" descr="nl.png">
              <a:extLst>
                <a:ext uri="{FF2B5EF4-FFF2-40B4-BE49-F238E27FC236}">
                  <a16:creationId xmlns:a16="http://schemas.microsoft.com/office/drawing/2014/main" id="{EE957BCF-BC18-6550-F8E1-05247492F4AC}"/>
                </a:ext>
              </a:extLst>
            </p:cNvPr>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5050684"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183" descr="no.png">
              <a:extLst>
                <a:ext uri="{FF2B5EF4-FFF2-40B4-BE49-F238E27FC236}">
                  <a16:creationId xmlns:a16="http://schemas.microsoft.com/office/drawing/2014/main" id="{62EB1111-FC77-F608-EB83-F58636A09040}"/>
                </a:ext>
              </a:extLst>
            </p:cNvPr>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542805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184" descr="pl.png">
              <a:extLst>
                <a:ext uri="{FF2B5EF4-FFF2-40B4-BE49-F238E27FC236}">
                  <a16:creationId xmlns:a16="http://schemas.microsoft.com/office/drawing/2014/main" id="{613A7CF5-25E0-13F7-67FE-4CDD6B099374}"/>
                </a:ext>
              </a:extLst>
            </p:cNvPr>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579518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185" descr="pt.png">
              <a:extLst>
                <a:ext uri="{FF2B5EF4-FFF2-40B4-BE49-F238E27FC236}">
                  <a16:creationId xmlns:a16="http://schemas.microsoft.com/office/drawing/2014/main" id="{34D9F17A-961D-329D-1A38-825149F932DE}"/>
                </a:ext>
              </a:extLst>
            </p:cNvPr>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6167359"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186" descr="ro.png">
              <a:extLst>
                <a:ext uri="{FF2B5EF4-FFF2-40B4-BE49-F238E27FC236}">
                  <a16:creationId xmlns:a16="http://schemas.microsoft.com/office/drawing/2014/main" id="{C6E0EB13-5899-9299-9A48-131974453B12}"/>
                </a:ext>
              </a:extLst>
            </p:cNvPr>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654126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187" descr="se.png">
              <a:extLst>
                <a:ext uri="{FF2B5EF4-FFF2-40B4-BE49-F238E27FC236}">
                  <a16:creationId xmlns:a16="http://schemas.microsoft.com/office/drawing/2014/main" id="{5A415D59-D96A-FA8B-311A-CB3AE67B66AE}"/>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7279811"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188" descr="uk.png">
              <a:extLst>
                <a:ext uri="{FF2B5EF4-FFF2-40B4-BE49-F238E27FC236}">
                  <a16:creationId xmlns:a16="http://schemas.microsoft.com/office/drawing/2014/main" id="{39228654-C199-AE33-CFDE-281C6CF29336}"/>
                </a:ext>
              </a:extLst>
            </p:cNvPr>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8017547" y="6572055"/>
              <a:ext cx="217977" cy="14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0" name="Picture 189" descr="ca.png">
              <a:extLst>
                <a:ext uri="{FF2B5EF4-FFF2-40B4-BE49-F238E27FC236}">
                  <a16:creationId xmlns:a16="http://schemas.microsoft.com/office/drawing/2014/main" id="{8A12A56A-D795-C5CA-61FF-D2B435F227FA}"/>
                </a:ext>
              </a:extLst>
            </p:cNvPr>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9291609" y="6573362"/>
              <a:ext cx="216000" cy="142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90">
              <a:extLst>
                <a:ext uri="{FF2B5EF4-FFF2-40B4-BE49-F238E27FC236}">
                  <a16:creationId xmlns:a16="http://schemas.microsoft.com/office/drawing/2014/main" id="{CD050291-C373-5788-BED1-C0554A32573F}"/>
                </a:ext>
              </a:extLst>
            </p:cNvPr>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8555553" y="6572169"/>
              <a:ext cx="216000" cy="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2" name="Picture 191" descr="si.png">
              <a:extLst>
                <a:ext uri="{FF2B5EF4-FFF2-40B4-BE49-F238E27FC236}">
                  <a16:creationId xmlns:a16="http://schemas.microsoft.com/office/drawing/2014/main" id="{9BCE4285-7A58-C3E0-0798-6DFAE15D3483}"/>
                </a:ext>
              </a:extLst>
            </p:cNvPr>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8928090" y="6572513"/>
              <a:ext cx="217284" cy="1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81460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dt="0"/>
  <p:txStyles>
    <p:titleStyle>
      <a:lvl1pPr algn="l" rtl="0" eaLnBrk="0" fontAlgn="base" hangingPunct="0">
        <a:spcBef>
          <a:spcPct val="0"/>
        </a:spcBef>
        <a:spcAft>
          <a:spcPct val="0"/>
        </a:spcAft>
        <a:defRPr sz="3000" b="1">
          <a:solidFill>
            <a:srgbClr val="335E6F"/>
          </a:solidFill>
          <a:latin typeface="+mj-lt"/>
          <a:ea typeface="MS PGothic" pitchFamily="34" charset="-128"/>
          <a:cs typeface="Arial" charset="0"/>
        </a:defRPr>
      </a:lvl1pPr>
      <a:lvl2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2pPr>
      <a:lvl3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3pPr>
      <a:lvl4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4pPr>
      <a:lvl5pPr algn="l" rtl="0" eaLnBrk="0" fontAlgn="base" hangingPunct="0">
        <a:spcBef>
          <a:spcPct val="0"/>
        </a:spcBef>
        <a:spcAft>
          <a:spcPct val="0"/>
        </a:spcAft>
        <a:defRPr sz="3000" b="1">
          <a:solidFill>
            <a:srgbClr val="335E6F"/>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anose="020B0604030504040204" pitchFamily="34" charset="0"/>
        <a:defRPr>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ija.plotniece@lzp.gov.l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8.pn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5.xml"/><Relationship Id="rId11" Type="http://schemas.openxmlformats.org/officeDocument/2006/relationships/image" Target="../media/image71.png"/><Relationship Id="rId5" Type="http://schemas.openxmlformats.org/officeDocument/2006/relationships/diagramLayout" Target="../diagrams/layout5.xml"/><Relationship Id="rId10" Type="http://schemas.openxmlformats.org/officeDocument/2006/relationships/image" Target="../media/image75.png"/><Relationship Id="rId4" Type="http://schemas.openxmlformats.org/officeDocument/2006/relationships/diagramData" Target="../diagrams/data5.xml"/><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Funding&amp;tender%20opportunities" TargetMode="External"/><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eaic.eu/"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eic.ec.europa.eu/system/files/2023-11/EIC-Board-CoC-2023_final.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s://www.emdesk.com/academy"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ec.europa.eu/info/funding-tenders/opportunities/portal/screen/programmes/horizon/lump-sum"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fundingbox.com/" TargetMode="Externa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eucalls.net/"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7.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15.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hyperlink" Target="https://research-and-innovation.ec.europa.eu/funding/funding-opportunities/funding-programmes-and-open-calls/horizon-europe/horizon-europe-work-programmes_en" TargetMode="External"/><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Marija.plotniece@lzp.gov.lv"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77.svg"/><Relationship Id="rId3" Type="http://schemas.openxmlformats.org/officeDocument/2006/relationships/image" Target="../media/image116.svg"/><Relationship Id="rId7" Type="http://schemas.openxmlformats.org/officeDocument/2006/relationships/image" Target="../media/image120.png"/><Relationship Id="rId12" Type="http://schemas.openxmlformats.org/officeDocument/2006/relationships/image" Target="../media/image76.png"/><Relationship Id="rId2" Type="http://schemas.openxmlformats.org/officeDocument/2006/relationships/image" Target="../media/image115.png"/><Relationship Id="rId1" Type="http://schemas.openxmlformats.org/officeDocument/2006/relationships/slideLayout" Target="../slideLayouts/slideLayout14.xml"/><Relationship Id="rId6" Type="http://schemas.openxmlformats.org/officeDocument/2006/relationships/image" Target="../media/image119.svg"/><Relationship Id="rId11" Type="http://schemas.openxmlformats.org/officeDocument/2006/relationships/hyperlink" Target="https://research-and-innovation.ec.europa.eu/funding/funding-opportunities/funding-programmes-and-open-calls/horizon-europe/european-innovation-ecosystems_en" TargetMode="External"/><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hyperlink" Target="https://ec.europa.eu/info/funding-tenders/opportunities/docs/2021-2027/horizon/wp-call/2023-2024/wp-10-european-innovation-ecosystems_horizon-2023-2024_en.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cordis.europa.eu/search?q=relatedRegion%2Fregion%2FeuCode%3D%27LV%27%20AND%20%2Fproject%2Frelations%2Fassociations%2FrelatedSubCall%2Fcall%2Fidentifier%3D%27HORIZON-EIE-2023-CONNECT-02%20%27&amp;p=1&amp;num=10&amp;srt=Relevance:decreasing" TargetMode="External"/><Relationship Id="rId2" Type="http://schemas.openxmlformats.org/officeDocument/2006/relationships/hyperlink" Target="https://cordis.europa.eu/search?q=%2Fproject%2Frelations%2Fassociations%2FrelatedSubCall%2Fcall%2Fidentifier%3D%27HORIZON-EIE-2023-CONNECT-01%27%20AND%20relatedRegion%2Fregion%2FeuCode%3D%27LV%27&amp;p=1&amp;num=10&amp;srt=Relevance:decreasing"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hyperlink" Target="https://cordis.europa.eu/search?q=%2Fproject%2Facronym%3D%27InnovativeSMEs%27&amp;p=1&amp;num=10&amp;srt=Relevance:decreasing"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67.jpeg"/><Relationship Id="rId7" Type="http://schemas.openxmlformats.org/officeDocument/2006/relationships/image" Target="../media/image126.png"/><Relationship Id="rId12" Type="http://schemas.openxmlformats.org/officeDocument/2006/relationships/image" Target="../media/image131.jpeg"/><Relationship Id="rId2" Type="http://schemas.openxmlformats.org/officeDocument/2006/relationships/chart" Target="../charts/chart5.xml"/><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130.png"/><Relationship Id="rId5" Type="http://schemas.openxmlformats.org/officeDocument/2006/relationships/image" Target="../media/image125.jpeg"/><Relationship Id="rId10" Type="http://schemas.openxmlformats.org/officeDocument/2006/relationships/image" Target="../media/image129.png"/><Relationship Id="rId4" Type="http://schemas.openxmlformats.org/officeDocument/2006/relationships/image" Target="../media/image124.png"/><Relationship Id="rId9" Type="http://schemas.openxmlformats.org/officeDocument/2006/relationships/image" Target="../media/image128.jpe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hyperlink" Target="https://www.lzp.gov.lv/lv/strukturvieniba/apvarsnis-eiropa-nacionalais-kontaktpunkts" TargetMode="External"/><Relationship Id="rId3" Type="http://schemas.openxmlformats.org/officeDocument/2006/relationships/diagramData" Target="../diagrams/data1.xml"/><Relationship Id="rId21" Type="http://schemas.openxmlformats.org/officeDocument/2006/relationships/diagramQuickStyle" Target="../diagrams/quickStyle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Layout" Target="../diagrams/layout4.xml"/><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microsoft.com/office/2007/relationships/diagramDrawing" Target="../diagrams/drawing4.xml"/><Relationship Id="rId10" Type="http://schemas.openxmlformats.org/officeDocument/2006/relationships/diagramQuickStyle" Target="../diagrams/quickStyle2.xml"/><Relationship Id="rId19" Type="http://schemas.openxmlformats.org/officeDocument/2006/relationships/diagramData" Target="../diagrams/data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openxmlformats.org/officeDocument/2006/relationships/diagramColors" Target="../diagrams/colors4.xml"/></Relationships>
</file>

<file path=ppt/slides/_rels/slide40.xml.rels><?xml version="1.0" encoding="UTF-8" standalone="yes"?>
<Relationships xmlns="http://schemas.openxmlformats.org/package/2006/relationships"><Relationship Id="rId3" Type="http://schemas.openxmlformats.org/officeDocument/2006/relationships/hyperlink" Target="mailto:Marija.plotniece@lzp.gov.lv"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3.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14.xml"/><Relationship Id="rId5" Type="http://schemas.openxmlformats.org/officeDocument/2006/relationships/image" Target="../media/image147.svg"/><Relationship Id="rId4" Type="http://schemas.openxmlformats.org/officeDocument/2006/relationships/image" Target="../media/image146.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image" Target="../media/image93.png"/><Relationship Id="rId21" Type="http://schemas.openxmlformats.org/officeDocument/2006/relationships/image" Target="../media/image111.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notesSlide" Target="../notesSlides/notesSlide12.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slideLayout" Target="../slideLayouts/slideLayout15.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png"/><Relationship Id="rId19" Type="http://schemas.openxmlformats.org/officeDocument/2006/relationships/image" Target="../media/image109.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 Id="rId22"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5.xml"/><Relationship Id="rId5" Type="http://schemas.openxmlformats.org/officeDocument/2006/relationships/image" Target="../media/image151.svg"/><Relationship Id="rId4" Type="http://schemas.openxmlformats.org/officeDocument/2006/relationships/image" Target="../media/image150.png"/></Relationships>
</file>

<file path=ppt/slides/_rels/slide46.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5.xml"/><Relationship Id="rId5" Type="http://schemas.openxmlformats.org/officeDocument/2006/relationships/image" Target="../media/image155.png"/><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3.xml"/><Relationship Id="rId4" Type="http://schemas.openxmlformats.org/officeDocument/2006/relationships/image" Target="../media/image159.png"/></Relationships>
</file>

<file path=ppt/slides/_rels/slide4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lzp.gov.lv/lv/atbalstitie-projekti-2" TargetMode="External"/><Relationship Id="rId7" Type="http://schemas.openxmlformats.org/officeDocument/2006/relationships/image" Target="../media/image53.png"/><Relationship Id="rId2" Type="http://schemas.openxmlformats.org/officeDocument/2006/relationships/hyperlink" Target="https://www.lzp.gov.lv/lv/pasakumu-informativie-materiali" TargetMode="Externa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hyperlink" Target="https://www.lzp.gov.lv/lv/notikumu-kalendars" TargetMode="External"/><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hyperlink" Target="https://www.lzp.gov.lv/lv/jaunumi?category%5B67%5D=67"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eic.ec.europa.eu/eic-funding-opportunities/eic-pathfinder_en"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s://cordis.europa.eu/search?q=%2Fproject%2Frelations%2Fassociations%2FrelatedSubCall%2Fcall%2Fidentifier%3D%27HORIZON-EIC-2023-PATHFINDEROPEN-01%27%20AND%20relatedRegion%2Fregion%2FeuCode%3D%27LV%27&amp;p=1&amp;num=10&amp;srt=Relevance:decreasing"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eic.ec.europa.eu/events/european-innovation-council-pathfinder-challenges-work-programme-2025-info-day-2025-04-04_en#:~:text=The%20European%20Innovation%20Council%20%28EIC%29%20kindly%20invites%20you,April%202025%2C%20right%20after%20the%20EIC%20Summit%202025." TargetMode="External"/><Relationship Id="rId2" Type="http://schemas.openxmlformats.org/officeDocument/2006/relationships/image" Target="../media/image165.png"/><Relationship Id="rId1" Type="http://schemas.openxmlformats.org/officeDocument/2006/relationships/slideLayout" Target="../slideLayouts/slideLayout13.xml"/><Relationship Id="rId5" Type="http://schemas.openxmlformats.org/officeDocument/2006/relationships/image" Target="../media/image167.svg"/><Relationship Id="rId4" Type="http://schemas.openxmlformats.org/officeDocument/2006/relationships/image" Target="../media/image166.png"/></Relationships>
</file>

<file path=ppt/slides/_rels/slide5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15.xml"/><Relationship Id="rId5" Type="http://schemas.openxmlformats.org/officeDocument/2006/relationships/image" Target="../media/image170.png"/><Relationship Id="rId4" Type="http://schemas.openxmlformats.org/officeDocument/2006/relationships/image" Target="../media/image109.png"/></Relationships>
</file>

<file path=ppt/slides/_rels/slide59.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hyperlink" Target="https://docs.google.com/forms/d/e/1FAIpQLSdn-gzfe7nVfRFKL0HP5ec0Pv2U44PegySLUe0m8evdFO_5iw/viewform" TargetMode="External"/><Relationship Id="rId1" Type="http://schemas.openxmlformats.org/officeDocument/2006/relationships/slideLayout" Target="../slideLayouts/slideLayout7.xml"/><Relationship Id="rId6" Type="http://schemas.openxmlformats.org/officeDocument/2006/relationships/hyperlink" Target="https://www.lzp.gov.lv/lv/apvarsnis-eiropa" TargetMode="External"/><Relationship Id="rId5" Type="http://schemas.openxmlformats.org/officeDocument/2006/relationships/hyperlink" Target="https://www.linkedin.com/company/nkplv/" TargetMode="External"/><Relationship Id="rId4" Type="http://schemas.openxmlformats.org/officeDocument/2006/relationships/image" Target="../media/image57.png"/></Relationships>
</file>

<file path=ppt/slides/_rels/slide60.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09.png"/><Relationship Id="rId7" Type="http://schemas.openxmlformats.org/officeDocument/2006/relationships/image" Target="../media/image176.png"/><Relationship Id="rId2" Type="http://schemas.openxmlformats.org/officeDocument/2006/relationships/image" Target="../media/image152.png"/><Relationship Id="rId1" Type="http://schemas.openxmlformats.org/officeDocument/2006/relationships/slideLayout" Target="../slideLayouts/slideLayout15.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63.xml.rels><?xml version="1.0" encoding="UTF-8" standalone="yes"?>
<Relationships xmlns="http://schemas.openxmlformats.org/package/2006/relationships"><Relationship Id="rId2" Type="http://schemas.openxmlformats.org/officeDocument/2006/relationships/hyperlink" Target="https://cordis.europa.eu/search?q=%2Fproject%2Frelations%2Fassociations%2FrelatedSubCall%2Fcall%2Fidentifier%3D%27HORIZON-EIC-2023-ACCELERATOR-01%27%20AND%20relatedRegion%2Fregion%2FeuCode%3D%27LV%27&amp;p=1&amp;num=10&amp;srt=Relevance:decreasing" TargetMode="Externa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5.xml"/><Relationship Id="rId5" Type="http://schemas.openxmlformats.org/officeDocument/2006/relationships/image" Target="../media/image181.png"/><Relationship Id="rId4" Type="http://schemas.openxmlformats.org/officeDocument/2006/relationships/image" Target="../media/image180.png"/></Relationships>
</file>

<file path=ppt/slides/_rels/slide6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hyperlink" Target="https://access2eic.eu/new-access2eic-publication-eic-short-proposal-annotated-template/" TargetMode="Externa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image" Target="../media/image177.png"/><Relationship Id="rId3" Type="http://schemas.microsoft.com/office/2007/relationships/hdphoto" Target="../media/hdphoto1.wdp"/><Relationship Id="rId7" Type="http://schemas.openxmlformats.org/officeDocument/2006/relationships/image" Target="../media/image176.png"/><Relationship Id="rId2" Type="http://schemas.openxmlformats.org/officeDocument/2006/relationships/image" Target="../media/image183.png"/><Relationship Id="rId1" Type="http://schemas.openxmlformats.org/officeDocument/2006/relationships/slideLayout" Target="../slideLayouts/slideLayout15.xml"/><Relationship Id="rId6" Type="http://schemas.openxmlformats.org/officeDocument/2006/relationships/image" Target="../media/image184.jpeg"/><Relationship Id="rId5" Type="http://schemas.openxmlformats.org/officeDocument/2006/relationships/image" Target="../media/image109.png"/><Relationship Id="rId4" Type="http://schemas.openxmlformats.org/officeDocument/2006/relationships/image" Target="../media/image152.png"/></Relationships>
</file>

<file path=ppt/slides/_rels/slide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70.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8.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7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eic.ec.europa.eu/events/european-innovation-council-online-info-day-work-programme-2025-2024-11-05_en" TargetMode="Externa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chart" Target="../charts/chart6.xml"/><Relationship Id="rId1" Type="http://schemas.openxmlformats.org/officeDocument/2006/relationships/slideLayout" Target="../slideLayouts/slideLayout5.xml"/><Relationship Id="rId5" Type="http://schemas.openxmlformats.org/officeDocument/2006/relationships/image" Target="../media/image192.jpeg"/><Relationship Id="rId4" Type="http://schemas.openxmlformats.org/officeDocument/2006/relationships/image" Target="../media/image19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jp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8" Type="http://schemas.openxmlformats.org/officeDocument/2006/relationships/hyperlink" Target="mailto:marija.plotniece@lzp.gov.lv" TargetMode="External"/><Relationship Id="rId3" Type="http://schemas.openxmlformats.org/officeDocument/2006/relationships/image" Target="../media/image195.png"/><Relationship Id="rId7" Type="http://schemas.openxmlformats.org/officeDocument/2006/relationships/hyperlink" Target="mailto:egita.aizsilniece-ibema@liaa.gov" TargetMode="External"/><Relationship Id="rId2" Type="http://schemas.openxmlformats.org/officeDocument/2006/relationships/hyperlink" Target="https://www.linkedin.com/groups/12908643/" TargetMode="External"/><Relationship Id="rId1" Type="http://schemas.openxmlformats.org/officeDocument/2006/relationships/slideLayout" Target="../slideLayouts/slideLayout15.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196.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hyperlink" Target="https://deeptechatelier.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99.png"/></Relationships>
</file>

<file path=ppt/slides/_rels/slide81.xml.rels><?xml version="1.0" encoding="UTF-8" standalone="yes"?>
<Relationships xmlns="http://schemas.openxmlformats.org/package/2006/relationships"><Relationship Id="rId3" Type="http://schemas.openxmlformats.org/officeDocument/2006/relationships/hyperlink" Target="https://ec.europa.eu/info/funding-tenders/opportunities/portal/screen/work-as-an-expert" TargetMode="External"/><Relationship Id="rId7" Type="http://schemas.openxmlformats.org/officeDocument/2006/relationships/hyperlink" Target="https://ec.europa.eu/info/funding-tenders/opportunities/docs/2021-2027/experts/call-for-expression-of-interest_en.pdf" TargetMode="External"/><Relationship Id="rId2" Type="http://schemas.openxmlformats.org/officeDocument/2006/relationships/image" Target="../media/image200.png"/><Relationship Id="rId1" Type="http://schemas.openxmlformats.org/officeDocument/2006/relationships/slideLayout" Target="../slideLayouts/slideLayout3.xml"/><Relationship Id="rId6" Type="http://schemas.openxmlformats.org/officeDocument/2006/relationships/hyperlink" Target="https://ec.europa.eu/info/funding-tenders/opportunities/docs/2021-2027/experts/standard-briefing-slides-for-experts_he_en.pdf" TargetMode="External"/><Relationship Id="rId5" Type="http://schemas.openxmlformats.org/officeDocument/2006/relationships/image" Target="../media/image202.png"/><Relationship Id="rId4" Type="http://schemas.openxmlformats.org/officeDocument/2006/relationships/image" Target="../media/image201.png"/></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05.png"/><Relationship Id="rId2" Type="http://schemas.openxmlformats.org/officeDocument/2006/relationships/image" Target="../media/image203.png"/><Relationship Id="rId1" Type="http://schemas.openxmlformats.org/officeDocument/2006/relationships/slideLayout" Target="../slideLayouts/slideLayout1.xml"/><Relationship Id="rId6" Type="http://schemas.openxmlformats.org/officeDocument/2006/relationships/hyperlink" Target="https://www.lzp.gov.lv/lv/apvarsnis-eiropa" TargetMode="External"/><Relationship Id="rId5" Type="http://schemas.openxmlformats.org/officeDocument/2006/relationships/image" Target="../media/image57.png"/><Relationship Id="rId4" Type="http://schemas.openxmlformats.org/officeDocument/2006/relationships/image" Target="../media/image204.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hart" Target="../charts/chart4.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jpe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7BB38-75DF-5F00-7786-001D9CB1E04A}"/>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E49E0243-EBDD-4B61-9D2E-A6A11E25437C}"/>
              </a:ext>
            </a:extLst>
          </p:cNvPr>
          <p:cNvSpPr>
            <a:spLocks noGrp="1"/>
          </p:cNvSpPr>
          <p:nvPr>
            <p:ph type="title"/>
          </p:nvPr>
        </p:nvSpPr>
        <p:spPr>
          <a:xfrm>
            <a:off x="2706624" y="2740207"/>
            <a:ext cx="6912864" cy="2340864"/>
          </a:xfrm>
        </p:spPr>
        <p:txBody>
          <a:bodyPr>
            <a:normAutofit/>
          </a:bodyPr>
          <a:lstStyle/>
          <a:p>
            <a:pPr>
              <a:defRPr/>
            </a:pPr>
            <a:r>
              <a:rPr lang="lv-LV" altLang="lv-LV" sz="4800" dirty="0">
                <a:solidFill>
                  <a:srgbClr val="0308DB">
                    <a:lumMod val="50000"/>
                  </a:srgbClr>
                </a:solidFill>
                <a:cs typeface="+mj-cs"/>
              </a:rPr>
              <a:t>Apvārsnis Eiropa</a:t>
            </a:r>
            <a:endParaRPr lang="en-US" altLang="en-US" sz="40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A9D6A3FD-19A8-FE26-FA66-8C19B1BC0EE9}"/>
              </a:ext>
            </a:extLst>
          </p:cNvPr>
          <p:cNvSpPr txBox="1">
            <a:spLocks/>
          </p:cNvSpPr>
          <p:nvPr/>
        </p:nvSpPr>
        <p:spPr bwMode="auto">
          <a:xfrm rot="10800000" flipV="1">
            <a:off x="63500" y="62386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800" dirty="0">
                <a:latin typeface="Verdana"/>
                <a:ea typeface="Verdana"/>
                <a:cs typeface="Times New Roman"/>
              </a:rPr>
              <a:t>1.1.1. specifiskā atbalsta mērķa “Pētniecības un inovāciju kapacitātes stiprināšana un progresīvu tehnoloģiju ieviešana kopējā P&amp;A sistēmā” 1.1.1.5. pasākuma “Latvijas pilnvērtīga dalība Apvārsnis Eiropa programmā, tajā skaitā nodrošinot kompleksu atbalsta instrumentu klāstu un sasaisti ar RIS3 specializācijas jomu attīstīšanu” projekts “Atbalsts Latvijas dalībai starptautiskās pētniecības un inovācijas programmās” ietvaros</a:t>
            </a:r>
            <a:endParaRPr lang="en-US" sz="800" dirty="0"/>
          </a:p>
        </p:txBody>
      </p:sp>
      <p:sp>
        <p:nvSpPr>
          <p:cNvPr id="2" name="Rectangle 1">
            <a:extLst>
              <a:ext uri="{FF2B5EF4-FFF2-40B4-BE49-F238E27FC236}">
                <a16:creationId xmlns:a16="http://schemas.microsoft.com/office/drawing/2014/main" id="{F0FBBAC7-3D34-4324-100F-F38D94B6E20F}"/>
              </a:ext>
            </a:extLst>
          </p:cNvPr>
          <p:cNvSpPr/>
          <p:nvPr/>
        </p:nvSpPr>
        <p:spPr>
          <a:xfrm>
            <a:off x="229322" y="5182802"/>
            <a:ext cx="4415117" cy="954107"/>
          </a:xfrm>
          <a:prstGeom prst="rect">
            <a:avLst/>
          </a:prstGeom>
        </p:spPr>
        <p:txBody>
          <a:bodyPr wrap="square">
            <a:spAutoFit/>
          </a:bodyPr>
          <a:lstStyle/>
          <a:p>
            <a:pPr>
              <a:defRPr/>
            </a:pPr>
            <a:r>
              <a:rPr lang="lv-LV" altLang="lv-LV" sz="1400" b="1" dirty="0">
                <a:latin typeface="Verdana" panose="020B0604030504040204" pitchFamily="34" charset="0"/>
                <a:ea typeface="Verdana" panose="020B0604030504040204" pitchFamily="34" charset="0"/>
                <a:cs typeface="Verdana" panose="020B0604030504040204" pitchFamily="34" charset="0"/>
              </a:rPr>
              <a:t>Marija Plotniece</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rPr>
              <a:t>vecākā eksperte</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hlinkClick r:id="rId3"/>
              </a:rPr>
              <a:t>marija.plotniece@lzp.gov.lv</a:t>
            </a:r>
            <a:r>
              <a:rPr lang="lv-LV" alt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descr="A black background with red numbers and text&#10;&#10;Description automatically generated">
            <a:extLst>
              <a:ext uri="{FF2B5EF4-FFF2-40B4-BE49-F238E27FC236}">
                <a16:creationId xmlns:a16="http://schemas.microsoft.com/office/drawing/2014/main" id="{2401BA6B-07CE-1A08-1478-3B06FCC82CEC}"/>
              </a:ext>
            </a:extLst>
          </p:cNvPr>
          <p:cNvPicPr>
            <a:picLocks noChangeAspect="1"/>
          </p:cNvPicPr>
          <p:nvPr/>
        </p:nvPicPr>
        <p:blipFill>
          <a:blip r:embed="rId4"/>
          <a:stretch>
            <a:fillRect/>
          </a:stretch>
        </p:blipFill>
        <p:spPr>
          <a:xfrm>
            <a:off x="4024310" y="5182802"/>
            <a:ext cx="4143375" cy="1152525"/>
          </a:xfrm>
          <a:prstGeom prst="rect">
            <a:avLst/>
          </a:prstGeom>
        </p:spPr>
      </p:pic>
      <p:sp>
        <p:nvSpPr>
          <p:cNvPr id="3" name="Title 1">
            <a:extLst>
              <a:ext uri="{FF2B5EF4-FFF2-40B4-BE49-F238E27FC236}">
                <a16:creationId xmlns:a16="http://schemas.microsoft.com/office/drawing/2014/main" id="{C508A51F-69E1-9F4D-DD96-5F11CD38B2A3}"/>
              </a:ext>
            </a:extLst>
          </p:cNvPr>
          <p:cNvSpPr txBox="1">
            <a:spLocks/>
          </p:cNvSpPr>
          <p:nvPr/>
        </p:nvSpPr>
        <p:spPr>
          <a:xfrm>
            <a:off x="3031810" y="3429000"/>
            <a:ext cx="6128374" cy="751114"/>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lv-LV" altLang="en-US" sz="4000" dirty="0">
                <a:solidFill>
                  <a:srgbClr val="68478C"/>
                </a:solidFill>
                <a:latin typeface="+mj-lt"/>
                <a:ea typeface="Times New Roman" panose="02020603050405020304" pitchFamily="18" charset="0"/>
                <a:cs typeface="+mj-cs"/>
              </a:rPr>
              <a:t>No idejas līdz ietekmei</a:t>
            </a:r>
            <a:endParaRPr lang="en-US" altLang="en-US" dirty="0">
              <a:solidFill>
                <a:srgbClr val="68478C"/>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0973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487CDBA6-D8E5-7085-5FDE-36C5912DF67B}"/>
              </a:ext>
            </a:extLst>
          </p:cNvPr>
          <p:cNvSpPr>
            <a:spLocks noGrp="1"/>
          </p:cNvSpPr>
          <p:nvPr>
            <p:ph type="title"/>
          </p:nvPr>
        </p:nvSpPr>
        <p:spPr>
          <a:xfrm>
            <a:off x="955134" y="-310548"/>
            <a:ext cx="10515600" cy="1325563"/>
          </a:xfrm>
        </p:spPr>
        <p:txBody>
          <a:bodyPr>
            <a:normAutofit/>
          </a:bodyPr>
          <a:lstStyle/>
          <a:p>
            <a:r>
              <a:rPr lang="lv-LV" sz="3200" b="1" dirty="0">
                <a:solidFill>
                  <a:srgbClr val="002060"/>
                </a:solidFill>
                <a:latin typeface="Verdana" panose="020B0604030504040204" pitchFamily="34" charset="0"/>
                <a:ea typeface="Verdana" panose="020B0604030504040204" pitchFamily="34" charset="0"/>
                <a:cs typeface="Arial" panose="020B0604020202020204" pitchFamily="34" charset="0"/>
              </a:rPr>
              <a:t>TOP 5 LATVIJAS PROJEKTI</a:t>
            </a:r>
          </a:p>
        </p:txBody>
      </p:sp>
      <p:sp>
        <p:nvSpPr>
          <p:cNvPr id="4" name="Slaida numura vietturis 3">
            <a:extLst>
              <a:ext uri="{FF2B5EF4-FFF2-40B4-BE49-F238E27FC236}">
                <a16:creationId xmlns:a16="http://schemas.microsoft.com/office/drawing/2014/main" id="{D0C209AF-98CE-65D9-5DBD-BCDEEE245F1F}"/>
              </a:ext>
            </a:extLst>
          </p:cNvPr>
          <p:cNvSpPr>
            <a:spLocks noGrp="1"/>
          </p:cNvSpPr>
          <p:nvPr>
            <p:ph type="sldNum" sz="quarter" idx="12"/>
          </p:nvPr>
        </p:nvSpPr>
        <p:spPr>
          <a:xfrm>
            <a:off x="9429706" y="6323204"/>
            <a:ext cx="2743200" cy="365125"/>
          </a:xfrm>
        </p:spPr>
        <p:txBody>
          <a:bodyPr/>
          <a:lstStyle/>
          <a:p>
            <a:fld id="{660F3F40-12FA-4968-8235-5F18DAFE2DEF}" type="slidenum">
              <a:rPr lang="lv-LV" sz="900" smtClean="0">
                <a:latin typeface="Arial" panose="020B0604020202020204" pitchFamily="34" charset="0"/>
                <a:cs typeface="Arial" panose="020B0604020202020204" pitchFamily="34" charset="0"/>
              </a:rPr>
              <a:t>10</a:t>
            </a:fld>
            <a:endParaRPr lang="lv-LV" sz="900">
              <a:latin typeface="Arial" panose="020B0604020202020204" pitchFamily="34" charset="0"/>
              <a:cs typeface="Arial" panose="020B0604020202020204" pitchFamily="34" charset="0"/>
            </a:endParaRPr>
          </a:p>
        </p:txBody>
      </p:sp>
      <p:pic>
        <p:nvPicPr>
          <p:cNvPr id="5" name="Picture 2" descr="Naco Technologies logo">
            <a:extLst>
              <a:ext uri="{FF2B5EF4-FFF2-40B4-BE49-F238E27FC236}">
                <a16:creationId xmlns:a16="http://schemas.microsoft.com/office/drawing/2014/main" id="{07CA80CB-817B-0087-5FAF-CD48DCDAC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206" y="5842487"/>
            <a:ext cx="1939196" cy="43758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 11">
            <a:extLst>
              <a:ext uri="{FF2B5EF4-FFF2-40B4-BE49-F238E27FC236}">
                <a16:creationId xmlns:a16="http://schemas.microsoft.com/office/drawing/2014/main" id="{4FE41440-324E-BFB4-C8CE-AE7F353B19CA}"/>
              </a:ext>
            </a:extLst>
          </p:cNvPr>
          <p:cNvGraphicFramePr/>
          <p:nvPr/>
        </p:nvGraphicFramePr>
        <p:xfrm>
          <a:off x="1946969" y="577932"/>
          <a:ext cx="11393212" cy="592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87B6262A-CB1A-D89A-19B6-4AA5B4E908CA}"/>
              </a:ext>
            </a:extLst>
          </p:cNvPr>
          <p:cNvSpPr txBox="1"/>
          <p:nvPr/>
        </p:nvSpPr>
        <p:spPr>
          <a:xfrm>
            <a:off x="9229198" y="6408638"/>
            <a:ext cx="2646711" cy="230832"/>
          </a:xfrm>
          <a:prstGeom prst="rect">
            <a:avLst/>
          </a:prstGeom>
          <a:noFill/>
        </p:spPr>
        <p:txBody>
          <a:bodyPr wrap="square">
            <a:spAutoFit/>
          </a:bodyPr>
          <a:lstStyle/>
          <a:p>
            <a:r>
              <a:rPr lang="lv-LV" sz="900" b="1" dirty="0">
                <a:solidFill>
                  <a:srgbClr val="0308DB">
                    <a:lumMod val="50000"/>
                  </a:srgbClr>
                </a:solidFill>
                <a:latin typeface="Arial" panose="020B0604020202020204" pitchFamily="34" charset="0"/>
                <a:ea typeface="Verdana" panose="020B0604030504040204" pitchFamily="34" charset="0"/>
                <a:cs typeface="Arial" panose="020B0604020202020204" pitchFamily="34" charset="0"/>
              </a:rPr>
              <a:t>eCORDA data 12.01.2025</a:t>
            </a:r>
            <a:endParaRPr lang="lv-LV" sz="9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93E6196-A399-8301-DBF9-1A404D031F6C}"/>
              </a:ext>
            </a:extLst>
          </p:cNvPr>
          <p:cNvPicPr>
            <a:picLocks noChangeAspect="1"/>
          </p:cNvPicPr>
          <p:nvPr/>
        </p:nvPicPr>
        <p:blipFill>
          <a:blip r:embed="rId9"/>
          <a:stretch>
            <a:fillRect/>
          </a:stretch>
        </p:blipFill>
        <p:spPr>
          <a:xfrm>
            <a:off x="1622310" y="2670233"/>
            <a:ext cx="1782092" cy="801300"/>
          </a:xfrm>
          <a:prstGeom prst="rect">
            <a:avLst/>
          </a:prstGeom>
        </p:spPr>
      </p:pic>
      <p:pic>
        <p:nvPicPr>
          <p:cNvPr id="6" name="Picture 5">
            <a:extLst>
              <a:ext uri="{FF2B5EF4-FFF2-40B4-BE49-F238E27FC236}">
                <a16:creationId xmlns:a16="http://schemas.microsoft.com/office/drawing/2014/main" id="{0C2174BE-68FB-AE03-E9D4-5AB46700614E}"/>
              </a:ext>
            </a:extLst>
          </p:cNvPr>
          <p:cNvPicPr>
            <a:picLocks noChangeAspect="1"/>
          </p:cNvPicPr>
          <p:nvPr/>
        </p:nvPicPr>
        <p:blipFill>
          <a:blip r:embed="rId10"/>
          <a:stretch>
            <a:fillRect/>
          </a:stretch>
        </p:blipFill>
        <p:spPr>
          <a:xfrm>
            <a:off x="363597" y="4132852"/>
            <a:ext cx="3519376" cy="761150"/>
          </a:xfrm>
          <a:prstGeom prst="rect">
            <a:avLst/>
          </a:prstGeom>
        </p:spPr>
      </p:pic>
      <p:pic>
        <p:nvPicPr>
          <p:cNvPr id="8" name="Picture 8" descr="Engage">
            <a:extLst>
              <a:ext uri="{FF2B5EF4-FFF2-40B4-BE49-F238E27FC236}">
                <a16:creationId xmlns:a16="http://schemas.microsoft.com/office/drawing/2014/main" id="{0F87B054-9B9C-EF73-4C23-D0A3F228820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5206" y="1766148"/>
            <a:ext cx="2169098" cy="578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084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1B694-1FA1-ED4F-855E-FE60B6657AB5}"/>
              </a:ext>
            </a:extLst>
          </p:cNvPr>
          <p:cNvSpPr>
            <a:spLocks noGrp="1"/>
          </p:cNvSpPr>
          <p:nvPr>
            <p:ph type="title"/>
          </p:nvPr>
        </p:nvSpPr>
        <p:spPr>
          <a:xfrm>
            <a:off x="953999" y="-72319"/>
            <a:ext cx="10515600" cy="1325563"/>
          </a:xfrm>
        </p:spPr>
        <p:txBody>
          <a:bodyPr/>
          <a:lstStyle/>
          <a:p>
            <a:r>
              <a:rPr lang="lv-LV" sz="3200" b="1" dirty="0">
                <a:solidFill>
                  <a:srgbClr val="0308DB">
                    <a:lumMod val="50000"/>
                  </a:srgbClr>
                </a:solidFill>
                <a:latin typeface="Verdana" panose="020B0604030504040204" pitchFamily="34" charset="0"/>
                <a:ea typeface="Verdana" panose="020B0604030504040204" pitchFamily="34" charset="0"/>
              </a:rPr>
              <a:t>PROJEKTU TIPI</a:t>
            </a:r>
            <a:endParaRPr lang="en-US" dirty="0"/>
          </a:p>
        </p:txBody>
      </p:sp>
      <p:sp>
        <p:nvSpPr>
          <p:cNvPr id="3" name="Slide Number Placeholder 2">
            <a:extLst>
              <a:ext uri="{FF2B5EF4-FFF2-40B4-BE49-F238E27FC236}">
                <a16:creationId xmlns:a16="http://schemas.microsoft.com/office/drawing/2014/main" id="{9597D451-073E-2442-946F-EE0A78FE5836}"/>
              </a:ext>
            </a:extLst>
          </p:cNvPr>
          <p:cNvSpPr>
            <a:spLocks noGrp="1"/>
          </p:cNvSpPr>
          <p:nvPr>
            <p:ph type="sldNum" sz="quarter" idx="12"/>
          </p:nvPr>
        </p:nvSpPr>
        <p:spPr/>
        <p:txBody>
          <a:bodyPr/>
          <a:lstStyle/>
          <a:p>
            <a:fld id="{660F3F40-12FA-4968-8235-5F18DAFE2DEF}" type="slidenum">
              <a:rPr lang="lv-LV" smtClean="0"/>
              <a:t>11</a:t>
            </a:fld>
            <a:endParaRPr lang="lv-LV"/>
          </a:p>
        </p:txBody>
      </p:sp>
      <p:graphicFrame>
        <p:nvGraphicFramePr>
          <p:cNvPr id="7" name="Table 6">
            <a:extLst>
              <a:ext uri="{FF2B5EF4-FFF2-40B4-BE49-F238E27FC236}">
                <a16:creationId xmlns:a16="http://schemas.microsoft.com/office/drawing/2014/main" id="{D371E639-A442-2344-AE7A-52661D0D0F08}"/>
              </a:ext>
            </a:extLst>
          </p:cNvPr>
          <p:cNvGraphicFramePr>
            <a:graphicFrameLocks noGrp="1"/>
          </p:cNvGraphicFramePr>
          <p:nvPr>
            <p:extLst>
              <p:ext uri="{D42A27DB-BD31-4B8C-83A1-F6EECF244321}">
                <p14:modId xmlns:p14="http://schemas.microsoft.com/office/powerpoint/2010/main" val="687824982"/>
              </p:ext>
            </p:extLst>
          </p:nvPr>
        </p:nvGraphicFramePr>
        <p:xfrm>
          <a:off x="953999" y="1253244"/>
          <a:ext cx="10798729" cy="4729507"/>
        </p:xfrm>
        <a:graphic>
          <a:graphicData uri="http://schemas.openxmlformats.org/drawingml/2006/table">
            <a:tbl>
              <a:tblPr firstRow="1" bandRow="1"/>
              <a:tblGrid>
                <a:gridCol w="3288729">
                  <a:extLst>
                    <a:ext uri="{9D8B030D-6E8A-4147-A177-3AD203B41FA5}">
                      <a16:colId xmlns:a16="http://schemas.microsoft.com/office/drawing/2014/main" val="4194635498"/>
                    </a:ext>
                  </a:extLst>
                </a:gridCol>
                <a:gridCol w="5019335">
                  <a:extLst>
                    <a:ext uri="{9D8B030D-6E8A-4147-A177-3AD203B41FA5}">
                      <a16:colId xmlns:a16="http://schemas.microsoft.com/office/drawing/2014/main" val="1589332234"/>
                    </a:ext>
                  </a:extLst>
                </a:gridCol>
                <a:gridCol w="2490665">
                  <a:extLst>
                    <a:ext uri="{9D8B030D-6E8A-4147-A177-3AD203B41FA5}">
                      <a16:colId xmlns:a16="http://schemas.microsoft.com/office/drawing/2014/main" val="3893280570"/>
                    </a:ext>
                  </a:extLst>
                </a:gridCol>
              </a:tblGrid>
              <a:tr h="601419">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lv-LV" sz="1800" dirty="0"/>
                        <a:t>Tips</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lv-LV" sz="1800" dirty="0"/>
                        <a:t>Darbības apraksts</a:t>
                      </a:r>
                      <a:endParaRPr lang="en-US" sz="18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Verdana"/>
                        </a:defRPr>
                      </a:lvl1pPr>
                      <a:lvl2pPr marL="457200" algn="l" defTabSz="914400" rtl="0" eaLnBrk="1" latinLnBrk="0" hangingPunct="1">
                        <a:defRPr sz="1800" b="1" kern="1200">
                          <a:solidFill>
                            <a:schemeClr val="lt1"/>
                          </a:solidFill>
                          <a:latin typeface="Verdana"/>
                        </a:defRPr>
                      </a:lvl2pPr>
                      <a:lvl3pPr marL="914400" algn="l" defTabSz="914400" rtl="0" eaLnBrk="1" latinLnBrk="0" hangingPunct="1">
                        <a:defRPr sz="1800" b="1" kern="1200">
                          <a:solidFill>
                            <a:schemeClr val="lt1"/>
                          </a:solidFill>
                          <a:latin typeface="Verdana"/>
                        </a:defRPr>
                      </a:lvl3pPr>
                      <a:lvl4pPr marL="1371600" algn="l" defTabSz="914400" rtl="0" eaLnBrk="1" latinLnBrk="0" hangingPunct="1">
                        <a:defRPr sz="1800" b="1" kern="1200">
                          <a:solidFill>
                            <a:schemeClr val="lt1"/>
                          </a:solidFill>
                          <a:latin typeface="Verdana"/>
                        </a:defRPr>
                      </a:lvl4pPr>
                      <a:lvl5pPr marL="1828800" algn="l" defTabSz="914400" rtl="0" eaLnBrk="1" latinLnBrk="0" hangingPunct="1">
                        <a:defRPr sz="1800" b="1" kern="1200">
                          <a:solidFill>
                            <a:schemeClr val="lt1"/>
                          </a:solidFill>
                          <a:latin typeface="Verdana"/>
                        </a:defRPr>
                      </a:lvl5pPr>
                      <a:lvl6pPr marL="2286000" algn="l" defTabSz="914400" rtl="0" eaLnBrk="1" latinLnBrk="0" hangingPunct="1">
                        <a:defRPr sz="1800" b="1" kern="1200">
                          <a:solidFill>
                            <a:schemeClr val="lt1"/>
                          </a:solidFill>
                          <a:latin typeface="Verdana"/>
                        </a:defRPr>
                      </a:lvl6pPr>
                      <a:lvl7pPr marL="2743200" algn="l" defTabSz="914400" rtl="0" eaLnBrk="1" latinLnBrk="0" hangingPunct="1">
                        <a:defRPr sz="1800" b="1" kern="1200">
                          <a:solidFill>
                            <a:schemeClr val="lt1"/>
                          </a:solidFill>
                          <a:latin typeface="Verdana"/>
                        </a:defRPr>
                      </a:lvl7pPr>
                      <a:lvl8pPr marL="3200400" algn="l" defTabSz="914400" rtl="0" eaLnBrk="1" latinLnBrk="0" hangingPunct="1">
                        <a:defRPr sz="1800" b="1" kern="1200">
                          <a:solidFill>
                            <a:schemeClr val="lt1"/>
                          </a:solidFill>
                          <a:latin typeface="Verdana"/>
                        </a:defRPr>
                      </a:lvl8pPr>
                      <a:lvl9pPr marL="3657600" algn="l" defTabSz="914400" rtl="0" eaLnBrk="1" latinLnBrk="0" hangingPunct="1">
                        <a:defRPr sz="1800" b="1" kern="1200">
                          <a:solidFill>
                            <a:schemeClr val="lt1"/>
                          </a:solidFill>
                          <a:latin typeface="Verdana"/>
                        </a:defRPr>
                      </a:lvl9pPr>
                    </a:lstStyle>
                    <a:p>
                      <a:pPr algn="ctr"/>
                      <a:r>
                        <a:rPr lang="lv-LV" dirty="0"/>
                        <a:t>Finansējuma likme</a:t>
                      </a:r>
                      <a:endParaRPr lang="en-US" sz="1800" dirty="0"/>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2237924531"/>
                  </a:ext>
                </a:extLst>
              </a:tr>
              <a:tr h="1232439">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GB" sz="1800" kern="1200" dirty="0"/>
                        <a:t>RIA (Research and Innovation Actions)</a:t>
                      </a:r>
                    </a:p>
                    <a:p>
                      <a:pPr algn="ctr"/>
                      <a:endParaRPr lang="en-US" sz="1800" b="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dirty="0"/>
                        <a:t>Darbības jaunu zināšanu radīšanai vai jaunās vai uzlabotās tehnoloģijas, produkta, procesa, pakalpojuma vai risinājuma dzīvotspējas izpētei.</a:t>
                      </a:r>
                      <a:endParaRPr lang="en-US" sz="180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lv-LV" sz="1800" dirty="0"/>
                        <a:t>Līdz</a:t>
                      </a:r>
                      <a:r>
                        <a:rPr lang="en-GB" sz="1800" dirty="0"/>
                        <a:t> 100%</a:t>
                      </a:r>
                      <a:endParaRPr lang="en-US" sz="180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744350646"/>
                  </a:ext>
                </a:extLst>
              </a:tr>
              <a:tr h="114144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algn="ctr" defTabSz="939575" rtl="0" eaLnBrk="1" latinLnBrk="0" hangingPunct="1"/>
                      <a:r>
                        <a:rPr lang="en-US" sz="1800" kern="1200"/>
                        <a:t>IA (Innovation Actions) </a:t>
                      </a:r>
                      <a:endParaRPr lang="en-US" sz="1800" b="0" kern="1200">
                        <a:solidFill>
                          <a:schemeClr val="tx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dirty="0"/>
                        <a:t>Darbības, kas paredzētas jaunu, pārveidotu vai uzlabotu produktu, procesu vai pakalpojumu plānošanai, izstrādei un projektēšanai.</a:t>
                      </a:r>
                      <a:endParaRPr lang="en-US" sz="18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sz="1800" b="0" dirty="0"/>
                        <a:t>* Līdz </a:t>
                      </a:r>
                      <a:r>
                        <a:rPr lang="en-GB" sz="1800" b="0" dirty="0"/>
                        <a:t>70%</a:t>
                      </a:r>
                      <a:endParaRPr lang="en-US" sz="1800" b="0" dirty="0"/>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3662719264"/>
                  </a:ext>
                </a:extLst>
              </a:tr>
              <a:tr h="1668268">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marL="0" marR="0" lvl="0" indent="0" algn="ctr" defTabSz="939575" rtl="0" eaLnBrk="1" fontAlgn="auto" latinLnBrk="0" hangingPunct="1">
                        <a:lnSpc>
                          <a:spcPct val="100000"/>
                        </a:lnSpc>
                        <a:spcBef>
                          <a:spcPts val="0"/>
                        </a:spcBef>
                        <a:spcAft>
                          <a:spcPts val="0"/>
                        </a:spcAft>
                        <a:buClrTx/>
                        <a:buSzTx/>
                        <a:buFontTx/>
                        <a:buNone/>
                        <a:tabLst/>
                        <a:defRPr/>
                      </a:pPr>
                      <a:r>
                        <a:rPr lang="en-US" sz="1800" kern="1200"/>
                        <a:t>CSA (Coordination and Support Actions) </a:t>
                      </a:r>
                      <a:endParaRPr lang="en-US" sz="1800" b="0" kern="1200">
                        <a:solidFill>
                          <a:schemeClr val="dk1"/>
                        </a:solidFill>
                        <a:latin typeface="+mn-lt"/>
                        <a:ea typeface="+mn-ea"/>
                        <a:cs typeface="+mn-cs"/>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dirty="0"/>
                        <a:t>Darbības, kas veicina Apvāršņa Eiropa mērķu sasniegšanu. Tas neietver pētniecības un inovācijas aktivitātes, izņemot “Dalības paplašināšanu un izcilības izplatīšanu”.</a:t>
                      </a:r>
                      <a:endParaRPr lang="en-US" sz="18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Verdana"/>
                        </a:defRPr>
                      </a:lvl1pPr>
                      <a:lvl2pPr marL="457200" algn="l" defTabSz="914400" rtl="0" eaLnBrk="1" latinLnBrk="0" hangingPunct="1">
                        <a:defRPr sz="1800" kern="1200">
                          <a:solidFill>
                            <a:schemeClr val="dk1"/>
                          </a:solidFill>
                          <a:latin typeface="Verdana"/>
                        </a:defRPr>
                      </a:lvl2pPr>
                      <a:lvl3pPr marL="914400" algn="l" defTabSz="914400" rtl="0" eaLnBrk="1" latinLnBrk="0" hangingPunct="1">
                        <a:defRPr sz="1800" kern="1200">
                          <a:solidFill>
                            <a:schemeClr val="dk1"/>
                          </a:solidFill>
                          <a:latin typeface="Verdana"/>
                        </a:defRPr>
                      </a:lvl3pPr>
                      <a:lvl4pPr marL="1371600" algn="l" defTabSz="914400" rtl="0" eaLnBrk="1" latinLnBrk="0" hangingPunct="1">
                        <a:defRPr sz="1800" kern="1200">
                          <a:solidFill>
                            <a:schemeClr val="dk1"/>
                          </a:solidFill>
                          <a:latin typeface="Verdana"/>
                        </a:defRPr>
                      </a:lvl4pPr>
                      <a:lvl5pPr marL="1828800" algn="l" defTabSz="914400" rtl="0" eaLnBrk="1" latinLnBrk="0" hangingPunct="1">
                        <a:defRPr sz="1800" kern="1200">
                          <a:solidFill>
                            <a:schemeClr val="dk1"/>
                          </a:solidFill>
                          <a:latin typeface="Verdana"/>
                        </a:defRPr>
                      </a:lvl5pPr>
                      <a:lvl6pPr marL="2286000" algn="l" defTabSz="914400" rtl="0" eaLnBrk="1" latinLnBrk="0" hangingPunct="1">
                        <a:defRPr sz="1800" kern="1200">
                          <a:solidFill>
                            <a:schemeClr val="dk1"/>
                          </a:solidFill>
                          <a:latin typeface="Verdana"/>
                        </a:defRPr>
                      </a:lvl6pPr>
                      <a:lvl7pPr marL="2743200" algn="l" defTabSz="914400" rtl="0" eaLnBrk="1" latinLnBrk="0" hangingPunct="1">
                        <a:defRPr sz="1800" kern="1200">
                          <a:solidFill>
                            <a:schemeClr val="dk1"/>
                          </a:solidFill>
                          <a:latin typeface="Verdana"/>
                        </a:defRPr>
                      </a:lvl7pPr>
                      <a:lvl8pPr marL="3200400" algn="l" defTabSz="914400" rtl="0" eaLnBrk="1" latinLnBrk="0" hangingPunct="1">
                        <a:defRPr sz="1800" kern="1200">
                          <a:solidFill>
                            <a:schemeClr val="dk1"/>
                          </a:solidFill>
                          <a:latin typeface="Verdana"/>
                        </a:defRPr>
                      </a:lvl8pPr>
                      <a:lvl9pPr marL="3657600" algn="l" defTabSz="914400" rtl="0" eaLnBrk="1" latinLnBrk="0" hangingPunct="1">
                        <a:defRPr sz="1800" kern="1200">
                          <a:solidFill>
                            <a:schemeClr val="dk1"/>
                          </a:solidFill>
                          <a:latin typeface="Verdana"/>
                        </a:defRPr>
                      </a:lvl9pPr>
                    </a:lstStyle>
                    <a:p>
                      <a:pPr algn="ctr"/>
                      <a:r>
                        <a:rPr lang="lv-LV" sz="1800" dirty="0"/>
                        <a:t>Līdz </a:t>
                      </a:r>
                      <a:r>
                        <a:rPr lang="en-US" sz="1800" dirty="0"/>
                        <a:t>100%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9604319"/>
                  </a:ext>
                </a:extLst>
              </a:tr>
            </a:tbl>
          </a:graphicData>
        </a:graphic>
      </p:graphicFrame>
      <p:sp>
        <p:nvSpPr>
          <p:cNvPr id="8" name="TextBox 7">
            <a:extLst>
              <a:ext uri="{FF2B5EF4-FFF2-40B4-BE49-F238E27FC236}">
                <a16:creationId xmlns:a16="http://schemas.microsoft.com/office/drawing/2014/main" id="{B158921C-9BB4-974B-B9B7-DCEB9E964275}"/>
              </a:ext>
            </a:extLst>
          </p:cNvPr>
          <p:cNvSpPr txBox="1"/>
          <p:nvPr/>
        </p:nvSpPr>
        <p:spPr>
          <a:xfrm>
            <a:off x="1542826" y="6071636"/>
            <a:ext cx="10209902" cy="338554"/>
          </a:xfrm>
          <a:prstGeom prst="rect">
            <a:avLst/>
          </a:prstGeom>
          <a:noFill/>
          <a:ln w="12700">
            <a:solidFill>
              <a:srgbClr val="0308DB">
                <a:lumMod val="50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lang="lv-LV" sz="1600" dirty="0"/>
              <a:t>Finansējuma likme ir 70% peļņu gūstošām juridiskām personām un 100% bezpeļņas juridiskām personām.</a:t>
            </a:r>
            <a:endParaRPr kumimoji="0" lang="en-US" sz="1500" b="0" i="0" u="none" strike="noStrike" kern="0" cap="none" spc="0" normalizeH="0" baseline="0" noProof="0" dirty="0">
              <a:ln>
                <a:noFill/>
              </a:ln>
              <a:solidFill>
                <a:srgbClr val="0308DB">
                  <a:lumMod val="50000"/>
                </a:srgbClr>
              </a:solidFill>
              <a:effectLst/>
              <a:uLnTx/>
              <a:uFillTx/>
              <a:latin typeface="Verdana"/>
              <a:ea typeface="MS PGothic" panose="020B0600070205080204" pitchFamily="34" charset="-128"/>
            </a:endParaRPr>
          </a:p>
        </p:txBody>
      </p:sp>
      <p:pic>
        <p:nvPicPr>
          <p:cNvPr id="9" name="Graphic 15" descr="Share">
            <a:extLst>
              <a:ext uri="{FF2B5EF4-FFF2-40B4-BE49-F238E27FC236}">
                <a16:creationId xmlns:a16="http://schemas.microsoft.com/office/drawing/2014/main" id="{0ED33B6F-BE8B-914E-AEF9-A79C4B158444}"/>
              </a:ext>
            </a:extLst>
          </p:cNvPr>
          <p:cNvPicPr>
            <a:picLocks noChangeAspect="1"/>
          </p:cNvPicPr>
          <p:nvPr/>
        </p:nvPicPr>
        <p:blipFill>
          <a:blip r:embed="rId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000" y="6033185"/>
            <a:ext cx="400068" cy="400068"/>
          </a:xfrm>
          <a:prstGeom prst="rect">
            <a:avLst/>
          </a:prstGeom>
        </p:spPr>
      </p:pic>
    </p:spTree>
    <p:extLst>
      <p:ext uri="{BB962C8B-B14F-4D97-AF65-F5344CB8AC3E}">
        <p14:creationId xmlns:p14="http://schemas.microsoft.com/office/powerpoint/2010/main" val="392377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6F8610-BCEB-9D43-A6F7-358E30E72228}"/>
              </a:ext>
            </a:extLst>
          </p:cNvPr>
          <p:cNvSpPr>
            <a:spLocks noGrp="1"/>
          </p:cNvSpPr>
          <p:nvPr>
            <p:ph type="sldNum" sz="quarter" idx="12"/>
          </p:nvPr>
        </p:nvSpPr>
        <p:spPr/>
        <p:txBody>
          <a:bodyPr/>
          <a:lstStyle/>
          <a:p>
            <a:fld id="{660F3F40-12FA-4968-8235-5F18DAFE2DEF}" type="slidenum">
              <a:rPr lang="lv-LV" smtClean="0"/>
              <a:t>12</a:t>
            </a:fld>
            <a:endParaRPr lang="lv-LV"/>
          </a:p>
        </p:txBody>
      </p:sp>
      <p:sp>
        <p:nvSpPr>
          <p:cNvPr id="16" name="Title 1">
            <a:extLst>
              <a:ext uri="{FF2B5EF4-FFF2-40B4-BE49-F238E27FC236}">
                <a16:creationId xmlns:a16="http://schemas.microsoft.com/office/drawing/2014/main" id="{DC630DFA-82FE-5144-B32F-5232CCDA56D4}"/>
              </a:ext>
            </a:extLst>
          </p:cNvPr>
          <p:cNvSpPr txBox="1">
            <a:spLocks/>
          </p:cNvSpPr>
          <p:nvPr/>
        </p:nvSpPr>
        <p:spPr>
          <a:xfrm>
            <a:off x="1154206" y="424543"/>
            <a:ext cx="8538434" cy="7873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lv-LV" altLang="en-US" sz="3200" b="1" dirty="0">
                <a:solidFill>
                  <a:srgbClr val="0308DB">
                    <a:lumMod val="50000"/>
                  </a:srgbClr>
                </a:solidFill>
                <a:latin typeface="Verdana" panose="020B0604030504040204" pitchFamily="34" charset="0"/>
                <a:ea typeface="Verdana" panose="020B0604030504040204" pitchFamily="34" charset="0"/>
              </a:rPr>
              <a:t>TEHNOLOĢIJU GATAVĪBAS LĪMENIS</a:t>
            </a:r>
            <a:endParaRPr lang="en-US" sz="3200" b="1" dirty="0">
              <a:solidFill>
                <a:srgbClr val="0308DB">
                  <a:lumMod val="50000"/>
                </a:srgbClr>
              </a:solidFill>
              <a:latin typeface="Verdana" panose="020B0604030504040204" pitchFamily="34" charset="0"/>
              <a:ea typeface="Verdana" panose="020B0604030504040204" pitchFamily="34" charset="0"/>
            </a:endParaRPr>
          </a:p>
        </p:txBody>
      </p:sp>
      <p:grpSp>
        <p:nvGrpSpPr>
          <p:cNvPr id="17" name="Group 16">
            <a:extLst>
              <a:ext uri="{FF2B5EF4-FFF2-40B4-BE49-F238E27FC236}">
                <a16:creationId xmlns:a16="http://schemas.microsoft.com/office/drawing/2014/main" id="{54EE808B-1C20-CA45-923E-EA82604A13FF}"/>
              </a:ext>
            </a:extLst>
          </p:cNvPr>
          <p:cNvGrpSpPr/>
          <p:nvPr/>
        </p:nvGrpSpPr>
        <p:grpSpPr>
          <a:xfrm>
            <a:off x="1025562" y="1890648"/>
            <a:ext cx="11166438" cy="4371107"/>
            <a:chOff x="4018267" y="2049483"/>
            <a:chExt cx="4155464" cy="4371107"/>
          </a:xfrm>
          <a:solidFill>
            <a:sysClr val="window" lastClr="FFFFFF">
              <a:lumMod val="95000"/>
            </a:sysClr>
          </a:solidFill>
        </p:grpSpPr>
        <p:sp>
          <p:nvSpPr>
            <p:cNvPr id="18" name="Freeform 4">
              <a:extLst>
                <a:ext uri="{FF2B5EF4-FFF2-40B4-BE49-F238E27FC236}">
                  <a16:creationId xmlns:a16="http://schemas.microsoft.com/office/drawing/2014/main" id="{C0B3083F-CB6B-694F-9969-151AC071A2B0}"/>
                </a:ext>
              </a:extLst>
            </p:cNvPr>
            <p:cNvSpPr/>
            <p:nvPr/>
          </p:nvSpPr>
          <p:spPr>
            <a:xfrm>
              <a:off x="4018267" y="204948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tab pos="252000" algn="l"/>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1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basic principles observed</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19" name="Freeform 8">
              <a:extLst>
                <a:ext uri="{FF2B5EF4-FFF2-40B4-BE49-F238E27FC236}">
                  <a16:creationId xmlns:a16="http://schemas.microsoft.com/office/drawing/2014/main" id="{318131C6-1AB4-994B-BC2E-85D95DAABCC5}"/>
                </a:ext>
              </a:extLst>
            </p:cNvPr>
            <p:cNvSpPr/>
            <p:nvPr/>
          </p:nvSpPr>
          <p:spPr>
            <a:xfrm>
              <a:off x="4018267" y="253774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dirty="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dirty="0">
                  <a:ln>
                    <a:noFill/>
                  </a:ln>
                  <a:solidFill>
                    <a:srgbClr val="0070C0">
                      <a:lumMod val="50000"/>
                    </a:srgbClr>
                  </a:solidFill>
                  <a:effectLst/>
                  <a:uLnTx/>
                  <a:uFillTx/>
                  <a:latin typeface="Verdana"/>
                  <a:ea typeface="+mn-ea"/>
                  <a:cs typeface="+mn-cs"/>
                </a:rPr>
                <a:t>TRL 2 </a:t>
              </a:r>
              <a:r>
                <a:rPr kumimoji="0" lang="en-GB" sz="1800" b="0" i="0" u="none" strike="noStrike" kern="0" cap="none" spc="0" normalizeH="0" baseline="0" noProof="0" dirty="0">
                  <a:ln>
                    <a:noFill/>
                  </a:ln>
                  <a:solidFill>
                    <a:srgbClr val="0070C0">
                      <a:lumMod val="50000"/>
                    </a:srgbClr>
                  </a:solidFill>
                  <a:effectLst/>
                  <a:uLnTx/>
                  <a:uFillTx/>
                  <a:latin typeface="Verdana"/>
                  <a:ea typeface="+mn-ea"/>
                  <a:cs typeface="+mn-cs"/>
                </a:rPr>
                <a:t>– technology concept formulated</a:t>
              </a:r>
              <a:endParaRPr kumimoji="0" lang="lv-LV" sz="1800" b="0" i="0" u="none" strike="noStrike" kern="0" cap="none" spc="0" normalizeH="0" baseline="0" noProof="0" dirty="0">
                <a:ln>
                  <a:noFill/>
                </a:ln>
                <a:solidFill>
                  <a:srgbClr val="0070C0">
                    <a:lumMod val="50000"/>
                  </a:srgbClr>
                </a:solidFill>
                <a:effectLst/>
                <a:uLnTx/>
                <a:uFillTx/>
                <a:latin typeface="Verdana"/>
                <a:ea typeface="+mn-ea"/>
                <a:cs typeface="+mn-cs"/>
              </a:endParaRPr>
            </a:p>
          </p:txBody>
        </p:sp>
        <p:sp>
          <p:nvSpPr>
            <p:cNvPr id="20" name="Freeform 9">
              <a:extLst>
                <a:ext uri="{FF2B5EF4-FFF2-40B4-BE49-F238E27FC236}">
                  <a16:creationId xmlns:a16="http://schemas.microsoft.com/office/drawing/2014/main" id="{89B1202C-6A9F-694D-8C3E-A7EF37F0DBF7}"/>
                </a:ext>
              </a:extLst>
            </p:cNvPr>
            <p:cNvSpPr/>
            <p:nvPr/>
          </p:nvSpPr>
          <p:spPr>
            <a:xfrm>
              <a:off x="4018267" y="302600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3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experimental proof of concept</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1" name="Freeform 10">
              <a:extLst>
                <a:ext uri="{FF2B5EF4-FFF2-40B4-BE49-F238E27FC236}">
                  <a16:creationId xmlns:a16="http://schemas.microsoft.com/office/drawing/2014/main" id="{98A4407C-375B-C549-9E59-E0A5DCC10DB0}"/>
                </a:ext>
              </a:extLst>
            </p:cNvPr>
            <p:cNvSpPr/>
            <p:nvPr/>
          </p:nvSpPr>
          <p:spPr>
            <a:xfrm>
              <a:off x="4018267" y="351426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4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technology validated in lab</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2" name="Freeform 11">
              <a:extLst>
                <a:ext uri="{FF2B5EF4-FFF2-40B4-BE49-F238E27FC236}">
                  <a16:creationId xmlns:a16="http://schemas.microsoft.com/office/drawing/2014/main" id="{07971E73-7EE0-B549-9FF7-7BF574500374}"/>
                </a:ext>
              </a:extLst>
            </p:cNvPr>
            <p:cNvSpPr/>
            <p:nvPr/>
          </p:nvSpPr>
          <p:spPr>
            <a:xfrm>
              <a:off x="4018267" y="4002531"/>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5</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 technology validated in relevant environment (industrially relevant environment in </a:t>
              </a:r>
              <a:r>
                <a:rPr kumimoji="0" lang="lv-LV" sz="1800" b="0"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the case of key enabling technologies)</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3" name="Freeform 12">
              <a:extLst>
                <a:ext uri="{FF2B5EF4-FFF2-40B4-BE49-F238E27FC236}">
                  <a16:creationId xmlns:a16="http://schemas.microsoft.com/office/drawing/2014/main" id="{F4525958-FBE1-4141-BAEF-2F4A4A6F53EC}"/>
                </a:ext>
              </a:extLst>
            </p:cNvPr>
            <p:cNvSpPr/>
            <p:nvPr/>
          </p:nvSpPr>
          <p:spPr>
            <a:xfrm>
              <a:off x="4018267" y="4490793"/>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6</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 technology demonstrated in relevant environment (industrially relevant </a:t>
              </a:r>
              <a:r>
                <a:rPr kumimoji="0" lang="lv-LV" sz="1800" b="0"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environment in the case of key enabling technologies)</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4" name="Freeform 13">
              <a:extLst>
                <a:ext uri="{FF2B5EF4-FFF2-40B4-BE49-F238E27FC236}">
                  <a16:creationId xmlns:a16="http://schemas.microsoft.com/office/drawing/2014/main" id="{31B93227-3846-BB47-A286-4ABA00ECD832}"/>
                </a:ext>
              </a:extLst>
            </p:cNvPr>
            <p:cNvSpPr/>
            <p:nvPr/>
          </p:nvSpPr>
          <p:spPr>
            <a:xfrm>
              <a:off x="4018267" y="4979055"/>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US" sz="1800" b="1" i="0" u="none" strike="noStrike" kern="0" cap="none" spc="0" normalizeH="0" baseline="0" noProof="0">
                  <a:ln>
                    <a:noFill/>
                  </a:ln>
                  <a:solidFill>
                    <a:srgbClr val="0070C0">
                      <a:lumMod val="50000"/>
                    </a:srgbClr>
                  </a:solidFill>
                  <a:effectLst/>
                  <a:uLnTx/>
                  <a:uFillTx/>
                  <a:latin typeface="Verdana"/>
                  <a:ea typeface="+mn-ea"/>
                  <a:cs typeface="+mn-cs"/>
                </a:rPr>
                <a:t>TRL 7 </a:t>
              </a:r>
              <a:r>
                <a:rPr kumimoji="0" lang="en-US" sz="1800" b="0" i="0" u="none" strike="noStrike" kern="0" cap="none" spc="0" normalizeH="0" baseline="0" noProof="0">
                  <a:ln>
                    <a:noFill/>
                  </a:ln>
                  <a:solidFill>
                    <a:srgbClr val="0070C0">
                      <a:lumMod val="50000"/>
                    </a:srgbClr>
                  </a:solidFill>
                  <a:effectLst/>
                  <a:uLnTx/>
                  <a:uFillTx/>
                  <a:latin typeface="Verdana"/>
                  <a:ea typeface="+mn-ea"/>
                  <a:cs typeface="+mn-cs"/>
                </a:rPr>
                <a:t>– system prototype demonstration in operational environment</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5" name="Freeform 14">
              <a:extLst>
                <a:ext uri="{FF2B5EF4-FFF2-40B4-BE49-F238E27FC236}">
                  <a16:creationId xmlns:a16="http://schemas.microsoft.com/office/drawing/2014/main" id="{E46DAD3A-91D9-494D-B329-DE505734220E}"/>
                </a:ext>
              </a:extLst>
            </p:cNvPr>
            <p:cNvSpPr/>
            <p:nvPr/>
          </p:nvSpPr>
          <p:spPr>
            <a:xfrm>
              <a:off x="4018267" y="5467317"/>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sz="1800"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sz="1800" b="1" i="0" u="none" strike="noStrike" kern="0" cap="none" spc="0" normalizeH="0" baseline="0" noProof="0">
                  <a:ln>
                    <a:noFill/>
                  </a:ln>
                  <a:solidFill>
                    <a:srgbClr val="0070C0">
                      <a:lumMod val="50000"/>
                    </a:srgbClr>
                  </a:solidFill>
                  <a:effectLst/>
                  <a:uLnTx/>
                  <a:uFillTx/>
                  <a:latin typeface="Verdana"/>
                  <a:ea typeface="+mn-ea"/>
                  <a:cs typeface="+mn-cs"/>
                </a:rPr>
                <a:t>TRL 8 </a:t>
              </a:r>
              <a:r>
                <a:rPr kumimoji="0" lang="en-GB" sz="1800" b="0" i="0" u="none" strike="noStrike" kern="0" cap="none" spc="0" normalizeH="0" baseline="0" noProof="0">
                  <a:ln>
                    <a:noFill/>
                  </a:ln>
                  <a:solidFill>
                    <a:srgbClr val="0070C0">
                      <a:lumMod val="50000"/>
                    </a:srgbClr>
                  </a:solidFill>
                  <a:effectLst/>
                  <a:uLnTx/>
                  <a:uFillTx/>
                  <a:latin typeface="Verdana"/>
                  <a:ea typeface="+mn-ea"/>
                  <a:cs typeface="+mn-cs"/>
                </a:rPr>
                <a:t>– system complete and qualified</a:t>
              </a:r>
              <a:endParaRPr kumimoji="0" lang="lv-LV" sz="1800" b="0" i="0" u="none" strike="noStrike" kern="0" cap="none" spc="0" normalizeH="0" baseline="0" noProof="0">
                <a:ln>
                  <a:noFill/>
                </a:ln>
                <a:solidFill>
                  <a:srgbClr val="0070C0">
                    <a:lumMod val="50000"/>
                  </a:srgbClr>
                </a:solidFill>
                <a:effectLst/>
                <a:uLnTx/>
                <a:uFillTx/>
                <a:latin typeface="Verdana"/>
                <a:ea typeface="+mn-ea"/>
                <a:cs typeface="+mn-cs"/>
              </a:endParaRPr>
            </a:p>
          </p:txBody>
        </p:sp>
        <p:sp>
          <p:nvSpPr>
            <p:cNvPr id="26" name="Freeform 15">
              <a:extLst>
                <a:ext uri="{FF2B5EF4-FFF2-40B4-BE49-F238E27FC236}">
                  <a16:creationId xmlns:a16="http://schemas.microsoft.com/office/drawing/2014/main" id="{CDA66289-22DD-2B44-87BA-C8108895B1DE}"/>
                </a:ext>
              </a:extLst>
            </p:cNvPr>
            <p:cNvSpPr/>
            <p:nvPr/>
          </p:nvSpPr>
          <p:spPr>
            <a:xfrm>
              <a:off x="4018267" y="5955579"/>
              <a:ext cx="4155464" cy="465011"/>
            </a:xfrm>
            <a:prstGeom prst="rect">
              <a:avLst/>
            </a:prstGeom>
            <a:grpFill/>
            <a:ln w="12700" cap="flat" cmpd="sng" algn="ctr">
              <a:solidFill>
                <a:sysClr val="window" lastClr="FFFFFF">
                  <a:hueOff val="0"/>
                  <a:satOff val="0"/>
                  <a:lumOff val="0"/>
                  <a:alphaOff val="0"/>
                </a:sysClr>
              </a:solidFill>
              <a:prstDash val="solid"/>
              <a:miter lim="800000"/>
            </a:ln>
            <a:effectLst/>
          </p:spPr>
          <p:txBody>
            <a:bodyPr spcFirstLastPara="0" vert="horz" wrap="square" lIns="56990" tIns="39845" rIns="56990" bIns="39845" numCol="1" spcCol="1270" anchor="ctr" anchorCtr="0">
              <a:noAutofit/>
            </a:bodyPr>
            <a:lstStyle/>
            <a:p>
              <a:pPr marL="0" marR="0" lvl="0" indent="0" defTabSz="400050" eaLnBrk="0" fontAlgn="base" latinLnBrk="0" hangingPunct="0">
                <a:lnSpc>
                  <a:spcPct val="90000"/>
                </a:lnSpc>
                <a:spcBef>
                  <a:spcPct val="0"/>
                </a:spcBef>
                <a:spcAft>
                  <a:spcPct val="35000"/>
                </a:spcAft>
                <a:buClrTx/>
                <a:buSzTx/>
                <a:buFontTx/>
                <a:buNone/>
                <a:tabLst/>
                <a:defRPr/>
              </a:pPr>
              <a:r>
                <a:rPr kumimoji="0" lang="lv-LV" b="1"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b="1" i="0" u="none" strike="noStrike" kern="0" cap="none" spc="0" normalizeH="0" baseline="0" noProof="0">
                  <a:ln>
                    <a:noFill/>
                  </a:ln>
                  <a:solidFill>
                    <a:srgbClr val="0070C0">
                      <a:lumMod val="50000"/>
                    </a:srgbClr>
                  </a:solidFill>
                  <a:effectLst/>
                  <a:uLnTx/>
                  <a:uFillTx/>
                  <a:latin typeface="Verdana"/>
                  <a:ea typeface="+mn-ea"/>
                  <a:cs typeface="+mn-cs"/>
                </a:rPr>
                <a:t>TRL 9 </a:t>
              </a:r>
              <a:r>
                <a:rPr kumimoji="0" lang="en-GB" b="0" i="0" u="none" strike="noStrike" kern="0" cap="none" spc="0" normalizeH="0" baseline="0" noProof="0">
                  <a:ln>
                    <a:noFill/>
                  </a:ln>
                  <a:solidFill>
                    <a:srgbClr val="0070C0">
                      <a:lumMod val="50000"/>
                    </a:srgbClr>
                  </a:solidFill>
                  <a:effectLst/>
                  <a:uLnTx/>
                  <a:uFillTx/>
                  <a:latin typeface="Verdana"/>
                  <a:ea typeface="+mn-ea"/>
                  <a:cs typeface="+mn-cs"/>
                </a:rPr>
                <a:t>– actual system proven in operational environment (competitive manufacturing in </a:t>
              </a:r>
              <a:r>
                <a:rPr kumimoji="0" lang="lv-LV" b="0" i="0" u="none" strike="noStrike" kern="0" cap="none" spc="0" normalizeH="0" baseline="0" noProof="0">
                  <a:ln>
                    <a:noFill/>
                  </a:ln>
                  <a:solidFill>
                    <a:srgbClr val="0070C0">
                      <a:lumMod val="50000"/>
                    </a:srgbClr>
                  </a:solidFill>
                  <a:effectLst/>
                  <a:uLnTx/>
                  <a:uFillTx/>
                  <a:latin typeface="Verdana"/>
                  <a:ea typeface="+mn-ea"/>
                  <a:cs typeface="+mn-cs"/>
                </a:rPr>
                <a:t>	  			   </a:t>
              </a:r>
              <a:r>
                <a:rPr kumimoji="0" lang="en-GB" b="0" i="0" u="none" strike="noStrike" kern="0" cap="none" spc="0" normalizeH="0" baseline="0" noProof="0">
                  <a:ln>
                    <a:noFill/>
                  </a:ln>
                  <a:solidFill>
                    <a:srgbClr val="0070C0">
                      <a:lumMod val="50000"/>
                    </a:srgbClr>
                  </a:solidFill>
                  <a:effectLst/>
                  <a:uLnTx/>
                  <a:uFillTx/>
                  <a:latin typeface="Verdana"/>
                  <a:ea typeface="+mn-ea"/>
                  <a:cs typeface="+mn-cs"/>
                </a:rPr>
                <a:t>the case of key enabling technologies; or in space)</a:t>
              </a:r>
              <a:endParaRPr kumimoji="0" lang="lv-LV" b="0" i="0" u="none" strike="noStrike" kern="0" cap="none" spc="0" normalizeH="0" baseline="0" noProof="0">
                <a:ln>
                  <a:noFill/>
                </a:ln>
                <a:solidFill>
                  <a:srgbClr val="0070C0">
                    <a:lumMod val="50000"/>
                  </a:srgbClr>
                </a:solidFill>
                <a:effectLst/>
                <a:uLnTx/>
                <a:uFillTx/>
                <a:latin typeface="Verdana"/>
                <a:ea typeface="+mn-ea"/>
                <a:cs typeface="+mn-cs"/>
              </a:endParaRPr>
            </a:p>
          </p:txBody>
        </p:sp>
      </p:grpSp>
      <p:sp>
        <p:nvSpPr>
          <p:cNvPr id="27" name="TextBox 26">
            <a:extLst>
              <a:ext uri="{FF2B5EF4-FFF2-40B4-BE49-F238E27FC236}">
                <a16:creationId xmlns:a16="http://schemas.microsoft.com/office/drawing/2014/main" id="{222B118A-7789-F344-B6B1-00BF3AF5F670}"/>
              </a:ext>
            </a:extLst>
          </p:cNvPr>
          <p:cNvSpPr txBox="1"/>
          <p:nvPr/>
        </p:nvSpPr>
        <p:spPr>
          <a:xfrm>
            <a:off x="1025562" y="1358603"/>
            <a:ext cx="11166438" cy="323165"/>
          </a:xfrm>
          <a:prstGeom prst="rect">
            <a:avLst/>
          </a:prstGeom>
          <a:noFill/>
          <a:ln w="12700">
            <a:solidFill>
              <a:srgbClr val="0070C0">
                <a:lumMod val="75000"/>
              </a:srgbClr>
            </a:solidFill>
          </a:ln>
        </p:spPr>
        <p:txBody>
          <a:bodyPr wrap="square">
            <a:spAutoFit/>
          </a:bodyPr>
          <a:lstStyle/>
          <a:p>
            <a:pPr marL="0" marR="0" lvl="0" indent="0" defTabSz="938213" eaLnBrk="0" fontAlgn="base" latinLnBrk="0" hangingPunct="0">
              <a:lnSpc>
                <a:spcPct val="100000"/>
              </a:lnSpc>
              <a:spcBef>
                <a:spcPct val="0"/>
              </a:spcBef>
              <a:spcAft>
                <a:spcPct val="0"/>
              </a:spcAft>
              <a:buClrTx/>
              <a:buSzTx/>
              <a:buFontTx/>
              <a:buNone/>
              <a:tabLst/>
              <a:defRPr/>
            </a:pPr>
            <a:r>
              <a:rPr kumimoji="0" lang="lv-LV" sz="1500" b="1" i="0" u="none" strike="noStrike" kern="0" cap="none" spc="0" normalizeH="0" baseline="0" noProof="0" dirty="0">
                <a:ln>
                  <a:noFill/>
                </a:ln>
                <a:solidFill>
                  <a:srgbClr val="0070C0">
                    <a:lumMod val="75000"/>
                  </a:srgbClr>
                </a:solidFill>
                <a:effectLst/>
                <a:uLnTx/>
                <a:uFillTx/>
                <a:latin typeface="Verdana"/>
                <a:ea typeface="MS PGothic" panose="020B0600070205080204" pitchFamily="34" charset="-128"/>
              </a:rPr>
              <a:t>Tehnoloģiskās gatavības līmeņi (TRL) ir rādītāji, kas norāda konkrētu tehnoloģiju brieduma pakāpi</a:t>
            </a:r>
          </a:p>
        </p:txBody>
      </p:sp>
    </p:spTree>
    <p:extLst>
      <p:ext uri="{BB962C8B-B14F-4D97-AF65-F5344CB8AC3E}">
        <p14:creationId xmlns:p14="http://schemas.microsoft.com/office/powerpoint/2010/main" val="4064151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A3AEF70-6E6A-0169-63E4-322FA3E4CE32}"/>
              </a:ext>
            </a:extLst>
          </p:cNvPr>
          <p:cNvPicPr>
            <a:picLocks noChangeAspect="1"/>
          </p:cNvPicPr>
          <p:nvPr/>
        </p:nvPicPr>
        <p:blipFill rotWithShape="1">
          <a:blip r:embed="rId2">
            <a:alphaModFix amt="50000"/>
          </a:blip>
          <a:srcRect t="14266"/>
          <a:stretch/>
        </p:blipFill>
        <p:spPr>
          <a:xfrm>
            <a:off x="20" y="489203"/>
            <a:ext cx="12191980" cy="5879592"/>
          </a:xfrm>
          <a:prstGeom prst="rect">
            <a:avLst/>
          </a:prstGeom>
        </p:spPr>
      </p:pic>
      <p:sp>
        <p:nvSpPr>
          <p:cNvPr id="2" name="Title 1">
            <a:extLst>
              <a:ext uri="{FF2B5EF4-FFF2-40B4-BE49-F238E27FC236}">
                <a16:creationId xmlns:a16="http://schemas.microsoft.com/office/drawing/2014/main" id="{C72CEA55-258F-5E2E-01CF-D3D306E1BB0F}"/>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Verdana" panose="020B0604030504040204" pitchFamily="34" charset="0"/>
                <a:ea typeface="Verdana" panose="020B0604030504040204" pitchFamily="34" charset="0"/>
              </a:rPr>
              <a:t>KUR MEKLĒT INFORMĀCIJU?</a:t>
            </a:r>
          </a:p>
        </p:txBody>
      </p:sp>
      <p:sp>
        <p:nvSpPr>
          <p:cNvPr id="3" name="Slide Number Placeholder 2">
            <a:extLst>
              <a:ext uri="{FF2B5EF4-FFF2-40B4-BE49-F238E27FC236}">
                <a16:creationId xmlns:a16="http://schemas.microsoft.com/office/drawing/2014/main" id="{B6850B38-81DB-4991-836D-5741203AAA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60F3F40-12FA-4968-8235-5F18DAFE2DEF}" type="slidenum">
              <a:rPr lang="en-US">
                <a:solidFill>
                  <a:srgbClr val="FFFFFF"/>
                </a:solidFill>
                <a:latin typeface="Calibri" panose="020F0502020204030204"/>
              </a:rPr>
              <a:pPr>
                <a:spcAft>
                  <a:spcPts val="600"/>
                </a:spcAft>
                <a:defRPr/>
              </a:pPr>
              <a:t>13</a:t>
            </a:fld>
            <a:endParaRPr lang="en-US">
              <a:solidFill>
                <a:srgbClr val="FFFFFF"/>
              </a:solidFill>
              <a:latin typeface="Calibri" panose="020F0502020204030204"/>
            </a:endParaRPr>
          </a:p>
        </p:txBody>
      </p:sp>
    </p:spTree>
    <p:extLst>
      <p:ext uri="{BB962C8B-B14F-4D97-AF65-F5344CB8AC3E}">
        <p14:creationId xmlns:p14="http://schemas.microsoft.com/office/powerpoint/2010/main" val="24110059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BE7FCA-3517-22E6-3169-1BDF9BA9F3F6}"/>
              </a:ext>
            </a:extLst>
          </p:cNvPr>
          <p:cNvPicPr>
            <a:picLocks noChangeAspect="1"/>
          </p:cNvPicPr>
          <p:nvPr/>
        </p:nvPicPr>
        <p:blipFill>
          <a:blip r:embed="rId2"/>
          <a:stretch>
            <a:fillRect/>
          </a:stretch>
        </p:blipFill>
        <p:spPr>
          <a:xfrm>
            <a:off x="210405" y="1354216"/>
            <a:ext cx="11002945" cy="5147004"/>
          </a:xfrm>
          <a:prstGeom prst="rect">
            <a:avLst/>
          </a:prstGeom>
        </p:spPr>
      </p:pic>
      <p:sp>
        <p:nvSpPr>
          <p:cNvPr id="3" name="Slide Number Placeholder 2">
            <a:extLst>
              <a:ext uri="{FF2B5EF4-FFF2-40B4-BE49-F238E27FC236}">
                <a16:creationId xmlns:a16="http://schemas.microsoft.com/office/drawing/2014/main" id="{6CC65369-3D23-AA46-A217-21E0950D6549}"/>
              </a:ext>
            </a:extLst>
          </p:cNvPr>
          <p:cNvSpPr>
            <a:spLocks noGrp="1"/>
          </p:cNvSpPr>
          <p:nvPr>
            <p:ph type="sldNum" sz="quarter" idx="12"/>
          </p:nvPr>
        </p:nvSpPr>
        <p:spPr/>
        <p:txBody>
          <a:bodyPr/>
          <a:lstStyle/>
          <a:p>
            <a:fld id="{660F3F40-12FA-4968-8235-5F18DAFE2DEF}" type="slidenum">
              <a:rPr lang="lv-LV" smtClean="0"/>
              <a:t>14</a:t>
            </a:fld>
            <a:endParaRPr lang="lv-LV"/>
          </a:p>
        </p:txBody>
      </p:sp>
      <p:sp>
        <p:nvSpPr>
          <p:cNvPr id="6" name="Rectangle 5">
            <a:extLst>
              <a:ext uri="{FF2B5EF4-FFF2-40B4-BE49-F238E27FC236}">
                <a16:creationId xmlns:a16="http://schemas.microsoft.com/office/drawing/2014/main" id="{7D01EF9B-3EFE-264F-96EB-8ECD059EE26A}"/>
              </a:ext>
            </a:extLst>
          </p:cNvPr>
          <p:cNvSpPr/>
          <p:nvPr/>
        </p:nvSpPr>
        <p:spPr>
          <a:xfrm>
            <a:off x="3389084" y="203277"/>
            <a:ext cx="5413832" cy="461665"/>
          </a:xfrm>
          <a:prstGeom prst="rect">
            <a:avLst/>
          </a:prstGeom>
        </p:spPr>
        <p:txBody>
          <a:bodyPr wrap="square">
            <a:spAutoFit/>
          </a:bodyPr>
          <a:lstStyle/>
          <a:p>
            <a:pPr>
              <a:spcAft>
                <a:spcPts val="0"/>
              </a:spcAft>
            </a:pPr>
            <a:r>
              <a:rPr lang="lv-LV" sz="2400" u="sng">
                <a:solidFill>
                  <a:srgbClr val="0563C1"/>
                </a:solidFill>
                <a:latin typeface="Verdana" panose="020B0604030504040204" pitchFamily="34" charset="0"/>
                <a:ea typeface="Verdana" panose="020B0604030504040204" pitchFamily="34" charset="0"/>
                <a:cs typeface="Times New Roman" panose="02020603050405020304" pitchFamily="18" charset="0"/>
                <a:hlinkClick r:id="rId3"/>
              </a:rPr>
              <a:t>Funding&amp;tender opportunities</a:t>
            </a:r>
            <a:r>
              <a:rPr lang="lv-LV" sz="2400">
                <a:latin typeface="Verdana" panose="020B0604030504040204" pitchFamily="34" charset="0"/>
                <a:ea typeface="Verdana" panose="020B0604030504040204" pitchFamily="34" charset="0"/>
                <a:cs typeface="Times New Roman" panose="02020603050405020304" pitchFamily="18" charset="0"/>
              </a:rPr>
              <a:t> </a:t>
            </a:r>
            <a:endParaRPr lang="en-US" sz="2400">
              <a:latin typeface="Verdana" panose="020B0604030504040204" pitchFamily="34" charset="0"/>
              <a:ea typeface="Verdan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19FEB6F8-8428-9551-CF80-4F82056BDFE8}"/>
              </a:ext>
            </a:extLst>
          </p:cNvPr>
          <p:cNvPicPr>
            <a:picLocks noChangeAspect="1"/>
          </p:cNvPicPr>
          <p:nvPr/>
        </p:nvPicPr>
        <p:blipFill>
          <a:blip r:embed="rId4"/>
          <a:stretch>
            <a:fillRect/>
          </a:stretch>
        </p:blipFill>
        <p:spPr>
          <a:xfrm>
            <a:off x="7055669" y="703386"/>
            <a:ext cx="4809096" cy="1546570"/>
          </a:xfrm>
          <a:prstGeom prst="rect">
            <a:avLst/>
          </a:prstGeom>
        </p:spPr>
      </p:pic>
    </p:spTree>
    <p:extLst>
      <p:ext uri="{BB962C8B-B14F-4D97-AF65-F5344CB8AC3E}">
        <p14:creationId xmlns:p14="http://schemas.microsoft.com/office/powerpoint/2010/main" val="3988328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32D257-1467-299E-699A-499BC1BC9C8F}"/>
              </a:ext>
            </a:extLst>
          </p:cNvPr>
          <p:cNvPicPr>
            <a:picLocks noChangeAspect="1"/>
          </p:cNvPicPr>
          <p:nvPr/>
        </p:nvPicPr>
        <p:blipFill rotWithShape="1">
          <a:blip r:embed="rId2">
            <a:duotone>
              <a:schemeClr val="accent1">
                <a:shade val="45000"/>
                <a:satMod val="135000"/>
              </a:schemeClr>
              <a:prstClr val="white"/>
            </a:duotone>
          </a:blip>
          <a:srcRect t="6932" b="8799"/>
          <a:stretch/>
        </p:blipFill>
        <p:spPr>
          <a:xfrm>
            <a:off x="20" y="10"/>
            <a:ext cx="12191980" cy="6857990"/>
          </a:xfrm>
          <a:prstGeom prst="rect">
            <a:avLst/>
          </a:prstGeom>
        </p:spPr>
      </p:pic>
      <p:sp>
        <p:nvSpPr>
          <p:cNvPr id="16" name="Rectangle 15">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D45517-2E57-BD19-5AE1-883D57A99424}"/>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latin typeface="Verdana" panose="020B0604030504040204" pitchFamily="34" charset="0"/>
                <a:ea typeface="Verdana" panose="020B0604030504040204" pitchFamily="34" charset="0"/>
              </a:rPr>
              <a:t>PARTNERI</a:t>
            </a:r>
          </a:p>
        </p:txBody>
      </p:sp>
      <p:sp>
        <p:nvSpPr>
          <p:cNvPr id="3" name="Slide Number Placeholder 2">
            <a:extLst>
              <a:ext uri="{FF2B5EF4-FFF2-40B4-BE49-F238E27FC236}">
                <a16:creationId xmlns:a16="http://schemas.microsoft.com/office/drawing/2014/main" id="{9D9E5230-45E5-C739-8F0B-00F1174A7469}"/>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60F3F40-12FA-4968-8235-5F18DAFE2DEF}" type="slidenum">
              <a:rPr lang="en-US" smtClean="0">
                <a:solidFill>
                  <a:prstClr val="black">
                    <a:tint val="75000"/>
                  </a:prstClr>
                </a:solidFill>
                <a:latin typeface="Calibri" panose="020F0502020204030204"/>
              </a:rPr>
              <a:pPr>
                <a:spcAft>
                  <a:spcPts val="600"/>
                </a:spcAft>
                <a:defRPr/>
              </a:pPr>
              <a:t>15</a:t>
            </a:fld>
            <a:endParaRPr lang="en-US">
              <a:solidFill>
                <a:prstClr val="black">
                  <a:tint val="75000"/>
                </a:prstClr>
              </a:solidFill>
              <a:latin typeface="Calibri" panose="020F0502020204030204"/>
            </a:endParaRPr>
          </a:p>
        </p:txBody>
      </p:sp>
      <p:graphicFrame>
        <p:nvGraphicFramePr>
          <p:cNvPr id="11" name="TextBox 8">
            <a:extLst>
              <a:ext uri="{FF2B5EF4-FFF2-40B4-BE49-F238E27FC236}">
                <a16:creationId xmlns:a16="http://schemas.microsoft.com/office/drawing/2014/main" id="{1B9DD8F6-BC9C-242C-7026-6682C0997B9A}"/>
              </a:ext>
            </a:extLst>
          </p:cNvPr>
          <p:cNvGraphicFramePr/>
          <p:nvPr>
            <p:extLst>
              <p:ext uri="{D42A27DB-BD31-4B8C-83A1-F6EECF244321}">
                <p14:modId xmlns:p14="http://schemas.microsoft.com/office/powerpoint/2010/main" val="32315796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924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F35E8E-EDC9-A87C-24FA-7FF9737A9674}"/>
              </a:ext>
            </a:extLst>
          </p:cNvPr>
          <p:cNvSpPr>
            <a:spLocks noGrp="1"/>
          </p:cNvSpPr>
          <p:nvPr>
            <p:ph type="title"/>
          </p:nvPr>
        </p:nvSpPr>
        <p:spPr>
          <a:xfrm>
            <a:off x="838200" y="5358141"/>
            <a:ext cx="10515600" cy="942664"/>
          </a:xfrm>
        </p:spPr>
        <p:txBody>
          <a:bodyPr>
            <a:normAutofit/>
          </a:bodyPr>
          <a:lstStyle/>
          <a:p>
            <a:pPr algn="ctr"/>
            <a:r>
              <a:rPr lang="lv-LV" sz="5200" dirty="0">
                <a:solidFill>
                  <a:srgbClr val="002060"/>
                </a:solidFill>
                <a:latin typeface="Verdana" panose="020B0604030504040204" pitchFamily="34" charset="0"/>
                <a:ea typeface="Verdana" panose="020B0604030504040204" pitchFamily="34" charset="0"/>
              </a:rPr>
              <a:t>PROJEKTU RAKSTĪTĀJI </a:t>
            </a:r>
          </a:p>
        </p:txBody>
      </p:sp>
      <p:pic>
        <p:nvPicPr>
          <p:cNvPr id="5" name="Picture 4">
            <a:hlinkClick r:id="rId2"/>
            <a:extLst>
              <a:ext uri="{FF2B5EF4-FFF2-40B4-BE49-F238E27FC236}">
                <a16:creationId xmlns:a16="http://schemas.microsoft.com/office/drawing/2014/main" id="{1A81E9C9-EAC4-BAAB-1E25-B64C7DCD2F3A}"/>
              </a:ext>
            </a:extLst>
          </p:cNvPr>
          <p:cNvPicPr>
            <a:picLocks noChangeAspect="1"/>
          </p:cNvPicPr>
          <p:nvPr/>
        </p:nvPicPr>
        <p:blipFill rotWithShape="1">
          <a:blip r:embed="rId3"/>
          <a:srcRect t="17926" b="5324"/>
          <a:stretch/>
        </p:blipFill>
        <p:spPr>
          <a:xfrm>
            <a:off x="734597" y="557189"/>
            <a:ext cx="10722805" cy="4629236"/>
          </a:xfrm>
          <a:prstGeom prst="rect">
            <a:avLst/>
          </a:prstGeom>
        </p:spPr>
      </p:pic>
      <p:sp>
        <p:nvSpPr>
          <p:cNvPr id="3" name="Slide Number Placeholder 2">
            <a:extLst>
              <a:ext uri="{FF2B5EF4-FFF2-40B4-BE49-F238E27FC236}">
                <a16:creationId xmlns:a16="http://schemas.microsoft.com/office/drawing/2014/main" id="{E82D195F-C058-BAD5-3B7A-62EDD0B04F9B}"/>
              </a:ext>
            </a:extLst>
          </p:cNvPr>
          <p:cNvSpPr>
            <a:spLocks noGrp="1"/>
          </p:cNvSpPr>
          <p:nvPr>
            <p:ph type="sldNum" sz="quarter" idx="12"/>
          </p:nvPr>
        </p:nvSpPr>
        <p:spPr>
          <a:xfrm>
            <a:off x="8610600" y="6356350"/>
            <a:ext cx="2743200" cy="365125"/>
          </a:xfrm>
        </p:spPr>
        <p:txBody>
          <a:bodyPr>
            <a:normAutofit/>
          </a:bodyPr>
          <a:lstStyle/>
          <a:p>
            <a:pPr>
              <a:spcAft>
                <a:spcPts val="600"/>
              </a:spcAft>
            </a:pPr>
            <a:fld id="{660F3F40-12FA-4968-8235-5F18DAFE2DEF}" type="slidenum">
              <a:rPr lang="lv-LV" smtClean="0"/>
              <a:pPr>
                <a:spcAft>
                  <a:spcPts val="600"/>
                </a:spcAft>
              </a:pPr>
              <a:t>16</a:t>
            </a:fld>
            <a:endParaRPr lang="lv-LV"/>
          </a:p>
        </p:txBody>
      </p:sp>
    </p:spTree>
    <p:extLst>
      <p:ext uri="{BB962C8B-B14F-4D97-AF65-F5344CB8AC3E}">
        <p14:creationId xmlns:p14="http://schemas.microsoft.com/office/powerpoint/2010/main" val="2630091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272A34-0894-436B-FEC2-A7B4BCD8DF67}"/>
              </a:ext>
            </a:extLst>
          </p:cNvPr>
          <p:cNvSpPr>
            <a:spLocks noGrp="1"/>
          </p:cNvSpPr>
          <p:nvPr>
            <p:ph type="sldNum" sz="quarter" idx="12"/>
          </p:nvPr>
        </p:nvSpPr>
        <p:spPr/>
        <p:txBody>
          <a:bodyPr/>
          <a:lstStyle/>
          <a:p>
            <a:fld id="{660F3F40-12FA-4968-8235-5F18DAFE2DEF}" type="slidenum">
              <a:rPr lang="lv-LV" smtClean="0"/>
              <a:t>17</a:t>
            </a:fld>
            <a:endParaRPr lang="lv-LV"/>
          </a:p>
        </p:txBody>
      </p:sp>
      <p:pic>
        <p:nvPicPr>
          <p:cNvPr id="5" name="Picture 4">
            <a:hlinkClick r:id="rId2"/>
            <a:extLst>
              <a:ext uri="{FF2B5EF4-FFF2-40B4-BE49-F238E27FC236}">
                <a16:creationId xmlns:a16="http://schemas.microsoft.com/office/drawing/2014/main" id="{66E75160-E403-8A20-1BD6-7F928E69D9E3}"/>
              </a:ext>
            </a:extLst>
          </p:cNvPr>
          <p:cNvPicPr>
            <a:picLocks noChangeAspect="1"/>
          </p:cNvPicPr>
          <p:nvPr/>
        </p:nvPicPr>
        <p:blipFill>
          <a:blip r:embed="rId3"/>
          <a:stretch>
            <a:fillRect/>
          </a:stretch>
        </p:blipFill>
        <p:spPr>
          <a:xfrm>
            <a:off x="1094232" y="410442"/>
            <a:ext cx="4035552" cy="5706914"/>
          </a:xfrm>
          <a:prstGeom prst="rect">
            <a:avLst/>
          </a:prstGeom>
        </p:spPr>
      </p:pic>
      <p:sp>
        <p:nvSpPr>
          <p:cNvPr id="7" name="Rectangle 2">
            <a:extLst>
              <a:ext uri="{FF2B5EF4-FFF2-40B4-BE49-F238E27FC236}">
                <a16:creationId xmlns:a16="http://schemas.microsoft.com/office/drawing/2014/main" id="{751C1E42-782D-9875-F887-415B948FA1E5}"/>
              </a:ext>
            </a:extLst>
          </p:cNvPr>
          <p:cNvSpPr>
            <a:spLocks noGrp="1" noChangeArrowheads="1"/>
          </p:cNvSpPr>
          <p:nvPr>
            <p:ph type="title"/>
          </p:nvPr>
        </p:nvSpPr>
        <p:spPr bwMode="auto">
          <a:xfrm>
            <a:off x="5385308" y="3144393"/>
            <a:ext cx="6264148" cy="247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a:ln>
                  <a:noFill/>
                </a:ln>
                <a:solidFill>
                  <a:schemeClr val="tx1"/>
                </a:solidFill>
                <a:effectLst/>
                <a:latin typeface="Arial" panose="020B0604020202020204" pitchFamily="34" charset="0"/>
              </a:rPr>
              <a:t>Ētiska rīcība</a:t>
            </a:r>
            <a:r>
              <a:rPr kumimoji="0" lang="lv-LV" altLang="lv-LV" sz="1600" b="0" i="0" u="none" strike="noStrike" cap="none" normalizeH="0" baseline="0" dirty="0">
                <a:ln>
                  <a:noFill/>
                </a:ln>
                <a:solidFill>
                  <a:schemeClr val="tx1"/>
                </a:solidFill>
                <a:effectLst/>
                <a:latin typeface="Arial" panose="020B0604020202020204" pitchFamily="34" charset="0"/>
              </a:rPr>
              <a:t> – Bez interešu konfliktiem un maldināšanas</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a:ln>
                  <a:noFill/>
                </a:ln>
                <a:solidFill>
                  <a:schemeClr val="tx1"/>
                </a:solidFill>
                <a:effectLst/>
                <a:latin typeface="Arial" panose="020B0604020202020204" pitchFamily="34" charset="0"/>
              </a:rPr>
              <a:t>Caurspīdīgums</a:t>
            </a:r>
            <a:r>
              <a:rPr kumimoji="0" lang="lv-LV" altLang="lv-LV" sz="1600" b="0" i="0" u="none" strike="noStrike" cap="none" normalizeH="0" baseline="0" dirty="0">
                <a:ln>
                  <a:noFill/>
                </a:ln>
                <a:solidFill>
                  <a:schemeClr val="tx1"/>
                </a:solidFill>
                <a:effectLst/>
                <a:latin typeface="Arial" panose="020B0604020202020204" pitchFamily="34" charset="0"/>
              </a:rPr>
              <a:t> – Skaidras cenas, nosacījumi, reālas iespējas</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a:ln>
                  <a:noFill/>
                </a:ln>
                <a:solidFill>
                  <a:schemeClr val="tx1"/>
                </a:solidFill>
                <a:effectLst/>
                <a:latin typeface="Arial" panose="020B0604020202020204" pitchFamily="34" charset="0"/>
              </a:rPr>
              <a:t>Aizliegts solīt finansējumu</a:t>
            </a:r>
            <a:r>
              <a:rPr kumimoji="0" lang="lv-LV" altLang="lv-LV" sz="1600" b="0" i="0" u="none" strike="noStrike" cap="none" normalizeH="0" baseline="0" dirty="0">
                <a:ln>
                  <a:noFill/>
                </a:ln>
                <a:solidFill>
                  <a:schemeClr val="tx1"/>
                </a:solidFill>
                <a:effectLst/>
                <a:latin typeface="Arial" panose="020B0604020202020204" pitchFamily="34" charset="0"/>
              </a:rPr>
              <a:t> – Nav garantiju par uzvaru</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a:ln>
                  <a:noFill/>
                </a:ln>
                <a:solidFill>
                  <a:schemeClr val="tx1"/>
                </a:solidFill>
                <a:effectLst/>
                <a:latin typeface="Arial" panose="020B0604020202020204" pitchFamily="34" charset="0"/>
              </a:rPr>
              <a:t>Konfidencialitāte</a:t>
            </a:r>
            <a:r>
              <a:rPr kumimoji="0" lang="lv-LV" altLang="lv-LV" sz="1600" b="0" i="0" u="none" strike="noStrike" cap="none" normalizeH="0" baseline="0" dirty="0">
                <a:ln>
                  <a:noFill/>
                </a:ln>
                <a:solidFill>
                  <a:schemeClr val="tx1"/>
                </a:solidFill>
                <a:effectLst/>
                <a:latin typeface="Arial" panose="020B0604020202020204" pitchFamily="34" charset="0"/>
              </a:rPr>
              <a:t> – Klientu dati tiek aizsargāti</a:t>
            </a: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lv-LV" altLang="lv-LV" sz="1600" b="1" i="0" u="none" strike="noStrike" cap="none" normalizeH="0" baseline="0" dirty="0">
                <a:ln>
                  <a:noFill/>
                </a:ln>
                <a:solidFill>
                  <a:schemeClr val="tx1"/>
                </a:solidFill>
                <a:effectLst/>
                <a:latin typeface="Arial" panose="020B0604020202020204" pitchFamily="34" charset="0"/>
              </a:rPr>
              <a:t>Atbildīga prakse</a:t>
            </a:r>
            <a:r>
              <a:rPr kumimoji="0" lang="lv-LV" altLang="lv-LV" sz="1600" b="0" i="0" u="none" strike="noStrike" cap="none" normalizeH="0" baseline="0" dirty="0">
                <a:ln>
                  <a:noFill/>
                </a:ln>
                <a:solidFill>
                  <a:schemeClr val="tx1"/>
                </a:solidFill>
                <a:effectLst/>
                <a:latin typeface="Arial" panose="020B0604020202020204" pitchFamily="34" charset="0"/>
              </a:rPr>
              <a:t> – Godīga konkurence, ilgtspēja. </a:t>
            </a:r>
          </a:p>
        </p:txBody>
      </p:sp>
    </p:spTree>
    <p:extLst>
      <p:ext uri="{BB962C8B-B14F-4D97-AF65-F5344CB8AC3E}">
        <p14:creationId xmlns:p14="http://schemas.microsoft.com/office/powerpoint/2010/main" val="635555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F5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B140C7-F3C8-0AA6-A3B4-D3D4EC75E77D}"/>
              </a:ext>
            </a:extLst>
          </p:cNvPr>
          <p:cNvPicPr>
            <a:picLocks noChangeAspect="1"/>
          </p:cNvPicPr>
          <p:nvPr/>
        </p:nvPicPr>
        <p:blipFill rotWithShape="1">
          <a:blip r:embed="rId2"/>
          <a:srcRect t="14894" b="7599"/>
          <a:stretch/>
        </p:blipFill>
        <p:spPr>
          <a:xfrm>
            <a:off x="643467" y="818756"/>
            <a:ext cx="10905066" cy="5220487"/>
          </a:xfrm>
          <a:prstGeom prst="rect">
            <a:avLst/>
          </a:prstGeom>
        </p:spPr>
      </p:pic>
      <p:sp>
        <p:nvSpPr>
          <p:cNvPr id="3" name="Slide Number Placeholder 2">
            <a:extLst>
              <a:ext uri="{FF2B5EF4-FFF2-40B4-BE49-F238E27FC236}">
                <a16:creationId xmlns:a16="http://schemas.microsoft.com/office/drawing/2014/main" id="{7DEF907C-EB6C-DADD-EFFD-6DD7A9945757}"/>
              </a:ext>
            </a:extLst>
          </p:cNvPr>
          <p:cNvSpPr>
            <a:spLocks noGrp="1"/>
          </p:cNvSpPr>
          <p:nvPr>
            <p:ph type="sldNum" sz="quarter" idx="12"/>
          </p:nvPr>
        </p:nvSpPr>
        <p:spPr>
          <a:xfrm>
            <a:off x="8610600" y="6356350"/>
            <a:ext cx="2743200" cy="365125"/>
          </a:xfrm>
        </p:spPr>
        <p:txBody>
          <a:bodyPr>
            <a:normAutofit/>
          </a:bodyPr>
          <a:lstStyle/>
          <a:p>
            <a:pPr>
              <a:spcAft>
                <a:spcPts val="600"/>
              </a:spcAft>
            </a:pPr>
            <a:fld id="{660F3F40-12FA-4968-8235-5F18DAFE2DEF}" type="slidenum">
              <a:rPr lang="lv-LV">
                <a:solidFill>
                  <a:srgbClr val="FFFFFF"/>
                </a:solidFill>
              </a:rPr>
              <a:pPr>
                <a:spcAft>
                  <a:spcPts val="600"/>
                </a:spcAft>
              </a:pPr>
              <a:t>18</a:t>
            </a:fld>
            <a:endParaRPr lang="lv-LV">
              <a:solidFill>
                <a:srgbClr val="FFFFFF"/>
              </a:solidFill>
            </a:endParaRPr>
          </a:p>
        </p:txBody>
      </p:sp>
    </p:spTree>
    <p:extLst>
      <p:ext uri="{BB962C8B-B14F-4D97-AF65-F5344CB8AC3E}">
        <p14:creationId xmlns:p14="http://schemas.microsoft.com/office/powerpoint/2010/main" val="3441671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35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2"/>
            <a:extLst>
              <a:ext uri="{FF2B5EF4-FFF2-40B4-BE49-F238E27FC236}">
                <a16:creationId xmlns:a16="http://schemas.microsoft.com/office/drawing/2014/main" id="{F447602B-42DB-E991-D204-1A13AA8D43B2}"/>
              </a:ext>
            </a:extLst>
          </p:cNvPr>
          <p:cNvPicPr>
            <a:picLocks noChangeAspect="1"/>
          </p:cNvPicPr>
          <p:nvPr/>
        </p:nvPicPr>
        <p:blipFill rotWithShape="1">
          <a:blip r:embed="rId3"/>
          <a:srcRect t="13927" b="7314"/>
          <a:stretch/>
        </p:blipFill>
        <p:spPr>
          <a:xfrm>
            <a:off x="643467" y="1013423"/>
            <a:ext cx="10905066" cy="4831154"/>
          </a:xfrm>
          <a:prstGeom prst="rect">
            <a:avLst/>
          </a:prstGeom>
        </p:spPr>
      </p:pic>
      <p:sp>
        <p:nvSpPr>
          <p:cNvPr id="3" name="Slide Number Placeholder 2">
            <a:extLst>
              <a:ext uri="{FF2B5EF4-FFF2-40B4-BE49-F238E27FC236}">
                <a16:creationId xmlns:a16="http://schemas.microsoft.com/office/drawing/2014/main" id="{96CA9194-B46E-AD3C-CD4E-3B3FC5FE1D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60F3F40-12FA-4968-8235-5F18DAFE2DEF}" type="slidenum">
              <a:rPr lang="en-US">
                <a:solidFill>
                  <a:srgbClr val="FFFFFF"/>
                </a:solidFill>
              </a:rPr>
              <a:pPr>
                <a:spcAft>
                  <a:spcPts val="600"/>
                </a:spcAft>
              </a:pPr>
              <a:t>19</a:t>
            </a:fld>
            <a:endParaRPr lang="en-US">
              <a:solidFill>
                <a:srgbClr val="FFFFFF"/>
              </a:solidFill>
            </a:endParaRPr>
          </a:p>
        </p:txBody>
      </p:sp>
    </p:spTree>
    <p:extLst>
      <p:ext uri="{BB962C8B-B14F-4D97-AF65-F5344CB8AC3E}">
        <p14:creationId xmlns:p14="http://schemas.microsoft.com/office/powerpoint/2010/main" val="3152840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d tablecloth on white background">
            <a:extLst>
              <a:ext uri="{FF2B5EF4-FFF2-40B4-BE49-F238E27FC236}">
                <a16:creationId xmlns:a16="http://schemas.microsoft.com/office/drawing/2014/main" id="{C7DA84E2-AD77-286F-F8FE-482CA18724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C45DD102-7FCC-8B4F-262E-10E4EB9E8AA2}"/>
              </a:ext>
            </a:extLst>
          </p:cNvPr>
          <p:cNvSpPr>
            <a:spLocks noGrp="1"/>
          </p:cNvSpPr>
          <p:nvPr>
            <p:ph type="ctrTitle"/>
          </p:nvPr>
        </p:nvSpPr>
        <p:spPr>
          <a:xfrm>
            <a:off x="5852160" y="835339"/>
            <a:ext cx="4852416" cy="858203"/>
          </a:xfrm>
        </p:spPr>
        <p:txBody>
          <a:bodyPr>
            <a:normAutofit fontScale="90000"/>
          </a:bodyPr>
          <a:lstStyle/>
          <a:p>
            <a:pPr algn="r"/>
            <a:r>
              <a:rPr lang="lv-LV" dirty="0">
                <a:solidFill>
                  <a:srgbClr val="68478C"/>
                </a:solidFill>
                <a:latin typeface="Verdana" panose="020B0604030504040204" pitchFamily="34" charset="0"/>
                <a:ea typeface="Verdana" panose="020B0604030504040204" pitchFamily="34" charset="0"/>
              </a:rPr>
              <a:t>MENU</a:t>
            </a:r>
          </a:p>
        </p:txBody>
      </p:sp>
      <p:sp>
        <p:nvSpPr>
          <p:cNvPr id="9" name="Subtitle 8">
            <a:extLst>
              <a:ext uri="{FF2B5EF4-FFF2-40B4-BE49-F238E27FC236}">
                <a16:creationId xmlns:a16="http://schemas.microsoft.com/office/drawing/2014/main" id="{8374934C-4701-13FF-EB61-9ACDD9AE7142}"/>
              </a:ext>
            </a:extLst>
          </p:cNvPr>
          <p:cNvSpPr>
            <a:spLocks noGrp="1"/>
          </p:cNvSpPr>
          <p:nvPr>
            <p:ph type="subTitle" idx="1"/>
          </p:nvPr>
        </p:nvSpPr>
        <p:spPr>
          <a:xfrm>
            <a:off x="4008120" y="2103754"/>
            <a:ext cx="8019288" cy="3842384"/>
          </a:xfrm>
        </p:spPr>
        <p:txBody>
          <a:bodyPr>
            <a:normAutofit/>
          </a:bodyPr>
          <a:lstStyle/>
          <a:p>
            <a:pPr algn="l" fontAlgn="base">
              <a:lnSpc>
                <a:spcPct val="150000"/>
              </a:lnSpc>
            </a:pPr>
            <a:r>
              <a:rPr lang="lv-LV" sz="1400" b="1" i="0" dirty="0">
                <a:solidFill>
                  <a:srgbClr val="000000"/>
                </a:solidFill>
                <a:effectLst/>
                <a:latin typeface="Aptos" panose="020B0004020202020204" pitchFamily="34" charset="0"/>
              </a:rPr>
              <a:t>09:30</a:t>
            </a:r>
            <a:r>
              <a:rPr lang="lv-LV" sz="1400" b="0" i="0" dirty="0">
                <a:solidFill>
                  <a:srgbClr val="000000"/>
                </a:solidFill>
                <a:effectLst/>
                <a:latin typeface="Aptos" panose="020B0004020202020204" pitchFamily="34" charset="0"/>
              </a:rPr>
              <a:t>   Kafija un sarunas</a:t>
            </a:r>
            <a:br>
              <a:rPr lang="lv-LV" sz="1400" b="0" i="0" dirty="0">
                <a:solidFill>
                  <a:srgbClr val="000000"/>
                </a:solidFill>
                <a:effectLst/>
                <a:latin typeface="Aptos" panose="020B0004020202020204" pitchFamily="34" charset="0"/>
              </a:rPr>
            </a:br>
            <a:r>
              <a:rPr lang="lv-LV" sz="1400" b="1" i="0" dirty="0">
                <a:solidFill>
                  <a:srgbClr val="000000"/>
                </a:solidFill>
                <a:effectLst/>
                <a:highlight>
                  <a:srgbClr val="FF9966"/>
                </a:highlight>
                <a:latin typeface="Aptos" panose="020B0004020202020204" pitchFamily="34" charset="0"/>
              </a:rPr>
              <a:t>10:00</a:t>
            </a:r>
            <a:r>
              <a:rPr lang="lv-LV" sz="1400" b="0" i="0" dirty="0">
                <a:solidFill>
                  <a:srgbClr val="000000"/>
                </a:solidFill>
                <a:effectLst/>
                <a:highlight>
                  <a:srgbClr val="FF9966"/>
                </a:highlight>
                <a:latin typeface="Aptos" panose="020B0004020202020204" pitchFamily="34" charset="0"/>
              </a:rPr>
              <a:t>   Ievads EK programmā </a:t>
            </a:r>
            <a:r>
              <a:rPr lang="lv-LV" sz="1400" b="0" i="1" dirty="0">
                <a:solidFill>
                  <a:srgbClr val="000000"/>
                </a:solidFill>
                <a:effectLst/>
                <a:highlight>
                  <a:srgbClr val="FF9966"/>
                </a:highlight>
                <a:latin typeface="Aptos" panose="020B0004020202020204" pitchFamily="34" charset="0"/>
              </a:rPr>
              <a:t>Apvārsnis Eiropa</a:t>
            </a:r>
            <a:r>
              <a:rPr lang="lv-LV" sz="1400" b="0" i="0" dirty="0">
                <a:solidFill>
                  <a:srgbClr val="000000"/>
                </a:solidFill>
                <a:effectLst/>
                <a:highlight>
                  <a:srgbClr val="FF9966"/>
                </a:highlight>
                <a:latin typeface="Aptos" panose="020B0004020202020204" pitchFamily="34" charset="0"/>
              </a:rPr>
              <a:t> (Marija Plotniece,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10:30</a:t>
            </a:r>
            <a:r>
              <a:rPr lang="lv-LV" sz="1400" b="0" i="0" dirty="0">
                <a:solidFill>
                  <a:srgbClr val="000000"/>
                </a:solidFill>
                <a:effectLst/>
                <a:latin typeface="Aptos" panose="020B0004020202020204" pitchFamily="34" charset="0"/>
              </a:rPr>
              <a:t>   </a:t>
            </a:r>
            <a:r>
              <a:rPr lang="lv-LV" sz="1400" b="0" i="1" dirty="0">
                <a:solidFill>
                  <a:srgbClr val="000000"/>
                </a:solidFill>
                <a:effectLst/>
                <a:latin typeface="Aptos" panose="020B0004020202020204" pitchFamily="34" charset="0"/>
              </a:rPr>
              <a:t>Apvārsnis Eiropa</a:t>
            </a:r>
            <a:r>
              <a:rPr lang="lv-LV" sz="1400" b="0" i="0" dirty="0">
                <a:solidFill>
                  <a:srgbClr val="000000"/>
                </a:solidFill>
                <a:effectLst/>
                <a:latin typeface="Aptos" panose="020B0004020202020204" pitchFamily="34" charset="0"/>
              </a:rPr>
              <a:t> 3. pīlāra programmas (Marija Plotniece,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11:30</a:t>
            </a:r>
            <a:r>
              <a:rPr lang="lv-LV" sz="1400" b="0" i="0" dirty="0">
                <a:solidFill>
                  <a:srgbClr val="000000"/>
                </a:solidFill>
                <a:effectLst/>
                <a:latin typeface="Aptos" panose="020B0004020202020204" pitchFamily="34" charset="0"/>
              </a:rPr>
              <a:t>   Eiropas Inovāciju un Tehnoloģiju institūts (Alina </a:t>
            </a:r>
            <a:r>
              <a:rPr lang="lv-LV" sz="1400" b="0" i="0" dirty="0" err="1">
                <a:solidFill>
                  <a:srgbClr val="000000"/>
                </a:solidFill>
                <a:effectLst/>
                <a:latin typeface="Aptos" panose="020B0004020202020204" pitchFamily="34" charset="0"/>
              </a:rPr>
              <a:t>Dolmate</a:t>
            </a:r>
            <a:r>
              <a:rPr lang="lv-LV" sz="1400" b="0" i="0" dirty="0">
                <a:solidFill>
                  <a:srgbClr val="000000"/>
                </a:solidFill>
                <a:effectLst/>
                <a:latin typeface="Aptos" panose="020B0004020202020204" pitchFamily="34" charset="0"/>
              </a:rPr>
              <a:t>, EIT </a:t>
            </a:r>
            <a:r>
              <a:rPr lang="lv-LV" sz="1400" b="0" i="0" dirty="0" err="1">
                <a:solidFill>
                  <a:srgbClr val="000000"/>
                </a:solidFill>
                <a:effectLst/>
                <a:latin typeface="Aptos" panose="020B0004020202020204" pitchFamily="34" charset="0"/>
              </a:rPr>
              <a:t>Community</a:t>
            </a:r>
            <a:r>
              <a:rPr lang="lv-LV" sz="1400" b="0" i="0" dirty="0">
                <a:solidFill>
                  <a:srgbClr val="000000"/>
                </a:solidFill>
                <a:effectLst/>
                <a:latin typeface="Aptos" panose="020B0004020202020204" pitchFamily="34" charset="0"/>
              </a:rPr>
              <a:t> </a:t>
            </a:r>
            <a:r>
              <a:rPr lang="lv-LV" sz="1400" b="0" i="0" dirty="0" err="1">
                <a:solidFill>
                  <a:srgbClr val="000000"/>
                </a:solidFill>
                <a:effectLst/>
                <a:latin typeface="Aptos" panose="020B0004020202020204" pitchFamily="34" charset="0"/>
              </a:rPr>
              <a:t>Hub</a:t>
            </a:r>
            <a:r>
              <a:rPr lang="lv-LV" sz="1400" b="0" i="0" dirty="0">
                <a:solidFill>
                  <a:srgbClr val="000000"/>
                </a:solidFill>
                <a:effectLst/>
                <a:latin typeface="Aptos" panose="020B0004020202020204" pitchFamily="34" charset="0"/>
              </a:rPr>
              <a:t>)</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11:45</a:t>
            </a:r>
            <a:r>
              <a:rPr lang="lv-LV" sz="1400" b="0" i="0" dirty="0">
                <a:solidFill>
                  <a:srgbClr val="000000"/>
                </a:solidFill>
                <a:effectLst/>
                <a:latin typeface="Aptos" panose="020B0004020202020204" pitchFamily="34" charset="0"/>
              </a:rPr>
              <a:t>   </a:t>
            </a:r>
            <a:r>
              <a:rPr lang="lv-LV" sz="1400" b="0" i="1" dirty="0" err="1">
                <a:solidFill>
                  <a:srgbClr val="000000"/>
                </a:solidFill>
                <a:effectLst/>
                <a:latin typeface="Aptos" panose="020B0004020202020204" pitchFamily="34" charset="0"/>
              </a:rPr>
              <a:t>Eurostars</a:t>
            </a:r>
            <a:r>
              <a:rPr lang="lv-LV" sz="1400" b="0" i="1" dirty="0">
                <a:solidFill>
                  <a:srgbClr val="000000"/>
                </a:solidFill>
                <a:effectLst/>
                <a:latin typeface="Aptos" panose="020B0004020202020204" pitchFamily="34" charset="0"/>
              </a:rPr>
              <a:t> – </a:t>
            </a:r>
            <a:r>
              <a:rPr lang="lv-LV" sz="1400" b="0" i="1" dirty="0" err="1">
                <a:solidFill>
                  <a:srgbClr val="000000"/>
                </a:solidFill>
                <a:effectLst/>
                <a:latin typeface="Aptos" panose="020B0004020202020204" pitchFamily="34" charset="0"/>
              </a:rPr>
              <a:t>Eureka</a:t>
            </a:r>
            <a:r>
              <a:rPr lang="lv-LV" sz="1400" b="0" i="1" dirty="0">
                <a:solidFill>
                  <a:srgbClr val="000000"/>
                </a:solidFill>
                <a:effectLst/>
                <a:latin typeface="Aptos" panose="020B0004020202020204" pitchFamily="34" charset="0"/>
              </a:rPr>
              <a:t> </a:t>
            </a:r>
            <a:r>
              <a:rPr lang="lv-LV" sz="1400" b="0" i="1" dirty="0" err="1">
                <a:solidFill>
                  <a:srgbClr val="000000"/>
                </a:solidFill>
                <a:effectLst/>
                <a:latin typeface="Aptos" panose="020B0004020202020204" pitchFamily="34" charset="0"/>
              </a:rPr>
              <a:t>Network</a:t>
            </a:r>
            <a:r>
              <a:rPr lang="lv-LV" sz="1400" b="0" i="0" dirty="0">
                <a:solidFill>
                  <a:srgbClr val="000000"/>
                </a:solidFill>
                <a:effectLst/>
                <a:latin typeface="Aptos" panose="020B0004020202020204" pitchFamily="34" charset="0"/>
              </a:rPr>
              <a:t> (Marija Plotniece,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12:00</a:t>
            </a:r>
            <a:r>
              <a:rPr lang="lv-LV" sz="1400" b="0" i="0" dirty="0">
                <a:solidFill>
                  <a:srgbClr val="000000"/>
                </a:solidFill>
                <a:effectLst/>
                <a:latin typeface="Aptos" panose="020B0004020202020204" pitchFamily="34" charset="0"/>
              </a:rPr>
              <a:t>   Jautājumi un atbildes</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12:15</a:t>
            </a:r>
            <a:r>
              <a:rPr lang="lv-LV" sz="1400" b="0" i="0" dirty="0">
                <a:solidFill>
                  <a:srgbClr val="000000"/>
                </a:solidFill>
                <a:effectLst/>
                <a:latin typeface="Aptos" panose="020B0004020202020204" pitchFamily="34" charset="0"/>
              </a:rPr>
              <a:t>   Kafija, uzkodas un sarunas</a:t>
            </a:r>
          </a:p>
          <a:p>
            <a:pPr algn="l" fontAlgn="base">
              <a:lnSpc>
                <a:spcPct val="100000"/>
              </a:lnSpc>
            </a:pPr>
            <a:r>
              <a:rPr lang="lv-LV" sz="1400" b="1" i="0" dirty="0">
                <a:solidFill>
                  <a:srgbClr val="000000"/>
                </a:solidFill>
                <a:effectLst/>
                <a:latin typeface="Aptos" panose="020B0004020202020204" pitchFamily="34" charset="0"/>
              </a:rPr>
              <a:t>MVU atbalsta instrumenti:</a:t>
            </a:r>
            <a:endParaRPr lang="lv-LV" sz="1400" b="0" i="0" dirty="0">
              <a:solidFill>
                <a:srgbClr val="000000"/>
              </a:solidFill>
              <a:effectLst/>
              <a:latin typeface="Aptos" panose="020B0004020202020204" pitchFamily="34" charset="0"/>
            </a:endParaRPr>
          </a:p>
          <a:p>
            <a:pPr algn="l" fontAlgn="base">
              <a:lnSpc>
                <a:spcPct val="150000"/>
              </a:lnSpc>
            </a:pPr>
            <a:r>
              <a:rPr lang="lv-LV" sz="1400" b="1" i="0" dirty="0">
                <a:solidFill>
                  <a:srgbClr val="000000"/>
                </a:solidFill>
                <a:effectLst/>
                <a:latin typeface="Aptos" panose="020B0004020202020204" pitchFamily="34" charset="0"/>
              </a:rPr>
              <a:t>13:00</a:t>
            </a:r>
            <a:r>
              <a:rPr lang="lv-LV" sz="1400" b="0" i="0" dirty="0">
                <a:solidFill>
                  <a:srgbClr val="000000"/>
                </a:solidFill>
                <a:effectLst/>
                <a:latin typeface="Aptos" panose="020B0004020202020204" pitchFamily="34" charset="0"/>
              </a:rPr>
              <a:t>   </a:t>
            </a:r>
            <a:r>
              <a:rPr lang="lv-LV" sz="1400" b="0" i="1" dirty="0">
                <a:solidFill>
                  <a:srgbClr val="000000"/>
                </a:solidFill>
                <a:effectLst/>
                <a:latin typeface="Aptos" panose="020B0004020202020204" pitchFamily="34" charset="0"/>
              </a:rPr>
              <a:t>EIT </a:t>
            </a:r>
            <a:r>
              <a:rPr lang="lv-LV" sz="1400" b="0" i="1" dirty="0" err="1">
                <a:solidFill>
                  <a:srgbClr val="000000"/>
                </a:solidFill>
                <a:effectLst/>
                <a:latin typeface="Aptos" panose="020B0004020202020204" pitchFamily="34" charset="0"/>
              </a:rPr>
              <a:t>Accelerator</a:t>
            </a:r>
            <a:r>
              <a:rPr lang="lv-LV" sz="1400" b="0" i="1" dirty="0">
                <a:solidFill>
                  <a:srgbClr val="000000"/>
                </a:solidFill>
                <a:effectLst/>
                <a:latin typeface="Aptos" panose="020B0004020202020204" pitchFamily="34" charset="0"/>
              </a:rPr>
              <a:t> A2M</a:t>
            </a:r>
            <a:r>
              <a:rPr lang="lv-LV" sz="1400" b="0" i="0" dirty="0">
                <a:solidFill>
                  <a:srgbClr val="000000"/>
                </a:solidFill>
                <a:effectLst/>
                <a:latin typeface="Aptos" panose="020B0004020202020204" pitchFamily="34" charset="0"/>
              </a:rPr>
              <a:t> (Ņikita Kazakevičs, LMT)</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13:15</a:t>
            </a:r>
            <a:r>
              <a:rPr lang="lv-LV" sz="1400" b="0" i="0" dirty="0">
                <a:solidFill>
                  <a:srgbClr val="000000"/>
                </a:solidFill>
                <a:effectLst/>
                <a:latin typeface="Aptos" panose="020B0004020202020204" pitchFamily="34" charset="0"/>
              </a:rPr>
              <a:t>   Digitālā joma, rūpniecība un kosmoss (Ingrīda </a:t>
            </a:r>
            <a:r>
              <a:rPr lang="lv-LV" sz="1400" b="0" i="0" dirty="0" err="1">
                <a:solidFill>
                  <a:srgbClr val="000000"/>
                </a:solidFill>
                <a:effectLst/>
                <a:latin typeface="Aptos" panose="020B0004020202020204" pitchFamily="34" charset="0"/>
              </a:rPr>
              <a:t>Lavrinoviča</a:t>
            </a:r>
            <a:r>
              <a:rPr lang="lv-LV" sz="1400" b="0" i="0" dirty="0">
                <a:solidFill>
                  <a:srgbClr val="000000"/>
                </a:solidFill>
                <a:effectLst/>
                <a:latin typeface="Aptos" panose="020B0004020202020204" pitchFamily="34" charset="0"/>
              </a:rPr>
              <a:t>,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13:30</a:t>
            </a:r>
            <a:r>
              <a:rPr lang="lv-LV" sz="1400" b="0" i="0" dirty="0">
                <a:solidFill>
                  <a:srgbClr val="000000"/>
                </a:solidFill>
                <a:effectLst/>
                <a:latin typeface="Aptos" panose="020B0004020202020204" pitchFamily="34" charset="0"/>
              </a:rPr>
              <a:t>   </a:t>
            </a:r>
            <a:r>
              <a:rPr lang="lv-LV" sz="1400" b="0" i="1" dirty="0">
                <a:solidFill>
                  <a:srgbClr val="000000"/>
                </a:solidFill>
                <a:effectLst/>
                <a:latin typeface="Aptos" panose="020B0004020202020204" pitchFamily="34" charset="0"/>
              </a:rPr>
              <a:t>EEN</a:t>
            </a:r>
            <a:r>
              <a:rPr lang="lv-LV" sz="1400" b="0" i="0" dirty="0">
                <a:solidFill>
                  <a:srgbClr val="000000"/>
                </a:solidFill>
                <a:effectLst/>
                <a:latin typeface="Aptos" panose="020B0004020202020204" pitchFamily="34" charset="0"/>
              </a:rPr>
              <a:t> atbalsts (Marija Plotniece, LZP NKP)</a:t>
            </a:r>
          </a:p>
          <a:p>
            <a:pPr>
              <a:lnSpc>
                <a:spcPct val="100000"/>
              </a:lnSpc>
            </a:pPr>
            <a:endParaRPr lang="lv-LV" sz="1400" dirty="0"/>
          </a:p>
        </p:txBody>
      </p:sp>
      <p:sp>
        <p:nvSpPr>
          <p:cNvPr id="4" name="Slide Number Placeholder 3">
            <a:extLst>
              <a:ext uri="{FF2B5EF4-FFF2-40B4-BE49-F238E27FC236}">
                <a16:creationId xmlns:a16="http://schemas.microsoft.com/office/drawing/2014/main" id="{F3F3880A-0466-454C-972D-C174B306AAF9}"/>
              </a:ext>
            </a:extLst>
          </p:cNvPr>
          <p:cNvSpPr>
            <a:spLocks noGrp="1"/>
          </p:cNvSpPr>
          <p:nvPr>
            <p:ph type="sldNum" sz="quarter" idx="12"/>
          </p:nvPr>
        </p:nvSpPr>
        <p:spPr/>
        <p:txBody>
          <a:bodyPr/>
          <a:lstStyle/>
          <a:p>
            <a:fld id="{660F3F40-12FA-4968-8235-5F18DAFE2DEF}" type="slidenum">
              <a:rPr lang="lv-LV" smtClean="0"/>
              <a:t>2</a:t>
            </a:fld>
            <a:endParaRPr lang="lv-LV"/>
          </a:p>
        </p:txBody>
      </p:sp>
    </p:spTree>
    <p:extLst>
      <p:ext uri="{BB962C8B-B14F-4D97-AF65-F5344CB8AC3E}">
        <p14:creationId xmlns:p14="http://schemas.microsoft.com/office/powerpoint/2010/main" val="4659154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2"/>
            <a:extLst>
              <a:ext uri="{FF2B5EF4-FFF2-40B4-BE49-F238E27FC236}">
                <a16:creationId xmlns:a16="http://schemas.microsoft.com/office/drawing/2014/main" id="{56688CB1-D9EC-8126-6414-153A5077935C}"/>
              </a:ext>
            </a:extLst>
          </p:cNvPr>
          <p:cNvPicPr>
            <a:picLocks noChangeAspect="1"/>
          </p:cNvPicPr>
          <p:nvPr/>
        </p:nvPicPr>
        <p:blipFill rotWithShape="1">
          <a:blip r:embed="rId3"/>
          <a:srcRect t="14963" b="5324"/>
          <a:stretch/>
        </p:blipFill>
        <p:spPr>
          <a:xfrm>
            <a:off x="1120477" y="1194975"/>
            <a:ext cx="9951041" cy="4461904"/>
          </a:xfrm>
          <a:prstGeom prst="rect">
            <a:avLst/>
          </a:prstGeom>
        </p:spPr>
      </p:pic>
      <p:sp>
        <p:nvSpPr>
          <p:cNvPr id="3" name="Slide Number Placeholder 2">
            <a:extLst>
              <a:ext uri="{FF2B5EF4-FFF2-40B4-BE49-F238E27FC236}">
                <a16:creationId xmlns:a16="http://schemas.microsoft.com/office/drawing/2014/main" id="{0A0AEE54-25A5-63CF-C05D-E9AC9BF8C8F0}"/>
              </a:ext>
            </a:extLst>
          </p:cNvPr>
          <p:cNvSpPr>
            <a:spLocks noGrp="1"/>
          </p:cNvSpPr>
          <p:nvPr>
            <p:ph type="sldNum" sz="quarter" idx="12"/>
          </p:nvPr>
        </p:nvSpPr>
        <p:spPr>
          <a:xfrm>
            <a:off x="8610600" y="6356350"/>
            <a:ext cx="2743200" cy="365125"/>
          </a:xfrm>
        </p:spPr>
        <p:txBody>
          <a:bodyPr>
            <a:normAutofit/>
          </a:bodyPr>
          <a:lstStyle/>
          <a:p>
            <a:pPr>
              <a:spcAft>
                <a:spcPts val="600"/>
              </a:spcAft>
            </a:pPr>
            <a:fld id="{660F3F40-12FA-4968-8235-5F18DAFE2DEF}" type="slidenum">
              <a:rPr lang="lv-LV">
                <a:solidFill>
                  <a:srgbClr val="FFFFFF"/>
                </a:solidFill>
              </a:rPr>
              <a:pPr>
                <a:spcAft>
                  <a:spcPts val="600"/>
                </a:spcAft>
              </a:pPr>
              <a:t>20</a:t>
            </a:fld>
            <a:endParaRPr lang="lv-LV">
              <a:solidFill>
                <a:srgbClr val="FFFFFF"/>
              </a:solidFill>
            </a:endParaRPr>
          </a:p>
        </p:txBody>
      </p:sp>
    </p:spTree>
    <p:extLst>
      <p:ext uri="{BB962C8B-B14F-4D97-AF65-F5344CB8AC3E}">
        <p14:creationId xmlns:p14="http://schemas.microsoft.com/office/powerpoint/2010/main" val="3416763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extLst>
              <a:ext uri="{FF2B5EF4-FFF2-40B4-BE49-F238E27FC236}">
                <a16:creationId xmlns:a16="http://schemas.microsoft.com/office/drawing/2014/main" id="{C2B30682-E842-F07F-DE19-59F3AEDA7C24}"/>
              </a:ext>
            </a:extLst>
          </p:cNvPr>
          <p:cNvPicPr>
            <a:picLocks noChangeAspect="1"/>
          </p:cNvPicPr>
          <p:nvPr/>
        </p:nvPicPr>
        <p:blipFill>
          <a:blip r:embed="rId3"/>
          <a:stretch>
            <a:fillRect/>
          </a:stretch>
        </p:blipFill>
        <p:spPr>
          <a:xfrm>
            <a:off x="1306513" y="426375"/>
            <a:ext cx="10764837" cy="5759187"/>
          </a:xfrm>
          <a:prstGeom prst="rect">
            <a:avLst/>
          </a:prstGeom>
          <a:noFill/>
        </p:spPr>
      </p:pic>
      <p:sp>
        <p:nvSpPr>
          <p:cNvPr id="2" name="Slide Number Placeholder 1" hidden="1">
            <a:extLst>
              <a:ext uri="{FF2B5EF4-FFF2-40B4-BE49-F238E27FC236}">
                <a16:creationId xmlns:a16="http://schemas.microsoft.com/office/drawing/2014/main" id="{882AB170-8499-9F42-C774-196C9E3875D4}"/>
              </a:ext>
            </a:extLst>
          </p:cNvPr>
          <p:cNvSpPr>
            <a:spLocks noGrp="1"/>
          </p:cNvSpPr>
          <p:nvPr>
            <p:ph type="sldNum" sz="quarter" idx="12"/>
          </p:nvPr>
        </p:nvSpPr>
        <p:spPr/>
        <p:txBody>
          <a:bodyPr/>
          <a:lstStyle/>
          <a:p>
            <a:pPr>
              <a:spcAft>
                <a:spcPts val="600"/>
              </a:spcAft>
            </a:pPr>
            <a:fld id="{660F3F40-12FA-4968-8235-5F18DAFE2DEF}" type="slidenum">
              <a:rPr lang="lv-LV" smtClean="0"/>
              <a:pPr>
                <a:spcAft>
                  <a:spcPts val="600"/>
                </a:spcAft>
              </a:pPr>
              <a:t>21</a:t>
            </a:fld>
            <a:endParaRPr lang="lv-LV"/>
          </a:p>
        </p:txBody>
      </p:sp>
    </p:spTree>
    <p:extLst>
      <p:ext uri="{BB962C8B-B14F-4D97-AF65-F5344CB8AC3E}">
        <p14:creationId xmlns:p14="http://schemas.microsoft.com/office/powerpoint/2010/main" val="612253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a:extLst>
              <a:ext uri="{FF2B5EF4-FFF2-40B4-BE49-F238E27FC236}">
                <a16:creationId xmlns:a16="http://schemas.microsoft.com/office/drawing/2014/main" id="{38C170EF-DA92-5247-9AB8-10584B12C0CC}"/>
              </a:ext>
            </a:extLst>
          </p:cNvPr>
          <p:cNvPicPr>
            <a:picLocks noChangeAspect="1"/>
          </p:cNvPicPr>
          <p:nvPr/>
        </p:nvPicPr>
        <p:blipFill>
          <a:blip r:embed="rId3"/>
          <a:stretch>
            <a:fillRect/>
          </a:stretch>
        </p:blipFill>
        <p:spPr>
          <a:xfrm>
            <a:off x="1306513" y="682040"/>
            <a:ext cx="10764837" cy="5247858"/>
          </a:xfrm>
          <a:prstGeom prst="rect">
            <a:avLst/>
          </a:prstGeom>
          <a:noFill/>
        </p:spPr>
      </p:pic>
      <p:sp>
        <p:nvSpPr>
          <p:cNvPr id="4" name="Slide Number Placeholder 3" hidden="1">
            <a:extLst>
              <a:ext uri="{FF2B5EF4-FFF2-40B4-BE49-F238E27FC236}">
                <a16:creationId xmlns:a16="http://schemas.microsoft.com/office/drawing/2014/main" id="{4B307E8B-86B9-8047-14E4-4007AD22EF9A}"/>
              </a:ext>
            </a:extLst>
          </p:cNvPr>
          <p:cNvSpPr>
            <a:spLocks noGrp="1"/>
          </p:cNvSpPr>
          <p:nvPr>
            <p:ph type="sldNum" sz="quarter" idx="12"/>
          </p:nvPr>
        </p:nvSpPr>
        <p:spPr/>
        <p:txBody>
          <a:bodyPr/>
          <a:lstStyle/>
          <a:p>
            <a:pPr>
              <a:spcAft>
                <a:spcPts val="600"/>
              </a:spcAft>
            </a:pPr>
            <a:fld id="{660F3F40-12FA-4968-8235-5F18DAFE2DEF}" type="slidenum">
              <a:rPr lang="lv-LV" smtClean="0"/>
              <a:pPr>
                <a:spcAft>
                  <a:spcPts val="600"/>
                </a:spcAft>
              </a:pPr>
              <a:t>22</a:t>
            </a:fld>
            <a:endParaRPr lang="lv-LV"/>
          </a:p>
        </p:txBody>
      </p:sp>
    </p:spTree>
    <p:extLst>
      <p:ext uri="{BB962C8B-B14F-4D97-AF65-F5344CB8AC3E}">
        <p14:creationId xmlns:p14="http://schemas.microsoft.com/office/powerpoint/2010/main" val="3046285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encil eraser on white background">
            <a:extLst>
              <a:ext uri="{FF2B5EF4-FFF2-40B4-BE49-F238E27FC236}">
                <a16:creationId xmlns:a16="http://schemas.microsoft.com/office/drawing/2014/main" id="{2DB581D6-6A96-F300-6108-9039047540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1351979"/>
            <a:ext cx="11548058" cy="7708329"/>
          </a:xfrm>
          <a:noFill/>
        </p:spPr>
      </p:pic>
      <p:sp>
        <p:nvSpPr>
          <p:cNvPr id="2" name="Title 1">
            <a:extLst>
              <a:ext uri="{FF2B5EF4-FFF2-40B4-BE49-F238E27FC236}">
                <a16:creationId xmlns:a16="http://schemas.microsoft.com/office/drawing/2014/main" id="{4791CA84-E81D-6EDB-EF8F-B88404C7E91A}"/>
              </a:ext>
            </a:extLst>
          </p:cNvPr>
          <p:cNvSpPr>
            <a:spLocks noGrp="1"/>
          </p:cNvSpPr>
          <p:nvPr>
            <p:ph type="title"/>
          </p:nvPr>
        </p:nvSpPr>
        <p:spPr>
          <a:xfrm>
            <a:off x="1258824" y="246253"/>
            <a:ext cx="10515600" cy="1325563"/>
          </a:xfrm>
        </p:spPr>
        <p:txBody>
          <a:bodyPr anchor="ctr">
            <a:normAutofit/>
          </a:bodyPr>
          <a:lstStyle/>
          <a:p>
            <a:r>
              <a:rPr lang="lv-LV" dirty="0">
                <a:solidFill>
                  <a:srgbClr val="002060"/>
                </a:solidFill>
                <a:latin typeface="Verdana" panose="020B0604030504040204" pitchFamily="34" charset="0"/>
                <a:ea typeface="Verdana" panose="020B0604030504040204" pitchFamily="34" charset="0"/>
              </a:rPr>
              <a:t>VEIDNES?</a:t>
            </a:r>
          </a:p>
        </p:txBody>
      </p:sp>
      <p:sp>
        <p:nvSpPr>
          <p:cNvPr id="4" name="Slide Number Placeholder 3">
            <a:extLst>
              <a:ext uri="{FF2B5EF4-FFF2-40B4-BE49-F238E27FC236}">
                <a16:creationId xmlns:a16="http://schemas.microsoft.com/office/drawing/2014/main" id="{E8162FEF-7529-140D-3A3B-A6265B74C857}"/>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0F3F40-12FA-4968-8235-5F18DAFE2DEF}" type="slidenum">
              <a:rPr lang="lv-LV" smtClean="0"/>
              <a:pPr>
                <a:spcAft>
                  <a:spcPts val="600"/>
                </a:spcAft>
              </a:pPr>
              <a:t>23</a:t>
            </a:fld>
            <a:endParaRPr lang="lv-LV"/>
          </a:p>
        </p:txBody>
      </p:sp>
    </p:spTree>
    <p:extLst>
      <p:ext uri="{BB962C8B-B14F-4D97-AF65-F5344CB8AC3E}">
        <p14:creationId xmlns:p14="http://schemas.microsoft.com/office/powerpoint/2010/main" val="2072517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1E76FD-E573-C8E5-4083-EDB909CADEF4}"/>
              </a:ext>
            </a:extLst>
          </p:cNvPr>
          <p:cNvPicPr>
            <a:picLocks noChangeAspect="1"/>
          </p:cNvPicPr>
          <p:nvPr/>
        </p:nvPicPr>
        <p:blipFill>
          <a:blip r:embed="rId2"/>
          <a:srcRect l="6222" r="6222"/>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EDE094DD-735D-B3B4-E85C-BC727F467B7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0F3F40-12FA-4968-8235-5F18DAFE2DEF}" type="slidenum">
              <a:rPr lang="lv-LV" smtClean="0"/>
              <a:pPr>
                <a:spcAft>
                  <a:spcPts val="600"/>
                </a:spcAft>
              </a:pPr>
              <a:t>24</a:t>
            </a:fld>
            <a:endParaRPr lang="lv-LV"/>
          </a:p>
        </p:txBody>
      </p:sp>
    </p:spTree>
    <p:extLst>
      <p:ext uri="{BB962C8B-B14F-4D97-AF65-F5344CB8AC3E}">
        <p14:creationId xmlns:p14="http://schemas.microsoft.com/office/powerpoint/2010/main" val="1340836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F80C95E1-A25F-F494-02F1-05647C309240}"/>
              </a:ext>
            </a:extLst>
          </p:cNvPr>
          <p:cNvPicPr>
            <a:picLocks noChangeAspect="1"/>
          </p:cNvPicPr>
          <p:nvPr/>
        </p:nvPicPr>
        <p:blipFill>
          <a:blip r:embed="rId2"/>
          <a:srcRect r="39111" b="-1"/>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C26D0CA1-EBD9-9D4B-3510-0168D202E43F}"/>
              </a:ext>
            </a:extLst>
          </p:cNvPr>
          <p:cNvSpPr>
            <a:spLocks noGrp="1"/>
          </p:cNvSpPr>
          <p:nvPr>
            <p:ph type="sldNum" sz="quarter" idx="12"/>
          </p:nvPr>
        </p:nvSpPr>
        <p:spPr/>
        <p:txBody>
          <a:bodyPr/>
          <a:lstStyle/>
          <a:p>
            <a:pPr>
              <a:spcAft>
                <a:spcPts val="600"/>
              </a:spcAft>
            </a:pPr>
            <a:fld id="{660F3F40-12FA-4968-8235-5F18DAFE2DEF}" type="slidenum">
              <a:rPr lang="lv-LV" smtClean="0"/>
              <a:pPr>
                <a:spcAft>
                  <a:spcPts val="600"/>
                </a:spcAft>
              </a:pPr>
              <a:t>25</a:t>
            </a:fld>
            <a:endParaRPr lang="lv-LV"/>
          </a:p>
        </p:txBody>
      </p:sp>
      <p:sp>
        <p:nvSpPr>
          <p:cNvPr id="7" name="Star: 5 Points 6">
            <a:extLst>
              <a:ext uri="{FF2B5EF4-FFF2-40B4-BE49-F238E27FC236}">
                <a16:creationId xmlns:a16="http://schemas.microsoft.com/office/drawing/2014/main" id="{D5966D24-E466-2E2C-625E-B320EECD5D65}"/>
              </a:ext>
            </a:extLst>
          </p:cNvPr>
          <p:cNvSpPr/>
          <p:nvPr/>
        </p:nvSpPr>
        <p:spPr>
          <a:xfrm>
            <a:off x="2929128" y="1047641"/>
            <a:ext cx="783771" cy="631371"/>
          </a:xfrm>
          <a:prstGeom prst="star5">
            <a:avLst/>
          </a:prstGeom>
          <a:solidFill>
            <a:srgbClr val="68478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2317512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AI-generated content may be incorrect.">
            <a:extLst>
              <a:ext uri="{FF2B5EF4-FFF2-40B4-BE49-F238E27FC236}">
                <a16:creationId xmlns:a16="http://schemas.microsoft.com/office/drawing/2014/main" id="{D205B961-6017-C77A-D93B-D27C812E9488}"/>
              </a:ext>
            </a:extLst>
          </p:cNvPr>
          <p:cNvPicPr>
            <a:picLocks noChangeAspect="1"/>
          </p:cNvPicPr>
          <p:nvPr/>
        </p:nvPicPr>
        <p:blipFill>
          <a:blip r:embed="rId2"/>
          <a:srcRect l="9477" r="15412"/>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1A4184E7-4974-5462-8D2F-0445B5CBF214}"/>
              </a:ext>
            </a:extLst>
          </p:cNvPr>
          <p:cNvSpPr>
            <a:spLocks noGrp="1"/>
          </p:cNvSpPr>
          <p:nvPr>
            <p:ph type="sldNum" sz="quarter" idx="12"/>
          </p:nvPr>
        </p:nvSpPr>
        <p:spPr/>
        <p:txBody>
          <a:bodyPr/>
          <a:lstStyle/>
          <a:p>
            <a:pPr>
              <a:spcAft>
                <a:spcPts val="600"/>
              </a:spcAft>
            </a:pPr>
            <a:fld id="{660F3F40-12FA-4968-8235-5F18DAFE2DEF}" type="slidenum">
              <a:rPr lang="lv-LV" smtClean="0"/>
              <a:pPr>
                <a:spcAft>
                  <a:spcPts val="600"/>
                </a:spcAft>
              </a:pPr>
              <a:t>26</a:t>
            </a:fld>
            <a:endParaRPr lang="lv-LV"/>
          </a:p>
        </p:txBody>
      </p:sp>
    </p:spTree>
    <p:extLst>
      <p:ext uri="{BB962C8B-B14F-4D97-AF65-F5344CB8AC3E}">
        <p14:creationId xmlns:p14="http://schemas.microsoft.com/office/powerpoint/2010/main" val="401442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D1296-BF8C-B6D2-4A07-DB260FCB6433}"/>
            </a:ext>
          </a:extLst>
        </p:cNvPr>
        <p:cNvGrpSpPr/>
        <p:nvPr/>
      </p:nvGrpSpPr>
      <p:grpSpPr>
        <a:xfrm>
          <a:off x="0" y="0"/>
          <a:ext cx="0" cy="0"/>
          <a:chOff x="0" y="0"/>
          <a:chExt cx="0" cy="0"/>
        </a:xfrm>
      </p:grpSpPr>
      <p:pic>
        <p:nvPicPr>
          <p:cNvPr id="11" name="Picture 10" descr="Red tablecloth on white background">
            <a:extLst>
              <a:ext uri="{FF2B5EF4-FFF2-40B4-BE49-F238E27FC236}">
                <a16:creationId xmlns:a16="http://schemas.microsoft.com/office/drawing/2014/main" id="{ACF78415-5E11-3DC6-8D04-2400F4EF7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7">
            <a:extLst>
              <a:ext uri="{FF2B5EF4-FFF2-40B4-BE49-F238E27FC236}">
                <a16:creationId xmlns:a16="http://schemas.microsoft.com/office/drawing/2014/main" id="{74BB76F7-C416-7995-99C8-98C7D0D428C4}"/>
              </a:ext>
            </a:extLst>
          </p:cNvPr>
          <p:cNvSpPr>
            <a:spLocks noGrp="1"/>
          </p:cNvSpPr>
          <p:nvPr>
            <p:ph type="ctrTitle"/>
          </p:nvPr>
        </p:nvSpPr>
        <p:spPr>
          <a:xfrm>
            <a:off x="5852160" y="835339"/>
            <a:ext cx="4852416" cy="858203"/>
          </a:xfrm>
        </p:spPr>
        <p:txBody>
          <a:bodyPr>
            <a:normAutofit fontScale="90000"/>
          </a:bodyPr>
          <a:lstStyle/>
          <a:p>
            <a:pPr algn="r"/>
            <a:r>
              <a:rPr lang="lv-LV" dirty="0">
                <a:solidFill>
                  <a:srgbClr val="68478C"/>
                </a:solidFill>
                <a:latin typeface="Verdana" panose="020B0604030504040204" pitchFamily="34" charset="0"/>
                <a:ea typeface="Verdana" panose="020B0604030504040204" pitchFamily="34" charset="0"/>
              </a:rPr>
              <a:t>MENU</a:t>
            </a:r>
          </a:p>
        </p:txBody>
      </p:sp>
      <p:sp>
        <p:nvSpPr>
          <p:cNvPr id="9" name="Subtitle 8">
            <a:extLst>
              <a:ext uri="{FF2B5EF4-FFF2-40B4-BE49-F238E27FC236}">
                <a16:creationId xmlns:a16="http://schemas.microsoft.com/office/drawing/2014/main" id="{FCE49CC5-4E27-2F58-123F-04FA8F1E1962}"/>
              </a:ext>
            </a:extLst>
          </p:cNvPr>
          <p:cNvSpPr>
            <a:spLocks noGrp="1"/>
          </p:cNvSpPr>
          <p:nvPr>
            <p:ph type="subTitle" idx="1"/>
          </p:nvPr>
        </p:nvSpPr>
        <p:spPr>
          <a:xfrm>
            <a:off x="4008120" y="2103754"/>
            <a:ext cx="8019288" cy="3842384"/>
          </a:xfrm>
        </p:spPr>
        <p:txBody>
          <a:bodyPr>
            <a:normAutofit/>
          </a:bodyPr>
          <a:lstStyle/>
          <a:p>
            <a:pPr algn="l" fontAlgn="base">
              <a:lnSpc>
                <a:spcPct val="150000"/>
              </a:lnSpc>
            </a:pPr>
            <a:r>
              <a:rPr lang="lv-LV" sz="1400" b="1" i="0" dirty="0">
                <a:solidFill>
                  <a:srgbClr val="000000"/>
                </a:solidFill>
                <a:effectLst/>
                <a:latin typeface="Aptos" panose="020B0004020202020204" pitchFamily="34" charset="0"/>
              </a:rPr>
              <a:t>09:30</a:t>
            </a:r>
            <a:r>
              <a:rPr lang="lv-LV" sz="1400" b="0" i="0" dirty="0">
                <a:solidFill>
                  <a:srgbClr val="000000"/>
                </a:solidFill>
                <a:effectLst/>
                <a:latin typeface="Aptos" panose="020B0004020202020204" pitchFamily="34" charset="0"/>
              </a:rPr>
              <a:t>   Kafija un sarunas</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10:00</a:t>
            </a:r>
            <a:r>
              <a:rPr lang="lv-LV" sz="1400" b="0" i="0" dirty="0">
                <a:solidFill>
                  <a:srgbClr val="000000"/>
                </a:solidFill>
                <a:effectLst/>
                <a:latin typeface="Aptos" panose="020B0004020202020204" pitchFamily="34" charset="0"/>
              </a:rPr>
              <a:t>   Ievads EK programmā </a:t>
            </a:r>
            <a:r>
              <a:rPr lang="lv-LV" sz="1400" b="0" i="1" dirty="0">
                <a:solidFill>
                  <a:srgbClr val="000000"/>
                </a:solidFill>
                <a:effectLst/>
                <a:latin typeface="Aptos" panose="020B0004020202020204" pitchFamily="34" charset="0"/>
              </a:rPr>
              <a:t>Apvārsnis Eiropa</a:t>
            </a:r>
            <a:r>
              <a:rPr lang="lv-LV" sz="1400" b="0" i="0" dirty="0">
                <a:solidFill>
                  <a:srgbClr val="000000"/>
                </a:solidFill>
                <a:effectLst/>
                <a:latin typeface="Aptos" panose="020B0004020202020204" pitchFamily="34" charset="0"/>
              </a:rPr>
              <a:t> (Marija Plotniece, LZP NKP)</a:t>
            </a:r>
            <a:br>
              <a:rPr lang="lv-LV" sz="1400" b="0" i="0" dirty="0">
                <a:solidFill>
                  <a:srgbClr val="000000"/>
                </a:solidFill>
                <a:effectLst/>
                <a:latin typeface="Aptos" panose="020B0004020202020204" pitchFamily="34" charset="0"/>
              </a:rPr>
            </a:br>
            <a:r>
              <a:rPr lang="lv-LV" sz="1400" b="1" i="0" dirty="0">
                <a:solidFill>
                  <a:srgbClr val="000000"/>
                </a:solidFill>
                <a:effectLst/>
                <a:highlight>
                  <a:srgbClr val="FF9966"/>
                </a:highlight>
                <a:latin typeface="Aptos" panose="020B0004020202020204" pitchFamily="34" charset="0"/>
              </a:rPr>
              <a:t>10:30</a:t>
            </a:r>
            <a:r>
              <a:rPr lang="lv-LV" sz="1400" b="0" i="0" dirty="0">
                <a:solidFill>
                  <a:srgbClr val="000000"/>
                </a:solidFill>
                <a:effectLst/>
                <a:highlight>
                  <a:srgbClr val="FF9966"/>
                </a:highlight>
                <a:latin typeface="Aptos" panose="020B0004020202020204" pitchFamily="34" charset="0"/>
              </a:rPr>
              <a:t>   </a:t>
            </a:r>
            <a:r>
              <a:rPr lang="lv-LV" sz="1400" b="0" i="1" dirty="0">
                <a:solidFill>
                  <a:srgbClr val="000000"/>
                </a:solidFill>
                <a:effectLst/>
                <a:highlight>
                  <a:srgbClr val="FF9966"/>
                </a:highlight>
                <a:latin typeface="Aptos" panose="020B0004020202020204" pitchFamily="34" charset="0"/>
              </a:rPr>
              <a:t>Apvārsnis Eiropa</a:t>
            </a:r>
            <a:r>
              <a:rPr lang="lv-LV" sz="1400" b="0" i="0" dirty="0">
                <a:solidFill>
                  <a:srgbClr val="000000"/>
                </a:solidFill>
                <a:effectLst/>
                <a:highlight>
                  <a:srgbClr val="FF9966"/>
                </a:highlight>
                <a:latin typeface="Aptos" panose="020B0004020202020204" pitchFamily="34" charset="0"/>
              </a:rPr>
              <a:t> 3. pīlāra programmas (Marija Plotniece,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11:30</a:t>
            </a:r>
            <a:r>
              <a:rPr lang="lv-LV" sz="1400" b="0" i="0" dirty="0">
                <a:solidFill>
                  <a:srgbClr val="000000"/>
                </a:solidFill>
                <a:effectLst/>
                <a:latin typeface="Aptos" panose="020B0004020202020204" pitchFamily="34" charset="0"/>
              </a:rPr>
              <a:t>   Eiropas Inovāciju un Tehnoloģiju institūts (Alina </a:t>
            </a:r>
            <a:r>
              <a:rPr lang="lv-LV" sz="1400" b="0" i="0" dirty="0" err="1">
                <a:solidFill>
                  <a:srgbClr val="000000"/>
                </a:solidFill>
                <a:effectLst/>
                <a:latin typeface="Aptos" panose="020B0004020202020204" pitchFamily="34" charset="0"/>
              </a:rPr>
              <a:t>Dolmate</a:t>
            </a:r>
            <a:r>
              <a:rPr lang="lv-LV" sz="1400" b="0" i="0" dirty="0">
                <a:solidFill>
                  <a:srgbClr val="000000"/>
                </a:solidFill>
                <a:effectLst/>
                <a:latin typeface="Aptos" panose="020B0004020202020204" pitchFamily="34" charset="0"/>
              </a:rPr>
              <a:t>, EIT </a:t>
            </a:r>
            <a:r>
              <a:rPr lang="lv-LV" sz="1400" b="0" i="0" dirty="0" err="1">
                <a:solidFill>
                  <a:srgbClr val="000000"/>
                </a:solidFill>
                <a:effectLst/>
                <a:latin typeface="Aptos" panose="020B0004020202020204" pitchFamily="34" charset="0"/>
              </a:rPr>
              <a:t>Community</a:t>
            </a:r>
            <a:r>
              <a:rPr lang="lv-LV" sz="1400" b="0" i="0" dirty="0">
                <a:solidFill>
                  <a:srgbClr val="000000"/>
                </a:solidFill>
                <a:effectLst/>
                <a:latin typeface="Aptos" panose="020B0004020202020204" pitchFamily="34" charset="0"/>
              </a:rPr>
              <a:t> </a:t>
            </a:r>
            <a:r>
              <a:rPr lang="lv-LV" sz="1400" b="0" i="0" dirty="0" err="1">
                <a:solidFill>
                  <a:srgbClr val="000000"/>
                </a:solidFill>
                <a:effectLst/>
                <a:latin typeface="Aptos" panose="020B0004020202020204" pitchFamily="34" charset="0"/>
              </a:rPr>
              <a:t>Hub</a:t>
            </a:r>
            <a:r>
              <a:rPr lang="lv-LV" sz="1400" b="0" i="0" dirty="0">
                <a:solidFill>
                  <a:srgbClr val="000000"/>
                </a:solidFill>
                <a:effectLst/>
                <a:latin typeface="Aptos" panose="020B0004020202020204" pitchFamily="34" charset="0"/>
              </a:rPr>
              <a:t>)</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11:45</a:t>
            </a:r>
            <a:r>
              <a:rPr lang="lv-LV" sz="1400" b="0" i="0" dirty="0">
                <a:solidFill>
                  <a:srgbClr val="000000"/>
                </a:solidFill>
                <a:effectLst/>
                <a:latin typeface="Aptos" panose="020B0004020202020204" pitchFamily="34" charset="0"/>
              </a:rPr>
              <a:t>   </a:t>
            </a:r>
            <a:r>
              <a:rPr lang="lv-LV" sz="1400" b="0" i="1" dirty="0" err="1">
                <a:solidFill>
                  <a:srgbClr val="000000"/>
                </a:solidFill>
                <a:effectLst/>
                <a:latin typeface="Aptos" panose="020B0004020202020204" pitchFamily="34" charset="0"/>
              </a:rPr>
              <a:t>Eurostars</a:t>
            </a:r>
            <a:r>
              <a:rPr lang="lv-LV" sz="1400" b="0" i="1" dirty="0">
                <a:solidFill>
                  <a:srgbClr val="000000"/>
                </a:solidFill>
                <a:effectLst/>
                <a:latin typeface="Aptos" panose="020B0004020202020204" pitchFamily="34" charset="0"/>
              </a:rPr>
              <a:t> – </a:t>
            </a:r>
            <a:r>
              <a:rPr lang="lv-LV" sz="1400" b="0" i="1" dirty="0" err="1">
                <a:solidFill>
                  <a:srgbClr val="000000"/>
                </a:solidFill>
                <a:effectLst/>
                <a:latin typeface="Aptos" panose="020B0004020202020204" pitchFamily="34" charset="0"/>
              </a:rPr>
              <a:t>Eureka</a:t>
            </a:r>
            <a:r>
              <a:rPr lang="lv-LV" sz="1400" b="0" i="1" dirty="0">
                <a:solidFill>
                  <a:srgbClr val="000000"/>
                </a:solidFill>
                <a:effectLst/>
                <a:latin typeface="Aptos" panose="020B0004020202020204" pitchFamily="34" charset="0"/>
              </a:rPr>
              <a:t> </a:t>
            </a:r>
            <a:r>
              <a:rPr lang="lv-LV" sz="1400" b="0" i="1" dirty="0" err="1">
                <a:solidFill>
                  <a:srgbClr val="000000"/>
                </a:solidFill>
                <a:effectLst/>
                <a:latin typeface="Aptos" panose="020B0004020202020204" pitchFamily="34" charset="0"/>
              </a:rPr>
              <a:t>Network</a:t>
            </a:r>
            <a:r>
              <a:rPr lang="lv-LV" sz="1400" b="0" i="0" dirty="0">
                <a:solidFill>
                  <a:srgbClr val="000000"/>
                </a:solidFill>
                <a:effectLst/>
                <a:latin typeface="Aptos" panose="020B0004020202020204" pitchFamily="34" charset="0"/>
              </a:rPr>
              <a:t> (Marija Plotniece,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12:00</a:t>
            </a:r>
            <a:r>
              <a:rPr lang="lv-LV" sz="1400" b="0" i="0" dirty="0">
                <a:solidFill>
                  <a:srgbClr val="000000"/>
                </a:solidFill>
                <a:effectLst/>
                <a:latin typeface="Aptos" panose="020B0004020202020204" pitchFamily="34" charset="0"/>
              </a:rPr>
              <a:t>   Jautājumi un atbildes</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12:15</a:t>
            </a:r>
            <a:r>
              <a:rPr lang="lv-LV" sz="1400" b="0" i="0" dirty="0">
                <a:solidFill>
                  <a:srgbClr val="000000"/>
                </a:solidFill>
                <a:effectLst/>
                <a:latin typeface="Aptos" panose="020B0004020202020204" pitchFamily="34" charset="0"/>
              </a:rPr>
              <a:t>   Kafija, uzkodas un sarunas</a:t>
            </a:r>
          </a:p>
          <a:p>
            <a:pPr algn="l" fontAlgn="base">
              <a:lnSpc>
                <a:spcPct val="100000"/>
              </a:lnSpc>
            </a:pPr>
            <a:r>
              <a:rPr lang="lv-LV" sz="1400" b="1" i="0" dirty="0">
                <a:solidFill>
                  <a:srgbClr val="000000"/>
                </a:solidFill>
                <a:effectLst/>
                <a:latin typeface="Aptos" panose="020B0004020202020204" pitchFamily="34" charset="0"/>
              </a:rPr>
              <a:t>MVU atbalsta instrumenti:</a:t>
            </a:r>
            <a:endParaRPr lang="lv-LV" sz="1400" b="0" i="0" dirty="0">
              <a:solidFill>
                <a:srgbClr val="000000"/>
              </a:solidFill>
              <a:effectLst/>
              <a:latin typeface="Aptos" panose="020B0004020202020204" pitchFamily="34" charset="0"/>
            </a:endParaRPr>
          </a:p>
          <a:p>
            <a:pPr algn="l" fontAlgn="base">
              <a:lnSpc>
                <a:spcPct val="150000"/>
              </a:lnSpc>
            </a:pPr>
            <a:r>
              <a:rPr lang="lv-LV" sz="1400" b="1" i="0" dirty="0">
                <a:solidFill>
                  <a:srgbClr val="000000"/>
                </a:solidFill>
                <a:effectLst/>
                <a:latin typeface="Aptos" panose="020B0004020202020204" pitchFamily="34" charset="0"/>
              </a:rPr>
              <a:t>13:00</a:t>
            </a:r>
            <a:r>
              <a:rPr lang="lv-LV" sz="1400" b="0" i="0" dirty="0">
                <a:solidFill>
                  <a:srgbClr val="000000"/>
                </a:solidFill>
                <a:effectLst/>
                <a:latin typeface="Aptos" panose="020B0004020202020204" pitchFamily="34" charset="0"/>
              </a:rPr>
              <a:t>   </a:t>
            </a:r>
            <a:r>
              <a:rPr lang="lv-LV" sz="1400" b="0" i="1" dirty="0">
                <a:solidFill>
                  <a:srgbClr val="000000"/>
                </a:solidFill>
                <a:effectLst/>
                <a:latin typeface="Aptos" panose="020B0004020202020204" pitchFamily="34" charset="0"/>
              </a:rPr>
              <a:t>EIT </a:t>
            </a:r>
            <a:r>
              <a:rPr lang="lv-LV" sz="1400" b="0" i="1" dirty="0" err="1">
                <a:solidFill>
                  <a:srgbClr val="000000"/>
                </a:solidFill>
                <a:effectLst/>
                <a:latin typeface="Aptos" panose="020B0004020202020204" pitchFamily="34" charset="0"/>
              </a:rPr>
              <a:t>Accelerator</a:t>
            </a:r>
            <a:r>
              <a:rPr lang="lv-LV" sz="1400" b="0" i="1" dirty="0">
                <a:solidFill>
                  <a:srgbClr val="000000"/>
                </a:solidFill>
                <a:effectLst/>
                <a:latin typeface="Aptos" panose="020B0004020202020204" pitchFamily="34" charset="0"/>
              </a:rPr>
              <a:t> A2M</a:t>
            </a:r>
            <a:r>
              <a:rPr lang="lv-LV" sz="1400" b="0" i="0" dirty="0">
                <a:solidFill>
                  <a:srgbClr val="000000"/>
                </a:solidFill>
                <a:effectLst/>
                <a:latin typeface="Aptos" panose="020B0004020202020204" pitchFamily="34" charset="0"/>
              </a:rPr>
              <a:t> (Ņikita Kazakevičs, LMT)</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13:15</a:t>
            </a:r>
            <a:r>
              <a:rPr lang="lv-LV" sz="1400" b="0" i="0" dirty="0">
                <a:solidFill>
                  <a:srgbClr val="000000"/>
                </a:solidFill>
                <a:effectLst/>
                <a:latin typeface="Aptos" panose="020B0004020202020204" pitchFamily="34" charset="0"/>
              </a:rPr>
              <a:t>   Digitālā joma, rūpniecība un kosmoss (Ingrīda </a:t>
            </a:r>
            <a:r>
              <a:rPr lang="lv-LV" sz="1400" b="0" i="0" dirty="0" err="1">
                <a:solidFill>
                  <a:srgbClr val="000000"/>
                </a:solidFill>
                <a:effectLst/>
                <a:latin typeface="Aptos" panose="020B0004020202020204" pitchFamily="34" charset="0"/>
              </a:rPr>
              <a:t>Lavrinoviča</a:t>
            </a:r>
            <a:r>
              <a:rPr lang="lv-LV" sz="1400" b="0" i="0" dirty="0">
                <a:solidFill>
                  <a:srgbClr val="000000"/>
                </a:solidFill>
                <a:effectLst/>
                <a:latin typeface="Aptos" panose="020B0004020202020204" pitchFamily="34" charset="0"/>
              </a:rPr>
              <a:t>, LZP NKP)</a:t>
            </a:r>
            <a:br>
              <a:rPr lang="lv-LV" sz="1400" b="0" i="0" dirty="0">
                <a:solidFill>
                  <a:srgbClr val="000000"/>
                </a:solidFill>
                <a:effectLst/>
                <a:latin typeface="Aptos" panose="020B0004020202020204" pitchFamily="34" charset="0"/>
              </a:rPr>
            </a:br>
            <a:r>
              <a:rPr lang="lv-LV" sz="1400" b="1" i="0" dirty="0">
                <a:solidFill>
                  <a:srgbClr val="000000"/>
                </a:solidFill>
                <a:effectLst/>
                <a:latin typeface="Aptos" panose="020B0004020202020204" pitchFamily="34" charset="0"/>
              </a:rPr>
              <a:t>13:30</a:t>
            </a:r>
            <a:r>
              <a:rPr lang="lv-LV" sz="1400" b="0" i="0" dirty="0">
                <a:solidFill>
                  <a:srgbClr val="000000"/>
                </a:solidFill>
                <a:effectLst/>
                <a:latin typeface="Aptos" panose="020B0004020202020204" pitchFamily="34" charset="0"/>
              </a:rPr>
              <a:t>   </a:t>
            </a:r>
            <a:r>
              <a:rPr lang="lv-LV" sz="1400" b="0" i="1" dirty="0">
                <a:solidFill>
                  <a:srgbClr val="000000"/>
                </a:solidFill>
                <a:effectLst/>
                <a:latin typeface="Aptos" panose="020B0004020202020204" pitchFamily="34" charset="0"/>
              </a:rPr>
              <a:t>EEN</a:t>
            </a:r>
            <a:r>
              <a:rPr lang="lv-LV" sz="1400" b="0" i="0" dirty="0">
                <a:solidFill>
                  <a:srgbClr val="000000"/>
                </a:solidFill>
                <a:effectLst/>
                <a:latin typeface="Aptos" panose="020B0004020202020204" pitchFamily="34" charset="0"/>
              </a:rPr>
              <a:t> atbalsts (Marija Plotniece, LZP NKP)</a:t>
            </a:r>
          </a:p>
          <a:p>
            <a:pPr>
              <a:lnSpc>
                <a:spcPct val="100000"/>
              </a:lnSpc>
            </a:pPr>
            <a:endParaRPr lang="lv-LV" sz="1400" dirty="0"/>
          </a:p>
        </p:txBody>
      </p:sp>
      <p:sp>
        <p:nvSpPr>
          <p:cNvPr id="4" name="Slide Number Placeholder 3">
            <a:extLst>
              <a:ext uri="{FF2B5EF4-FFF2-40B4-BE49-F238E27FC236}">
                <a16:creationId xmlns:a16="http://schemas.microsoft.com/office/drawing/2014/main" id="{2F44E09C-DD67-4E2F-33D2-A5079FC5B7C9}"/>
              </a:ext>
            </a:extLst>
          </p:cNvPr>
          <p:cNvSpPr>
            <a:spLocks noGrp="1"/>
          </p:cNvSpPr>
          <p:nvPr>
            <p:ph type="sldNum" sz="quarter" idx="12"/>
          </p:nvPr>
        </p:nvSpPr>
        <p:spPr/>
        <p:txBody>
          <a:bodyPr/>
          <a:lstStyle/>
          <a:p>
            <a:fld id="{660F3F40-12FA-4968-8235-5F18DAFE2DEF}" type="slidenum">
              <a:rPr lang="lv-LV" smtClean="0"/>
              <a:t>27</a:t>
            </a:fld>
            <a:endParaRPr lang="lv-LV"/>
          </a:p>
        </p:txBody>
      </p:sp>
    </p:spTree>
    <p:extLst>
      <p:ext uri="{BB962C8B-B14F-4D97-AF65-F5344CB8AC3E}">
        <p14:creationId xmlns:p14="http://schemas.microsoft.com/office/powerpoint/2010/main" val="2436265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1F047-51A9-2BA4-2D26-5E2153CDE4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B98DF16-EB91-3D72-7FC9-642F20D4D082}"/>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34F1BF8B-F54F-7301-0133-0605A029760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a:solidFill>
                  <a:srgbClr val="0308DB">
                    <a:lumMod val="50000"/>
                  </a:srgbClr>
                </a:solidFill>
                <a:latin typeface="Verdana" panose="020B0604030504040204" pitchFamily="34" charset="0"/>
                <a:ea typeface="Verdana" panose="020B0604030504040204" pitchFamily="34" charset="0"/>
              </a:rPr>
              <a:t>APVĀRSNIS EIROPA</a:t>
            </a:r>
            <a:endParaRPr lang="en-US"/>
          </a:p>
        </p:txBody>
      </p:sp>
      <p:sp>
        <p:nvSpPr>
          <p:cNvPr id="6" name="TextBox 5">
            <a:extLst>
              <a:ext uri="{FF2B5EF4-FFF2-40B4-BE49-F238E27FC236}">
                <a16:creationId xmlns:a16="http://schemas.microsoft.com/office/drawing/2014/main" id="{094D0409-331E-5B1E-2B12-A3701F9E46F1}"/>
              </a:ext>
            </a:extLst>
          </p:cNvPr>
          <p:cNvSpPr txBox="1"/>
          <p:nvPr/>
        </p:nvSpPr>
        <p:spPr>
          <a:xfrm>
            <a:off x="2558034" y="634722"/>
            <a:ext cx="6220046" cy="369332"/>
          </a:xfrm>
          <a:prstGeom prst="rect">
            <a:avLst/>
          </a:prstGeom>
          <a:noFill/>
        </p:spPr>
        <p:txBody>
          <a:bodyPr wrap="square">
            <a:spAutoFit/>
          </a:bodyPr>
          <a:lstStyle/>
          <a:p>
            <a:pPr algn="ctr"/>
            <a:r>
              <a:rPr lang="lv-LV" dirty="0">
                <a:latin typeface="Verdana" panose="020B0604030504040204" pitchFamily="34" charset="0"/>
                <a:ea typeface="Verdana" panose="020B0604030504040204" pitchFamily="34" charset="0"/>
                <a:hlinkClick r:id="rId3"/>
              </a:rPr>
              <a:t>WORK PROGRAMMES 2023-2024</a:t>
            </a:r>
            <a:endParaRPr lang="lv-LV" dirty="0">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id="{7DA51840-EFB8-5A44-BEFA-D7F8792CF6FA}"/>
              </a:ext>
            </a:extLst>
          </p:cNvPr>
          <p:cNvSpPr/>
          <p:nvPr/>
        </p:nvSpPr>
        <p:spPr>
          <a:xfrm>
            <a:off x="7397496" y="2496312"/>
            <a:ext cx="2487168" cy="1984248"/>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4276184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0149B-5C63-C97A-8303-6C989D690D56}"/>
            </a:ext>
          </a:extLst>
        </p:cNvPr>
        <p:cNvGrpSpPr/>
        <p:nvPr/>
      </p:nvGrpSpPr>
      <p:grpSpPr>
        <a:xfrm>
          <a:off x="0" y="0"/>
          <a:ext cx="0" cy="0"/>
          <a:chOff x="0" y="0"/>
          <a:chExt cx="0" cy="0"/>
        </a:xfrm>
      </p:grpSpPr>
      <p:sp>
        <p:nvSpPr>
          <p:cNvPr id="468" name="Rectangle">
            <a:extLst>
              <a:ext uri="{FF2B5EF4-FFF2-40B4-BE49-F238E27FC236}">
                <a16:creationId xmlns:a16="http://schemas.microsoft.com/office/drawing/2014/main" id="{C0FCB254-16C1-074D-0964-326AD941EB01}"/>
              </a:ext>
            </a:extLst>
          </p:cNvPr>
          <p:cNvSpPr>
            <a:spLocks noGrp="1" noRot="1" noMove="1" noResize="1" noEditPoints="1" noAdjustHandles="1" noChangeArrowheads="1" noChangeShapeType="1"/>
          </p:cNvSpPr>
          <p:nvPr/>
        </p:nvSpPr>
        <p:spPr>
          <a:xfrm>
            <a:off x="-19324" y="0"/>
            <a:ext cx="12217400" cy="6863491"/>
          </a:xfrm>
          <a:prstGeom prst="rect">
            <a:avLst/>
          </a:prstGeom>
          <a:solidFill>
            <a:srgbClr val="513687">
              <a:alpha val="20000"/>
            </a:srgbClr>
          </a:solidFill>
          <a:ln w="12700">
            <a:miter lim="400000"/>
          </a:ln>
        </p:spPr>
        <p:txBody>
          <a:bodyPr lIns="45719" rIns="45719" anchor="ctr"/>
          <a:lstStyle/>
          <a:p>
            <a:endParaRPr dirty="0"/>
          </a:p>
        </p:txBody>
      </p:sp>
      <p:sp>
        <p:nvSpPr>
          <p:cNvPr id="469" name="Rectangle 16">
            <a:extLst>
              <a:ext uri="{FF2B5EF4-FFF2-40B4-BE49-F238E27FC236}">
                <a16:creationId xmlns:a16="http://schemas.microsoft.com/office/drawing/2014/main" id="{1BD401A8-5814-FD70-7595-346396B0D44C}"/>
              </a:ext>
            </a:extLst>
          </p:cNvPr>
          <p:cNvSpPr txBox="1">
            <a:spLocks noGrp="1"/>
          </p:cNvSpPr>
          <p:nvPr>
            <p:ph type="sldNum" sz="quarter" idx="2"/>
          </p:nvPr>
        </p:nvSpPr>
        <p:spPr>
          <a:xfrm>
            <a:off x="401118" y="6343143"/>
            <a:ext cx="254102"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29</a:t>
            </a:fld>
            <a:endParaRPr/>
          </a:p>
        </p:txBody>
      </p:sp>
      <p:pic>
        <p:nvPicPr>
          <p:cNvPr id="470" name="eic-process-road.ai" descr="eic-process-road.ai">
            <a:extLst>
              <a:ext uri="{FF2B5EF4-FFF2-40B4-BE49-F238E27FC236}">
                <a16:creationId xmlns:a16="http://schemas.microsoft.com/office/drawing/2014/main" id="{077D51E5-42E8-9CF6-98D5-9759C0259F81}"/>
              </a:ext>
            </a:extLst>
          </p:cNvPr>
          <p:cNvPicPr>
            <a:picLocks noChangeAspect="1"/>
          </p:cNvPicPr>
          <p:nvPr/>
        </p:nvPicPr>
        <p:blipFill>
          <a:blip r:embed="rId3"/>
          <a:stretch>
            <a:fillRect/>
          </a:stretch>
        </p:blipFill>
        <p:spPr>
          <a:xfrm>
            <a:off x="3011591" y="1329601"/>
            <a:ext cx="5816873" cy="3499363"/>
          </a:xfrm>
          <a:prstGeom prst="rect">
            <a:avLst/>
          </a:prstGeom>
          <a:ln w="12700">
            <a:miter lim="400000"/>
          </a:ln>
        </p:spPr>
      </p:pic>
      <p:pic>
        <p:nvPicPr>
          <p:cNvPr id="471" name="Image" descr="Image">
            <a:extLst>
              <a:ext uri="{FF2B5EF4-FFF2-40B4-BE49-F238E27FC236}">
                <a16:creationId xmlns:a16="http://schemas.microsoft.com/office/drawing/2014/main" id="{B841A255-97DF-1C9C-5C38-5734329580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2468" y="4541851"/>
            <a:ext cx="381001" cy="379770"/>
          </a:xfrm>
          <a:prstGeom prst="rect">
            <a:avLst/>
          </a:prstGeom>
          <a:ln w="12700">
            <a:miter lim="400000"/>
          </a:ln>
        </p:spPr>
      </p:pic>
      <p:pic>
        <p:nvPicPr>
          <p:cNvPr id="472" name="Image" descr="Image">
            <a:extLst>
              <a:ext uri="{FF2B5EF4-FFF2-40B4-BE49-F238E27FC236}">
                <a16:creationId xmlns:a16="http://schemas.microsoft.com/office/drawing/2014/main" id="{92C8C727-70CA-9F51-9675-98F64507DE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8990" y="66689"/>
            <a:ext cx="1270001" cy="1366417"/>
          </a:xfrm>
          <a:prstGeom prst="rect">
            <a:avLst/>
          </a:prstGeom>
          <a:ln w="12700">
            <a:miter lim="400000"/>
          </a:ln>
        </p:spPr>
      </p:pic>
      <p:pic>
        <p:nvPicPr>
          <p:cNvPr id="473" name="Image" descr="Image">
            <a:extLst>
              <a:ext uri="{FF2B5EF4-FFF2-40B4-BE49-F238E27FC236}">
                <a16:creationId xmlns:a16="http://schemas.microsoft.com/office/drawing/2014/main" id="{10583369-6D75-B46E-2F73-DECB141307E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06496" y="409101"/>
            <a:ext cx="454190" cy="647635"/>
          </a:xfrm>
          <a:prstGeom prst="rect">
            <a:avLst/>
          </a:prstGeom>
          <a:ln w="12700">
            <a:miter lim="400000"/>
          </a:ln>
        </p:spPr>
      </p:pic>
      <p:grpSp>
        <p:nvGrpSpPr>
          <p:cNvPr id="477" name="Group">
            <a:extLst>
              <a:ext uri="{FF2B5EF4-FFF2-40B4-BE49-F238E27FC236}">
                <a16:creationId xmlns:a16="http://schemas.microsoft.com/office/drawing/2014/main" id="{D9ED4EEF-9962-23F3-8A2B-064A575866A7}"/>
              </a:ext>
            </a:extLst>
          </p:cNvPr>
          <p:cNvGrpSpPr/>
          <p:nvPr/>
        </p:nvGrpSpPr>
        <p:grpSpPr>
          <a:xfrm>
            <a:off x="368162" y="1576376"/>
            <a:ext cx="3746600" cy="759535"/>
            <a:chOff x="0" y="0"/>
            <a:chExt cx="3746599" cy="759533"/>
          </a:xfrm>
        </p:grpSpPr>
        <p:pic>
          <p:nvPicPr>
            <p:cNvPr id="474" name="Image" descr="Image">
              <a:extLst>
                <a:ext uri="{FF2B5EF4-FFF2-40B4-BE49-F238E27FC236}">
                  <a16:creationId xmlns:a16="http://schemas.microsoft.com/office/drawing/2014/main" id="{2AC3172B-8488-19B1-163F-63E3B6B7E4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0"/>
              <a:ext cx="762000" cy="759533"/>
            </a:xfrm>
            <a:prstGeom prst="rect">
              <a:avLst/>
            </a:prstGeom>
            <a:ln w="12700" cap="flat">
              <a:noFill/>
              <a:miter lim="400000"/>
            </a:ln>
            <a:effectLst/>
          </p:spPr>
        </p:pic>
        <p:sp>
          <p:nvSpPr>
            <p:cNvPr id="475" name="TextBox 72">
              <a:extLst>
                <a:ext uri="{FF2B5EF4-FFF2-40B4-BE49-F238E27FC236}">
                  <a16:creationId xmlns:a16="http://schemas.microsoft.com/office/drawing/2014/main" id="{4A0FF846-2598-8B11-DE2F-B0793EDBA87B}"/>
                </a:ext>
              </a:extLst>
            </p:cNvPr>
            <p:cNvSpPr txBox="1"/>
            <p:nvPr/>
          </p:nvSpPr>
          <p:spPr>
            <a:xfrm>
              <a:off x="899268" y="124719"/>
              <a:ext cx="2141538"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a:solidFill>
                    <a:srgbClr val="BE443E"/>
                  </a:solidFill>
                </a:defRPr>
              </a:lvl1pPr>
            </a:lstStyle>
            <a:p>
              <a:r>
                <a:rPr dirty="0"/>
                <a:t>SEAL OF EXCELLENCE</a:t>
              </a:r>
            </a:p>
          </p:txBody>
        </p:sp>
        <p:sp>
          <p:nvSpPr>
            <p:cNvPr id="476" name="TextBox 72">
              <a:extLst>
                <a:ext uri="{FF2B5EF4-FFF2-40B4-BE49-F238E27FC236}">
                  <a16:creationId xmlns:a16="http://schemas.microsoft.com/office/drawing/2014/main" id="{369BB6D0-D90F-C980-472A-BA6B23DC3DC5}"/>
                </a:ext>
              </a:extLst>
            </p:cNvPr>
            <p:cNvSpPr txBox="1"/>
            <p:nvPr/>
          </p:nvSpPr>
          <p:spPr>
            <a:xfrm>
              <a:off x="899268" y="352872"/>
              <a:ext cx="2847331" cy="320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457200">
                <a:defRPr sz="1400">
                  <a:latin typeface="Averta PE Semibold"/>
                  <a:ea typeface="Averta PE Semibold"/>
                  <a:cs typeface="Averta PE Semibold"/>
                  <a:sym typeface="Averta PE Semibold"/>
                </a:defRPr>
              </a:lvl1pPr>
            </a:lstStyle>
            <a:p>
              <a:r>
                <a:rPr dirty="0"/>
                <a:t>Fast track to other funding</a:t>
              </a:r>
            </a:p>
          </p:txBody>
        </p:sp>
      </p:grpSp>
      <p:pic>
        <p:nvPicPr>
          <p:cNvPr id="478" name="Image" descr="Image">
            <a:extLst>
              <a:ext uri="{FF2B5EF4-FFF2-40B4-BE49-F238E27FC236}">
                <a16:creationId xmlns:a16="http://schemas.microsoft.com/office/drawing/2014/main" id="{B0A20D1F-E059-7953-DB0D-AEB77DA751E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48076" y="4460856"/>
            <a:ext cx="856532" cy="1267829"/>
          </a:xfrm>
          <a:prstGeom prst="rect">
            <a:avLst/>
          </a:prstGeom>
          <a:ln w="12700">
            <a:miter lim="400000"/>
          </a:ln>
        </p:spPr>
      </p:pic>
      <p:grpSp>
        <p:nvGrpSpPr>
          <p:cNvPr id="486" name="Group">
            <a:extLst>
              <a:ext uri="{FF2B5EF4-FFF2-40B4-BE49-F238E27FC236}">
                <a16:creationId xmlns:a16="http://schemas.microsoft.com/office/drawing/2014/main" id="{2055C29B-C938-BA8A-7AC6-027CCA025BEA}"/>
              </a:ext>
            </a:extLst>
          </p:cNvPr>
          <p:cNvGrpSpPr/>
          <p:nvPr/>
        </p:nvGrpSpPr>
        <p:grpSpPr>
          <a:xfrm>
            <a:off x="6564129" y="5010286"/>
            <a:ext cx="4561462" cy="1004470"/>
            <a:chOff x="0" y="-1"/>
            <a:chExt cx="4561461" cy="1004468"/>
          </a:xfrm>
        </p:grpSpPr>
        <p:sp>
          <p:nvSpPr>
            <p:cNvPr id="481" name="TextBox 72">
              <a:extLst>
                <a:ext uri="{FF2B5EF4-FFF2-40B4-BE49-F238E27FC236}">
                  <a16:creationId xmlns:a16="http://schemas.microsoft.com/office/drawing/2014/main" id="{380D52C4-863C-6351-94CF-A405EE022B81}"/>
                </a:ext>
              </a:extLst>
            </p:cNvPr>
            <p:cNvSpPr txBox="1"/>
            <p:nvPr/>
          </p:nvSpPr>
          <p:spPr>
            <a:xfrm>
              <a:off x="0" y="-1"/>
              <a:ext cx="2242206"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lang="en-IE" dirty="0"/>
                <a:t>E</a:t>
              </a:r>
              <a:r>
                <a:rPr dirty="0"/>
                <a:t>IC PATHFINDER</a:t>
              </a:r>
            </a:p>
          </p:txBody>
        </p:sp>
        <p:sp>
          <p:nvSpPr>
            <p:cNvPr id="482" name="TextBox 72">
              <a:extLst>
                <a:ext uri="{FF2B5EF4-FFF2-40B4-BE49-F238E27FC236}">
                  <a16:creationId xmlns:a16="http://schemas.microsoft.com/office/drawing/2014/main" id="{D9E0DE99-998D-1CD3-BF30-2B2343A3B092}"/>
                </a:ext>
              </a:extLst>
            </p:cNvPr>
            <p:cNvSpPr txBox="1"/>
            <p:nvPr/>
          </p:nvSpPr>
          <p:spPr>
            <a:xfrm>
              <a:off x="152400" y="265806"/>
              <a:ext cx="4409061" cy="738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For consortia</a:t>
              </a:r>
            </a:p>
            <a:p>
              <a:pPr defTabSz="457200">
                <a:defRPr sz="1400">
                  <a:latin typeface="Averta PE Semibold"/>
                  <a:ea typeface="Averta PE Semibold"/>
                  <a:cs typeface="Averta PE Semibold"/>
                  <a:sym typeface="Averta PE Semibold"/>
                </a:defRPr>
              </a:pPr>
              <a:r>
                <a:rPr dirty="0"/>
                <a:t>Grants up to </a:t>
              </a:r>
              <a:r>
                <a:rPr dirty="0">
                  <a:solidFill>
                    <a:srgbClr val="E0252F"/>
                  </a:solidFill>
                </a:rPr>
                <a:t>€4 million</a:t>
              </a:r>
            </a:p>
            <a:p>
              <a:pPr defTabSz="457200">
                <a:defRPr sz="1400">
                  <a:latin typeface="Averta PE Semibold"/>
                  <a:ea typeface="Averta PE Semibold"/>
                  <a:cs typeface="Averta PE Semibold"/>
                  <a:sym typeface="Averta PE Semibold"/>
                </a:defRPr>
              </a:pPr>
              <a:r>
                <a:rPr dirty="0"/>
                <a:t>To research technology</a:t>
              </a:r>
              <a:r>
                <a:rPr lang="en-IE" dirty="0"/>
                <a:t> </a:t>
              </a:r>
              <a:r>
                <a:rPr dirty="0"/>
                <a:t>breakthroughs (TRL 1-4)</a:t>
              </a:r>
            </a:p>
          </p:txBody>
        </p:sp>
        <p:pic>
          <p:nvPicPr>
            <p:cNvPr id="483" name="Image" descr="Image">
              <a:extLst>
                <a:ext uri="{FF2B5EF4-FFF2-40B4-BE49-F238E27FC236}">
                  <a16:creationId xmlns:a16="http://schemas.microsoft.com/office/drawing/2014/main" id="{6A90813B-9CF5-FF4B-AA3A-BAF6B0EC0A7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386667"/>
              <a:ext cx="101601" cy="101272"/>
            </a:xfrm>
            <a:prstGeom prst="rect">
              <a:avLst/>
            </a:prstGeom>
            <a:ln w="12700" cap="flat">
              <a:noFill/>
              <a:miter lim="400000"/>
            </a:ln>
            <a:effectLst/>
          </p:spPr>
        </p:pic>
        <p:pic>
          <p:nvPicPr>
            <p:cNvPr id="484" name="Image" descr="Image">
              <a:extLst>
                <a:ext uri="{FF2B5EF4-FFF2-40B4-BE49-F238E27FC236}">
                  <a16:creationId xmlns:a16="http://schemas.microsoft.com/office/drawing/2014/main" id="{47E6A008-0535-6A3A-2146-2053B2FA9BE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609182"/>
              <a:ext cx="101601" cy="101273"/>
            </a:xfrm>
            <a:prstGeom prst="rect">
              <a:avLst/>
            </a:prstGeom>
            <a:ln w="12700" cap="flat">
              <a:noFill/>
              <a:miter lim="400000"/>
            </a:ln>
            <a:effectLst/>
          </p:spPr>
        </p:pic>
        <p:pic>
          <p:nvPicPr>
            <p:cNvPr id="485" name="Image" descr="Image">
              <a:extLst>
                <a:ext uri="{FF2B5EF4-FFF2-40B4-BE49-F238E27FC236}">
                  <a16:creationId xmlns:a16="http://schemas.microsoft.com/office/drawing/2014/main" id="{04E1C936-6676-5E81-C84E-F9F053C2899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831698"/>
              <a:ext cx="101601" cy="101273"/>
            </a:xfrm>
            <a:prstGeom prst="rect">
              <a:avLst/>
            </a:prstGeom>
            <a:ln w="12700" cap="flat">
              <a:noFill/>
              <a:miter lim="400000"/>
            </a:ln>
            <a:effectLst/>
          </p:spPr>
        </p:pic>
      </p:grpSp>
      <p:pic>
        <p:nvPicPr>
          <p:cNvPr id="487" name="Image" descr="Image">
            <a:extLst>
              <a:ext uri="{FF2B5EF4-FFF2-40B4-BE49-F238E27FC236}">
                <a16:creationId xmlns:a16="http://schemas.microsoft.com/office/drawing/2014/main" id="{1BC6470F-5EB1-1E02-F568-9666E797AA3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6014" y="2429417"/>
            <a:ext cx="856531" cy="1267831"/>
          </a:xfrm>
          <a:prstGeom prst="rect">
            <a:avLst/>
          </a:prstGeom>
          <a:ln w="12700">
            <a:miter lim="400000"/>
          </a:ln>
        </p:spPr>
      </p:pic>
      <p:pic>
        <p:nvPicPr>
          <p:cNvPr id="488" name="Image" descr="Image">
            <a:extLst>
              <a:ext uri="{FF2B5EF4-FFF2-40B4-BE49-F238E27FC236}">
                <a16:creationId xmlns:a16="http://schemas.microsoft.com/office/drawing/2014/main" id="{B7393DDD-9DD3-827C-479C-18B858979C4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157048" y="3602999"/>
            <a:ext cx="508001" cy="899276"/>
          </a:xfrm>
          <a:prstGeom prst="rect">
            <a:avLst/>
          </a:prstGeom>
          <a:ln w="12700">
            <a:miter lim="400000"/>
          </a:ln>
        </p:spPr>
      </p:pic>
      <p:grpSp>
        <p:nvGrpSpPr>
          <p:cNvPr id="17" name="Group 16">
            <a:extLst>
              <a:ext uri="{FF2B5EF4-FFF2-40B4-BE49-F238E27FC236}">
                <a16:creationId xmlns:a16="http://schemas.microsoft.com/office/drawing/2014/main" id="{10F27770-EC23-98B4-3128-9405844106D9}"/>
              </a:ext>
            </a:extLst>
          </p:cNvPr>
          <p:cNvGrpSpPr/>
          <p:nvPr/>
        </p:nvGrpSpPr>
        <p:grpSpPr>
          <a:xfrm>
            <a:off x="896761" y="2733845"/>
            <a:ext cx="3761795" cy="1258011"/>
            <a:chOff x="312410" y="2838179"/>
            <a:chExt cx="3761795" cy="1258011"/>
          </a:xfrm>
        </p:grpSpPr>
        <p:pic>
          <p:nvPicPr>
            <p:cNvPr id="493" name="Image" descr="Image">
              <a:extLst>
                <a:ext uri="{FF2B5EF4-FFF2-40B4-BE49-F238E27FC236}">
                  <a16:creationId xmlns:a16="http://schemas.microsoft.com/office/drawing/2014/main" id="{CF3C0F37-9084-9861-51A6-FE10E3B0AB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653017"/>
              <a:ext cx="101601" cy="101272"/>
            </a:xfrm>
            <a:prstGeom prst="rect">
              <a:avLst/>
            </a:prstGeom>
            <a:ln w="12700" cap="flat">
              <a:noFill/>
              <a:miter lim="400000"/>
            </a:ln>
            <a:effectLst/>
          </p:spPr>
        </p:pic>
        <p:grpSp>
          <p:nvGrpSpPr>
            <p:cNvPr id="16" name="Group 15">
              <a:extLst>
                <a:ext uri="{FF2B5EF4-FFF2-40B4-BE49-F238E27FC236}">
                  <a16:creationId xmlns:a16="http://schemas.microsoft.com/office/drawing/2014/main" id="{AA584D02-6070-0DF2-BEC3-CADF99835AD9}"/>
                </a:ext>
              </a:extLst>
            </p:cNvPr>
            <p:cNvGrpSpPr/>
            <p:nvPr/>
          </p:nvGrpSpPr>
          <p:grpSpPr>
            <a:xfrm>
              <a:off x="312410" y="2838179"/>
              <a:ext cx="3761795" cy="1258011"/>
              <a:chOff x="312410" y="2838179"/>
              <a:chExt cx="3761795" cy="1258011"/>
            </a:xfrm>
          </p:grpSpPr>
          <p:sp>
            <p:nvSpPr>
              <p:cNvPr id="489" name="TextBox 72">
                <a:extLst>
                  <a:ext uri="{FF2B5EF4-FFF2-40B4-BE49-F238E27FC236}">
                    <a16:creationId xmlns:a16="http://schemas.microsoft.com/office/drawing/2014/main" id="{E84296D0-0737-9979-B68D-C1824CE12695}"/>
                  </a:ext>
                </a:extLst>
              </p:cNvPr>
              <p:cNvSpPr txBox="1"/>
              <p:nvPr/>
            </p:nvSpPr>
            <p:spPr>
              <a:xfrm>
                <a:off x="312410" y="2838179"/>
                <a:ext cx="2169877" cy="320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dirty="0"/>
                  <a:t>EIC ACCELERATOR</a:t>
                </a:r>
              </a:p>
            </p:txBody>
          </p:sp>
          <p:sp>
            <p:nvSpPr>
              <p:cNvPr id="490" name="TextBox 72">
                <a:extLst>
                  <a:ext uri="{FF2B5EF4-FFF2-40B4-BE49-F238E27FC236}">
                    <a16:creationId xmlns:a16="http://schemas.microsoft.com/office/drawing/2014/main" id="{65287675-5926-00C7-2FAE-D961A857BF34}"/>
                  </a:ext>
                </a:extLst>
              </p:cNvPr>
              <p:cNvSpPr txBox="1"/>
              <p:nvPr/>
            </p:nvSpPr>
            <p:spPr>
              <a:xfrm>
                <a:off x="452109" y="3142085"/>
                <a:ext cx="3622096" cy="954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For single companies</a:t>
                </a:r>
              </a:p>
              <a:p>
                <a:pPr defTabSz="457200">
                  <a:defRPr sz="1400">
                    <a:latin typeface="Averta PE Semibold"/>
                    <a:ea typeface="Averta PE Semibold"/>
                    <a:cs typeface="Averta PE Semibold"/>
                    <a:sym typeface="Averta PE Semibold"/>
                  </a:defRPr>
                </a:pPr>
                <a:r>
                  <a:rPr dirty="0"/>
                  <a:t>Grants up to </a:t>
                </a:r>
                <a:r>
                  <a:rPr dirty="0">
                    <a:solidFill>
                      <a:srgbClr val="E0252F"/>
                    </a:solidFill>
                  </a:rPr>
                  <a:t>€2.5 million</a:t>
                </a:r>
              </a:p>
              <a:p>
                <a:pPr defTabSz="457200">
                  <a:defRPr sz="1400">
                    <a:latin typeface="Averta PE Semibold"/>
                    <a:ea typeface="Averta PE Semibold"/>
                    <a:cs typeface="Averta PE Semibold"/>
                    <a:sym typeface="Averta PE Semibold"/>
                  </a:defRPr>
                </a:pPr>
                <a:r>
                  <a:rPr dirty="0"/>
                  <a:t>Equity up to </a:t>
                </a:r>
                <a:r>
                  <a:rPr dirty="0">
                    <a:solidFill>
                      <a:srgbClr val="E0252F"/>
                    </a:solidFill>
                  </a:rPr>
                  <a:t>€1</a:t>
                </a:r>
                <a:r>
                  <a:rPr lang="fr-BE" dirty="0">
                    <a:solidFill>
                      <a:srgbClr val="E0252F"/>
                    </a:solidFill>
                  </a:rPr>
                  <a:t>0</a:t>
                </a:r>
                <a:r>
                  <a:rPr dirty="0">
                    <a:solidFill>
                      <a:srgbClr val="E0252F"/>
                    </a:solidFill>
                  </a:rPr>
                  <a:t> million</a:t>
                </a:r>
                <a:endParaRPr dirty="0"/>
              </a:p>
              <a:p>
                <a:pPr defTabSz="457200">
                  <a:defRPr sz="1400">
                    <a:latin typeface="Averta PE Semibold"/>
                    <a:ea typeface="Averta PE Semibold"/>
                    <a:cs typeface="Averta PE Semibold"/>
                    <a:sym typeface="Averta PE Semibold"/>
                  </a:defRPr>
                </a:pPr>
                <a:r>
                  <a:rPr dirty="0"/>
                  <a:t>To enter the market &amp;</a:t>
                </a:r>
                <a:r>
                  <a:rPr lang="en-IE" dirty="0"/>
                  <a:t> </a:t>
                </a:r>
                <a:r>
                  <a:rPr dirty="0"/>
                  <a:t>scale-up (TRL 6-9)</a:t>
                </a:r>
              </a:p>
            </p:txBody>
          </p:sp>
          <p:pic>
            <p:nvPicPr>
              <p:cNvPr id="491" name="Image" descr="Image">
                <a:extLst>
                  <a:ext uri="{FF2B5EF4-FFF2-40B4-BE49-F238E27FC236}">
                    <a16:creationId xmlns:a16="http://schemas.microsoft.com/office/drawing/2014/main" id="{9C21616B-FBEA-893F-7FBE-4979D372626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235873"/>
                <a:ext cx="101601" cy="101273"/>
              </a:xfrm>
              <a:prstGeom prst="rect">
                <a:avLst/>
              </a:prstGeom>
              <a:ln w="12700" cap="flat">
                <a:noFill/>
                <a:miter lim="400000"/>
              </a:ln>
              <a:effectLst/>
            </p:spPr>
          </p:pic>
          <p:pic>
            <p:nvPicPr>
              <p:cNvPr id="492" name="Image" descr="Image">
                <a:extLst>
                  <a:ext uri="{FF2B5EF4-FFF2-40B4-BE49-F238E27FC236}">
                    <a16:creationId xmlns:a16="http://schemas.microsoft.com/office/drawing/2014/main" id="{2E36FE0F-505D-D374-E817-732ACD9D789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452628"/>
                <a:ext cx="101601" cy="101272"/>
              </a:xfrm>
              <a:prstGeom prst="rect">
                <a:avLst/>
              </a:prstGeom>
              <a:ln w="12700" cap="flat">
                <a:noFill/>
                <a:miter lim="400000"/>
              </a:ln>
              <a:effectLst/>
            </p:spPr>
          </p:pic>
          <p:pic>
            <p:nvPicPr>
              <p:cNvPr id="494" name="Image" descr="Image">
                <a:extLst>
                  <a:ext uri="{FF2B5EF4-FFF2-40B4-BE49-F238E27FC236}">
                    <a16:creationId xmlns:a16="http://schemas.microsoft.com/office/drawing/2014/main" id="{17212AF2-EE35-EA92-A6DC-94563D3B4DD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877819"/>
                <a:ext cx="101601" cy="101272"/>
              </a:xfrm>
              <a:prstGeom prst="rect">
                <a:avLst/>
              </a:prstGeom>
              <a:ln w="12700" cap="flat">
                <a:noFill/>
                <a:miter lim="400000"/>
              </a:ln>
              <a:effectLst/>
            </p:spPr>
          </p:pic>
        </p:grpSp>
      </p:grpSp>
      <p:pic>
        <p:nvPicPr>
          <p:cNvPr id="496" name="Image" descr="Image">
            <a:extLst>
              <a:ext uri="{FF2B5EF4-FFF2-40B4-BE49-F238E27FC236}">
                <a16:creationId xmlns:a16="http://schemas.microsoft.com/office/drawing/2014/main" id="{7C12E1D2-3827-934D-CFB7-BA3717C1448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07055" y="3366905"/>
            <a:ext cx="856532" cy="1267831"/>
          </a:xfrm>
          <a:prstGeom prst="rect">
            <a:avLst/>
          </a:prstGeom>
          <a:ln w="12700">
            <a:miter lim="400000"/>
          </a:ln>
        </p:spPr>
      </p:pic>
      <p:pic>
        <p:nvPicPr>
          <p:cNvPr id="497" name="Image" descr="Image">
            <a:extLst>
              <a:ext uri="{FF2B5EF4-FFF2-40B4-BE49-F238E27FC236}">
                <a16:creationId xmlns:a16="http://schemas.microsoft.com/office/drawing/2014/main" id="{4660BF4B-B201-3A76-BF45-54188F8AB0B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27453" y="5003229"/>
            <a:ext cx="1270001" cy="596180"/>
          </a:xfrm>
          <a:prstGeom prst="rect">
            <a:avLst/>
          </a:prstGeom>
          <a:ln w="12700">
            <a:miter lim="400000"/>
          </a:ln>
        </p:spPr>
      </p:pic>
      <p:grpSp>
        <p:nvGrpSpPr>
          <p:cNvPr id="2" name="Group 1">
            <a:extLst>
              <a:ext uri="{FF2B5EF4-FFF2-40B4-BE49-F238E27FC236}">
                <a16:creationId xmlns:a16="http://schemas.microsoft.com/office/drawing/2014/main" id="{A558E5B8-CA7F-FA6B-5682-509DC9262FF1}"/>
              </a:ext>
            </a:extLst>
          </p:cNvPr>
          <p:cNvGrpSpPr/>
          <p:nvPr/>
        </p:nvGrpSpPr>
        <p:grpSpPr>
          <a:xfrm>
            <a:off x="9814985" y="3288442"/>
            <a:ext cx="2234762" cy="1426435"/>
            <a:chOff x="9510693" y="3270826"/>
            <a:chExt cx="2234762" cy="1426435"/>
          </a:xfrm>
        </p:grpSpPr>
        <p:sp>
          <p:nvSpPr>
            <p:cNvPr id="498" name="TextBox 72">
              <a:extLst>
                <a:ext uri="{FF2B5EF4-FFF2-40B4-BE49-F238E27FC236}">
                  <a16:creationId xmlns:a16="http://schemas.microsoft.com/office/drawing/2014/main" id="{A55F02FE-186A-8997-10BB-704779458246}"/>
                </a:ext>
              </a:extLst>
            </p:cNvPr>
            <p:cNvSpPr txBox="1"/>
            <p:nvPr/>
          </p:nvSpPr>
          <p:spPr>
            <a:xfrm>
              <a:off x="9510693" y="3270826"/>
              <a:ext cx="1994210" cy="320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dirty="0"/>
                <a:t>EIC TRANSITION</a:t>
              </a:r>
            </a:p>
          </p:txBody>
        </p:sp>
        <p:sp>
          <p:nvSpPr>
            <p:cNvPr id="499" name="TextBox 72">
              <a:extLst>
                <a:ext uri="{FF2B5EF4-FFF2-40B4-BE49-F238E27FC236}">
                  <a16:creationId xmlns:a16="http://schemas.microsoft.com/office/drawing/2014/main" id="{372B7F66-AE3D-43C6-1C09-8C09620A3225}"/>
                </a:ext>
              </a:extLst>
            </p:cNvPr>
            <p:cNvSpPr txBox="1"/>
            <p:nvPr/>
          </p:nvSpPr>
          <p:spPr>
            <a:xfrm>
              <a:off x="9688493" y="3527712"/>
              <a:ext cx="2056962" cy="1169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For consortia &amp;</a:t>
              </a:r>
              <a:r>
                <a:rPr lang="en-IE" dirty="0"/>
                <a:t> </a:t>
              </a:r>
              <a:r>
                <a:rPr dirty="0"/>
                <a:t>single companies</a:t>
              </a:r>
            </a:p>
            <a:p>
              <a:pPr defTabSz="457200">
                <a:defRPr sz="1400">
                  <a:latin typeface="Averta PE Semibold"/>
                  <a:ea typeface="Averta PE Semibold"/>
                  <a:cs typeface="Averta PE Semibold"/>
                  <a:sym typeface="Averta PE Semibold"/>
                </a:defRPr>
              </a:pPr>
              <a:r>
                <a:rPr dirty="0"/>
                <a:t>Grants up to</a:t>
              </a:r>
              <a:r>
                <a:rPr lang="en-IE" dirty="0"/>
                <a:t> </a:t>
              </a:r>
              <a:r>
                <a:rPr dirty="0">
                  <a:solidFill>
                    <a:srgbClr val="E0252F"/>
                  </a:solidFill>
                </a:rPr>
                <a:t>€2.5 million</a:t>
              </a:r>
              <a:endParaRPr lang="en-IE" dirty="0"/>
            </a:p>
            <a:p>
              <a:pPr defTabSz="457200">
                <a:defRPr sz="1400">
                  <a:latin typeface="Averta PE Semibold"/>
                  <a:ea typeface="Averta PE Semibold"/>
                  <a:cs typeface="Averta PE Semibold"/>
                  <a:sym typeface="Averta PE Semibold"/>
                </a:defRPr>
              </a:pPr>
              <a:r>
                <a:rPr lang="fr-BE" dirty="0"/>
                <a:t>To </a:t>
              </a:r>
              <a:r>
                <a:rPr lang="fr-BE" dirty="0" err="1"/>
                <a:t>develop</a:t>
              </a:r>
              <a:r>
                <a:rPr lang="fr-BE" dirty="0"/>
                <a:t> </a:t>
              </a:r>
              <a:r>
                <a:rPr dirty="0"/>
                <a:t>business cases</a:t>
              </a:r>
              <a:r>
                <a:rPr lang="en-IE" dirty="0"/>
                <a:t> </a:t>
              </a:r>
              <a:r>
                <a:rPr dirty="0"/>
                <a:t>(TRL 4-6)</a:t>
              </a:r>
              <a:endParaRPr lang="en-IE" dirty="0"/>
            </a:p>
          </p:txBody>
        </p:sp>
        <p:pic>
          <p:nvPicPr>
            <p:cNvPr id="500" name="Image" descr="Image">
              <a:extLst>
                <a:ext uri="{FF2B5EF4-FFF2-40B4-BE49-F238E27FC236}">
                  <a16:creationId xmlns:a16="http://schemas.microsoft.com/office/drawing/2014/main" id="{12CF86A4-A9B4-0E01-828B-FE2B1A2FDF1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61493" y="3633684"/>
              <a:ext cx="101600" cy="101272"/>
            </a:xfrm>
            <a:prstGeom prst="rect">
              <a:avLst/>
            </a:prstGeom>
            <a:ln w="12700" cap="flat">
              <a:noFill/>
              <a:miter lim="400000"/>
            </a:ln>
            <a:effectLst/>
          </p:spPr>
        </p:pic>
        <p:pic>
          <p:nvPicPr>
            <p:cNvPr id="501" name="Image" descr="Image">
              <a:extLst>
                <a:ext uri="{FF2B5EF4-FFF2-40B4-BE49-F238E27FC236}">
                  <a16:creationId xmlns:a16="http://schemas.microsoft.com/office/drawing/2014/main" id="{33F5ECB9-D6DF-728C-E435-23032B4D219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61493" y="4053245"/>
              <a:ext cx="101600" cy="101273"/>
            </a:xfrm>
            <a:prstGeom prst="rect">
              <a:avLst/>
            </a:prstGeom>
            <a:ln w="12700" cap="flat">
              <a:noFill/>
              <a:miter lim="400000"/>
            </a:ln>
            <a:effectLst/>
          </p:spPr>
        </p:pic>
        <p:pic>
          <p:nvPicPr>
            <p:cNvPr id="502" name="Image" descr="Image">
              <a:extLst>
                <a:ext uri="{FF2B5EF4-FFF2-40B4-BE49-F238E27FC236}">
                  <a16:creationId xmlns:a16="http://schemas.microsoft.com/office/drawing/2014/main" id="{95060649-19EA-E9C0-0838-4A918C75DEE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61493" y="4488781"/>
              <a:ext cx="101600" cy="101273"/>
            </a:xfrm>
            <a:prstGeom prst="rect">
              <a:avLst/>
            </a:prstGeom>
            <a:ln w="12700" cap="flat">
              <a:noFill/>
              <a:miter lim="400000"/>
            </a:ln>
            <a:effectLst/>
          </p:spPr>
        </p:pic>
      </p:grpSp>
      <p:pic>
        <p:nvPicPr>
          <p:cNvPr id="504" name="Image" descr="Image">
            <a:extLst>
              <a:ext uri="{FF2B5EF4-FFF2-40B4-BE49-F238E27FC236}">
                <a16:creationId xmlns:a16="http://schemas.microsoft.com/office/drawing/2014/main" id="{3E67BA30-0FCF-9544-0EB4-69AF9005AFF8}"/>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869192" y="1806956"/>
            <a:ext cx="1270001" cy="664254"/>
          </a:xfrm>
          <a:prstGeom prst="rect">
            <a:avLst/>
          </a:prstGeom>
          <a:ln w="12700">
            <a:miter lim="400000"/>
          </a:ln>
        </p:spPr>
      </p:pic>
      <p:pic>
        <p:nvPicPr>
          <p:cNvPr id="505" name="Image" descr="Image">
            <a:extLst>
              <a:ext uri="{FF2B5EF4-FFF2-40B4-BE49-F238E27FC236}">
                <a16:creationId xmlns:a16="http://schemas.microsoft.com/office/drawing/2014/main" id="{D5FC601A-D3F2-2A3A-A5F1-61F184EDAC5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2602" y="890520"/>
            <a:ext cx="856532" cy="1267828"/>
          </a:xfrm>
          <a:prstGeom prst="rect">
            <a:avLst/>
          </a:prstGeom>
          <a:ln w="12700">
            <a:miter lim="400000"/>
          </a:ln>
        </p:spPr>
      </p:pic>
      <p:pic>
        <p:nvPicPr>
          <p:cNvPr id="506" name="Image" descr="Image">
            <a:extLst>
              <a:ext uri="{FF2B5EF4-FFF2-40B4-BE49-F238E27FC236}">
                <a16:creationId xmlns:a16="http://schemas.microsoft.com/office/drawing/2014/main" id="{D6EAD673-3D99-C6FE-F33C-91A0110EBF6F}"/>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2100000">
            <a:off x="4955943" y="2102223"/>
            <a:ext cx="1728122" cy="1182234"/>
          </a:xfrm>
          <a:prstGeom prst="rect">
            <a:avLst/>
          </a:prstGeom>
          <a:ln w="12700">
            <a:miter lim="400000"/>
          </a:ln>
        </p:spPr>
      </p:pic>
      <p:pic>
        <p:nvPicPr>
          <p:cNvPr id="507" name="Image" descr="Image">
            <a:extLst>
              <a:ext uri="{FF2B5EF4-FFF2-40B4-BE49-F238E27FC236}">
                <a16:creationId xmlns:a16="http://schemas.microsoft.com/office/drawing/2014/main" id="{1FEA38FC-0A66-84A9-E835-4C46F57481D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109659" y="400609"/>
            <a:ext cx="648186" cy="647891"/>
          </a:xfrm>
          <a:prstGeom prst="rect">
            <a:avLst/>
          </a:prstGeom>
          <a:ln w="12700">
            <a:miter lim="400000"/>
          </a:ln>
        </p:spPr>
      </p:pic>
      <p:grpSp>
        <p:nvGrpSpPr>
          <p:cNvPr id="514" name="Group">
            <a:extLst>
              <a:ext uri="{FF2B5EF4-FFF2-40B4-BE49-F238E27FC236}">
                <a16:creationId xmlns:a16="http://schemas.microsoft.com/office/drawing/2014/main" id="{75A04F39-269C-F67D-311A-4FD16CA4DD24}"/>
              </a:ext>
            </a:extLst>
          </p:cNvPr>
          <p:cNvGrpSpPr/>
          <p:nvPr/>
        </p:nvGrpSpPr>
        <p:grpSpPr>
          <a:xfrm>
            <a:off x="6947086" y="30152"/>
            <a:ext cx="2805510" cy="1551048"/>
            <a:chOff x="0" y="0"/>
            <a:chExt cx="2805509" cy="1551046"/>
          </a:xfrm>
        </p:grpSpPr>
        <p:sp>
          <p:nvSpPr>
            <p:cNvPr id="508" name="TextBox 72">
              <a:extLst>
                <a:ext uri="{FF2B5EF4-FFF2-40B4-BE49-F238E27FC236}">
                  <a16:creationId xmlns:a16="http://schemas.microsoft.com/office/drawing/2014/main" id="{620C2FFF-CE77-8AD2-4412-77C913FDB99A}"/>
                </a:ext>
              </a:extLst>
            </p:cNvPr>
            <p:cNvSpPr txBox="1"/>
            <p:nvPr/>
          </p:nvSpPr>
          <p:spPr>
            <a:xfrm>
              <a:off x="0" y="0"/>
              <a:ext cx="2157324" cy="548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400">
                  <a:solidFill>
                    <a:srgbClr val="56358C"/>
                  </a:solidFill>
                </a:defRPr>
              </a:pPr>
              <a:r>
                <a:rPr dirty="0"/>
                <a:t>EIC ACCELERATOR </a:t>
              </a:r>
            </a:p>
            <a:p>
              <a:pPr>
                <a:defRPr sz="1400">
                  <a:solidFill>
                    <a:srgbClr val="56358C"/>
                  </a:solidFill>
                </a:defRPr>
              </a:pPr>
              <a:r>
                <a:rPr dirty="0"/>
                <a:t>SERVICES</a:t>
              </a:r>
            </a:p>
          </p:txBody>
        </p:sp>
        <p:sp>
          <p:nvSpPr>
            <p:cNvPr id="509" name="TextBox 72">
              <a:extLst>
                <a:ext uri="{FF2B5EF4-FFF2-40B4-BE49-F238E27FC236}">
                  <a16:creationId xmlns:a16="http://schemas.microsoft.com/office/drawing/2014/main" id="{67F390DF-778A-158B-D054-1D272E4A4A81}"/>
                </a:ext>
              </a:extLst>
            </p:cNvPr>
            <p:cNvSpPr txBox="1"/>
            <p:nvPr/>
          </p:nvSpPr>
          <p:spPr>
            <a:xfrm>
              <a:off x="152400" y="545206"/>
              <a:ext cx="2653110" cy="1005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Mentors, coaches</a:t>
              </a:r>
            </a:p>
            <a:p>
              <a:pPr defTabSz="457200">
                <a:defRPr sz="1400">
                  <a:latin typeface="Averta PE Semibold"/>
                  <a:ea typeface="Averta PE Semibold"/>
                  <a:cs typeface="Averta PE Semibold"/>
                  <a:sym typeface="Averta PE Semibold"/>
                </a:defRPr>
              </a:pPr>
              <a:r>
                <a:rPr dirty="0"/>
                <a:t>Global partners</a:t>
              </a:r>
            </a:p>
            <a:p>
              <a:pPr defTabSz="457200">
                <a:defRPr sz="1400">
                  <a:latin typeface="Averta PE Semibold"/>
                  <a:ea typeface="Averta PE Semibold"/>
                  <a:cs typeface="Averta PE Semibold"/>
                  <a:sym typeface="Averta PE Semibold"/>
                </a:defRPr>
              </a:pPr>
              <a:r>
                <a:rPr dirty="0"/>
                <a:t>Innovation ecosystems</a:t>
              </a:r>
            </a:p>
            <a:p>
              <a:pPr defTabSz="457200">
                <a:defRPr sz="1400">
                  <a:latin typeface="Averta PE Semibold"/>
                  <a:ea typeface="Averta PE Semibold"/>
                  <a:cs typeface="Averta PE Semibold"/>
                  <a:sym typeface="Averta PE Semibold"/>
                </a:defRPr>
              </a:pPr>
              <a:r>
                <a:rPr dirty="0"/>
                <a:t>EIC Community Platform</a:t>
              </a:r>
            </a:p>
          </p:txBody>
        </p:sp>
        <p:pic>
          <p:nvPicPr>
            <p:cNvPr id="510" name="Image" descr="Image">
              <a:extLst>
                <a:ext uri="{FF2B5EF4-FFF2-40B4-BE49-F238E27FC236}">
                  <a16:creationId xmlns:a16="http://schemas.microsoft.com/office/drawing/2014/main" id="{C401BB88-82FA-0939-711F-F02C932DA3B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673821"/>
              <a:ext cx="101601" cy="101273"/>
            </a:xfrm>
            <a:prstGeom prst="rect">
              <a:avLst/>
            </a:prstGeom>
            <a:ln w="12700" cap="flat">
              <a:noFill/>
              <a:miter lim="400000"/>
            </a:ln>
            <a:effectLst/>
          </p:spPr>
        </p:pic>
        <p:pic>
          <p:nvPicPr>
            <p:cNvPr id="511" name="Image" descr="Image">
              <a:extLst>
                <a:ext uri="{FF2B5EF4-FFF2-40B4-BE49-F238E27FC236}">
                  <a16:creationId xmlns:a16="http://schemas.microsoft.com/office/drawing/2014/main" id="{43BC09DE-842F-A909-3A73-BD64F0D45B0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896337"/>
              <a:ext cx="101601" cy="101273"/>
            </a:xfrm>
            <a:prstGeom prst="rect">
              <a:avLst/>
            </a:prstGeom>
            <a:ln w="12700" cap="flat">
              <a:noFill/>
              <a:miter lim="400000"/>
            </a:ln>
            <a:effectLst/>
          </p:spPr>
        </p:pic>
        <p:pic>
          <p:nvPicPr>
            <p:cNvPr id="512" name="Image" descr="Image">
              <a:extLst>
                <a:ext uri="{FF2B5EF4-FFF2-40B4-BE49-F238E27FC236}">
                  <a16:creationId xmlns:a16="http://schemas.microsoft.com/office/drawing/2014/main" id="{3E0F5CCF-832E-8903-7E78-A2C3F2660E2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1118853"/>
              <a:ext cx="101601" cy="101272"/>
            </a:xfrm>
            <a:prstGeom prst="rect">
              <a:avLst/>
            </a:prstGeom>
            <a:ln w="12700" cap="flat">
              <a:noFill/>
              <a:miter lim="400000"/>
            </a:ln>
            <a:effectLst/>
          </p:spPr>
        </p:pic>
        <p:pic>
          <p:nvPicPr>
            <p:cNvPr id="513" name="Image" descr="Image">
              <a:extLst>
                <a:ext uri="{FF2B5EF4-FFF2-40B4-BE49-F238E27FC236}">
                  <a16:creationId xmlns:a16="http://schemas.microsoft.com/office/drawing/2014/main" id="{560A9E77-8E71-684A-9E08-D0A090B73C3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1347453"/>
              <a:ext cx="101601" cy="101272"/>
            </a:xfrm>
            <a:prstGeom prst="rect">
              <a:avLst/>
            </a:prstGeom>
            <a:ln w="12700" cap="flat">
              <a:noFill/>
              <a:miter lim="400000"/>
            </a:ln>
            <a:effectLst/>
          </p:spPr>
        </p:pic>
      </p:grpSp>
      <p:grpSp>
        <p:nvGrpSpPr>
          <p:cNvPr id="524" name="Group">
            <a:extLst>
              <a:ext uri="{FF2B5EF4-FFF2-40B4-BE49-F238E27FC236}">
                <a16:creationId xmlns:a16="http://schemas.microsoft.com/office/drawing/2014/main" id="{374C53A7-B9DC-714F-7A10-DFC7F276CACA}"/>
              </a:ext>
            </a:extLst>
          </p:cNvPr>
          <p:cNvGrpSpPr/>
          <p:nvPr/>
        </p:nvGrpSpPr>
        <p:grpSpPr>
          <a:xfrm>
            <a:off x="343361" y="232664"/>
            <a:ext cx="3262738" cy="791408"/>
            <a:chOff x="-748776" y="-52883"/>
            <a:chExt cx="3262736" cy="791407"/>
          </a:xfrm>
        </p:grpSpPr>
        <p:pic>
          <p:nvPicPr>
            <p:cNvPr id="515" name="Image" descr="Image">
              <a:extLst>
                <a:ext uri="{FF2B5EF4-FFF2-40B4-BE49-F238E27FC236}">
                  <a16:creationId xmlns:a16="http://schemas.microsoft.com/office/drawing/2014/main" id="{E7378C09-40DE-C146-B515-59B6D4D3B0AA}"/>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8776" y="-21012"/>
              <a:ext cx="762001" cy="759536"/>
            </a:xfrm>
            <a:prstGeom prst="rect">
              <a:avLst/>
            </a:prstGeom>
            <a:ln w="12700" cap="flat">
              <a:noFill/>
              <a:miter lim="400000"/>
            </a:ln>
            <a:effectLst/>
          </p:spPr>
        </p:pic>
        <p:sp>
          <p:nvSpPr>
            <p:cNvPr id="516" name="TextBox 72">
              <a:extLst>
                <a:ext uri="{FF2B5EF4-FFF2-40B4-BE49-F238E27FC236}">
                  <a16:creationId xmlns:a16="http://schemas.microsoft.com/office/drawing/2014/main" id="{9B133296-83A6-4AD4-8D55-0CFB87B7B228}"/>
                </a:ext>
              </a:extLst>
            </p:cNvPr>
            <p:cNvSpPr txBox="1"/>
            <p:nvPr/>
          </p:nvSpPr>
          <p:spPr>
            <a:xfrm>
              <a:off x="286513" y="-52883"/>
              <a:ext cx="1709704"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200">
                  <a:solidFill>
                    <a:srgbClr val="BE443E"/>
                  </a:solidFill>
                </a:defRPr>
              </a:lvl1pPr>
            </a:lstStyle>
            <a:p>
              <a:pPr algn="l"/>
              <a:r>
                <a:rPr dirty="0"/>
                <a:t>EIC PRIZES</a:t>
              </a:r>
            </a:p>
          </p:txBody>
        </p:sp>
        <p:sp>
          <p:nvSpPr>
            <p:cNvPr id="517" name="TextBox 72">
              <a:extLst>
                <a:ext uri="{FF2B5EF4-FFF2-40B4-BE49-F238E27FC236}">
                  <a16:creationId xmlns:a16="http://schemas.microsoft.com/office/drawing/2014/main" id="{EC59CCD0-98EE-99EB-2FA2-186CAC8D8802}"/>
                </a:ext>
              </a:extLst>
            </p:cNvPr>
            <p:cNvSpPr txBox="1"/>
            <p:nvPr/>
          </p:nvSpPr>
          <p:spPr>
            <a:xfrm>
              <a:off x="274704" y="184773"/>
              <a:ext cx="2239256" cy="4413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lnSpc>
                  <a:spcPct val="80000"/>
                </a:lnSpc>
                <a:defRPr sz="1400">
                  <a:latin typeface="Averta PE Semibold"/>
                  <a:ea typeface="Averta PE Semibold"/>
                  <a:cs typeface="Averta PE Semibold"/>
                  <a:sym typeface="Averta PE Semibold"/>
                </a:defRPr>
              </a:pPr>
              <a:r>
                <a:rPr dirty="0"/>
                <a:t>Women innovators</a:t>
              </a:r>
            </a:p>
            <a:p>
              <a:pPr defTabSz="457200">
                <a:lnSpc>
                  <a:spcPct val="80000"/>
                </a:lnSpc>
                <a:defRPr sz="1400">
                  <a:latin typeface="Averta PE Semibold"/>
                  <a:ea typeface="Averta PE Semibold"/>
                  <a:cs typeface="Averta PE Semibold"/>
                  <a:sym typeface="Averta PE Semibold"/>
                </a:defRPr>
              </a:pPr>
              <a:r>
                <a:rPr dirty="0"/>
                <a:t>Capital of innovation</a:t>
              </a:r>
            </a:p>
          </p:txBody>
        </p:sp>
        <p:pic>
          <p:nvPicPr>
            <p:cNvPr id="518" name="Image" descr="Image">
              <a:extLst>
                <a:ext uri="{FF2B5EF4-FFF2-40B4-BE49-F238E27FC236}">
                  <a16:creationId xmlns:a16="http://schemas.microsoft.com/office/drawing/2014/main" id="{D474671A-2C94-F607-E2DF-56ED4FC92B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7510" y="240004"/>
              <a:ext cx="101601" cy="101273"/>
            </a:xfrm>
            <a:prstGeom prst="rect">
              <a:avLst/>
            </a:prstGeom>
            <a:ln w="12700" cap="flat">
              <a:noFill/>
              <a:miter lim="400000"/>
            </a:ln>
            <a:effectLst/>
          </p:spPr>
        </p:pic>
        <p:pic>
          <p:nvPicPr>
            <p:cNvPr id="519" name="Image" descr="Image">
              <a:extLst>
                <a:ext uri="{FF2B5EF4-FFF2-40B4-BE49-F238E27FC236}">
                  <a16:creationId xmlns:a16="http://schemas.microsoft.com/office/drawing/2014/main" id="{5FA10A5C-93D4-B91A-DE52-2C4501A5241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7510" y="422991"/>
              <a:ext cx="101601" cy="101272"/>
            </a:xfrm>
            <a:prstGeom prst="rect">
              <a:avLst/>
            </a:prstGeom>
            <a:ln w="12700" cap="flat">
              <a:noFill/>
              <a:miter lim="400000"/>
            </a:ln>
            <a:effectLst/>
          </p:spPr>
        </p:pic>
      </p:grpSp>
      <p:pic>
        <p:nvPicPr>
          <p:cNvPr id="525" name="EIC square.ai" descr="EIC square.ai">
            <a:extLst>
              <a:ext uri="{FF2B5EF4-FFF2-40B4-BE49-F238E27FC236}">
                <a16:creationId xmlns:a16="http://schemas.microsoft.com/office/drawing/2014/main" id="{5FE66E4D-3D09-19B2-CB42-59C13330D826}"/>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651930" y="6247878"/>
            <a:ext cx="1397816" cy="469766"/>
          </a:xfrm>
          <a:prstGeom prst="rect">
            <a:avLst/>
          </a:prstGeom>
          <a:ln w="12700">
            <a:miter lim="400000"/>
          </a:ln>
        </p:spPr>
      </p:pic>
      <p:pic>
        <p:nvPicPr>
          <p:cNvPr id="479" name="Image" descr="Image">
            <a:extLst>
              <a:ext uri="{FF2B5EF4-FFF2-40B4-BE49-F238E27FC236}">
                <a16:creationId xmlns:a16="http://schemas.microsoft.com/office/drawing/2014/main" id="{57F93BC1-4E9A-1B27-2D6F-1AEBD718E393}"/>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058860" y="3447389"/>
            <a:ext cx="968997" cy="834345"/>
          </a:xfrm>
          <a:prstGeom prst="rect">
            <a:avLst/>
          </a:prstGeom>
          <a:ln w="12700">
            <a:miter lim="400000"/>
          </a:ln>
        </p:spPr>
      </p:pic>
      <p:pic>
        <p:nvPicPr>
          <p:cNvPr id="480" name="Image" descr="Image">
            <a:extLst>
              <a:ext uri="{FF2B5EF4-FFF2-40B4-BE49-F238E27FC236}">
                <a16:creationId xmlns:a16="http://schemas.microsoft.com/office/drawing/2014/main" id="{8810E823-F9E0-6E3C-90BC-C3F3A96FE75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866852" y="3590866"/>
            <a:ext cx="581399" cy="925933"/>
          </a:xfrm>
          <a:prstGeom prst="rect">
            <a:avLst/>
          </a:prstGeom>
          <a:ln w="12700">
            <a:miter lim="400000"/>
          </a:ln>
        </p:spPr>
      </p:pic>
      <p:pic>
        <p:nvPicPr>
          <p:cNvPr id="4" name="Picture 3" descr="A red and white pin with a person holding a flag&#10;&#10;Description automatically generated">
            <a:extLst>
              <a:ext uri="{FF2B5EF4-FFF2-40B4-BE49-F238E27FC236}">
                <a16:creationId xmlns:a16="http://schemas.microsoft.com/office/drawing/2014/main" id="{463E93D3-8EA5-0945-B84D-2FF641FBACD0}"/>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86306" y="3948833"/>
            <a:ext cx="2136057" cy="2621827"/>
          </a:xfrm>
          <a:prstGeom prst="rect">
            <a:avLst/>
          </a:prstGeom>
        </p:spPr>
      </p:pic>
      <p:grpSp>
        <p:nvGrpSpPr>
          <p:cNvPr id="8" name="Group">
            <a:extLst>
              <a:ext uri="{FF2B5EF4-FFF2-40B4-BE49-F238E27FC236}">
                <a16:creationId xmlns:a16="http://schemas.microsoft.com/office/drawing/2014/main" id="{C134AB02-17D0-E0DB-BA39-85FC0031C8A4}"/>
              </a:ext>
            </a:extLst>
          </p:cNvPr>
          <p:cNvGrpSpPr/>
          <p:nvPr/>
        </p:nvGrpSpPr>
        <p:grpSpPr>
          <a:xfrm>
            <a:off x="2235045" y="5170227"/>
            <a:ext cx="3789612" cy="1435356"/>
            <a:chOff x="0" y="-1"/>
            <a:chExt cx="3789611" cy="1435354"/>
          </a:xfrm>
        </p:grpSpPr>
        <p:sp>
          <p:nvSpPr>
            <p:cNvPr id="9" name="TextBox 72">
              <a:extLst>
                <a:ext uri="{FF2B5EF4-FFF2-40B4-BE49-F238E27FC236}">
                  <a16:creationId xmlns:a16="http://schemas.microsoft.com/office/drawing/2014/main" id="{7878156C-C7CA-CC83-9E3F-2F96FC7372ED}"/>
                </a:ext>
              </a:extLst>
            </p:cNvPr>
            <p:cNvSpPr txBox="1"/>
            <p:nvPr/>
          </p:nvSpPr>
          <p:spPr>
            <a:xfrm>
              <a:off x="0" y="-1"/>
              <a:ext cx="2997044"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lang="en-IE" dirty="0"/>
                <a:t>E</a:t>
              </a:r>
              <a:r>
                <a:rPr dirty="0"/>
                <a:t>IC PR</a:t>
              </a:r>
              <a:r>
                <a:rPr lang="en-IE" dirty="0"/>
                <a:t>OGRAMME MANAGERS</a:t>
              </a:r>
              <a:endParaRPr dirty="0"/>
            </a:p>
          </p:txBody>
        </p:sp>
        <p:sp>
          <p:nvSpPr>
            <p:cNvPr id="10" name="TextBox 72">
              <a:extLst>
                <a:ext uri="{FF2B5EF4-FFF2-40B4-BE49-F238E27FC236}">
                  <a16:creationId xmlns:a16="http://schemas.microsoft.com/office/drawing/2014/main" id="{E8CB5E6F-9890-4698-A8BD-0E51D4BBF9D1}"/>
                </a:ext>
              </a:extLst>
            </p:cNvPr>
            <p:cNvSpPr txBox="1"/>
            <p:nvPr/>
          </p:nvSpPr>
          <p:spPr>
            <a:xfrm>
              <a:off x="152400" y="265806"/>
              <a:ext cx="3637211" cy="1169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lang="en-US" dirty="0"/>
                <a:t>In-house leading experts</a:t>
              </a:r>
            </a:p>
            <a:p>
              <a:pPr defTabSz="457200">
                <a:defRPr sz="1400">
                  <a:latin typeface="Averta PE Semibold"/>
                  <a:ea typeface="Averta PE Semibold"/>
                  <a:cs typeface="Averta PE Semibold"/>
                  <a:sym typeface="Averta PE Semibold"/>
                </a:defRPr>
              </a:pPr>
              <a:r>
                <a:rPr lang="en-US" dirty="0"/>
                <a:t>Identifying potential challenges in </a:t>
              </a:r>
              <a:r>
                <a:rPr lang="en-US" dirty="0">
                  <a:solidFill>
                    <a:srgbClr val="E0252F"/>
                  </a:solidFill>
                </a:rPr>
                <a:t>emerging deep tech areas</a:t>
              </a:r>
            </a:p>
            <a:p>
              <a:pPr defTabSz="457200">
                <a:defRPr sz="1400">
                  <a:latin typeface="Averta PE Semibold"/>
                  <a:ea typeface="Averta PE Semibold"/>
                  <a:cs typeface="Averta PE Semibold"/>
                  <a:sym typeface="Averta PE Semibold"/>
                </a:defRPr>
              </a:pPr>
              <a:r>
                <a:rPr lang="en-IE" dirty="0"/>
                <a:t>Pro-actively managing EIC Pathfinder, Transition and Accelerator portfolios</a:t>
              </a:r>
              <a:endParaRPr dirty="0"/>
            </a:p>
          </p:txBody>
        </p:sp>
        <p:pic>
          <p:nvPicPr>
            <p:cNvPr id="11" name="Image" descr="Image">
              <a:extLst>
                <a:ext uri="{FF2B5EF4-FFF2-40B4-BE49-F238E27FC236}">
                  <a16:creationId xmlns:a16="http://schemas.microsoft.com/office/drawing/2014/main" id="{0B73C727-F3E2-8E3E-CE2C-5993DD06178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386667"/>
              <a:ext cx="101601" cy="101272"/>
            </a:xfrm>
            <a:prstGeom prst="rect">
              <a:avLst/>
            </a:prstGeom>
            <a:ln w="12700" cap="flat">
              <a:noFill/>
              <a:miter lim="400000"/>
            </a:ln>
            <a:effectLst/>
          </p:spPr>
        </p:pic>
        <p:pic>
          <p:nvPicPr>
            <p:cNvPr id="12" name="Image" descr="Image">
              <a:extLst>
                <a:ext uri="{FF2B5EF4-FFF2-40B4-BE49-F238E27FC236}">
                  <a16:creationId xmlns:a16="http://schemas.microsoft.com/office/drawing/2014/main" id="{1E69ECCC-30FF-D562-DB3E-64C5A3B3A62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609182"/>
              <a:ext cx="101601" cy="101273"/>
            </a:xfrm>
            <a:prstGeom prst="rect">
              <a:avLst/>
            </a:prstGeom>
            <a:ln w="12700" cap="flat">
              <a:noFill/>
              <a:miter lim="400000"/>
            </a:ln>
            <a:effectLst/>
          </p:spPr>
        </p:pic>
        <p:pic>
          <p:nvPicPr>
            <p:cNvPr id="13" name="Image" descr="Image">
              <a:extLst>
                <a:ext uri="{FF2B5EF4-FFF2-40B4-BE49-F238E27FC236}">
                  <a16:creationId xmlns:a16="http://schemas.microsoft.com/office/drawing/2014/main" id="{1D009127-BDAA-E262-0B4C-AD4563D13F3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1012322"/>
              <a:ext cx="101601" cy="101273"/>
            </a:xfrm>
            <a:prstGeom prst="rect">
              <a:avLst/>
            </a:prstGeom>
            <a:ln w="12700" cap="flat">
              <a:noFill/>
              <a:miter lim="400000"/>
            </a:ln>
            <a:effectLst/>
          </p:spPr>
        </p:pic>
      </p:grpSp>
      <p:grpSp>
        <p:nvGrpSpPr>
          <p:cNvPr id="5" name="Group">
            <a:extLst>
              <a:ext uri="{FF2B5EF4-FFF2-40B4-BE49-F238E27FC236}">
                <a16:creationId xmlns:a16="http://schemas.microsoft.com/office/drawing/2014/main" id="{A9BC3E08-5800-3DF5-3375-AD9E79F22FB2}"/>
              </a:ext>
            </a:extLst>
          </p:cNvPr>
          <p:cNvGrpSpPr/>
          <p:nvPr/>
        </p:nvGrpSpPr>
        <p:grpSpPr>
          <a:xfrm>
            <a:off x="8848005" y="1901340"/>
            <a:ext cx="3879539" cy="1068425"/>
            <a:chOff x="-1" y="0"/>
            <a:chExt cx="3879538" cy="1068423"/>
          </a:xfrm>
        </p:grpSpPr>
        <p:sp>
          <p:nvSpPr>
            <p:cNvPr id="6" name="TextBox 72">
              <a:extLst>
                <a:ext uri="{FF2B5EF4-FFF2-40B4-BE49-F238E27FC236}">
                  <a16:creationId xmlns:a16="http://schemas.microsoft.com/office/drawing/2014/main" id="{40E8BA5F-1081-6328-9FBA-B6F7C963AA5A}"/>
                </a:ext>
              </a:extLst>
            </p:cNvPr>
            <p:cNvSpPr txBox="1"/>
            <p:nvPr/>
          </p:nvSpPr>
          <p:spPr>
            <a:xfrm>
              <a:off x="-1" y="0"/>
              <a:ext cx="3669916"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400">
                  <a:solidFill>
                    <a:srgbClr val="56358C"/>
                  </a:solidFill>
                </a:defRPr>
              </a:pPr>
              <a:r>
                <a:rPr lang="fr-BE" dirty="0"/>
                <a:t>EIC STEP</a:t>
              </a:r>
            </a:p>
            <a:p>
              <a:pPr>
                <a:defRPr sz="1400">
                  <a:solidFill>
                    <a:srgbClr val="56358C"/>
                  </a:solidFill>
                </a:defRPr>
              </a:pPr>
              <a:r>
                <a:rPr lang="en-IE" sz="1400" i="1" dirty="0"/>
                <a:t>Strategic Technologies for Europe Platform</a:t>
              </a:r>
              <a:r>
                <a:rPr lang="en-IE" sz="1000" i="1" dirty="0"/>
                <a:t> </a:t>
              </a:r>
              <a:endParaRPr sz="1000" dirty="0"/>
            </a:p>
          </p:txBody>
        </p:sp>
        <p:sp>
          <p:nvSpPr>
            <p:cNvPr id="7" name="TextBox 72">
              <a:extLst>
                <a:ext uri="{FF2B5EF4-FFF2-40B4-BE49-F238E27FC236}">
                  <a16:creationId xmlns:a16="http://schemas.microsoft.com/office/drawing/2014/main" id="{DD329816-4835-2C82-F236-D25DA0D4C380}"/>
                </a:ext>
              </a:extLst>
            </p:cNvPr>
            <p:cNvSpPr txBox="1"/>
            <p:nvPr/>
          </p:nvSpPr>
          <p:spPr>
            <a:xfrm>
              <a:off x="152400" y="545206"/>
              <a:ext cx="3727137"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lang="en-US" dirty="0"/>
                <a:t>Co-investments up to </a:t>
              </a:r>
              <a:r>
                <a:rPr lang="en-US" sz="1400" dirty="0">
                  <a:solidFill>
                    <a:srgbClr val="E0252F"/>
                  </a:solidFill>
                  <a:latin typeface="Averta PE Semibold"/>
                </a:rPr>
                <a:t>€30 million</a:t>
              </a:r>
              <a:endParaRPr lang="en-US" dirty="0"/>
            </a:p>
            <a:p>
              <a:pPr defTabSz="457200">
                <a:defRPr sz="1400">
                  <a:latin typeface="Averta PE Semibold"/>
                  <a:ea typeface="Averta PE Semibold"/>
                  <a:cs typeface="Averta PE Semibold"/>
                  <a:sym typeface="Averta PE Semibold"/>
                </a:defRPr>
              </a:pPr>
              <a:r>
                <a:rPr lang="en-IE" dirty="0"/>
                <a:t>Digital, deep tech, biotech, clean tech</a:t>
              </a:r>
              <a:endParaRPr dirty="0"/>
            </a:p>
          </p:txBody>
        </p:sp>
        <p:pic>
          <p:nvPicPr>
            <p:cNvPr id="14" name="Image" descr="Image">
              <a:extLst>
                <a:ext uri="{FF2B5EF4-FFF2-40B4-BE49-F238E27FC236}">
                  <a16:creationId xmlns:a16="http://schemas.microsoft.com/office/drawing/2014/main" id="{F7A6866C-E3D8-FB13-A4D1-DCB01F0BBCE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657946"/>
              <a:ext cx="101601" cy="101273"/>
            </a:xfrm>
            <a:prstGeom prst="rect">
              <a:avLst/>
            </a:prstGeom>
            <a:ln w="12700" cap="flat">
              <a:noFill/>
              <a:miter lim="400000"/>
            </a:ln>
            <a:effectLst/>
          </p:spPr>
        </p:pic>
        <p:pic>
          <p:nvPicPr>
            <p:cNvPr id="15" name="Image" descr="Image">
              <a:extLst>
                <a:ext uri="{FF2B5EF4-FFF2-40B4-BE49-F238E27FC236}">
                  <a16:creationId xmlns:a16="http://schemas.microsoft.com/office/drawing/2014/main" id="{68DDE6B6-1A51-CE5D-F8A5-5249D530D4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870937"/>
              <a:ext cx="101601" cy="101273"/>
            </a:xfrm>
            <a:prstGeom prst="rect">
              <a:avLst/>
            </a:prstGeom>
            <a:ln w="12700" cap="flat">
              <a:noFill/>
              <a:miter lim="400000"/>
            </a:ln>
            <a:effectLst/>
          </p:spPr>
        </p:pic>
      </p:grpSp>
      <p:pic>
        <p:nvPicPr>
          <p:cNvPr id="19" name="Picture 18">
            <a:extLst>
              <a:ext uri="{FF2B5EF4-FFF2-40B4-BE49-F238E27FC236}">
                <a16:creationId xmlns:a16="http://schemas.microsoft.com/office/drawing/2014/main" id="{F9B09A19-CFB3-22FA-7F97-97D4AADDA78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31994" y="1819191"/>
            <a:ext cx="819904" cy="1213447"/>
          </a:xfrm>
          <a:prstGeom prst="rect">
            <a:avLst/>
          </a:prstGeom>
        </p:spPr>
      </p:pic>
    </p:spTree>
    <p:extLst>
      <p:ext uri="{BB962C8B-B14F-4D97-AF65-F5344CB8AC3E}">
        <p14:creationId xmlns:p14="http://schemas.microsoft.com/office/powerpoint/2010/main" val="1991589752"/>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fill="hold" grpId="0" nodeType="afterEffect">
                                  <p:stCondLst>
                                    <p:cond delay="0"/>
                                  </p:stCondLst>
                                  <p:iterate>
                                    <p:tmAbs val="0"/>
                                  </p:iterate>
                                  <p:childTnLst>
                                    <p:set>
                                      <p:cBhvr>
                                        <p:cTn id="10" fill="hold"/>
                                        <p:tgtEl>
                                          <p:spTgt spid="471"/>
                                        </p:tgtEl>
                                        <p:attrNameLst>
                                          <p:attrName>style.visibility</p:attrName>
                                        </p:attrNameLst>
                                      </p:cBhvr>
                                      <p:to>
                                        <p:strVal val="visible"/>
                                      </p:to>
                                    </p:set>
                                    <p:animEffect transition="in" filter="fade">
                                      <p:cBhvr>
                                        <p:cTn id="11" dur="250"/>
                                        <p:tgtEl>
                                          <p:spTgt spid="471"/>
                                        </p:tgtEl>
                                      </p:cBhvr>
                                    </p:animEffect>
                                  </p:childTnLst>
                                </p:cTn>
                              </p:par>
                            </p:childTnLst>
                          </p:cTn>
                        </p:par>
                        <p:par>
                          <p:cTn id="12" fill="hold">
                            <p:stCondLst>
                              <p:cond delay="500"/>
                            </p:stCondLst>
                            <p:childTnLst>
                              <p:par>
                                <p:cTn id="13" presetID="10" presetClass="entr" fill="hold" grpId="0" nodeType="afterEffect">
                                  <p:stCondLst>
                                    <p:cond delay="0"/>
                                  </p:stCondLst>
                                  <p:iterate>
                                    <p:tmAbs val="0"/>
                                  </p:iterate>
                                  <p:childTnLst>
                                    <p:set>
                                      <p:cBhvr>
                                        <p:cTn id="14" fill="hold"/>
                                        <p:tgtEl>
                                          <p:spTgt spid="470"/>
                                        </p:tgtEl>
                                        <p:attrNameLst>
                                          <p:attrName>style.visibility</p:attrName>
                                        </p:attrNameLst>
                                      </p:cBhvr>
                                      <p:to>
                                        <p:strVal val="visible"/>
                                      </p:to>
                                    </p:set>
                                    <p:animEffect transition="in" filter="fade">
                                      <p:cBhvr>
                                        <p:cTn id="15" dur="250"/>
                                        <p:tgtEl>
                                          <p:spTgt spid="470"/>
                                        </p:tgtEl>
                                      </p:cBhvr>
                                    </p:animEffect>
                                  </p:childTnLst>
                                </p:cTn>
                              </p:par>
                            </p:childTnLst>
                          </p:cTn>
                        </p:par>
                        <p:par>
                          <p:cTn id="16" fill="hold">
                            <p:stCondLst>
                              <p:cond delay="750"/>
                            </p:stCondLst>
                            <p:childTnLst>
                              <p:par>
                                <p:cTn id="17" presetID="10" presetClass="entr" fill="hold" grpId="0" nodeType="after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250"/>
                                        <p:tgtEl>
                                          <p:spTgt spid="8"/>
                                        </p:tgtEl>
                                      </p:cBhvr>
                                    </p:animEffect>
                                  </p:childTnLst>
                                </p:cTn>
                              </p:par>
                            </p:childTnLst>
                          </p:cTn>
                        </p:par>
                        <p:par>
                          <p:cTn id="20" fill="hold">
                            <p:stCondLst>
                              <p:cond delay="1000"/>
                            </p:stCondLst>
                            <p:childTnLst>
                              <p:par>
                                <p:cTn id="21" presetID="10" presetClass="entr" fill="hold" grpId="0" nodeType="afterEffect">
                                  <p:stCondLst>
                                    <p:cond delay="0"/>
                                  </p:stCondLst>
                                  <p:iterate>
                                    <p:tmAbs val="0"/>
                                  </p:iterate>
                                  <p:childTnLst>
                                    <p:set>
                                      <p:cBhvr>
                                        <p:cTn id="22" fill="hold"/>
                                        <p:tgtEl>
                                          <p:spTgt spid="478"/>
                                        </p:tgtEl>
                                        <p:attrNameLst>
                                          <p:attrName>style.visibility</p:attrName>
                                        </p:attrNameLst>
                                      </p:cBhvr>
                                      <p:to>
                                        <p:strVal val="visible"/>
                                      </p:to>
                                    </p:set>
                                    <p:animEffect transition="in" filter="fade">
                                      <p:cBhvr>
                                        <p:cTn id="23" dur="250"/>
                                        <p:tgtEl>
                                          <p:spTgt spid="478"/>
                                        </p:tgtEl>
                                      </p:cBhvr>
                                    </p:animEffect>
                                  </p:childTnLst>
                                </p:cTn>
                              </p:par>
                            </p:childTnLst>
                          </p:cTn>
                        </p:par>
                        <p:par>
                          <p:cTn id="24" fill="hold">
                            <p:stCondLst>
                              <p:cond delay="1250"/>
                            </p:stCondLst>
                            <p:childTnLst>
                              <p:par>
                                <p:cTn id="25" presetID="10" presetClass="entr" fill="hold" grpId="0" nodeType="afterEffect">
                                  <p:stCondLst>
                                    <p:cond delay="0"/>
                                  </p:stCondLst>
                                  <p:iterate>
                                    <p:tmAbs val="0"/>
                                  </p:iterate>
                                  <p:childTnLst>
                                    <p:set>
                                      <p:cBhvr>
                                        <p:cTn id="26" fill="hold"/>
                                        <p:tgtEl>
                                          <p:spTgt spid="486"/>
                                        </p:tgtEl>
                                        <p:attrNameLst>
                                          <p:attrName>style.visibility</p:attrName>
                                        </p:attrNameLst>
                                      </p:cBhvr>
                                      <p:to>
                                        <p:strVal val="visible"/>
                                      </p:to>
                                    </p:set>
                                    <p:animEffect transition="in" filter="fade">
                                      <p:cBhvr>
                                        <p:cTn id="27" dur="250"/>
                                        <p:tgtEl>
                                          <p:spTgt spid="486"/>
                                        </p:tgtEl>
                                      </p:cBhvr>
                                    </p:animEffect>
                                  </p:childTnLst>
                                </p:cTn>
                              </p:par>
                            </p:childTnLst>
                          </p:cTn>
                        </p:par>
                        <p:par>
                          <p:cTn id="28" fill="hold">
                            <p:stCondLst>
                              <p:cond delay="1500"/>
                            </p:stCondLst>
                            <p:childTnLst>
                              <p:par>
                                <p:cTn id="29" presetID="10" presetClass="entr" fill="hold" grpId="0" nodeType="afterEffect">
                                  <p:stCondLst>
                                    <p:cond delay="0"/>
                                  </p:stCondLst>
                                  <p:iterate>
                                    <p:tmAbs val="0"/>
                                  </p:iterate>
                                  <p:childTnLst>
                                    <p:set>
                                      <p:cBhvr>
                                        <p:cTn id="30" fill="hold"/>
                                        <p:tgtEl>
                                          <p:spTgt spid="497"/>
                                        </p:tgtEl>
                                        <p:attrNameLst>
                                          <p:attrName>style.visibility</p:attrName>
                                        </p:attrNameLst>
                                      </p:cBhvr>
                                      <p:to>
                                        <p:strVal val="visible"/>
                                      </p:to>
                                    </p:set>
                                    <p:animEffect transition="in" filter="fade">
                                      <p:cBhvr>
                                        <p:cTn id="31" dur="250"/>
                                        <p:tgtEl>
                                          <p:spTgt spid="497"/>
                                        </p:tgtEl>
                                      </p:cBhvr>
                                    </p:animEffect>
                                  </p:childTnLst>
                                </p:cTn>
                              </p:par>
                            </p:childTnLst>
                          </p:cTn>
                        </p:par>
                        <p:par>
                          <p:cTn id="32" fill="hold">
                            <p:stCondLst>
                              <p:cond delay="1750"/>
                            </p:stCondLst>
                            <p:childTnLst>
                              <p:par>
                                <p:cTn id="33" presetID="10" presetClass="entr" fill="hold" grpId="0" nodeType="afterEffect">
                                  <p:stCondLst>
                                    <p:cond delay="0"/>
                                  </p:stCondLst>
                                  <p:iterate>
                                    <p:tmAbs val="0"/>
                                  </p:iterate>
                                  <p:childTnLst>
                                    <p:set>
                                      <p:cBhvr>
                                        <p:cTn id="34" fill="hold"/>
                                        <p:tgtEl>
                                          <p:spTgt spid="496"/>
                                        </p:tgtEl>
                                        <p:attrNameLst>
                                          <p:attrName>style.visibility</p:attrName>
                                        </p:attrNameLst>
                                      </p:cBhvr>
                                      <p:to>
                                        <p:strVal val="visible"/>
                                      </p:to>
                                    </p:set>
                                    <p:animEffect transition="in" filter="fade">
                                      <p:cBhvr>
                                        <p:cTn id="35" dur="250"/>
                                        <p:tgtEl>
                                          <p:spTgt spid="496"/>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50"/>
                                        <p:tgtEl>
                                          <p:spTgt spid="2"/>
                                        </p:tgtEl>
                                      </p:cBhvr>
                                    </p:animEffect>
                                  </p:childTnLst>
                                </p:cTn>
                              </p:par>
                            </p:childTnLst>
                          </p:cTn>
                        </p:par>
                        <p:par>
                          <p:cTn id="40" fill="hold">
                            <p:stCondLst>
                              <p:cond delay="2250"/>
                            </p:stCondLst>
                            <p:childTnLst>
                              <p:par>
                                <p:cTn id="41" presetID="10" presetClass="entr" fill="hold" grpId="0" nodeType="afterEffect">
                                  <p:stCondLst>
                                    <p:cond delay="0"/>
                                  </p:stCondLst>
                                  <p:iterate>
                                    <p:tmAbs val="0"/>
                                  </p:iterate>
                                  <p:childTnLst>
                                    <p:set>
                                      <p:cBhvr>
                                        <p:cTn id="42" fill="hold"/>
                                        <p:tgtEl>
                                          <p:spTgt spid="480"/>
                                        </p:tgtEl>
                                        <p:attrNameLst>
                                          <p:attrName>style.visibility</p:attrName>
                                        </p:attrNameLst>
                                      </p:cBhvr>
                                      <p:to>
                                        <p:strVal val="visible"/>
                                      </p:to>
                                    </p:set>
                                    <p:animEffect transition="in" filter="fade">
                                      <p:cBhvr>
                                        <p:cTn id="43" dur="250"/>
                                        <p:tgtEl>
                                          <p:spTgt spid="480"/>
                                        </p:tgtEl>
                                      </p:cBhvr>
                                    </p:animEffect>
                                  </p:childTnLst>
                                </p:cTn>
                              </p:par>
                            </p:childTnLst>
                          </p:cTn>
                        </p:par>
                        <p:par>
                          <p:cTn id="44" fill="hold">
                            <p:stCondLst>
                              <p:cond delay="2500"/>
                            </p:stCondLst>
                            <p:childTnLst>
                              <p:par>
                                <p:cTn id="45" presetID="10" presetClass="entr" fill="hold" grpId="0" nodeType="afterEffect">
                                  <p:stCondLst>
                                    <p:cond delay="0"/>
                                  </p:stCondLst>
                                  <p:iterate>
                                    <p:tmAbs val="0"/>
                                  </p:iterate>
                                  <p:childTnLst>
                                    <p:set>
                                      <p:cBhvr>
                                        <p:cTn id="46" fill="hold"/>
                                        <p:tgtEl>
                                          <p:spTgt spid="479"/>
                                        </p:tgtEl>
                                        <p:attrNameLst>
                                          <p:attrName>style.visibility</p:attrName>
                                        </p:attrNameLst>
                                      </p:cBhvr>
                                      <p:to>
                                        <p:strVal val="visible"/>
                                      </p:to>
                                    </p:set>
                                    <p:animEffect transition="in" filter="fade">
                                      <p:cBhvr>
                                        <p:cTn id="47" dur="250"/>
                                        <p:tgtEl>
                                          <p:spTgt spid="479"/>
                                        </p:tgtEl>
                                      </p:cBhvr>
                                    </p:animEffect>
                                  </p:childTnLst>
                                </p:cTn>
                              </p:par>
                            </p:childTnLst>
                          </p:cTn>
                        </p:par>
                        <p:par>
                          <p:cTn id="48" fill="hold">
                            <p:stCondLst>
                              <p:cond delay="2750"/>
                            </p:stCondLst>
                            <p:childTnLst>
                              <p:par>
                                <p:cTn id="49" presetID="10" presetClass="entr" fill="hold" grpId="0" nodeType="afterEffect">
                                  <p:stCondLst>
                                    <p:cond delay="0"/>
                                  </p:stCondLst>
                                  <p:iterate>
                                    <p:tmAbs val="0"/>
                                  </p:iterate>
                                  <p:childTnLst>
                                    <p:set>
                                      <p:cBhvr>
                                        <p:cTn id="50" fill="hold"/>
                                        <p:tgtEl>
                                          <p:spTgt spid="487"/>
                                        </p:tgtEl>
                                        <p:attrNameLst>
                                          <p:attrName>style.visibility</p:attrName>
                                        </p:attrNameLst>
                                      </p:cBhvr>
                                      <p:to>
                                        <p:strVal val="visible"/>
                                      </p:to>
                                    </p:set>
                                    <p:animEffect transition="in" filter="fade">
                                      <p:cBhvr>
                                        <p:cTn id="51" dur="250"/>
                                        <p:tgtEl>
                                          <p:spTgt spid="48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childTnLst>
                          </p:cTn>
                        </p:par>
                        <p:par>
                          <p:cTn id="56" fill="hold">
                            <p:stCondLst>
                              <p:cond delay="3250"/>
                            </p:stCondLst>
                            <p:childTnLst>
                              <p:par>
                                <p:cTn id="57" presetID="10" presetClass="entr" fill="hold" grpId="0" nodeType="afterEffect">
                                  <p:stCondLst>
                                    <p:cond delay="0"/>
                                  </p:stCondLst>
                                  <p:iterate>
                                    <p:tmAbs val="0"/>
                                  </p:iterate>
                                  <p:childTnLst>
                                    <p:set>
                                      <p:cBhvr>
                                        <p:cTn id="58" fill="hold"/>
                                        <p:tgtEl>
                                          <p:spTgt spid="504"/>
                                        </p:tgtEl>
                                        <p:attrNameLst>
                                          <p:attrName>style.visibility</p:attrName>
                                        </p:attrNameLst>
                                      </p:cBhvr>
                                      <p:to>
                                        <p:strVal val="visible"/>
                                      </p:to>
                                    </p:set>
                                    <p:animEffect transition="in" filter="fade">
                                      <p:cBhvr>
                                        <p:cTn id="59" dur="250"/>
                                        <p:tgtEl>
                                          <p:spTgt spid="504"/>
                                        </p:tgtEl>
                                      </p:cBhvr>
                                    </p:animEffect>
                                  </p:childTnLst>
                                </p:cTn>
                              </p:par>
                            </p:childTnLst>
                          </p:cTn>
                        </p:par>
                        <p:par>
                          <p:cTn id="60" fill="hold">
                            <p:stCondLst>
                              <p:cond delay="3500"/>
                            </p:stCondLst>
                            <p:childTnLst>
                              <p:par>
                                <p:cTn id="61" presetID="10" presetClass="entr" fill="hold" grpId="0" nodeType="afterEffect">
                                  <p:stCondLst>
                                    <p:cond delay="0"/>
                                  </p:stCondLst>
                                  <p:iterate>
                                    <p:tmAbs val="0"/>
                                  </p:iterate>
                                  <p:childTnLst>
                                    <p:set>
                                      <p:cBhvr>
                                        <p:cTn id="62" fill="hold"/>
                                        <p:tgtEl>
                                          <p:spTgt spid="506"/>
                                        </p:tgtEl>
                                        <p:attrNameLst>
                                          <p:attrName>style.visibility</p:attrName>
                                        </p:attrNameLst>
                                      </p:cBhvr>
                                      <p:to>
                                        <p:strVal val="visible"/>
                                      </p:to>
                                    </p:set>
                                    <p:animEffect transition="in" filter="fade">
                                      <p:cBhvr>
                                        <p:cTn id="63" dur="250"/>
                                        <p:tgtEl>
                                          <p:spTgt spid="506"/>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childTnLst>
                                </p:cTn>
                              </p:par>
                            </p:childTnLst>
                          </p:cTn>
                        </p:par>
                        <p:par>
                          <p:cTn id="68" fill="hold">
                            <p:stCondLst>
                              <p:cond delay="4000"/>
                            </p:stCondLst>
                            <p:childTnLst>
                              <p:par>
                                <p:cTn id="69" presetID="10" presetClass="entr" fill="hold" grpId="0" nodeType="afterEffect">
                                  <p:stCondLst>
                                    <p:cond delay="0"/>
                                  </p:stCondLst>
                                  <p:iterate>
                                    <p:tmAbs val="0"/>
                                  </p:iterate>
                                  <p:childTnLst>
                                    <p:set>
                                      <p:cBhvr>
                                        <p:cTn id="70" fill="hold"/>
                                        <p:tgtEl>
                                          <p:spTgt spid="5"/>
                                        </p:tgtEl>
                                        <p:attrNameLst>
                                          <p:attrName>style.visibility</p:attrName>
                                        </p:attrNameLst>
                                      </p:cBhvr>
                                      <p:to>
                                        <p:strVal val="visible"/>
                                      </p:to>
                                    </p:set>
                                    <p:animEffect transition="in" filter="fade">
                                      <p:cBhvr>
                                        <p:cTn id="71" dur="250"/>
                                        <p:tgtEl>
                                          <p:spTgt spid="5"/>
                                        </p:tgtEl>
                                      </p:cBhvr>
                                    </p:animEffect>
                                  </p:childTnLst>
                                </p:cTn>
                              </p:par>
                            </p:childTnLst>
                          </p:cTn>
                        </p:par>
                        <p:par>
                          <p:cTn id="72" fill="hold">
                            <p:stCondLst>
                              <p:cond delay="4250"/>
                            </p:stCondLst>
                            <p:childTnLst>
                              <p:par>
                                <p:cTn id="73" presetID="10" presetClass="entr" fill="hold" grpId="0" nodeType="afterEffect">
                                  <p:stCondLst>
                                    <p:cond delay="0"/>
                                  </p:stCondLst>
                                  <p:iterate>
                                    <p:tmAbs val="0"/>
                                  </p:iterate>
                                  <p:childTnLst>
                                    <p:set>
                                      <p:cBhvr>
                                        <p:cTn id="74" fill="hold"/>
                                        <p:tgtEl>
                                          <p:spTgt spid="505"/>
                                        </p:tgtEl>
                                        <p:attrNameLst>
                                          <p:attrName>style.visibility</p:attrName>
                                        </p:attrNameLst>
                                      </p:cBhvr>
                                      <p:to>
                                        <p:strVal val="visible"/>
                                      </p:to>
                                    </p:set>
                                    <p:animEffect transition="in" filter="fade">
                                      <p:cBhvr>
                                        <p:cTn id="75" dur="250"/>
                                        <p:tgtEl>
                                          <p:spTgt spid="505"/>
                                        </p:tgtEl>
                                      </p:cBhvr>
                                    </p:animEffect>
                                  </p:childTnLst>
                                </p:cTn>
                              </p:par>
                            </p:childTnLst>
                          </p:cTn>
                        </p:par>
                        <p:par>
                          <p:cTn id="76" fill="hold">
                            <p:stCondLst>
                              <p:cond delay="4500"/>
                            </p:stCondLst>
                            <p:childTnLst>
                              <p:par>
                                <p:cTn id="77" presetID="10" presetClass="entr" fill="hold" grpId="0" nodeType="afterEffect">
                                  <p:stCondLst>
                                    <p:cond delay="0"/>
                                  </p:stCondLst>
                                  <p:iterate>
                                    <p:tmAbs val="0"/>
                                  </p:iterate>
                                  <p:childTnLst>
                                    <p:set>
                                      <p:cBhvr>
                                        <p:cTn id="78" fill="hold"/>
                                        <p:tgtEl>
                                          <p:spTgt spid="514"/>
                                        </p:tgtEl>
                                        <p:attrNameLst>
                                          <p:attrName>style.visibility</p:attrName>
                                        </p:attrNameLst>
                                      </p:cBhvr>
                                      <p:to>
                                        <p:strVal val="visible"/>
                                      </p:to>
                                    </p:set>
                                    <p:animEffect transition="in" filter="fade">
                                      <p:cBhvr>
                                        <p:cTn id="79" dur="250"/>
                                        <p:tgtEl>
                                          <p:spTgt spid="514"/>
                                        </p:tgtEl>
                                      </p:cBhvr>
                                    </p:animEffect>
                                  </p:childTnLst>
                                </p:cTn>
                              </p:par>
                            </p:childTnLst>
                          </p:cTn>
                        </p:par>
                        <p:par>
                          <p:cTn id="80" fill="hold">
                            <p:stCondLst>
                              <p:cond delay="4750"/>
                            </p:stCondLst>
                            <p:childTnLst>
                              <p:par>
                                <p:cTn id="81" presetID="10" presetClass="entr" fill="hold" grpId="0" nodeType="afterEffect">
                                  <p:stCondLst>
                                    <p:cond delay="0"/>
                                  </p:stCondLst>
                                  <p:iterate>
                                    <p:tmAbs val="0"/>
                                  </p:iterate>
                                  <p:childTnLst>
                                    <p:set>
                                      <p:cBhvr>
                                        <p:cTn id="82" fill="hold"/>
                                        <p:tgtEl>
                                          <p:spTgt spid="472"/>
                                        </p:tgtEl>
                                        <p:attrNameLst>
                                          <p:attrName>style.visibility</p:attrName>
                                        </p:attrNameLst>
                                      </p:cBhvr>
                                      <p:to>
                                        <p:strVal val="visible"/>
                                      </p:to>
                                    </p:set>
                                    <p:animEffect transition="in" filter="fade">
                                      <p:cBhvr>
                                        <p:cTn id="83" dur="250"/>
                                        <p:tgtEl>
                                          <p:spTgt spid="472"/>
                                        </p:tgtEl>
                                      </p:cBhvr>
                                    </p:animEffect>
                                  </p:childTnLst>
                                </p:cTn>
                              </p:par>
                            </p:childTnLst>
                          </p:cTn>
                        </p:par>
                        <p:par>
                          <p:cTn id="84" fill="hold">
                            <p:stCondLst>
                              <p:cond delay="5000"/>
                            </p:stCondLst>
                            <p:childTnLst>
                              <p:par>
                                <p:cTn id="85" presetID="10" presetClass="entr" fill="hold" grpId="0" nodeType="afterEffect">
                                  <p:stCondLst>
                                    <p:cond delay="0"/>
                                  </p:stCondLst>
                                  <p:iterate>
                                    <p:tmAbs val="0"/>
                                  </p:iterate>
                                  <p:childTnLst>
                                    <p:set>
                                      <p:cBhvr>
                                        <p:cTn id="86" fill="hold"/>
                                        <p:tgtEl>
                                          <p:spTgt spid="488"/>
                                        </p:tgtEl>
                                        <p:attrNameLst>
                                          <p:attrName>style.visibility</p:attrName>
                                        </p:attrNameLst>
                                      </p:cBhvr>
                                      <p:to>
                                        <p:strVal val="visible"/>
                                      </p:to>
                                    </p:set>
                                    <p:animEffect transition="in" filter="fade">
                                      <p:cBhvr>
                                        <p:cTn id="87" dur="250"/>
                                        <p:tgtEl>
                                          <p:spTgt spid="488"/>
                                        </p:tgtEl>
                                      </p:cBhvr>
                                    </p:animEffect>
                                  </p:childTnLst>
                                </p:cTn>
                              </p:par>
                            </p:childTnLst>
                          </p:cTn>
                        </p:par>
                        <p:par>
                          <p:cTn id="88" fill="hold">
                            <p:stCondLst>
                              <p:cond delay="5250"/>
                            </p:stCondLst>
                            <p:childTnLst>
                              <p:par>
                                <p:cTn id="89" presetID="10" presetClass="entr" fill="hold" grpId="0" nodeType="afterEffect">
                                  <p:stCondLst>
                                    <p:cond delay="0"/>
                                  </p:stCondLst>
                                  <p:iterate>
                                    <p:tmAbs val="0"/>
                                  </p:iterate>
                                  <p:childTnLst>
                                    <p:set>
                                      <p:cBhvr>
                                        <p:cTn id="90" fill="hold"/>
                                        <p:tgtEl>
                                          <p:spTgt spid="477"/>
                                        </p:tgtEl>
                                        <p:attrNameLst>
                                          <p:attrName>style.visibility</p:attrName>
                                        </p:attrNameLst>
                                      </p:cBhvr>
                                      <p:to>
                                        <p:strVal val="visible"/>
                                      </p:to>
                                    </p:set>
                                    <p:animEffect transition="in" filter="fade">
                                      <p:cBhvr>
                                        <p:cTn id="91" dur="250"/>
                                        <p:tgtEl>
                                          <p:spTgt spid="477"/>
                                        </p:tgtEl>
                                      </p:cBhvr>
                                    </p:animEffect>
                                  </p:childTnLst>
                                </p:cTn>
                              </p:par>
                            </p:childTnLst>
                          </p:cTn>
                        </p:par>
                        <p:par>
                          <p:cTn id="92" fill="hold">
                            <p:stCondLst>
                              <p:cond delay="5500"/>
                            </p:stCondLst>
                            <p:childTnLst>
                              <p:par>
                                <p:cTn id="93" presetID="10" presetClass="entr" fill="hold" grpId="0" nodeType="afterEffect">
                                  <p:stCondLst>
                                    <p:cond delay="0"/>
                                  </p:stCondLst>
                                  <p:iterate>
                                    <p:tmAbs val="0"/>
                                  </p:iterate>
                                  <p:childTnLst>
                                    <p:set>
                                      <p:cBhvr>
                                        <p:cTn id="94" fill="hold"/>
                                        <p:tgtEl>
                                          <p:spTgt spid="524"/>
                                        </p:tgtEl>
                                        <p:attrNameLst>
                                          <p:attrName>style.visibility</p:attrName>
                                        </p:attrNameLst>
                                      </p:cBhvr>
                                      <p:to>
                                        <p:strVal val="visible"/>
                                      </p:to>
                                    </p:set>
                                    <p:animEffect transition="in" filter="fade">
                                      <p:cBhvr>
                                        <p:cTn id="95" dur="250"/>
                                        <p:tgtEl>
                                          <p:spTgt spid="524"/>
                                        </p:tgtEl>
                                      </p:cBhvr>
                                    </p:animEffect>
                                  </p:childTnLst>
                                </p:cTn>
                              </p:par>
                            </p:childTnLst>
                          </p:cTn>
                        </p:par>
                        <p:par>
                          <p:cTn id="96" fill="hold">
                            <p:stCondLst>
                              <p:cond delay="5750"/>
                            </p:stCondLst>
                            <p:childTnLst>
                              <p:par>
                                <p:cTn id="97" presetID="10" presetClass="entr" fill="hold" grpId="0" nodeType="afterEffect">
                                  <p:stCondLst>
                                    <p:cond delay="0"/>
                                  </p:stCondLst>
                                  <p:iterate>
                                    <p:tmAbs val="0"/>
                                  </p:iterate>
                                  <p:childTnLst>
                                    <p:set>
                                      <p:cBhvr>
                                        <p:cTn id="98" fill="hold"/>
                                        <p:tgtEl>
                                          <p:spTgt spid="507"/>
                                        </p:tgtEl>
                                        <p:attrNameLst>
                                          <p:attrName>style.visibility</p:attrName>
                                        </p:attrNameLst>
                                      </p:cBhvr>
                                      <p:to>
                                        <p:strVal val="visible"/>
                                      </p:to>
                                    </p:set>
                                    <p:animEffect transition="in" filter="fade">
                                      <p:cBhvr>
                                        <p:cTn id="99" dur="250"/>
                                        <p:tgtEl>
                                          <p:spTgt spid="507"/>
                                        </p:tgtEl>
                                      </p:cBhvr>
                                    </p:animEffect>
                                  </p:childTnLst>
                                </p:cTn>
                              </p:par>
                            </p:childTnLst>
                          </p:cTn>
                        </p:par>
                        <p:par>
                          <p:cTn id="100" fill="hold">
                            <p:stCondLst>
                              <p:cond delay="6000"/>
                            </p:stCondLst>
                            <p:childTnLst>
                              <p:par>
                                <p:cTn id="101" presetID="10" presetClass="entr" fill="hold" grpId="0" nodeType="afterEffect">
                                  <p:stCondLst>
                                    <p:cond delay="0"/>
                                  </p:stCondLst>
                                  <p:iterate>
                                    <p:tmAbs val="0"/>
                                  </p:iterate>
                                  <p:childTnLst>
                                    <p:set>
                                      <p:cBhvr>
                                        <p:cTn id="102" fill="hold"/>
                                        <p:tgtEl>
                                          <p:spTgt spid="473"/>
                                        </p:tgtEl>
                                        <p:attrNameLst>
                                          <p:attrName>style.visibility</p:attrName>
                                        </p:attrNameLst>
                                      </p:cBhvr>
                                      <p:to>
                                        <p:strVal val="visible"/>
                                      </p:to>
                                    </p:set>
                                    <p:animEffect transition="in" filter="fade">
                                      <p:cBhvr>
                                        <p:cTn id="103" dur="25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advAuto="0"/>
      <p:bldP spid="471" grpId="0" animBg="1" advAuto="0"/>
      <p:bldP spid="472" grpId="0" animBg="1" advAuto="0"/>
      <p:bldP spid="473" grpId="0" animBg="1" advAuto="0"/>
      <p:bldP spid="477" grpId="0" animBg="1" advAuto="0"/>
      <p:bldP spid="478" grpId="0" animBg="1" advAuto="0"/>
      <p:bldP spid="486" grpId="0" animBg="1" advAuto="0"/>
      <p:bldP spid="487" grpId="0" animBg="1" advAuto="0"/>
      <p:bldP spid="488" grpId="0" animBg="1" advAuto="0"/>
      <p:bldP spid="496" grpId="0" animBg="1" advAuto="0"/>
      <p:bldP spid="497" grpId="0" animBg="1" advAuto="0"/>
      <p:bldP spid="504" grpId="0" animBg="1" advAuto="0"/>
      <p:bldP spid="505" grpId="0" animBg="1" advAuto="0"/>
      <p:bldP spid="506" grpId="0" animBg="1" advAuto="0"/>
      <p:bldP spid="507" grpId="0" animBg="1" advAuto="0"/>
      <p:bldP spid="514" grpId="0" animBg="1" advAuto="0"/>
      <p:bldP spid="524" grpId="0" animBg="1" advAuto="0"/>
      <p:bldP spid="479" grpId="0" animBg="1" advAuto="0"/>
      <p:bldP spid="480" grpId="0" animBg="1" advAuto="0"/>
      <p:bldP spid="8" grpId="0" animBg="1" advAuto="0"/>
      <p:bldP spid="5"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E2548-5187-44C3-5AA4-7F071EC9D3DE}"/>
              </a:ext>
            </a:extLst>
          </p:cNvPr>
          <p:cNvPicPr>
            <a:picLocks noChangeAspect="1"/>
          </p:cNvPicPr>
          <p:nvPr/>
        </p:nvPicPr>
        <p:blipFill>
          <a:blip r:embed="rId2"/>
          <a:stretch>
            <a:fillRect/>
          </a:stretch>
        </p:blipFill>
        <p:spPr>
          <a:xfrm>
            <a:off x="242316" y="1242219"/>
            <a:ext cx="11610975" cy="5334000"/>
          </a:xfrm>
          <a:prstGeom prst="rect">
            <a:avLst/>
          </a:prstGeom>
        </p:spPr>
      </p:pic>
      <p:sp>
        <p:nvSpPr>
          <p:cNvPr id="5" name="Title 1">
            <a:extLst>
              <a:ext uri="{FF2B5EF4-FFF2-40B4-BE49-F238E27FC236}">
                <a16:creationId xmlns:a16="http://schemas.microsoft.com/office/drawing/2014/main" id="{9D51E329-9CA5-8D2B-0400-84183753F81C}"/>
              </a:ext>
            </a:extLst>
          </p:cNvPr>
          <p:cNvSpPr txBox="1">
            <a:spLocks/>
          </p:cNvSpPr>
          <p:nvPr/>
        </p:nvSpPr>
        <p:spPr>
          <a:xfrm>
            <a:off x="410257" y="15660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b="1">
                <a:solidFill>
                  <a:srgbClr val="0308DB">
                    <a:lumMod val="50000"/>
                  </a:srgbClr>
                </a:solidFill>
                <a:latin typeface="Verdana" panose="020B0604030504040204" pitchFamily="34" charset="0"/>
                <a:ea typeface="Verdana" panose="020B0604030504040204" pitchFamily="34" charset="0"/>
              </a:rPr>
              <a:t>APVĀRSNIS EIROPA</a:t>
            </a:r>
            <a:endParaRPr lang="en-US"/>
          </a:p>
        </p:txBody>
      </p:sp>
      <p:sp>
        <p:nvSpPr>
          <p:cNvPr id="6" name="TextBox 5">
            <a:extLst>
              <a:ext uri="{FF2B5EF4-FFF2-40B4-BE49-F238E27FC236}">
                <a16:creationId xmlns:a16="http://schemas.microsoft.com/office/drawing/2014/main" id="{204D43B8-D4FF-C949-935E-39D49BA7BF95}"/>
              </a:ext>
            </a:extLst>
          </p:cNvPr>
          <p:cNvSpPr txBox="1"/>
          <p:nvPr/>
        </p:nvSpPr>
        <p:spPr>
          <a:xfrm>
            <a:off x="2558034" y="634722"/>
            <a:ext cx="6220046" cy="369332"/>
          </a:xfrm>
          <a:prstGeom prst="rect">
            <a:avLst/>
          </a:prstGeom>
          <a:noFill/>
        </p:spPr>
        <p:txBody>
          <a:bodyPr wrap="square">
            <a:spAutoFit/>
          </a:bodyPr>
          <a:lstStyle/>
          <a:p>
            <a:pPr algn="ctr"/>
            <a:r>
              <a:rPr lang="lv-LV" dirty="0">
                <a:latin typeface="Verdana" panose="020B0604030504040204" pitchFamily="34" charset="0"/>
                <a:ea typeface="Verdana" panose="020B0604030504040204" pitchFamily="34" charset="0"/>
                <a:hlinkClick r:id="rId3"/>
              </a:rPr>
              <a:t>WORK PROGRAMMES 2023-2024</a:t>
            </a:r>
            <a:endParaRPr lang="lv-LV"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89180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EC4C0-3564-CD15-7663-D191CAD0F5D7}"/>
            </a:ext>
          </a:extLst>
        </p:cNvPr>
        <p:cNvGrpSpPr/>
        <p:nvPr/>
      </p:nvGrpSpPr>
      <p:grpSpPr>
        <a:xfrm>
          <a:off x="0" y="0"/>
          <a:ext cx="0" cy="0"/>
          <a:chOff x="0" y="0"/>
          <a:chExt cx="0" cy="0"/>
        </a:xfrm>
      </p:grpSpPr>
      <p:sp>
        <p:nvSpPr>
          <p:cNvPr id="13314" name="Title 1">
            <a:extLst>
              <a:ext uri="{FF2B5EF4-FFF2-40B4-BE49-F238E27FC236}">
                <a16:creationId xmlns:a16="http://schemas.microsoft.com/office/drawing/2014/main" id="{D95CB733-8162-90F9-BB1C-C6D13B5A0965}"/>
              </a:ext>
            </a:extLst>
          </p:cNvPr>
          <p:cNvSpPr>
            <a:spLocks noGrp="1"/>
          </p:cNvSpPr>
          <p:nvPr>
            <p:ph type="title"/>
          </p:nvPr>
        </p:nvSpPr>
        <p:spPr>
          <a:xfrm>
            <a:off x="3782130" y="2971800"/>
            <a:ext cx="4754739" cy="914400"/>
          </a:xfrm>
        </p:spPr>
        <p:txBody>
          <a:bodyPr>
            <a:normAutofit/>
          </a:bodyPr>
          <a:lstStyle/>
          <a:p>
            <a:pPr>
              <a:defRPr/>
            </a:pPr>
            <a:r>
              <a:rPr lang="lv-LV" altLang="lv-LV" sz="3600" dirty="0">
                <a:solidFill>
                  <a:srgbClr val="0308DB">
                    <a:lumMod val="50000"/>
                  </a:srgbClr>
                </a:solidFill>
                <a:cs typeface="+mj-cs"/>
              </a:rPr>
              <a:t>Apvārsnis Eiropa</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94062073-D3D2-25F3-61DD-F17A814D494D}"/>
              </a:ext>
            </a:extLst>
          </p:cNvPr>
          <p:cNvSpPr txBox="1">
            <a:spLocks/>
          </p:cNvSpPr>
          <p:nvPr/>
        </p:nvSpPr>
        <p:spPr bwMode="auto">
          <a:xfrm rot="10800000" flipV="1">
            <a:off x="63500" y="62386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800">
                <a:latin typeface="Verdana"/>
                <a:ea typeface="Verdana"/>
                <a:cs typeface="Times New Roman"/>
              </a:rPr>
              <a:t>1.1.1. specifiskā atbalsta mērķa “Pētniecības un inovāciju kapacitātes stiprināšana un progresīvu tehnoloģiju ieviešana kopējā P&amp;A sistēmā” 1.1.1.5. pasākuma “Latvijas pilnvērtīga dalība Apvārsnis Eiropa programmā, tajā skaitā nodrošinot kompleksu atbalsta instrumentu klāstu un sasaisti ar RIS3 specializācijas jomu attīstīšanu” projekts “Atbalsts Latvijas dalībai starptautiskās pētniecības un inovācijas programmās”. ietvaros</a:t>
            </a:r>
            <a:endParaRPr lang="en-US" sz="800"/>
          </a:p>
        </p:txBody>
      </p:sp>
      <p:sp>
        <p:nvSpPr>
          <p:cNvPr id="2" name="Rectangle 1">
            <a:extLst>
              <a:ext uri="{FF2B5EF4-FFF2-40B4-BE49-F238E27FC236}">
                <a16:creationId xmlns:a16="http://schemas.microsoft.com/office/drawing/2014/main" id="{81E0B29C-60BF-C11F-60D4-8C718F39ECD0}"/>
              </a:ext>
            </a:extLst>
          </p:cNvPr>
          <p:cNvSpPr/>
          <p:nvPr/>
        </p:nvSpPr>
        <p:spPr>
          <a:xfrm>
            <a:off x="229322" y="5182802"/>
            <a:ext cx="4415117" cy="954107"/>
          </a:xfrm>
          <a:prstGeom prst="rect">
            <a:avLst/>
          </a:prstGeom>
        </p:spPr>
        <p:txBody>
          <a:bodyPr wrap="square">
            <a:spAutoFit/>
          </a:bodyPr>
          <a:lstStyle/>
          <a:p>
            <a:pPr>
              <a:defRPr/>
            </a:pPr>
            <a:r>
              <a:rPr lang="lv-LV" altLang="lv-LV" sz="1400" b="1" dirty="0">
                <a:latin typeface="Verdana" panose="020B0604030504040204" pitchFamily="34" charset="0"/>
                <a:ea typeface="Verdana" panose="020B0604030504040204" pitchFamily="34" charset="0"/>
                <a:cs typeface="Verdana" panose="020B0604030504040204" pitchFamily="34" charset="0"/>
              </a:rPr>
              <a:t>Marija Plotniece</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rPr>
              <a:t>vecākā eksperte</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hlinkClick r:id="rId3"/>
              </a:rPr>
              <a:t>marija.plotniece@lzp.gov.lv</a:t>
            </a:r>
            <a:r>
              <a:rPr lang="lv-LV" alt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descr="A black background with red numbers and text&#10;&#10;Description automatically generated">
            <a:extLst>
              <a:ext uri="{FF2B5EF4-FFF2-40B4-BE49-F238E27FC236}">
                <a16:creationId xmlns:a16="http://schemas.microsoft.com/office/drawing/2014/main" id="{C8691F0C-D45D-B146-EC63-BE271CF7B469}"/>
              </a:ext>
            </a:extLst>
          </p:cNvPr>
          <p:cNvPicPr>
            <a:picLocks noChangeAspect="1"/>
          </p:cNvPicPr>
          <p:nvPr/>
        </p:nvPicPr>
        <p:blipFill>
          <a:blip r:embed="rId4"/>
          <a:stretch>
            <a:fillRect/>
          </a:stretch>
        </p:blipFill>
        <p:spPr>
          <a:xfrm>
            <a:off x="4024310" y="5182802"/>
            <a:ext cx="4143375" cy="1152525"/>
          </a:xfrm>
          <a:prstGeom prst="rect">
            <a:avLst/>
          </a:prstGeom>
        </p:spPr>
      </p:pic>
      <p:sp>
        <p:nvSpPr>
          <p:cNvPr id="3" name="Title 1">
            <a:extLst>
              <a:ext uri="{FF2B5EF4-FFF2-40B4-BE49-F238E27FC236}">
                <a16:creationId xmlns:a16="http://schemas.microsoft.com/office/drawing/2014/main" id="{0BBDCB07-9DC3-8FC7-3AD0-E9A9514C2FD1}"/>
              </a:ext>
            </a:extLst>
          </p:cNvPr>
          <p:cNvSpPr txBox="1">
            <a:spLocks/>
          </p:cNvSpPr>
          <p:nvPr/>
        </p:nvSpPr>
        <p:spPr>
          <a:xfrm>
            <a:off x="2901326" y="3429000"/>
            <a:ext cx="6389341" cy="914400"/>
          </a:xfrm>
          <a:prstGeom prst="rect">
            <a:avLst/>
          </a:prstGeom>
        </p:spPr>
        <p:txBody>
          <a:bodyPr vert="horz" lIns="91440" tIns="45720" rIns="91440" bIns="45720" rtlCol="0" anchor="t">
            <a:normAutofit fontScale="92500" lnSpcReduction="10000"/>
          </a:bodyPr>
          <a:lstStyle>
            <a:lvl1pPr algn="ctr" defTabSz="914400" rtl="0" eaLnBrk="1" latinLnBrk="0" hangingPunct="1">
              <a:lnSpc>
                <a:spcPct val="90000"/>
              </a:lnSpc>
              <a:spcBef>
                <a:spcPct val="0"/>
              </a:spcBef>
              <a:buNone/>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lv-LV" altLang="lv-LV" sz="3600" b="0" dirty="0">
                <a:solidFill>
                  <a:srgbClr val="68478C"/>
                </a:solidFill>
                <a:cs typeface="+mj-cs"/>
              </a:rPr>
              <a:t>Eiropas </a:t>
            </a:r>
            <a:r>
              <a:rPr lang="en-US" altLang="lv-LV" sz="3600" b="0" dirty="0" err="1">
                <a:solidFill>
                  <a:srgbClr val="68478C"/>
                </a:solidFill>
                <a:cs typeface="+mj-cs"/>
              </a:rPr>
              <a:t>Inov</a:t>
            </a:r>
            <a:r>
              <a:rPr lang="lv-LV" altLang="lv-LV" sz="3600" b="0" dirty="0" err="1">
                <a:solidFill>
                  <a:srgbClr val="68478C"/>
                </a:solidFill>
                <a:cs typeface="+mj-cs"/>
              </a:rPr>
              <a:t>āciju</a:t>
            </a:r>
            <a:r>
              <a:rPr lang="lv-LV" altLang="lv-LV" sz="3600" b="0" dirty="0">
                <a:solidFill>
                  <a:srgbClr val="68478C"/>
                </a:solidFill>
                <a:cs typeface="+mj-cs"/>
              </a:rPr>
              <a:t> ekosistēmas</a:t>
            </a:r>
            <a:endParaRPr lang="en-US" altLang="en-US" sz="2800" b="0" dirty="0">
              <a:solidFill>
                <a:srgbClr val="68478C"/>
              </a:solidFill>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390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lleagues celebrating">
            <a:extLst>
              <a:ext uri="{FF2B5EF4-FFF2-40B4-BE49-F238E27FC236}">
                <a16:creationId xmlns:a16="http://schemas.microsoft.com/office/drawing/2014/main" id="{E8727ADB-A770-1D38-170F-C2A616566D6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r="12279" b="-2"/>
          <a:stretch/>
        </p:blipFill>
        <p:spPr>
          <a:xfrm>
            <a:off x="5183188" y="987425"/>
            <a:ext cx="6172200" cy="4873625"/>
          </a:xfrm>
          <a:prstGeom prst="rect">
            <a:avLst/>
          </a:prstGeom>
          <a:noFill/>
        </p:spPr>
      </p:pic>
      <p:sp>
        <p:nvSpPr>
          <p:cNvPr id="6" name="Content Placeholder 5">
            <a:extLst>
              <a:ext uri="{FF2B5EF4-FFF2-40B4-BE49-F238E27FC236}">
                <a16:creationId xmlns:a16="http://schemas.microsoft.com/office/drawing/2014/main" id="{D9F7406B-F0E4-9CD1-6821-68D2BE78B01C}"/>
              </a:ext>
            </a:extLst>
          </p:cNvPr>
          <p:cNvSpPr>
            <a:spLocks noGrp="1"/>
          </p:cNvSpPr>
          <p:nvPr>
            <p:ph type="body" sz="half" idx="2"/>
          </p:nvPr>
        </p:nvSpPr>
        <p:spPr>
          <a:xfrm>
            <a:off x="963966" y="987425"/>
            <a:ext cx="3932237" cy="4873625"/>
          </a:xfrm>
        </p:spPr>
        <p:txBody>
          <a:bodyPr>
            <a:normAutofit fontScale="77500" lnSpcReduction="20000"/>
          </a:bodyPr>
          <a:lstStyle/>
          <a:p>
            <a:pPr algn="r"/>
            <a:r>
              <a:rPr lang="lv-LV" sz="2400" dirty="0">
                <a:latin typeface="Sohne"/>
              </a:rPr>
              <a:t>Eiropas inovāciju ekosistēmas (EIE) programma veicina inovācijas un sadarbību visā Eiropā, sniedzot:</a:t>
            </a:r>
          </a:p>
          <a:p>
            <a:pPr algn="r"/>
            <a:endParaRPr lang="lv-LV" sz="2400" dirty="0">
              <a:latin typeface="Sohne"/>
            </a:endParaRPr>
          </a:p>
          <a:p>
            <a:pPr marL="342900" indent="-342900">
              <a:buFont typeface="Arial" panose="020B0604020202020204" pitchFamily="34" charset="0"/>
              <a:buChar char="•"/>
            </a:pPr>
            <a:r>
              <a:rPr lang="lv-LV" sz="2200" b="1" dirty="0">
                <a:latin typeface="Sohne"/>
              </a:rPr>
              <a:t>Finansējumu</a:t>
            </a:r>
            <a:r>
              <a:rPr lang="lv-LV" sz="2200" dirty="0">
                <a:latin typeface="Sohne"/>
              </a:rPr>
              <a:t>: atbalsts </a:t>
            </a:r>
            <a:r>
              <a:rPr lang="lv-LV" sz="2200" dirty="0" err="1">
                <a:latin typeface="Sohne"/>
              </a:rPr>
              <a:t>jaunuzņēmumiem</a:t>
            </a:r>
            <a:r>
              <a:rPr lang="lv-LV" sz="2200" dirty="0">
                <a:latin typeface="Sohne"/>
              </a:rPr>
              <a:t> un projektiem, lai attīstītu un ieviestu jaunas tehnoloģijas</a:t>
            </a:r>
          </a:p>
          <a:p>
            <a:pPr marL="342900" indent="-342900">
              <a:buFont typeface="Arial" panose="020B0604020202020204" pitchFamily="34" charset="0"/>
              <a:buChar char="•"/>
            </a:pPr>
            <a:r>
              <a:rPr lang="lv-LV" sz="2200" b="1" dirty="0" err="1">
                <a:latin typeface="Sohne"/>
              </a:rPr>
              <a:t>Mentoringu</a:t>
            </a:r>
            <a:r>
              <a:rPr lang="lv-LV" sz="2200" dirty="0">
                <a:latin typeface="Sohne"/>
              </a:rPr>
              <a:t>: eksperti palīdz ar biznesa stratēģijām un investoru piesaisti</a:t>
            </a:r>
          </a:p>
          <a:p>
            <a:pPr marL="342900" indent="-342900">
              <a:buFont typeface="Arial" panose="020B0604020202020204" pitchFamily="34" charset="0"/>
              <a:buChar char="•"/>
            </a:pPr>
            <a:r>
              <a:rPr lang="lv-LV" sz="2200" b="1" dirty="0">
                <a:latin typeface="Sohne"/>
              </a:rPr>
              <a:t>Tīklošanas iespējas</a:t>
            </a:r>
            <a:r>
              <a:rPr lang="lv-LV" sz="2200" dirty="0">
                <a:latin typeface="Sohne"/>
              </a:rPr>
              <a:t>: pasākumi partneru un investoru meklēšanai</a:t>
            </a:r>
          </a:p>
          <a:p>
            <a:pPr marL="342900" indent="-342900">
              <a:buFont typeface="Arial" panose="020B0604020202020204" pitchFamily="34" charset="0"/>
              <a:buChar char="•"/>
            </a:pPr>
            <a:r>
              <a:rPr lang="lv-LV" sz="2200" b="1" dirty="0">
                <a:latin typeface="Sohne"/>
              </a:rPr>
              <a:t>Politikas atbalstu</a:t>
            </a:r>
            <a:r>
              <a:rPr lang="lv-LV" sz="2200" dirty="0">
                <a:latin typeface="Sohne"/>
              </a:rPr>
              <a:t>: atvieglojot piekļuvi fondiem un veicinot draudzīgu regulējumu</a:t>
            </a:r>
          </a:p>
          <a:p>
            <a:pPr marL="342900" indent="-342900">
              <a:buFont typeface="Arial" panose="020B0604020202020204" pitchFamily="34" charset="0"/>
              <a:buChar char="•"/>
            </a:pPr>
            <a:endParaRPr lang="lv-LV" sz="2200" dirty="0">
              <a:latin typeface="Sohne"/>
            </a:endParaRPr>
          </a:p>
          <a:p>
            <a:pPr algn="r"/>
            <a:r>
              <a:rPr lang="lv-LV" sz="2400" dirty="0">
                <a:latin typeface="Sohne"/>
              </a:rPr>
              <a:t>Tādējādi EIE sekmē inovāciju izaugsmi un sabiedrības problēmu risināšanu.</a:t>
            </a:r>
          </a:p>
        </p:txBody>
      </p:sp>
      <p:sp>
        <p:nvSpPr>
          <p:cNvPr id="4" name="Slide Number Placeholder 3">
            <a:extLst>
              <a:ext uri="{FF2B5EF4-FFF2-40B4-BE49-F238E27FC236}">
                <a16:creationId xmlns:a16="http://schemas.microsoft.com/office/drawing/2014/main" id="{3F0A3F81-B43F-91A1-0927-13297501BF0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0F3F40-12FA-4968-8235-5F18DAFE2DEF}" type="slidenum">
              <a:rPr lang="lv-LV"/>
              <a:pPr>
                <a:spcAft>
                  <a:spcPts val="600"/>
                </a:spcAft>
              </a:pPr>
              <a:t>31</a:t>
            </a:fld>
            <a:endParaRPr lang="lv-LV"/>
          </a:p>
        </p:txBody>
      </p:sp>
    </p:spTree>
    <p:extLst>
      <p:ext uri="{BB962C8B-B14F-4D97-AF65-F5344CB8AC3E}">
        <p14:creationId xmlns:p14="http://schemas.microsoft.com/office/powerpoint/2010/main" val="83720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EBA28707-E314-1C1E-39A7-76AB3F54C815}"/>
              </a:ext>
            </a:extLst>
          </p:cNvPr>
          <p:cNvSpPr/>
          <p:nvPr/>
        </p:nvSpPr>
        <p:spPr>
          <a:xfrm>
            <a:off x="7746537" y="3145717"/>
            <a:ext cx="4450353" cy="341544"/>
          </a:xfrm>
          <a:prstGeom prst="roundRect">
            <a:avLst/>
          </a:prstGeom>
          <a:solidFill>
            <a:srgbClr val="543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2A62D61C-B6F9-1F6F-E8D1-813EAC5E0B8E}"/>
              </a:ext>
            </a:extLst>
          </p:cNvPr>
          <p:cNvSpPr/>
          <p:nvPr/>
        </p:nvSpPr>
        <p:spPr>
          <a:xfrm>
            <a:off x="7758444" y="775338"/>
            <a:ext cx="4449490" cy="331536"/>
          </a:xfrm>
          <a:prstGeom prst="roundRect">
            <a:avLst/>
          </a:prstGeom>
          <a:solidFill>
            <a:srgbClr val="543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19816DFC-465F-6D3F-3AD5-AA91F1C569D3}"/>
              </a:ext>
            </a:extLst>
          </p:cNvPr>
          <p:cNvSpPr/>
          <p:nvPr/>
        </p:nvSpPr>
        <p:spPr>
          <a:xfrm>
            <a:off x="6785" y="4301831"/>
            <a:ext cx="4449490" cy="533942"/>
          </a:xfrm>
          <a:prstGeom prst="roundRect">
            <a:avLst/>
          </a:prstGeom>
          <a:solidFill>
            <a:srgbClr val="543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D69D1306-615A-64A3-5B8D-6A9CC05992AE}"/>
              </a:ext>
            </a:extLst>
          </p:cNvPr>
          <p:cNvSpPr/>
          <p:nvPr/>
        </p:nvSpPr>
        <p:spPr>
          <a:xfrm>
            <a:off x="5923" y="753252"/>
            <a:ext cx="4437584" cy="533942"/>
          </a:xfrm>
          <a:prstGeom prst="roundRect">
            <a:avLst/>
          </a:prstGeom>
          <a:solidFill>
            <a:srgbClr val="5439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D090E4C7-1A19-5509-4623-972CAE34DD07}"/>
              </a:ext>
            </a:extLst>
          </p:cNvPr>
          <p:cNvGrpSpPr/>
          <p:nvPr/>
        </p:nvGrpSpPr>
        <p:grpSpPr>
          <a:xfrm>
            <a:off x="1096089" y="970789"/>
            <a:ext cx="3351105" cy="3113638"/>
            <a:chOff x="720674" y="3731859"/>
            <a:chExt cx="2305084" cy="5785537"/>
          </a:xfrm>
        </p:grpSpPr>
        <p:sp>
          <p:nvSpPr>
            <p:cNvPr id="4" name="TextBox 25">
              <a:extLst>
                <a:ext uri="{FF2B5EF4-FFF2-40B4-BE49-F238E27FC236}">
                  <a16:creationId xmlns:a16="http://schemas.microsoft.com/office/drawing/2014/main" id="{FFC07C3B-E467-830B-3F2E-84484F1F5259}"/>
                </a:ext>
              </a:extLst>
            </p:cNvPr>
            <p:cNvSpPr txBox="1"/>
            <p:nvPr/>
          </p:nvSpPr>
          <p:spPr>
            <a:xfrm>
              <a:off x="720674" y="3731859"/>
              <a:ext cx="2289322" cy="571889"/>
            </a:xfrm>
            <a:prstGeom prst="rect">
              <a:avLst/>
            </a:prstGeom>
            <a:noFill/>
          </p:spPr>
          <p:txBody>
            <a:bodyPr wrap="square" lIns="0" tIns="45720" rIns="91440" bIns="4572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lv-LV" sz="1400" b="1" noProof="1">
                  <a:solidFill>
                    <a:schemeClr val="bg1"/>
                  </a:solidFill>
                  <a:ea typeface="+mn-lt"/>
                  <a:cs typeface="+mn-lt"/>
                </a:rPr>
                <a:t>Savienotas un iekļaujošas ekosistēmas</a:t>
              </a:r>
              <a:endParaRPr lang="en-US" b="1" dirty="0">
                <a:solidFill>
                  <a:schemeClr val="bg1"/>
                </a:solidFill>
                <a:ea typeface="Verdana"/>
              </a:endParaRPr>
            </a:p>
          </p:txBody>
        </p:sp>
        <p:sp>
          <p:nvSpPr>
            <p:cNvPr id="5" name="Rectangle 4">
              <a:extLst>
                <a:ext uri="{FF2B5EF4-FFF2-40B4-BE49-F238E27FC236}">
                  <a16:creationId xmlns:a16="http://schemas.microsoft.com/office/drawing/2014/main" id="{8CA8CC86-D6B0-66AE-DB94-00D1576FB239}"/>
                </a:ext>
              </a:extLst>
            </p:cNvPr>
            <p:cNvSpPr/>
            <p:nvPr/>
          </p:nvSpPr>
          <p:spPr>
            <a:xfrm>
              <a:off x="721567" y="4541969"/>
              <a:ext cx="2304191" cy="4975427"/>
            </a:xfrm>
            <a:prstGeom prst="rect">
              <a:avLst/>
            </a:prstGeom>
          </p:spPr>
          <p:txBody>
            <a:bodyPr wrap="square" lIns="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defRPr/>
              </a:pPr>
              <a:r>
                <a:rPr lang="lv-LV" sz="1400" noProof="1">
                  <a:solidFill>
                    <a:prstClr val="black"/>
                  </a:solidFill>
                  <a:ea typeface="+mn-lt"/>
                  <a:cs typeface="+mn-lt"/>
                </a:rPr>
                <a:t>Veidot </a:t>
              </a:r>
              <a:r>
                <a:rPr lang="lv-LV" sz="1400" b="1" noProof="1">
                  <a:solidFill>
                    <a:prstClr val="black"/>
                  </a:solidFill>
                  <a:ea typeface="+mn-lt"/>
                  <a:cs typeface="+mn-lt"/>
                </a:rPr>
                <a:t>savstarpēji savienotas </a:t>
              </a:r>
              <a:r>
                <a:rPr lang="lv-LV" sz="1400" noProof="1">
                  <a:solidFill>
                    <a:prstClr val="black"/>
                  </a:solidFill>
                  <a:ea typeface="+mn-lt"/>
                  <a:cs typeface="+mn-lt"/>
                </a:rPr>
                <a:t>un </a:t>
              </a:r>
              <a:r>
                <a:rPr lang="lv-LV" sz="1400" b="1" noProof="1">
                  <a:solidFill>
                    <a:prstClr val="black"/>
                  </a:solidFill>
                  <a:ea typeface="+mn-lt"/>
                  <a:cs typeface="+mn-lt"/>
                </a:rPr>
                <a:t>iekļaujošas</a:t>
              </a:r>
              <a:r>
                <a:rPr lang="lv-LV" sz="1400" noProof="1">
                  <a:solidFill>
                    <a:prstClr val="black"/>
                  </a:solidFill>
                  <a:ea typeface="+mn-lt"/>
                  <a:cs typeface="+mn-lt"/>
                </a:rPr>
                <a:t> inovācijas ekosistēmas visā ES.
Izmantot valsts, reģionālās un vietējās ekosistēmas stiprās puses.
Veicināt visu dalībnieku un teritoriju </a:t>
              </a:r>
              <a:r>
                <a:rPr lang="lv-LV" sz="1400" b="1" noProof="1">
                  <a:solidFill>
                    <a:prstClr val="black"/>
                  </a:solidFill>
                  <a:ea typeface="+mn-lt"/>
                  <a:cs typeface="+mn-lt"/>
                </a:rPr>
                <a:t>iesaistīšanos</a:t>
              </a:r>
              <a:r>
                <a:rPr lang="lv-LV" sz="1400" noProof="1">
                  <a:solidFill>
                    <a:prstClr val="black"/>
                  </a:solidFill>
                  <a:ea typeface="+mn-lt"/>
                  <a:cs typeface="+mn-lt"/>
                </a:rPr>
                <a:t>.
</a:t>
              </a:r>
              <a:r>
                <a:rPr lang="lv-LV" sz="1400" b="1" noProof="1">
                  <a:solidFill>
                    <a:prstClr val="black"/>
                  </a:solidFill>
                  <a:ea typeface="+mn-lt"/>
                  <a:cs typeface="+mn-lt"/>
                </a:rPr>
                <a:t>Stiprināt tīkla savienojamību ilgtspējīgai</a:t>
              </a:r>
              <a:r>
                <a:rPr lang="lv-LV" sz="1400" noProof="1">
                  <a:solidFill>
                    <a:prstClr val="black"/>
                  </a:solidFill>
                  <a:ea typeface="+mn-lt"/>
                  <a:cs typeface="+mn-lt"/>
                </a:rPr>
                <a:t> uzņēmējdarbības izaugsmei.
Pievērsties zaļajai, digitālajai un sociālajai pārejai.
Samazināt inovācijas plaisu.</a:t>
              </a:r>
              <a:endParaRPr lang="lv-LV" sz="1400" noProof="1">
                <a:solidFill>
                  <a:prstClr val="black"/>
                </a:solidFill>
                <a:ea typeface="Verdana"/>
              </a:endParaRPr>
            </a:p>
          </p:txBody>
        </p:sp>
      </p:grpSp>
      <p:sp>
        <p:nvSpPr>
          <p:cNvPr id="6" name="Title 1">
            <a:extLst>
              <a:ext uri="{FF2B5EF4-FFF2-40B4-BE49-F238E27FC236}">
                <a16:creationId xmlns:a16="http://schemas.microsoft.com/office/drawing/2014/main" id="{6BE39D1D-CB84-0A98-409F-82C93B99AF2A}"/>
              </a:ext>
            </a:extLst>
          </p:cNvPr>
          <p:cNvSpPr>
            <a:spLocks noGrp="1"/>
          </p:cNvSpPr>
          <p:nvPr>
            <p:ph type="title"/>
          </p:nvPr>
        </p:nvSpPr>
        <p:spPr>
          <a:xfrm>
            <a:off x="3500348" y="69212"/>
            <a:ext cx="5333032" cy="635540"/>
          </a:xfrm>
        </p:spPr>
        <p:txBody>
          <a:bodyPr>
            <a:normAutofit/>
          </a:bodyPr>
          <a:lstStyle/>
          <a:p>
            <a:pPr algn="ctr"/>
            <a:r>
              <a:rPr lang="en-US" sz="2800" cap="all" dirty="0" err="1">
                <a:solidFill>
                  <a:srgbClr val="002060"/>
                </a:solidFill>
                <a:latin typeface="Verdana"/>
                <a:ea typeface="Verdana"/>
                <a:cs typeface="Verdana" panose="020B0604030504040204" pitchFamily="34" charset="0"/>
              </a:rPr>
              <a:t>Aktuālās</a:t>
            </a:r>
            <a:r>
              <a:rPr lang="en-US" sz="2800" cap="all" dirty="0">
                <a:solidFill>
                  <a:srgbClr val="002060"/>
                </a:solidFill>
                <a:latin typeface="Verdana"/>
                <a:ea typeface="Verdana"/>
                <a:cs typeface="Verdana" panose="020B0604030504040204" pitchFamily="34" charset="0"/>
              </a:rPr>
              <a:t> </a:t>
            </a:r>
            <a:r>
              <a:rPr lang="en-US" sz="2800" cap="all" dirty="0" err="1">
                <a:solidFill>
                  <a:srgbClr val="002060"/>
                </a:solidFill>
                <a:latin typeface="Verdana"/>
                <a:ea typeface="Verdana"/>
                <a:cs typeface="Verdana" panose="020B0604030504040204" pitchFamily="34" charset="0"/>
              </a:rPr>
              <a:t>jomas</a:t>
            </a:r>
            <a:endParaRPr lang="en-US" sz="2800" b="1" cap="all" dirty="0">
              <a:solidFill>
                <a:srgbClr val="002060"/>
              </a:solidFill>
              <a:latin typeface="Verdana"/>
              <a:ea typeface="Verdana"/>
              <a:cs typeface="Verdana" panose="020B0604030504040204" pitchFamily="34" charset="0"/>
            </a:endParaRPr>
          </a:p>
        </p:txBody>
      </p:sp>
      <p:grpSp>
        <p:nvGrpSpPr>
          <p:cNvPr id="10" name="Group 9">
            <a:extLst>
              <a:ext uri="{FF2B5EF4-FFF2-40B4-BE49-F238E27FC236}">
                <a16:creationId xmlns:a16="http://schemas.microsoft.com/office/drawing/2014/main" id="{8442E865-F459-416A-8DA6-28684516E549}"/>
              </a:ext>
            </a:extLst>
          </p:cNvPr>
          <p:cNvGrpSpPr/>
          <p:nvPr/>
        </p:nvGrpSpPr>
        <p:grpSpPr>
          <a:xfrm>
            <a:off x="1093640" y="4507655"/>
            <a:ext cx="3351424" cy="1798761"/>
            <a:chOff x="-335322" y="3129736"/>
            <a:chExt cx="3470284" cy="1841091"/>
          </a:xfrm>
        </p:grpSpPr>
        <p:sp>
          <p:nvSpPr>
            <p:cNvPr id="11" name="TextBox 31">
              <a:extLst>
                <a:ext uri="{FF2B5EF4-FFF2-40B4-BE49-F238E27FC236}">
                  <a16:creationId xmlns:a16="http://schemas.microsoft.com/office/drawing/2014/main" id="{E5FD1431-84E1-BD9C-0403-923E16E78960}"/>
                </a:ext>
              </a:extLst>
            </p:cNvPr>
            <p:cNvSpPr txBox="1"/>
            <p:nvPr/>
          </p:nvSpPr>
          <p:spPr>
            <a:xfrm>
              <a:off x="-335322" y="3129736"/>
              <a:ext cx="3449114" cy="315020"/>
            </a:xfrm>
            <a:prstGeom prst="rect">
              <a:avLst/>
            </a:prstGeom>
            <a:noFill/>
          </p:spPr>
          <p:txBody>
            <a:bodyPr wrap="square" lIns="0" tIns="45720" rIns="91440" bIns="4572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lv-LV" sz="1400" b="1" noProof="1">
                  <a:solidFill>
                    <a:schemeClr val="bg1"/>
                  </a:solidFill>
                  <a:ea typeface="+mn-lt"/>
                  <a:cs typeface="+mn-lt"/>
                </a:rPr>
                <a:t>Deeptech mērogošana un inovācijas</a:t>
              </a:r>
              <a:endParaRPr lang="en-US" b="1" dirty="0">
                <a:solidFill>
                  <a:schemeClr val="bg1"/>
                </a:solidFill>
                <a:ea typeface="Verdana"/>
              </a:endParaRPr>
            </a:p>
          </p:txBody>
        </p:sp>
        <p:sp>
          <p:nvSpPr>
            <p:cNvPr id="12" name="Rectangle 11">
              <a:extLst>
                <a:ext uri="{FF2B5EF4-FFF2-40B4-BE49-F238E27FC236}">
                  <a16:creationId xmlns:a16="http://schemas.microsoft.com/office/drawing/2014/main" id="{7B446A50-4A37-2CF2-875C-3FB2C087F31B}"/>
                </a:ext>
              </a:extLst>
            </p:cNvPr>
            <p:cNvSpPr/>
            <p:nvPr/>
          </p:nvSpPr>
          <p:spPr>
            <a:xfrm>
              <a:off x="-323353" y="3553239"/>
              <a:ext cx="3458315" cy="1417588"/>
            </a:xfrm>
            <a:prstGeom prst="rect">
              <a:avLst/>
            </a:prstGeom>
          </p:spPr>
          <p:txBody>
            <a:bodyPr wrap="square" lIns="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defRPr/>
              </a:pPr>
              <a:r>
                <a:rPr lang="lv-LV" sz="1400" noProof="1">
                  <a:solidFill>
                    <a:prstClr val="black"/>
                  </a:solidFill>
                  <a:ea typeface="+mn-lt"/>
                  <a:cs typeface="+mn-lt"/>
                </a:rPr>
                <a:t>Nodrošināt finansējumu paplašināšanai.
Veicināt inovāciju, izmantojot </a:t>
              </a:r>
              <a:r>
                <a:rPr lang="lv-LV" sz="1400" b="1" noProof="1">
                  <a:solidFill>
                    <a:prstClr val="black"/>
                  </a:solidFill>
                  <a:ea typeface="+mn-lt"/>
                  <a:cs typeface="+mn-lt"/>
                </a:rPr>
                <a:t>eksperimentālās telpas un publisko iepirkumu</a:t>
              </a:r>
              <a:r>
                <a:rPr lang="lv-LV" sz="1400" noProof="1">
                  <a:solidFill>
                    <a:prstClr val="black"/>
                  </a:solidFill>
                  <a:ea typeface="+mn-lt"/>
                  <a:cs typeface="+mn-lt"/>
                </a:rPr>
                <a:t>.
Atbalstīt būtiskas inovācijas </a:t>
              </a:r>
              <a:r>
                <a:rPr lang="lv-LV" sz="1400" b="1" noProof="1">
                  <a:solidFill>
                    <a:prstClr val="black"/>
                  </a:solidFill>
                  <a:ea typeface="+mn-lt"/>
                  <a:cs typeface="+mn-lt"/>
                </a:rPr>
                <a:t>stratēģiskai autonomijai.</a:t>
              </a:r>
              <a:endParaRPr lang="lv-LV" sz="1400" b="1" noProof="1">
                <a:solidFill>
                  <a:prstClr val="black"/>
                </a:solidFill>
                <a:ea typeface="Verdana"/>
              </a:endParaRPr>
            </a:p>
          </p:txBody>
        </p:sp>
      </p:grpSp>
      <p:sp>
        <p:nvSpPr>
          <p:cNvPr id="19" name="TextBox 40">
            <a:extLst>
              <a:ext uri="{FF2B5EF4-FFF2-40B4-BE49-F238E27FC236}">
                <a16:creationId xmlns:a16="http://schemas.microsoft.com/office/drawing/2014/main" id="{34CB5FAB-12F9-6EF8-2D5C-D644EB54B07E}"/>
              </a:ext>
            </a:extLst>
          </p:cNvPr>
          <p:cNvSpPr txBox="1"/>
          <p:nvPr/>
        </p:nvSpPr>
        <p:spPr>
          <a:xfrm>
            <a:off x="8043668" y="776235"/>
            <a:ext cx="2627356" cy="307777"/>
          </a:xfrm>
          <a:prstGeom prst="rect">
            <a:avLst/>
          </a:prstGeom>
          <a:noFill/>
        </p:spPr>
        <p:txBody>
          <a:bodyPr wrap="square" lIns="0" tIns="45720" rIns="91440" bIns="4572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b="1" noProof="1">
                <a:solidFill>
                  <a:schemeClr val="bg1"/>
                </a:solidFill>
                <a:ea typeface="+mn-lt"/>
                <a:cs typeface="+mn-lt"/>
              </a:rPr>
              <a:t>Inovatīvi MVU</a:t>
            </a:r>
            <a:endParaRPr lang="en-US" b="1" dirty="0">
              <a:solidFill>
                <a:schemeClr val="bg1"/>
              </a:solidFill>
              <a:ea typeface="Verdana"/>
            </a:endParaRPr>
          </a:p>
        </p:txBody>
      </p:sp>
      <p:sp>
        <p:nvSpPr>
          <p:cNvPr id="39" name="Rectangle 38">
            <a:extLst>
              <a:ext uri="{FF2B5EF4-FFF2-40B4-BE49-F238E27FC236}">
                <a16:creationId xmlns:a16="http://schemas.microsoft.com/office/drawing/2014/main" id="{51D30769-C4E4-9C2D-85BD-CB07A84B353B}"/>
              </a:ext>
            </a:extLst>
          </p:cNvPr>
          <p:cNvSpPr/>
          <p:nvPr/>
        </p:nvSpPr>
        <p:spPr>
          <a:xfrm>
            <a:off x="7986023" y="1114335"/>
            <a:ext cx="2847306" cy="1600438"/>
          </a:xfrm>
          <a:prstGeom prst="rect">
            <a:avLst/>
          </a:prstGeom>
        </p:spPr>
        <p:txBody>
          <a:bodyPr wrap="square" lIns="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defRPr/>
            </a:pPr>
            <a:r>
              <a:rPr lang="lv-LV" sz="1400" noProof="1">
                <a:solidFill>
                  <a:prstClr val="black"/>
                </a:solidFill>
                <a:ea typeface="+mn-lt"/>
                <a:cs typeface="+mn-lt"/>
              </a:rPr>
              <a:t>Atbalstīt Eiropas partnerību inovatīviem MVU (INNOVSMES).
</a:t>
            </a:r>
            <a:r>
              <a:rPr lang="lv-LV" sz="1400" b="1" noProof="1">
                <a:solidFill>
                  <a:prstClr val="black"/>
                </a:solidFill>
                <a:ea typeface="+mn-lt"/>
                <a:cs typeface="+mn-lt"/>
              </a:rPr>
              <a:t>Palielināt MVU pētniecības un inovācijas spēju, ražīgumu un integrāciju globālajās vērtības ķēdēs.</a:t>
            </a:r>
            <a:r>
              <a:rPr lang="lv-LV" sz="1400" noProof="1">
                <a:solidFill>
                  <a:prstClr val="black"/>
                </a:solidFill>
                <a:ea typeface="+mn-lt"/>
                <a:cs typeface="+mn-lt"/>
              </a:rPr>
              <a:t>
</a:t>
            </a:r>
            <a:r>
              <a:rPr lang="lv-LV" sz="1400" b="1" noProof="1">
                <a:solidFill>
                  <a:prstClr val="black"/>
                </a:solidFill>
                <a:ea typeface="+mn-lt"/>
                <a:cs typeface="+mn-lt"/>
              </a:rPr>
              <a:t>Paplašināt MVU piekļuvi tirgum</a:t>
            </a:r>
            <a:r>
              <a:rPr lang="lv-LV" sz="1400" noProof="1">
                <a:solidFill>
                  <a:prstClr val="black"/>
                </a:solidFill>
                <a:ea typeface="+mn-lt"/>
                <a:cs typeface="+mn-lt"/>
              </a:rPr>
              <a:t>.</a:t>
            </a:r>
            <a:endParaRPr lang="en-US" sz="1400" noProof="1">
              <a:solidFill>
                <a:prstClr val="black"/>
              </a:solidFill>
              <a:ea typeface="Verdana"/>
            </a:endParaRPr>
          </a:p>
        </p:txBody>
      </p:sp>
      <p:grpSp>
        <p:nvGrpSpPr>
          <p:cNvPr id="40" name="Group 39">
            <a:extLst>
              <a:ext uri="{FF2B5EF4-FFF2-40B4-BE49-F238E27FC236}">
                <a16:creationId xmlns:a16="http://schemas.microsoft.com/office/drawing/2014/main" id="{C8B87A0B-ECD5-1FCE-E3C5-A15BF0AB3753}"/>
              </a:ext>
            </a:extLst>
          </p:cNvPr>
          <p:cNvGrpSpPr/>
          <p:nvPr/>
        </p:nvGrpSpPr>
        <p:grpSpPr>
          <a:xfrm>
            <a:off x="5157679" y="2573884"/>
            <a:ext cx="1964867" cy="1914595"/>
            <a:chOff x="4781088" y="1468353"/>
            <a:chExt cx="1964867" cy="1914595"/>
          </a:xfrm>
        </p:grpSpPr>
        <p:sp>
          <p:nvSpPr>
            <p:cNvPr id="41" name="Shape">
              <a:extLst>
                <a:ext uri="{FF2B5EF4-FFF2-40B4-BE49-F238E27FC236}">
                  <a16:creationId xmlns:a16="http://schemas.microsoft.com/office/drawing/2014/main" id="{D9CD240E-6F4C-E71F-B429-67BEC57822B2}"/>
                </a:ext>
              </a:extLst>
            </p:cNvPr>
            <p:cNvSpPr/>
            <p:nvPr/>
          </p:nvSpPr>
          <p:spPr>
            <a:xfrm>
              <a:off x="4781088" y="1468353"/>
              <a:ext cx="1964867" cy="1914595"/>
            </a:xfrm>
            <a:custGeom>
              <a:avLst/>
              <a:gdLst/>
              <a:ahLst/>
              <a:cxnLst>
                <a:cxn ang="0">
                  <a:pos x="wd2" y="hd2"/>
                </a:cxn>
                <a:cxn ang="5400000">
                  <a:pos x="wd2" y="hd2"/>
                </a:cxn>
                <a:cxn ang="10800000">
                  <a:pos x="wd2" y="hd2"/>
                </a:cxn>
                <a:cxn ang="16200000">
                  <a:pos x="wd2" y="hd2"/>
                </a:cxn>
              </a:cxnLst>
              <a:rect l="0" t="0" r="r" b="b"/>
              <a:pathLst>
                <a:path w="21600" h="21600" extrusionOk="0">
                  <a:moveTo>
                    <a:pt x="19452" y="21600"/>
                  </a:moveTo>
                  <a:lnTo>
                    <a:pt x="2148" y="21600"/>
                  </a:lnTo>
                  <a:cubicBezTo>
                    <a:pt x="967" y="21600"/>
                    <a:pt x="0" y="20633"/>
                    <a:pt x="0" y="19452"/>
                  </a:cubicBezTo>
                  <a:lnTo>
                    <a:pt x="0" y="2148"/>
                  </a:lnTo>
                  <a:cubicBezTo>
                    <a:pt x="0" y="967"/>
                    <a:pt x="967" y="0"/>
                    <a:pt x="2148" y="0"/>
                  </a:cubicBezTo>
                  <a:lnTo>
                    <a:pt x="19452" y="0"/>
                  </a:lnTo>
                  <a:cubicBezTo>
                    <a:pt x="20633" y="0"/>
                    <a:pt x="21600" y="967"/>
                    <a:pt x="21600" y="2148"/>
                  </a:cubicBezTo>
                  <a:lnTo>
                    <a:pt x="21600" y="19452"/>
                  </a:lnTo>
                  <a:cubicBezTo>
                    <a:pt x="21600" y="20633"/>
                    <a:pt x="20633" y="21600"/>
                    <a:pt x="19452" y="21600"/>
                  </a:cubicBezTo>
                  <a:close/>
                </a:path>
              </a:pathLst>
            </a:custGeom>
            <a:solidFill>
              <a:srgbClr val="52389D"/>
            </a:solidFill>
            <a:ln w="12700">
              <a:miter lim="400000"/>
            </a:ln>
            <a:effectLst/>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3000">
                  <a:solidFill>
                    <a:srgbClr val="FFFFFF"/>
                  </a:solidFill>
                </a:defRPr>
              </a:pPr>
              <a:endParaRPr kumimoji="0" sz="2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65D1F48D-7330-9F52-A01E-2997DC2E01B5}"/>
                </a:ext>
              </a:extLst>
            </p:cNvPr>
            <p:cNvSpPr/>
            <p:nvPr/>
          </p:nvSpPr>
          <p:spPr>
            <a:xfrm>
              <a:off x="4849158" y="1893543"/>
              <a:ext cx="1828726" cy="923330"/>
            </a:xfrm>
            <a:prstGeom prst="rect">
              <a:avLst/>
            </a:prstGeom>
            <a:solidFill>
              <a:srgbClr val="52389D"/>
            </a:solidFill>
          </p:spPr>
          <p:txBody>
            <a:bodyPr wrap="square" lIns="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spcBef>
                  <a:spcPts val="1200"/>
                </a:spcBef>
                <a:defRPr/>
              </a:pPr>
              <a:r>
                <a:rPr lang="en-US" b="1" cap="all" noProof="1">
                  <a:solidFill>
                    <a:prstClr val="white"/>
                  </a:solidFill>
                  <a:latin typeface="+mj-lt"/>
                  <a:cs typeface="Calibri"/>
                </a:rPr>
                <a:t>2025. gada darba programma</a:t>
              </a:r>
              <a:endParaRPr kumimoji="0" lang="en-US" b="1" i="0" u="none" strike="noStrike" kern="1200" cap="all" spc="0" normalizeH="0" baseline="0" noProof="1">
                <a:ln>
                  <a:noFill/>
                </a:ln>
                <a:solidFill>
                  <a:prstClr val="white"/>
                </a:solidFill>
                <a:effectLst/>
                <a:uLnTx/>
                <a:uFillTx/>
                <a:latin typeface="+mj-lt"/>
                <a:ea typeface="+mn-ea"/>
                <a:cs typeface="Calibri"/>
              </a:endParaRPr>
            </a:p>
          </p:txBody>
        </p:sp>
      </p:grpSp>
      <p:sp>
        <p:nvSpPr>
          <p:cNvPr id="45" name="Right Brace 44">
            <a:extLst>
              <a:ext uri="{FF2B5EF4-FFF2-40B4-BE49-F238E27FC236}">
                <a16:creationId xmlns:a16="http://schemas.microsoft.com/office/drawing/2014/main" id="{36DCA4D5-1D79-E6DD-BD7A-D320522053A5}"/>
              </a:ext>
            </a:extLst>
          </p:cNvPr>
          <p:cNvSpPr/>
          <p:nvPr/>
        </p:nvSpPr>
        <p:spPr>
          <a:xfrm>
            <a:off x="4439770" y="1019218"/>
            <a:ext cx="539824" cy="5314032"/>
          </a:xfrm>
          <a:prstGeom prst="rightBrace">
            <a:avLst>
              <a:gd name="adj1" fmla="val 8333"/>
              <a:gd name="adj2" fmla="val 49878"/>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C0C0C0"/>
              </a:highlight>
              <a:uLnTx/>
              <a:uFillTx/>
              <a:latin typeface="Aptos" panose="02110004020202020204"/>
              <a:ea typeface="+mn-ea"/>
              <a:cs typeface="+mn-cs"/>
            </a:endParaRPr>
          </a:p>
        </p:txBody>
      </p:sp>
      <p:sp>
        <p:nvSpPr>
          <p:cNvPr id="46" name="Right Brace 45">
            <a:extLst>
              <a:ext uri="{FF2B5EF4-FFF2-40B4-BE49-F238E27FC236}">
                <a16:creationId xmlns:a16="http://schemas.microsoft.com/office/drawing/2014/main" id="{FCDB970B-7F75-9A9D-2C07-996DF18D93B0}"/>
              </a:ext>
            </a:extLst>
          </p:cNvPr>
          <p:cNvSpPr/>
          <p:nvPr/>
        </p:nvSpPr>
        <p:spPr>
          <a:xfrm rot="10800000">
            <a:off x="7276462" y="917347"/>
            <a:ext cx="539824" cy="5415903"/>
          </a:xfrm>
          <a:prstGeom prst="rightBrace">
            <a:avLst>
              <a:gd name="adj1" fmla="val 8333"/>
              <a:gd name="adj2" fmla="val 49878"/>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highlight>
                <a:srgbClr val="C0C0C0"/>
              </a:highligh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09CEFBF3-5273-97D9-4DA2-C7A11D72AF8E}"/>
              </a:ext>
            </a:extLst>
          </p:cNvPr>
          <p:cNvGrpSpPr/>
          <p:nvPr/>
        </p:nvGrpSpPr>
        <p:grpSpPr>
          <a:xfrm>
            <a:off x="7989356" y="3155061"/>
            <a:ext cx="2896300" cy="2793412"/>
            <a:chOff x="66032" y="4243557"/>
            <a:chExt cx="2636837" cy="2793412"/>
          </a:xfrm>
        </p:grpSpPr>
        <p:sp>
          <p:nvSpPr>
            <p:cNvPr id="14" name="TextBox 34">
              <a:extLst>
                <a:ext uri="{FF2B5EF4-FFF2-40B4-BE49-F238E27FC236}">
                  <a16:creationId xmlns:a16="http://schemas.microsoft.com/office/drawing/2014/main" id="{E99DD9BA-61E8-580D-50E1-EB8C48D6FF56}"/>
                </a:ext>
              </a:extLst>
            </p:cNvPr>
            <p:cNvSpPr txBox="1"/>
            <p:nvPr/>
          </p:nvSpPr>
          <p:spPr>
            <a:xfrm>
              <a:off x="119008" y="4243557"/>
              <a:ext cx="2576326" cy="307777"/>
            </a:xfrm>
            <a:prstGeom prst="rect">
              <a:avLst/>
            </a:prstGeom>
            <a:noFill/>
          </p:spPr>
          <p:txBody>
            <a:bodyPr wrap="square" lIns="0" tIns="45720" rIns="91440" bIns="4572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lv-LV" sz="1400" b="1" noProof="1">
                  <a:solidFill>
                    <a:schemeClr val="bg1"/>
                  </a:solidFill>
                  <a:ea typeface="+mn-lt"/>
                  <a:cs typeface="+mn-lt"/>
                </a:rPr>
                <a:t>Politika un programmas mērķi</a:t>
              </a:r>
              <a:endParaRPr lang="en-US" b="1" dirty="0">
                <a:solidFill>
                  <a:schemeClr val="bg1"/>
                </a:solidFill>
                <a:ea typeface="Verdana"/>
              </a:endParaRPr>
            </a:p>
          </p:txBody>
        </p:sp>
        <p:sp>
          <p:nvSpPr>
            <p:cNvPr id="15" name="Rectangle 14">
              <a:extLst>
                <a:ext uri="{FF2B5EF4-FFF2-40B4-BE49-F238E27FC236}">
                  <a16:creationId xmlns:a16="http://schemas.microsoft.com/office/drawing/2014/main" id="{D6FB1B18-A1C5-0C8B-F91B-7216AB34C67E}"/>
                </a:ext>
              </a:extLst>
            </p:cNvPr>
            <p:cNvSpPr/>
            <p:nvPr/>
          </p:nvSpPr>
          <p:spPr>
            <a:xfrm>
              <a:off x="66032" y="4574756"/>
              <a:ext cx="2636837" cy="2462213"/>
            </a:xfrm>
            <a:prstGeom prst="rect">
              <a:avLst/>
            </a:prstGeom>
          </p:spPr>
          <p:txBody>
            <a:bodyPr wrap="square" lIns="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defRPr/>
              </a:pPr>
              <a:r>
                <a:rPr lang="lv-LV" sz="1400" noProof="1">
                  <a:solidFill>
                    <a:prstClr val="black"/>
                  </a:solidFill>
                  <a:ea typeface="+mn-lt"/>
                  <a:cs typeface="+mn-lt"/>
                </a:rPr>
                <a:t>Veicināt inovācijas kohēziju, izmantojot ES iniciatīvas.
Papildināmība ar tādām iniciatīvām kā EIC, EIT, Widening ERA, I3 instruments, pārdomātas specializācijas stratēģijas un Euroclusters.
Integrēties programmā "Digitālā Eiropa", Eiropas Biznesa atbalsta tīklā un Eiropas aizsardzības inovācijas shēmā.</a:t>
              </a:r>
              <a:endParaRPr lang="en-US" sz="1400" noProof="1">
                <a:solidFill>
                  <a:prstClr val="black"/>
                </a:solidFill>
                <a:ea typeface="+mn-lt"/>
                <a:cs typeface="+mn-lt"/>
              </a:endParaRPr>
            </a:p>
          </p:txBody>
        </p:sp>
      </p:grpSp>
      <p:pic>
        <p:nvPicPr>
          <p:cNvPr id="37" name="Graphic 36" descr="Robot with solid fill">
            <a:extLst>
              <a:ext uri="{FF2B5EF4-FFF2-40B4-BE49-F238E27FC236}">
                <a16:creationId xmlns:a16="http://schemas.microsoft.com/office/drawing/2014/main" id="{A51E01D7-E521-5193-EAF0-14048C62A0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4184" y="5301973"/>
            <a:ext cx="914400" cy="914400"/>
          </a:xfrm>
          <a:prstGeom prst="rect">
            <a:avLst/>
          </a:prstGeom>
        </p:spPr>
      </p:pic>
      <p:pic>
        <p:nvPicPr>
          <p:cNvPr id="2" name="Picture 1" descr="Apoio a startups European Innovation Ecosystems abre concurso - Norgarante">
            <a:extLst>
              <a:ext uri="{FF2B5EF4-FFF2-40B4-BE49-F238E27FC236}">
                <a16:creationId xmlns:a16="http://schemas.microsoft.com/office/drawing/2014/main" id="{D30D5AC5-4B98-7BFF-C1DD-6A9AB6911B00}"/>
              </a:ext>
            </a:extLst>
          </p:cNvPr>
          <p:cNvPicPr>
            <a:picLocks noChangeAspect="1"/>
          </p:cNvPicPr>
          <p:nvPr/>
        </p:nvPicPr>
        <p:blipFill>
          <a:blip r:embed="rId4"/>
          <a:stretch>
            <a:fillRect/>
          </a:stretch>
        </p:blipFill>
        <p:spPr>
          <a:xfrm>
            <a:off x="4705350" y="1095375"/>
            <a:ext cx="2828926" cy="1321595"/>
          </a:xfrm>
          <a:prstGeom prst="rect">
            <a:avLst/>
          </a:prstGeom>
        </p:spPr>
      </p:pic>
      <p:pic>
        <p:nvPicPr>
          <p:cNvPr id="20" name="Graphic 19" descr="Influencer with solid fill">
            <a:extLst>
              <a:ext uri="{FF2B5EF4-FFF2-40B4-BE49-F238E27FC236}">
                <a16:creationId xmlns:a16="http://schemas.microsoft.com/office/drawing/2014/main" id="{ADA5D068-534F-FE7D-2090-FD99A9E49D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5738" y="2412206"/>
            <a:ext cx="914400" cy="914400"/>
          </a:xfrm>
          <a:prstGeom prst="rect">
            <a:avLst/>
          </a:prstGeom>
        </p:spPr>
      </p:pic>
      <p:pic>
        <p:nvPicPr>
          <p:cNvPr id="23" name="Graphic 22" descr="Customer review with solid fill">
            <a:extLst>
              <a:ext uri="{FF2B5EF4-FFF2-40B4-BE49-F238E27FC236}">
                <a16:creationId xmlns:a16="http://schemas.microsoft.com/office/drawing/2014/main" id="{AD041841-F7EE-2795-B5D2-A13E5CD5C21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9925" y="4400550"/>
            <a:ext cx="914400" cy="914400"/>
          </a:xfrm>
          <a:prstGeom prst="rect">
            <a:avLst/>
          </a:prstGeom>
        </p:spPr>
      </p:pic>
      <p:pic>
        <p:nvPicPr>
          <p:cNvPr id="24" name="Graphic 23" descr="Marketing with solid fill">
            <a:extLst>
              <a:ext uri="{FF2B5EF4-FFF2-40B4-BE49-F238E27FC236}">
                <a16:creationId xmlns:a16="http://schemas.microsoft.com/office/drawing/2014/main" id="{4194B679-E7F2-9D7A-8F99-61AA5081D6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77550" y="1674019"/>
            <a:ext cx="914400" cy="914400"/>
          </a:xfrm>
          <a:prstGeom prst="rect">
            <a:avLst/>
          </a:prstGeom>
        </p:spPr>
      </p:pic>
      <p:sp>
        <p:nvSpPr>
          <p:cNvPr id="26" name="TextBox 25">
            <a:extLst>
              <a:ext uri="{FF2B5EF4-FFF2-40B4-BE49-F238E27FC236}">
                <a16:creationId xmlns:a16="http://schemas.microsoft.com/office/drawing/2014/main" id="{95383BD9-8294-5B28-4EB5-D85E2E2DCE0A}"/>
              </a:ext>
            </a:extLst>
          </p:cNvPr>
          <p:cNvSpPr txBox="1"/>
          <p:nvPr/>
        </p:nvSpPr>
        <p:spPr>
          <a:xfrm>
            <a:off x="5394051" y="4832445"/>
            <a:ext cx="1913220" cy="323165"/>
          </a:xfrm>
          <a:prstGeom prst="rect">
            <a:avLst/>
          </a:prstGeom>
          <a:noFill/>
          <a:ln w="12700">
            <a:noFill/>
          </a:ln>
        </p:spPr>
        <p:txBody>
          <a:bodyPr wrap="square" lIns="91440" tIns="45720" rIns="91440" bIns="45720" anchor="t">
            <a:spAutoFit/>
          </a:bodyPr>
          <a:lstStyle/>
          <a:p>
            <a:pPr algn="ctr"/>
            <a:r>
              <a:rPr lang="lv-LV" sz="1500" b="1" dirty="0">
                <a:latin typeface="Verdana"/>
                <a:ea typeface="Verdana"/>
                <a:hlinkClick r:id="rId11"/>
              </a:rPr>
              <a:t>EIE pārskats</a:t>
            </a:r>
          </a:p>
        </p:txBody>
      </p:sp>
      <p:pic>
        <p:nvPicPr>
          <p:cNvPr id="30" name="Graphic 15" descr="Share">
            <a:extLst>
              <a:ext uri="{FF2B5EF4-FFF2-40B4-BE49-F238E27FC236}">
                <a16:creationId xmlns:a16="http://schemas.microsoft.com/office/drawing/2014/main" id="{6901ED21-C6F7-27F3-BD65-6CF8651C2A1C}"/>
              </a:ext>
            </a:extLst>
          </p:cNvPr>
          <p:cNvPicPr>
            <a:picLocks noChangeAspect="1"/>
          </p:cNvPicPr>
          <p:nvPr/>
        </p:nvPicPr>
        <p:blipFill>
          <a:blip r:embed="rId1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94101" y="4792166"/>
            <a:ext cx="405698" cy="405698"/>
          </a:xfrm>
          <a:prstGeom prst="rect">
            <a:avLst/>
          </a:prstGeom>
        </p:spPr>
      </p:pic>
      <p:sp>
        <p:nvSpPr>
          <p:cNvPr id="47" name="TextBox 46">
            <a:extLst>
              <a:ext uri="{FF2B5EF4-FFF2-40B4-BE49-F238E27FC236}">
                <a16:creationId xmlns:a16="http://schemas.microsoft.com/office/drawing/2014/main" id="{3DDB154C-A642-980B-037B-E5AD93E3EF1E}"/>
              </a:ext>
            </a:extLst>
          </p:cNvPr>
          <p:cNvSpPr txBox="1"/>
          <p:nvPr/>
        </p:nvSpPr>
        <p:spPr>
          <a:xfrm>
            <a:off x="5620648" y="5415872"/>
            <a:ext cx="1930168" cy="784830"/>
          </a:xfrm>
          <a:prstGeom prst="rect">
            <a:avLst/>
          </a:prstGeom>
          <a:noFill/>
          <a:ln w="12700">
            <a:noFill/>
          </a:ln>
        </p:spPr>
        <p:txBody>
          <a:bodyPr wrap="square" lIns="91440" tIns="45720" rIns="91440" bIns="45720" anchor="t">
            <a:spAutoFit/>
          </a:bodyPr>
          <a:lstStyle/>
          <a:p>
            <a:r>
              <a:rPr lang="lv-LV" sz="1500" b="1" dirty="0">
                <a:latin typeface="Verdana"/>
                <a:ea typeface="Verdana"/>
                <a:hlinkClick r:id="rId14"/>
              </a:rPr>
              <a:t>EIE 2024. gada darba programma</a:t>
            </a:r>
          </a:p>
        </p:txBody>
      </p:sp>
      <p:pic>
        <p:nvPicPr>
          <p:cNvPr id="49" name="Graphic 15" descr="Share">
            <a:extLst>
              <a:ext uri="{FF2B5EF4-FFF2-40B4-BE49-F238E27FC236}">
                <a16:creationId xmlns:a16="http://schemas.microsoft.com/office/drawing/2014/main" id="{06C870E5-7D0E-9D31-2F5C-7916E1D35210}"/>
              </a:ext>
            </a:extLst>
          </p:cNvPr>
          <p:cNvPicPr>
            <a:picLocks noChangeAspect="1"/>
          </p:cNvPicPr>
          <p:nvPr/>
        </p:nvPicPr>
        <p:blipFill>
          <a:blip r:embed="rId12" cstate="print">
            <a:duotone>
              <a:srgbClr val="E7E6E6">
                <a:shade val="45000"/>
                <a:satMod val="135000"/>
              </a:srgb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88920" y="5485372"/>
            <a:ext cx="405698" cy="405698"/>
          </a:xfrm>
          <a:prstGeom prst="rect">
            <a:avLst/>
          </a:prstGeom>
        </p:spPr>
      </p:pic>
    </p:spTree>
    <p:extLst>
      <p:ext uri="{BB962C8B-B14F-4D97-AF65-F5344CB8AC3E}">
        <p14:creationId xmlns:p14="http://schemas.microsoft.com/office/powerpoint/2010/main" val="4154398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D2EE-704E-49C8-2338-3FFCE2DAE48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0DB18AF-93B8-4EAE-205C-ED147D025AC9}"/>
              </a:ext>
            </a:extLst>
          </p:cNvPr>
          <p:cNvSpPr txBox="1"/>
          <p:nvPr/>
        </p:nvSpPr>
        <p:spPr>
          <a:xfrm>
            <a:off x="488787" y="1566410"/>
            <a:ext cx="11398413" cy="3008772"/>
          </a:xfrm>
          <a:prstGeom prst="rect">
            <a:avLst/>
          </a:prstGeom>
          <a:noFill/>
        </p:spPr>
        <p:txBody>
          <a:bodyPr wrap="square" lIns="91440" tIns="45720" rIns="91440" bIns="45720" anchor="t">
            <a:spAutoFit/>
          </a:bodyPr>
          <a:lstStyle/>
          <a:p>
            <a:pPr marL="285750" indent="-285750">
              <a:lnSpc>
                <a:spcPct val="150000"/>
              </a:lnSpc>
              <a:buFont typeface="Arial"/>
              <a:buChar char="•"/>
            </a:pPr>
            <a:r>
              <a:rPr lang="lv-LV" sz="1600" b="1" dirty="0">
                <a:solidFill>
                  <a:srgbClr val="000000"/>
                </a:solidFill>
                <a:ea typeface="+mn-lt"/>
                <a:cs typeface="+mn-lt"/>
              </a:rPr>
              <a:t>HORIZON-EIE-2025-02-CONNECT-01</a:t>
            </a:r>
            <a:r>
              <a:rPr lang="lv-LV" sz="1600" dirty="0">
                <a:solidFill>
                  <a:srgbClr val="000000"/>
                </a:solidFill>
                <a:ea typeface="+mn-lt"/>
                <a:cs typeface="+mn-lt"/>
              </a:rPr>
              <a:t>:</a:t>
            </a:r>
            <a:r>
              <a:rPr lang="lv-LV" sz="1600" i="0" dirty="0">
                <a:solidFill>
                  <a:srgbClr val="000000"/>
                </a:solidFill>
                <a:effectLst/>
                <a:ea typeface="+mn-lt"/>
                <a:cs typeface="+mn-lt"/>
              </a:rPr>
              <a:t> </a:t>
            </a:r>
            <a:r>
              <a:rPr lang="lv-LV" sz="1600" dirty="0" err="1">
                <a:solidFill>
                  <a:srgbClr val="000000"/>
                </a:solidFill>
                <a:ea typeface="+mn-lt"/>
                <a:cs typeface="+mn-lt"/>
              </a:rPr>
              <a:t>Preparatory</a:t>
            </a:r>
            <a:r>
              <a:rPr lang="lv-LV" sz="1600" dirty="0">
                <a:solidFill>
                  <a:srgbClr val="000000"/>
                </a:solidFill>
                <a:ea typeface="+mn-lt"/>
                <a:cs typeface="+mn-lt"/>
              </a:rPr>
              <a:t> </a:t>
            </a:r>
            <a:r>
              <a:rPr lang="lv-LV" sz="1600" dirty="0" err="1">
                <a:solidFill>
                  <a:srgbClr val="000000"/>
                </a:solidFill>
                <a:ea typeface="+mn-lt"/>
                <a:cs typeface="+mn-lt"/>
              </a:rPr>
              <a:t>action</a:t>
            </a:r>
            <a:r>
              <a:rPr lang="lv-LV" sz="1600" dirty="0">
                <a:solidFill>
                  <a:srgbClr val="000000"/>
                </a:solidFill>
                <a:ea typeface="+mn-lt"/>
                <a:cs typeface="+mn-lt"/>
              </a:rPr>
              <a:t> </a:t>
            </a:r>
            <a:r>
              <a:rPr lang="lv-LV" sz="1600" dirty="0" err="1">
                <a:solidFill>
                  <a:srgbClr val="000000"/>
                </a:solidFill>
                <a:ea typeface="+mn-lt"/>
                <a:cs typeface="+mn-lt"/>
              </a:rPr>
              <a:t>for</a:t>
            </a:r>
            <a:r>
              <a:rPr lang="lv-LV" sz="1600" dirty="0">
                <a:solidFill>
                  <a:srgbClr val="000000"/>
                </a:solidFill>
                <a:ea typeface="+mn-lt"/>
                <a:cs typeface="+mn-lt"/>
              </a:rPr>
              <a:t> </a:t>
            </a:r>
            <a:r>
              <a:rPr lang="lv-LV" sz="1600" dirty="0" err="1">
                <a:solidFill>
                  <a:srgbClr val="000000"/>
                </a:solidFill>
                <a:ea typeface="+mn-lt"/>
                <a:cs typeface="+mn-lt"/>
              </a:rPr>
              <a:t>setting</a:t>
            </a:r>
            <a:r>
              <a:rPr lang="lv-LV" sz="1600" dirty="0">
                <a:solidFill>
                  <a:srgbClr val="000000"/>
                </a:solidFill>
                <a:ea typeface="+mn-lt"/>
                <a:cs typeface="+mn-lt"/>
              </a:rPr>
              <a:t> </a:t>
            </a:r>
            <a:r>
              <a:rPr lang="lv-LV" sz="1600" dirty="0" err="1">
                <a:solidFill>
                  <a:srgbClr val="000000"/>
                </a:solidFill>
                <a:ea typeface="+mn-lt"/>
                <a:cs typeface="+mn-lt"/>
              </a:rPr>
              <a:t>up</a:t>
            </a:r>
            <a:r>
              <a:rPr lang="lv-LV" sz="1600" dirty="0">
                <a:solidFill>
                  <a:srgbClr val="000000"/>
                </a:solidFill>
                <a:ea typeface="+mn-lt"/>
                <a:cs typeface="+mn-lt"/>
              </a:rPr>
              <a:t> </a:t>
            </a:r>
            <a:r>
              <a:rPr lang="lv-LV" sz="1600" dirty="0" err="1">
                <a:solidFill>
                  <a:srgbClr val="000000"/>
                </a:solidFill>
                <a:ea typeface="+mn-lt"/>
                <a:cs typeface="+mn-lt"/>
              </a:rPr>
              <a:t>joint</a:t>
            </a:r>
            <a:r>
              <a:rPr lang="lv-LV" sz="1600" dirty="0">
                <a:solidFill>
                  <a:srgbClr val="000000"/>
                </a:solidFill>
                <a:ea typeface="+mn-lt"/>
                <a:cs typeface="+mn-lt"/>
              </a:rPr>
              <a:t> </a:t>
            </a:r>
            <a:r>
              <a:rPr lang="lv-LV" sz="1600" dirty="0" err="1">
                <a:solidFill>
                  <a:srgbClr val="000000"/>
                </a:solidFill>
                <a:ea typeface="+mn-lt"/>
                <a:cs typeface="+mn-lt"/>
              </a:rPr>
              <a:t>programmes</a:t>
            </a:r>
            <a:r>
              <a:rPr lang="lv-LV" sz="1600" dirty="0">
                <a:solidFill>
                  <a:srgbClr val="000000"/>
                </a:solidFill>
                <a:ea typeface="+mn-lt"/>
                <a:cs typeface="+mn-lt"/>
              </a:rPr>
              <a:t> </a:t>
            </a:r>
            <a:r>
              <a:rPr lang="lv-LV" sz="1600" dirty="0" err="1">
                <a:solidFill>
                  <a:srgbClr val="000000"/>
                </a:solidFill>
                <a:ea typeface="+mn-lt"/>
                <a:cs typeface="+mn-lt"/>
              </a:rPr>
              <a:t>among</a:t>
            </a:r>
            <a:r>
              <a:rPr lang="lv-LV" sz="1600" dirty="0">
                <a:solidFill>
                  <a:srgbClr val="000000"/>
                </a:solidFill>
                <a:ea typeface="+mn-lt"/>
                <a:cs typeface="+mn-lt"/>
              </a:rPr>
              <a:t> </a:t>
            </a:r>
            <a:r>
              <a:rPr lang="lv-LV" sz="1600" dirty="0" err="1">
                <a:solidFill>
                  <a:srgbClr val="000000"/>
                </a:solidFill>
                <a:ea typeface="+mn-lt"/>
                <a:cs typeface="+mn-lt"/>
              </a:rPr>
              <a:t>innovation</a:t>
            </a:r>
            <a:r>
              <a:rPr lang="lv-LV" sz="1600" dirty="0">
                <a:solidFill>
                  <a:srgbClr val="000000"/>
                </a:solidFill>
                <a:ea typeface="+mn-lt"/>
                <a:cs typeface="+mn-lt"/>
              </a:rPr>
              <a:t> </a:t>
            </a:r>
            <a:r>
              <a:rPr lang="lv-LV" sz="1600" dirty="0" err="1">
                <a:solidFill>
                  <a:srgbClr val="000000"/>
                </a:solidFill>
                <a:ea typeface="+mn-lt"/>
                <a:cs typeface="+mn-lt"/>
              </a:rPr>
              <a:t>ecosystem</a:t>
            </a:r>
            <a:r>
              <a:rPr lang="lv-LV" sz="1600" dirty="0">
                <a:solidFill>
                  <a:srgbClr val="000000"/>
                </a:solidFill>
                <a:ea typeface="+mn-lt"/>
                <a:cs typeface="+mn-lt"/>
              </a:rPr>
              <a:t> </a:t>
            </a:r>
            <a:r>
              <a:rPr lang="lv-LV" sz="1600" dirty="0" err="1">
                <a:solidFill>
                  <a:srgbClr val="000000"/>
                </a:solidFill>
                <a:ea typeface="+mn-lt"/>
                <a:cs typeface="+mn-lt"/>
              </a:rPr>
              <a:t>actors</a:t>
            </a:r>
            <a:r>
              <a:rPr lang="lv-LV" sz="1600" dirty="0">
                <a:solidFill>
                  <a:srgbClr val="000000"/>
                </a:solidFill>
                <a:ea typeface="+mn-lt"/>
                <a:cs typeface="+mn-lt"/>
              </a:rPr>
              <a:t> (CSA)</a:t>
            </a:r>
            <a:endParaRPr lang="lv-LV" sz="1600" dirty="0">
              <a:ea typeface="Verdana"/>
            </a:endParaRPr>
          </a:p>
          <a:p>
            <a:pPr marL="285750" indent="-285750">
              <a:lnSpc>
                <a:spcPct val="150000"/>
              </a:lnSpc>
              <a:buFont typeface="Arial"/>
              <a:buChar char="•"/>
            </a:pPr>
            <a:r>
              <a:rPr lang="lv-LV" sz="1600" b="1" dirty="0">
                <a:solidFill>
                  <a:srgbClr val="000000"/>
                </a:solidFill>
                <a:ea typeface="+mn-lt"/>
                <a:cs typeface="+mn-lt"/>
              </a:rPr>
              <a:t>HORIZON-EIE-2025-02-CONNECT-02</a:t>
            </a:r>
            <a:r>
              <a:rPr lang="lv-LV" sz="1600" dirty="0">
                <a:solidFill>
                  <a:srgbClr val="000000"/>
                </a:solidFill>
                <a:ea typeface="+mn-lt"/>
                <a:cs typeface="+mn-lt"/>
              </a:rPr>
              <a:t>: </a:t>
            </a:r>
            <a:r>
              <a:rPr lang="lv-LV" sz="1600" dirty="0" err="1">
                <a:solidFill>
                  <a:srgbClr val="000000"/>
                </a:solidFill>
                <a:ea typeface="+mn-lt"/>
                <a:cs typeface="+mn-lt"/>
              </a:rPr>
              <a:t>Implementing</a:t>
            </a:r>
            <a:r>
              <a:rPr lang="lv-LV" sz="1600" dirty="0">
                <a:solidFill>
                  <a:srgbClr val="000000"/>
                </a:solidFill>
                <a:ea typeface="+mn-lt"/>
                <a:cs typeface="+mn-lt"/>
              </a:rPr>
              <a:t> </a:t>
            </a:r>
            <a:r>
              <a:rPr lang="lv-LV" sz="1600" dirty="0" err="1">
                <a:solidFill>
                  <a:srgbClr val="000000"/>
                </a:solidFill>
                <a:ea typeface="+mn-lt"/>
                <a:cs typeface="+mn-lt"/>
              </a:rPr>
              <a:t>co-funded</a:t>
            </a:r>
            <a:r>
              <a:rPr lang="lv-LV" sz="1600" dirty="0">
                <a:solidFill>
                  <a:srgbClr val="000000"/>
                </a:solidFill>
                <a:ea typeface="+mn-lt"/>
                <a:cs typeface="+mn-lt"/>
              </a:rPr>
              <a:t> </a:t>
            </a:r>
            <a:r>
              <a:rPr lang="lv-LV" sz="1600" dirty="0" err="1">
                <a:solidFill>
                  <a:srgbClr val="000000"/>
                </a:solidFill>
                <a:ea typeface="+mn-lt"/>
                <a:cs typeface="+mn-lt"/>
              </a:rPr>
              <a:t>action</a:t>
            </a:r>
            <a:r>
              <a:rPr lang="lv-LV" sz="1600" dirty="0">
                <a:solidFill>
                  <a:srgbClr val="000000"/>
                </a:solidFill>
                <a:ea typeface="+mn-lt"/>
                <a:cs typeface="+mn-lt"/>
              </a:rPr>
              <a:t> </a:t>
            </a:r>
            <a:r>
              <a:rPr lang="lv-LV" sz="1600" dirty="0" err="1">
                <a:solidFill>
                  <a:srgbClr val="000000"/>
                </a:solidFill>
                <a:ea typeface="+mn-lt"/>
                <a:cs typeface="+mn-lt"/>
              </a:rPr>
              <a:t>plans</a:t>
            </a:r>
            <a:r>
              <a:rPr lang="lv-LV" sz="1600" dirty="0">
                <a:solidFill>
                  <a:srgbClr val="000000"/>
                </a:solidFill>
                <a:ea typeface="+mn-lt"/>
                <a:cs typeface="+mn-lt"/>
              </a:rPr>
              <a:t> </a:t>
            </a:r>
            <a:r>
              <a:rPr lang="lv-LV" sz="1600" dirty="0" err="1">
                <a:solidFill>
                  <a:srgbClr val="000000"/>
                </a:solidFill>
                <a:ea typeface="+mn-lt"/>
                <a:cs typeface="+mn-lt"/>
              </a:rPr>
              <a:t>for</a:t>
            </a:r>
            <a:r>
              <a:rPr lang="lv-LV" sz="1600" dirty="0">
                <a:solidFill>
                  <a:srgbClr val="000000"/>
                </a:solidFill>
                <a:ea typeface="+mn-lt"/>
                <a:cs typeface="+mn-lt"/>
              </a:rPr>
              <a:t> </a:t>
            </a:r>
            <a:r>
              <a:rPr lang="lv-LV" sz="1600" dirty="0" err="1">
                <a:solidFill>
                  <a:srgbClr val="000000"/>
                </a:solidFill>
                <a:ea typeface="+mn-lt"/>
                <a:cs typeface="+mn-lt"/>
              </a:rPr>
              <a:t>connected</a:t>
            </a:r>
            <a:r>
              <a:rPr lang="lv-LV" sz="1600" dirty="0">
                <a:solidFill>
                  <a:srgbClr val="000000"/>
                </a:solidFill>
                <a:ea typeface="+mn-lt"/>
                <a:cs typeface="+mn-lt"/>
              </a:rPr>
              <a:t> </a:t>
            </a:r>
            <a:r>
              <a:rPr lang="lv-LV" sz="1600" dirty="0" err="1">
                <a:solidFill>
                  <a:srgbClr val="000000"/>
                </a:solidFill>
                <a:ea typeface="+mn-lt"/>
                <a:cs typeface="+mn-lt"/>
              </a:rPr>
              <a:t>regional</a:t>
            </a:r>
            <a:r>
              <a:rPr lang="lv-LV" sz="1600" dirty="0">
                <a:solidFill>
                  <a:srgbClr val="000000"/>
                </a:solidFill>
                <a:ea typeface="+mn-lt"/>
                <a:cs typeface="+mn-lt"/>
              </a:rPr>
              <a:t> </a:t>
            </a:r>
            <a:r>
              <a:rPr lang="lv-LV" sz="1600" dirty="0" err="1">
                <a:solidFill>
                  <a:srgbClr val="000000"/>
                </a:solidFill>
                <a:ea typeface="+mn-lt"/>
                <a:cs typeface="+mn-lt"/>
              </a:rPr>
              <a:t>innovation</a:t>
            </a:r>
            <a:r>
              <a:rPr lang="lv-LV" sz="1600" dirty="0">
                <a:solidFill>
                  <a:srgbClr val="000000"/>
                </a:solidFill>
                <a:ea typeface="+mn-lt"/>
                <a:cs typeface="+mn-lt"/>
              </a:rPr>
              <a:t> </a:t>
            </a:r>
            <a:r>
              <a:rPr lang="lv-LV" sz="1600" dirty="0" err="1">
                <a:solidFill>
                  <a:srgbClr val="000000"/>
                </a:solidFill>
                <a:ea typeface="+mn-lt"/>
                <a:cs typeface="+mn-lt"/>
              </a:rPr>
              <a:t>valleys</a:t>
            </a:r>
            <a:r>
              <a:rPr lang="lv-LV" sz="1600" dirty="0">
                <a:solidFill>
                  <a:srgbClr val="000000"/>
                </a:solidFill>
                <a:ea typeface="+mn-lt"/>
                <a:cs typeface="+mn-lt"/>
              </a:rPr>
              <a:t> (COFUND)</a:t>
            </a:r>
          </a:p>
          <a:p>
            <a:pPr>
              <a:lnSpc>
                <a:spcPct val="150000"/>
              </a:lnSpc>
            </a:pPr>
            <a:endParaRPr lang="lv-LV" sz="1600" dirty="0">
              <a:ea typeface="Verdana"/>
            </a:endParaRPr>
          </a:p>
          <a:p>
            <a:pPr marL="285750" indent="-285750">
              <a:lnSpc>
                <a:spcPct val="150000"/>
              </a:lnSpc>
              <a:buFont typeface="Arial"/>
              <a:buChar char="•"/>
            </a:pPr>
            <a:r>
              <a:rPr lang="lv-LV" sz="1600" b="1" dirty="0">
                <a:solidFill>
                  <a:srgbClr val="000000"/>
                </a:solidFill>
                <a:ea typeface="+mn-lt"/>
                <a:cs typeface="+mn-lt"/>
              </a:rPr>
              <a:t>HORIZON-EIE-2026-01-CONNECT-01</a:t>
            </a:r>
            <a:r>
              <a:rPr lang="lv-LV" sz="1600" dirty="0">
                <a:solidFill>
                  <a:srgbClr val="000000"/>
                </a:solidFill>
                <a:ea typeface="+mn-lt"/>
                <a:cs typeface="+mn-lt"/>
              </a:rPr>
              <a:t>: </a:t>
            </a:r>
            <a:r>
              <a:rPr lang="lv-LV" sz="1600" dirty="0" err="1">
                <a:solidFill>
                  <a:srgbClr val="000000"/>
                </a:solidFill>
                <a:ea typeface="+mn-lt"/>
                <a:cs typeface="+mn-lt"/>
              </a:rPr>
              <a:t>European</a:t>
            </a:r>
            <a:r>
              <a:rPr lang="lv-LV" sz="1600" dirty="0">
                <a:solidFill>
                  <a:srgbClr val="000000"/>
                </a:solidFill>
                <a:ea typeface="+mn-lt"/>
                <a:cs typeface="+mn-lt"/>
              </a:rPr>
              <a:t> </a:t>
            </a:r>
            <a:r>
              <a:rPr lang="lv-LV" sz="1600" dirty="0" err="1">
                <a:solidFill>
                  <a:srgbClr val="000000"/>
                </a:solidFill>
                <a:ea typeface="+mn-lt"/>
                <a:cs typeface="+mn-lt"/>
              </a:rPr>
              <a:t>network</a:t>
            </a:r>
            <a:r>
              <a:rPr lang="lv-LV" sz="1600" dirty="0">
                <a:solidFill>
                  <a:srgbClr val="000000"/>
                </a:solidFill>
                <a:ea typeface="+mn-lt"/>
                <a:cs typeface="+mn-lt"/>
              </a:rPr>
              <a:t> </a:t>
            </a:r>
            <a:r>
              <a:rPr lang="lv-LV" sz="1600" dirty="0" err="1">
                <a:solidFill>
                  <a:srgbClr val="000000"/>
                </a:solidFill>
                <a:ea typeface="+mn-lt"/>
                <a:cs typeface="+mn-lt"/>
              </a:rPr>
              <a:t>of</a:t>
            </a:r>
            <a:r>
              <a:rPr lang="lv-LV" sz="1600" dirty="0">
                <a:solidFill>
                  <a:srgbClr val="000000"/>
                </a:solidFill>
                <a:ea typeface="+mn-lt"/>
                <a:cs typeface="+mn-lt"/>
              </a:rPr>
              <a:t> </a:t>
            </a:r>
            <a:r>
              <a:rPr lang="lv-LV" sz="1600" dirty="0" err="1">
                <a:solidFill>
                  <a:srgbClr val="000000"/>
                </a:solidFill>
                <a:ea typeface="+mn-lt"/>
                <a:cs typeface="+mn-lt"/>
              </a:rPr>
              <a:t>national</a:t>
            </a:r>
            <a:r>
              <a:rPr lang="lv-LV" sz="1600" dirty="0">
                <a:solidFill>
                  <a:srgbClr val="000000"/>
                </a:solidFill>
                <a:ea typeface="+mn-lt"/>
                <a:cs typeface="+mn-lt"/>
              </a:rPr>
              <a:t> </a:t>
            </a:r>
            <a:r>
              <a:rPr lang="lv-LV" sz="1600" dirty="0" err="1">
                <a:solidFill>
                  <a:srgbClr val="000000"/>
                </a:solidFill>
                <a:ea typeface="+mn-lt"/>
                <a:cs typeface="+mn-lt"/>
              </a:rPr>
              <a:t>competence</a:t>
            </a:r>
            <a:r>
              <a:rPr lang="lv-LV" sz="1600" dirty="0">
                <a:solidFill>
                  <a:srgbClr val="000000"/>
                </a:solidFill>
                <a:ea typeface="+mn-lt"/>
                <a:cs typeface="+mn-lt"/>
              </a:rPr>
              <a:t> </a:t>
            </a:r>
            <a:r>
              <a:rPr lang="lv-LV" sz="1600" dirty="0" err="1">
                <a:solidFill>
                  <a:srgbClr val="000000"/>
                </a:solidFill>
                <a:ea typeface="+mn-lt"/>
                <a:cs typeface="+mn-lt"/>
              </a:rPr>
              <a:t>centers</a:t>
            </a:r>
            <a:r>
              <a:rPr lang="lv-LV" sz="1600" dirty="0">
                <a:solidFill>
                  <a:srgbClr val="000000"/>
                </a:solidFill>
                <a:ea typeface="+mn-lt"/>
                <a:cs typeface="+mn-lt"/>
              </a:rPr>
              <a:t> </a:t>
            </a:r>
            <a:r>
              <a:rPr lang="lv-LV" sz="1600" dirty="0" err="1">
                <a:solidFill>
                  <a:srgbClr val="000000"/>
                </a:solidFill>
                <a:ea typeface="+mn-lt"/>
                <a:cs typeface="+mn-lt"/>
              </a:rPr>
              <a:t>for</a:t>
            </a:r>
            <a:r>
              <a:rPr lang="lv-LV" sz="1600" dirty="0">
                <a:solidFill>
                  <a:srgbClr val="000000"/>
                </a:solidFill>
                <a:ea typeface="+mn-lt"/>
                <a:cs typeface="+mn-lt"/>
              </a:rPr>
              <a:t> </a:t>
            </a:r>
            <a:r>
              <a:rPr lang="lv-LV" sz="1600" dirty="0" err="1">
                <a:solidFill>
                  <a:srgbClr val="000000"/>
                </a:solidFill>
                <a:ea typeface="+mn-lt"/>
                <a:cs typeface="+mn-lt"/>
              </a:rPr>
              <a:t>innovation</a:t>
            </a:r>
            <a:r>
              <a:rPr lang="lv-LV" sz="1600" dirty="0">
                <a:solidFill>
                  <a:srgbClr val="000000"/>
                </a:solidFill>
                <a:ea typeface="+mn-lt"/>
                <a:cs typeface="+mn-lt"/>
              </a:rPr>
              <a:t> </a:t>
            </a:r>
            <a:r>
              <a:rPr lang="lv-LV" sz="1600" dirty="0" err="1">
                <a:solidFill>
                  <a:srgbClr val="000000"/>
                </a:solidFill>
                <a:ea typeface="+mn-lt"/>
                <a:cs typeface="+mn-lt"/>
              </a:rPr>
              <a:t>procurement</a:t>
            </a:r>
            <a:r>
              <a:rPr lang="lv-LV" sz="1600" dirty="0">
                <a:solidFill>
                  <a:srgbClr val="000000"/>
                </a:solidFill>
                <a:ea typeface="+mn-lt"/>
                <a:cs typeface="+mn-lt"/>
              </a:rPr>
              <a:t> (CSA)</a:t>
            </a:r>
            <a:endParaRPr lang="lv-LV" sz="1600" dirty="0">
              <a:ea typeface="Verdana"/>
            </a:endParaRPr>
          </a:p>
          <a:p>
            <a:pPr marL="285750" indent="-285750">
              <a:lnSpc>
                <a:spcPct val="150000"/>
              </a:lnSpc>
              <a:buFont typeface="Arial"/>
              <a:buChar char="•"/>
            </a:pPr>
            <a:r>
              <a:rPr lang="lv-LV" sz="1600" b="1" dirty="0">
                <a:solidFill>
                  <a:srgbClr val="000000"/>
                </a:solidFill>
                <a:ea typeface="+mn-lt"/>
                <a:cs typeface="+mn-lt"/>
              </a:rPr>
              <a:t>HORIZON-EIE-2026-01-CONNECT-02</a:t>
            </a:r>
            <a:r>
              <a:rPr lang="lv-LV" sz="1600" dirty="0">
                <a:solidFill>
                  <a:srgbClr val="000000"/>
                </a:solidFill>
                <a:ea typeface="+mn-lt"/>
                <a:cs typeface="+mn-lt"/>
              </a:rPr>
              <a:t>: </a:t>
            </a:r>
            <a:r>
              <a:rPr lang="lv-LV" sz="1600" dirty="0" err="1">
                <a:solidFill>
                  <a:srgbClr val="000000"/>
                </a:solidFill>
                <a:ea typeface="+mn-lt"/>
                <a:cs typeface="+mn-lt"/>
              </a:rPr>
              <a:t>Expanding</a:t>
            </a:r>
            <a:r>
              <a:rPr lang="lv-LV" sz="1600" dirty="0">
                <a:solidFill>
                  <a:srgbClr val="000000"/>
                </a:solidFill>
                <a:ea typeface="+mn-lt"/>
                <a:cs typeface="+mn-lt"/>
              </a:rPr>
              <a:t> </a:t>
            </a:r>
            <a:r>
              <a:rPr lang="lv-LV" sz="1600" dirty="0" err="1">
                <a:solidFill>
                  <a:srgbClr val="000000"/>
                </a:solidFill>
                <a:ea typeface="+mn-lt"/>
                <a:cs typeface="+mn-lt"/>
              </a:rPr>
              <a:t>investment</a:t>
            </a:r>
            <a:r>
              <a:rPr lang="lv-LV" sz="1600" dirty="0">
                <a:solidFill>
                  <a:srgbClr val="000000"/>
                </a:solidFill>
                <a:ea typeface="+mn-lt"/>
                <a:cs typeface="+mn-lt"/>
              </a:rPr>
              <a:t> </a:t>
            </a:r>
            <a:r>
              <a:rPr lang="lv-LV" sz="1600" dirty="0" err="1">
                <a:solidFill>
                  <a:srgbClr val="000000"/>
                </a:solidFill>
                <a:ea typeface="+mn-lt"/>
                <a:cs typeface="+mn-lt"/>
              </a:rPr>
              <a:t>ecosystems</a:t>
            </a:r>
            <a:r>
              <a:rPr lang="lv-LV" sz="1600" dirty="0">
                <a:solidFill>
                  <a:srgbClr val="000000"/>
                </a:solidFill>
                <a:ea typeface="+mn-lt"/>
                <a:cs typeface="+mn-lt"/>
              </a:rPr>
              <a:t> (CSA)</a:t>
            </a:r>
            <a:endParaRPr lang="lv-LV" sz="1600" dirty="0">
              <a:ea typeface="Verdana"/>
            </a:endParaRPr>
          </a:p>
          <a:p>
            <a:pPr marL="285750" indent="-285750">
              <a:lnSpc>
                <a:spcPct val="150000"/>
              </a:lnSpc>
              <a:buFont typeface="Arial"/>
              <a:buChar char="•"/>
            </a:pPr>
            <a:r>
              <a:rPr lang="lv-LV" sz="1600" b="1" dirty="0">
                <a:solidFill>
                  <a:srgbClr val="000000"/>
                </a:solidFill>
                <a:ea typeface="+mn-lt"/>
                <a:cs typeface="+mn-lt"/>
              </a:rPr>
              <a:t>HORIZON-EIE-2026-01-CONNECT-03</a:t>
            </a:r>
            <a:r>
              <a:rPr lang="lv-LV" sz="1600" dirty="0">
                <a:solidFill>
                  <a:srgbClr val="000000"/>
                </a:solidFill>
                <a:ea typeface="+mn-lt"/>
                <a:cs typeface="+mn-lt"/>
              </a:rPr>
              <a:t>: </a:t>
            </a:r>
            <a:r>
              <a:rPr lang="lv-LV" sz="1600" dirty="0" err="1">
                <a:solidFill>
                  <a:srgbClr val="000000"/>
                </a:solidFill>
                <a:ea typeface="+mn-lt"/>
                <a:cs typeface="+mn-lt"/>
              </a:rPr>
              <a:t>Scaling</a:t>
            </a:r>
            <a:r>
              <a:rPr lang="lv-LV" sz="1600" dirty="0">
                <a:solidFill>
                  <a:srgbClr val="000000"/>
                </a:solidFill>
                <a:ea typeface="+mn-lt"/>
                <a:cs typeface="+mn-lt"/>
              </a:rPr>
              <a:t> </a:t>
            </a:r>
            <a:r>
              <a:rPr lang="lv-LV" sz="1600" dirty="0" err="1">
                <a:solidFill>
                  <a:srgbClr val="000000"/>
                </a:solidFill>
                <a:ea typeface="+mn-lt"/>
                <a:cs typeface="+mn-lt"/>
              </a:rPr>
              <a:t>up</a:t>
            </a:r>
            <a:r>
              <a:rPr lang="lv-LV" sz="1600" dirty="0">
                <a:solidFill>
                  <a:srgbClr val="000000"/>
                </a:solidFill>
                <a:ea typeface="+mn-lt"/>
                <a:cs typeface="+mn-lt"/>
              </a:rPr>
              <a:t> </a:t>
            </a:r>
            <a:r>
              <a:rPr lang="lv-LV" sz="1600" dirty="0" err="1">
                <a:solidFill>
                  <a:srgbClr val="000000"/>
                </a:solidFill>
                <a:ea typeface="+mn-lt"/>
                <a:cs typeface="+mn-lt"/>
              </a:rPr>
              <a:t>deep</a:t>
            </a:r>
            <a:r>
              <a:rPr lang="lv-LV" sz="1600" dirty="0">
                <a:solidFill>
                  <a:srgbClr val="000000"/>
                </a:solidFill>
                <a:ea typeface="+mn-lt"/>
                <a:cs typeface="+mn-lt"/>
              </a:rPr>
              <a:t> </a:t>
            </a:r>
            <a:r>
              <a:rPr lang="lv-LV" sz="1600" dirty="0" err="1">
                <a:solidFill>
                  <a:srgbClr val="000000"/>
                </a:solidFill>
                <a:ea typeface="+mn-lt"/>
                <a:cs typeface="+mn-lt"/>
              </a:rPr>
              <a:t>tech</a:t>
            </a:r>
            <a:r>
              <a:rPr lang="lv-LV" sz="1600" dirty="0">
                <a:solidFill>
                  <a:srgbClr val="000000"/>
                </a:solidFill>
                <a:ea typeface="+mn-lt"/>
                <a:cs typeface="+mn-lt"/>
              </a:rPr>
              <a:t> </a:t>
            </a:r>
            <a:r>
              <a:rPr lang="lv-LV" sz="1600" dirty="0" err="1">
                <a:solidFill>
                  <a:srgbClr val="000000"/>
                </a:solidFill>
                <a:ea typeface="+mn-lt"/>
                <a:cs typeface="+mn-lt"/>
              </a:rPr>
              <a:t>ecosystems</a:t>
            </a:r>
            <a:r>
              <a:rPr lang="lv-LV" sz="1600" dirty="0">
                <a:solidFill>
                  <a:srgbClr val="000000"/>
                </a:solidFill>
                <a:ea typeface="+mn-lt"/>
                <a:cs typeface="+mn-lt"/>
              </a:rPr>
              <a:t> (RIA)</a:t>
            </a:r>
            <a:endParaRPr lang="lv-LV" sz="1600" dirty="0">
              <a:ea typeface="Verdana"/>
            </a:endParaRPr>
          </a:p>
          <a:p>
            <a:pPr marL="285750" indent="-285750">
              <a:lnSpc>
                <a:spcPct val="150000"/>
              </a:lnSpc>
              <a:buFont typeface="Arial"/>
              <a:buChar char="•"/>
            </a:pPr>
            <a:endParaRPr lang="lv-LV" sz="1600" b="1" dirty="0">
              <a:ea typeface="Verdana"/>
            </a:endParaRPr>
          </a:p>
          <a:p>
            <a:pPr marL="285750" indent="-285750">
              <a:lnSpc>
                <a:spcPct val="150000"/>
              </a:lnSpc>
              <a:spcAft>
                <a:spcPts val="1200"/>
              </a:spcAft>
              <a:buFont typeface="Arial"/>
              <a:buChar char="•"/>
            </a:pPr>
            <a:endParaRPr lang="lv-LV" sz="1600" b="1" dirty="0">
              <a:solidFill>
                <a:srgbClr val="000000"/>
              </a:solidFill>
              <a:latin typeface="+mj-lt"/>
              <a:ea typeface="Verdana"/>
            </a:endParaRPr>
          </a:p>
        </p:txBody>
      </p:sp>
      <p:sp>
        <p:nvSpPr>
          <p:cNvPr id="6" name="Title 1">
            <a:extLst>
              <a:ext uri="{FF2B5EF4-FFF2-40B4-BE49-F238E27FC236}">
                <a16:creationId xmlns:a16="http://schemas.microsoft.com/office/drawing/2014/main" id="{8E15AB88-7BAC-B793-5EC4-00D173A57887}"/>
              </a:ext>
            </a:extLst>
          </p:cNvPr>
          <p:cNvSpPr>
            <a:spLocks noGrp="1"/>
          </p:cNvSpPr>
          <p:nvPr>
            <p:ph type="title"/>
          </p:nvPr>
        </p:nvSpPr>
        <p:spPr>
          <a:xfrm>
            <a:off x="488787" y="306151"/>
            <a:ext cx="9520607" cy="620871"/>
          </a:xfrm>
        </p:spPr>
        <p:txBody>
          <a:bodyPr>
            <a:normAutofit/>
          </a:bodyPr>
          <a:lstStyle/>
          <a:p>
            <a:pPr>
              <a:defRPr/>
            </a:pPr>
            <a:r>
              <a:rPr lang="lv-LV" sz="3200" cap="all" dirty="0">
                <a:solidFill>
                  <a:srgbClr val="002060"/>
                </a:solidFill>
                <a:latin typeface="Verdana" panose="020B0604030504040204" pitchFamily="34" charset="0"/>
                <a:ea typeface="Verdana" panose="020B0604030504040204" pitchFamily="34" charset="0"/>
                <a:cs typeface="Arial" panose="020B0604020202020204" pitchFamily="34" charset="0"/>
              </a:rPr>
              <a:t>WP2025 projekts</a:t>
            </a:r>
            <a:endParaRPr lang="lv-LV" sz="3200" b="1" cap="all"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7" name="Title 1">
            <a:extLst>
              <a:ext uri="{FF2B5EF4-FFF2-40B4-BE49-F238E27FC236}">
                <a16:creationId xmlns:a16="http://schemas.microsoft.com/office/drawing/2014/main" id="{05874D60-9431-EF99-84B3-3F00C4D21E04}"/>
              </a:ext>
            </a:extLst>
          </p:cNvPr>
          <p:cNvSpPr txBox="1">
            <a:spLocks/>
          </p:cNvSpPr>
          <p:nvPr/>
        </p:nvSpPr>
        <p:spPr>
          <a:xfrm>
            <a:off x="488787" y="834425"/>
            <a:ext cx="10523986" cy="77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defRPr/>
            </a:pPr>
            <a:r>
              <a:rPr lang="lv-LV" sz="1800" b="1" err="1">
                <a:solidFill>
                  <a:schemeClr val="accent1">
                    <a:lumMod val="75000"/>
                  </a:schemeClr>
                </a:solidFill>
                <a:ea typeface="+mj-lt"/>
                <a:cs typeface="+mj-lt"/>
              </a:rPr>
              <a:t>Destination</a:t>
            </a:r>
            <a:r>
              <a:rPr lang="lv-LV" sz="1800" b="1">
                <a:solidFill>
                  <a:schemeClr val="accent1">
                    <a:lumMod val="75000"/>
                  </a:schemeClr>
                </a:solidFill>
                <a:ea typeface="+mj-lt"/>
                <a:cs typeface="+mj-lt"/>
              </a:rPr>
              <a:t> 1: CONNECT - </a:t>
            </a:r>
            <a:r>
              <a:rPr lang="lv-LV" sz="1800" b="1" err="1">
                <a:solidFill>
                  <a:schemeClr val="accent1">
                    <a:lumMod val="75000"/>
                  </a:schemeClr>
                </a:solidFill>
                <a:ea typeface="+mj-lt"/>
                <a:cs typeface="+mj-lt"/>
              </a:rPr>
              <a:t>Interconnected</a:t>
            </a:r>
            <a:r>
              <a:rPr lang="lv-LV" sz="1800" b="1">
                <a:solidFill>
                  <a:schemeClr val="accent1">
                    <a:lumMod val="75000"/>
                  </a:schemeClr>
                </a:solidFill>
                <a:ea typeface="+mj-lt"/>
                <a:cs typeface="+mj-lt"/>
              </a:rPr>
              <a:t> </a:t>
            </a:r>
            <a:r>
              <a:rPr lang="lv-LV" sz="1800" b="1" err="1">
                <a:solidFill>
                  <a:schemeClr val="accent1">
                    <a:lumMod val="75000"/>
                  </a:schemeClr>
                </a:solidFill>
                <a:ea typeface="+mj-lt"/>
                <a:cs typeface="+mj-lt"/>
              </a:rPr>
              <a:t>Innovation</a:t>
            </a:r>
            <a:r>
              <a:rPr lang="lv-LV" sz="1800" b="1">
                <a:solidFill>
                  <a:schemeClr val="accent1">
                    <a:lumMod val="75000"/>
                  </a:schemeClr>
                </a:solidFill>
                <a:ea typeface="+mj-lt"/>
                <a:cs typeface="+mj-lt"/>
              </a:rPr>
              <a:t> </a:t>
            </a:r>
            <a:r>
              <a:rPr lang="lv-LV" sz="1800" b="1" err="1">
                <a:solidFill>
                  <a:schemeClr val="accent1">
                    <a:lumMod val="75000"/>
                  </a:schemeClr>
                </a:solidFill>
                <a:ea typeface="+mj-lt"/>
                <a:cs typeface="+mj-lt"/>
              </a:rPr>
              <a:t>Ecosystems</a:t>
            </a:r>
            <a:endParaRPr lang="en-US" err="1">
              <a:solidFill>
                <a:schemeClr val="accent1">
                  <a:lumMod val="75000"/>
                </a:schemeClr>
              </a:solidFill>
            </a:endParaRPr>
          </a:p>
        </p:txBody>
      </p:sp>
      <p:sp>
        <p:nvSpPr>
          <p:cNvPr id="2" name="TextBox 4">
            <a:extLst>
              <a:ext uri="{FF2B5EF4-FFF2-40B4-BE49-F238E27FC236}">
                <a16:creationId xmlns:a16="http://schemas.microsoft.com/office/drawing/2014/main" id="{70DB18AF-93B8-4EAE-205C-ED147D025AC9}"/>
              </a:ext>
            </a:extLst>
          </p:cNvPr>
          <p:cNvSpPr txBox="1"/>
          <p:nvPr/>
        </p:nvSpPr>
        <p:spPr>
          <a:xfrm>
            <a:off x="488787" y="5431628"/>
            <a:ext cx="11398413" cy="830997"/>
          </a:xfrm>
          <a:prstGeom prst="rect">
            <a:avLst/>
          </a:prstGeom>
          <a:noFill/>
        </p:spPr>
        <p:txBody>
          <a:bodyPr wrap="square" lIns="91440" tIns="45720" rIns="91440" bIns="45720" anchor="t">
            <a:spAutoFit/>
          </a:bodyPr>
          <a:ls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Sans-Serif" panose="020B0604020202020204" pitchFamily="34" charset="0"/>
              <a:buChar char="•"/>
            </a:pPr>
            <a:endParaRPr lang="lv-LV" sz="1600" b="1" dirty="0">
              <a:ea typeface="Verdana"/>
            </a:endParaRPr>
          </a:p>
          <a:p>
            <a:pPr marL="285750" indent="-285750">
              <a:buFont typeface="Arial,Sans-Serif" panose="020B0604020202020204" pitchFamily="34" charset="0"/>
              <a:buChar char="•"/>
            </a:pPr>
            <a:r>
              <a:rPr lang="lv-LV" sz="1600" b="1" dirty="0">
                <a:solidFill>
                  <a:srgbClr val="000000"/>
                </a:solidFill>
                <a:ea typeface="+mn-lt"/>
                <a:cs typeface="+mn-lt"/>
              </a:rPr>
              <a:t>HORIZON-EIE-2025-01-INNOVSMES-01</a:t>
            </a:r>
            <a:r>
              <a:rPr lang="lv-LV" sz="1600" dirty="0">
                <a:solidFill>
                  <a:srgbClr val="000000"/>
                </a:solidFill>
                <a:ea typeface="+mn-lt"/>
                <a:cs typeface="+mn-lt"/>
              </a:rPr>
              <a:t>:</a:t>
            </a:r>
            <a:r>
              <a:rPr lang="lv-LV" sz="1600" i="0" dirty="0">
                <a:solidFill>
                  <a:srgbClr val="000000"/>
                </a:solidFill>
                <a:effectLst/>
                <a:ea typeface="+mn-lt"/>
                <a:cs typeface="+mn-lt"/>
              </a:rPr>
              <a:t> </a:t>
            </a:r>
            <a:r>
              <a:rPr lang="lv-LV" sz="1600" dirty="0" err="1">
                <a:solidFill>
                  <a:srgbClr val="000000"/>
                </a:solidFill>
                <a:ea typeface="+mn-lt"/>
                <a:cs typeface="+mn-lt"/>
              </a:rPr>
              <a:t>European</a:t>
            </a:r>
            <a:r>
              <a:rPr lang="lv-LV" sz="1600" dirty="0">
                <a:solidFill>
                  <a:srgbClr val="000000"/>
                </a:solidFill>
                <a:ea typeface="+mn-lt"/>
                <a:cs typeface="+mn-lt"/>
              </a:rPr>
              <a:t> </a:t>
            </a:r>
            <a:r>
              <a:rPr lang="lv-LV" sz="1600" dirty="0" err="1">
                <a:solidFill>
                  <a:srgbClr val="000000"/>
                </a:solidFill>
                <a:ea typeface="+mn-lt"/>
                <a:cs typeface="+mn-lt"/>
              </a:rPr>
              <a:t>Partnership</a:t>
            </a:r>
            <a:r>
              <a:rPr lang="lv-LV" sz="1600" dirty="0">
                <a:solidFill>
                  <a:srgbClr val="000000"/>
                </a:solidFill>
                <a:ea typeface="+mn-lt"/>
                <a:cs typeface="+mn-lt"/>
              </a:rPr>
              <a:t> </a:t>
            </a:r>
            <a:r>
              <a:rPr lang="lv-LV" sz="1600" dirty="0" err="1">
                <a:solidFill>
                  <a:srgbClr val="000000"/>
                </a:solidFill>
                <a:ea typeface="+mn-lt"/>
                <a:cs typeface="+mn-lt"/>
              </a:rPr>
              <a:t>on</a:t>
            </a:r>
            <a:r>
              <a:rPr lang="lv-LV" sz="1600" dirty="0">
                <a:solidFill>
                  <a:srgbClr val="000000"/>
                </a:solidFill>
                <a:ea typeface="+mn-lt"/>
                <a:cs typeface="+mn-lt"/>
              </a:rPr>
              <a:t> </a:t>
            </a:r>
            <a:r>
              <a:rPr lang="lv-LV" sz="1600" dirty="0" err="1">
                <a:solidFill>
                  <a:srgbClr val="000000"/>
                </a:solidFill>
                <a:ea typeface="+mn-lt"/>
                <a:cs typeface="+mn-lt"/>
              </a:rPr>
              <a:t>Innovative</a:t>
            </a:r>
            <a:r>
              <a:rPr lang="lv-LV" sz="1600" dirty="0">
                <a:solidFill>
                  <a:srgbClr val="000000"/>
                </a:solidFill>
                <a:ea typeface="+mn-lt"/>
                <a:cs typeface="+mn-lt"/>
              </a:rPr>
              <a:t> </a:t>
            </a:r>
            <a:r>
              <a:rPr lang="lv-LV" sz="1600" dirty="0" err="1">
                <a:solidFill>
                  <a:srgbClr val="000000"/>
                </a:solidFill>
                <a:ea typeface="+mn-lt"/>
                <a:cs typeface="+mn-lt"/>
              </a:rPr>
              <a:t>SMEs</a:t>
            </a:r>
            <a:r>
              <a:rPr lang="lv-LV" sz="1600" dirty="0">
                <a:solidFill>
                  <a:srgbClr val="000000"/>
                </a:solidFill>
                <a:ea typeface="+mn-lt"/>
                <a:cs typeface="+mn-lt"/>
              </a:rPr>
              <a:t> (</a:t>
            </a:r>
            <a:r>
              <a:rPr lang="lv-LV" sz="1600" dirty="0" err="1">
                <a:solidFill>
                  <a:srgbClr val="000000"/>
                </a:solidFill>
                <a:ea typeface="+mn-lt"/>
                <a:cs typeface="+mn-lt"/>
              </a:rPr>
              <a:t>Co-Fund</a:t>
            </a:r>
            <a:r>
              <a:rPr lang="lv-LV" sz="1600" dirty="0">
                <a:solidFill>
                  <a:srgbClr val="000000"/>
                </a:solidFill>
                <a:ea typeface="+mn-lt"/>
                <a:cs typeface="+mn-lt"/>
              </a:rPr>
              <a:t> </a:t>
            </a:r>
            <a:r>
              <a:rPr lang="lv-LV" sz="1600" dirty="0" err="1">
                <a:solidFill>
                  <a:srgbClr val="000000"/>
                </a:solidFill>
                <a:ea typeface="+mn-lt"/>
                <a:cs typeface="+mn-lt"/>
              </a:rPr>
              <a:t>Action</a:t>
            </a:r>
            <a:r>
              <a:rPr lang="lv-LV" sz="1600" dirty="0">
                <a:solidFill>
                  <a:srgbClr val="000000"/>
                </a:solidFill>
                <a:ea typeface="+mn-lt"/>
                <a:cs typeface="+mn-lt"/>
              </a:rPr>
              <a:t>)</a:t>
            </a:r>
            <a:endParaRPr lang="lv-LV" sz="1600" dirty="0">
              <a:ea typeface="Verdana"/>
            </a:endParaRPr>
          </a:p>
          <a:p>
            <a:endParaRPr lang="lv-LV" sz="1600" b="1" dirty="0">
              <a:solidFill>
                <a:srgbClr val="000000"/>
              </a:solidFill>
              <a:ea typeface="+mn-lt"/>
              <a:cs typeface="+mn-lt"/>
            </a:endParaRPr>
          </a:p>
        </p:txBody>
      </p:sp>
      <p:sp>
        <p:nvSpPr>
          <p:cNvPr id="3" name="Title 1">
            <a:extLst>
              <a:ext uri="{FF2B5EF4-FFF2-40B4-BE49-F238E27FC236}">
                <a16:creationId xmlns:a16="http://schemas.microsoft.com/office/drawing/2014/main" id="{335CD058-72F0-F286-C29E-177BA32FA16B}"/>
              </a:ext>
            </a:extLst>
          </p:cNvPr>
          <p:cNvSpPr txBox="1">
            <a:spLocks/>
          </p:cNvSpPr>
          <p:nvPr/>
        </p:nvSpPr>
        <p:spPr>
          <a:xfrm>
            <a:off x="488787" y="4865295"/>
            <a:ext cx="10523986" cy="773501"/>
          </a:xfrm>
          <a:prstGeom prst="rect">
            <a:avLst/>
          </a:prstGeom>
        </p:spPr>
        <p:txBody>
          <a:bodyPr vert="horz" lIns="91440" tIns="45720" rIns="91440" bIns="45720" rtlCol="0" anchor="ctr">
            <a:noAutofit/>
          </a:bodyPr>
          <a:lstStyle>
            <a:defPPr>
              <a:defRPr lang="lv-LV"/>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defRPr/>
            </a:pPr>
            <a:r>
              <a:rPr lang="lv-LV" sz="1800" b="1" dirty="0" err="1">
                <a:solidFill>
                  <a:schemeClr val="accent1">
                    <a:lumMod val="75000"/>
                  </a:schemeClr>
                </a:solidFill>
                <a:ea typeface="+mj-lt"/>
                <a:cs typeface="+mj-lt"/>
              </a:rPr>
              <a:t>Destination</a:t>
            </a:r>
            <a:r>
              <a:rPr lang="lv-LV" sz="1800" b="1" dirty="0">
                <a:solidFill>
                  <a:schemeClr val="accent1">
                    <a:lumMod val="75000"/>
                  </a:schemeClr>
                </a:solidFill>
                <a:ea typeface="+mj-lt"/>
                <a:cs typeface="+mj-lt"/>
              </a:rPr>
              <a:t> 2: INNOVSMES - </a:t>
            </a:r>
            <a:r>
              <a:rPr lang="lv-LV" sz="1800" b="1" dirty="0" err="1">
                <a:solidFill>
                  <a:schemeClr val="accent1">
                    <a:lumMod val="75000"/>
                  </a:schemeClr>
                </a:solidFill>
                <a:ea typeface="+mj-lt"/>
                <a:cs typeface="+mj-lt"/>
              </a:rPr>
              <a:t>Partnership</a:t>
            </a:r>
            <a:r>
              <a:rPr lang="lv-LV" sz="1800" b="1" dirty="0">
                <a:solidFill>
                  <a:schemeClr val="accent1">
                    <a:lumMod val="75000"/>
                  </a:schemeClr>
                </a:solidFill>
                <a:ea typeface="+mj-lt"/>
                <a:cs typeface="+mj-lt"/>
              </a:rPr>
              <a:t> </a:t>
            </a:r>
            <a:r>
              <a:rPr lang="lv-LV" sz="1800" b="1" dirty="0" err="1">
                <a:solidFill>
                  <a:schemeClr val="accent1">
                    <a:lumMod val="75000"/>
                  </a:schemeClr>
                </a:solidFill>
                <a:ea typeface="+mj-lt"/>
                <a:cs typeface="+mj-lt"/>
              </a:rPr>
              <a:t>on</a:t>
            </a:r>
            <a:r>
              <a:rPr lang="lv-LV" sz="1800" b="1" dirty="0">
                <a:solidFill>
                  <a:schemeClr val="accent1">
                    <a:lumMod val="75000"/>
                  </a:schemeClr>
                </a:solidFill>
                <a:ea typeface="+mj-lt"/>
                <a:cs typeface="+mj-lt"/>
              </a:rPr>
              <a:t> </a:t>
            </a:r>
            <a:r>
              <a:rPr lang="lv-LV" sz="1800" b="1" dirty="0" err="1">
                <a:solidFill>
                  <a:schemeClr val="accent1">
                    <a:lumMod val="75000"/>
                  </a:schemeClr>
                </a:solidFill>
                <a:ea typeface="+mj-lt"/>
                <a:cs typeface="+mj-lt"/>
              </a:rPr>
              <a:t>Innovative</a:t>
            </a:r>
            <a:r>
              <a:rPr lang="lv-LV" sz="1800" b="1" dirty="0">
                <a:solidFill>
                  <a:schemeClr val="accent1">
                    <a:lumMod val="75000"/>
                  </a:schemeClr>
                </a:solidFill>
                <a:ea typeface="+mj-lt"/>
                <a:cs typeface="+mj-lt"/>
              </a:rPr>
              <a:t> </a:t>
            </a:r>
            <a:r>
              <a:rPr lang="lv-LV" sz="1800" b="1" dirty="0" err="1">
                <a:solidFill>
                  <a:schemeClr val="accent1">
                    <a:lumMod val="75000"/>
                  </a:schemeClr>
                </a:solidFill>
                <a:ea typeface="+mj-lt"/>
                <a:cs typeface="+mj-lt"/>
              </a:rPr>
              <a:t>SMEs</a:t>
            </a:r>
            <a:endParaRPr lang="en-US" dirty="0">
              <a:solidFill>
                <a:schemeClr val="accent1">
                  <a:lumMod val="75000"/>
                </a:schemeClr>
              </a:solidFill>
            </a:endParaRPr>
          </a:p>
        </p:txBody>
      </p:sp>
    </p:spTree>
    <p:extLst>
      <p:ext uri="{BB962C8B-B14F-4D97-AF65-F5344CB8AC3E}">
        <p14:creationId xmlns:p14="http://schemas.microsoft.com/office/powerpoint/2010/main" val="1257589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115372" y="318578"/>
            <a:ext cx="10515600" cy="1325563"/>
          </a:xfrm>
        </p:spPr>
        <p:txBody>
          <a:bodyPr>
            <a:normAutofit/>
          </a:bodyPr>
          <a:lstStyle/>
          <a:p>
            <a:r>
              <a:rPr lang="lv-LV" sz="3200" b="1" dirty="0">
                <a:solidFill>
                  <a:srgbClr val="002060"/>
                </a:solidFill>
                <a:latin typeface="Verdana"/>
                <a:ea typeface="Verdana"/>
              </a:rPr>
              <a:t>CONNECT 02 (WP2025 </a:t>
            </a:r>
            <a:r>
              <a:rPr lang="lv-LV" sz="3200" b="1" dirty="0" err="1">
                <a:solidFill>
                  <a:srgbClr val="002060"/>
                </a:solidFill>
                <a:latin typeface="Verdana"/>
                <a:ea typeface="Verdana"/>
              </a:rPr>
              <a:t>Draft</a:t>
            </a:r>
            <a:r>
              <a:rPr lang="lv-LV" sz="3200" b="1" dirty="0">
                <a:solidFill>
                  <a:srgbClr val="002060"/>
                </a:solidFill>
                <a:latin typeface="Verdana"/>
                <a:ea typeface="Verdana"/>
              </a:rPr>
              <a:t>)</a:t>
            </a:r>
            <a:br>
              <a:rPr lang="en-US" sz="3200" b="1" dirty="0">
                <a:latin typeface="Verdana" panose="020B0604030504040204" pitchFamily="34" charset="0"/>
                <a:ea typeface="Verdana" panose="020B0604030504040204" pitchFamily="34" charset="0"/>
              </a:rPr>
            </a:br>
            <a:endParaRPr lang="en-US" sz="3200" b="1" dirty="0">
              <a:solidFill>
                <a:srgbClr val="0308DB"/>
              </a:solidFill>
              <a:latin typeface="Verdana" panose="020B0604030504040204" pitchFamily="34" charset="0"/>
              <a:ea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id="{4FB5B6CE-908E-AF42-9B7B-A2CD44CC5571}"/>
              </a:ext>
            </a:extLst>
          </p:cNvPr>
          <p:cNvGraphicFramePr>
            <a:graphicFrameLocks/>
          </p:cNvGraphicFramePr>
          <p:nvPr>
            <p:extLst>
              <p:ext uri="{D42A27DB-BD31-4B8C-83A1-F6EECF244321}">
                <p14:modId xmlns:p14="http://schemas.microsoft.com/office/powerpoint/2010/main" val="3340488430"/>
              </p:ext>
            </p:extLst>
          </p:nvPr>
        </p:nvGraphicFramePr>
        <p:xfrm>
          <a:off x="463826" y="2227331"/>
          <a:ext cx="11261240" cy="1992081"/>
        </p:xfrm>
        <a:graphic>
          <a:graphicData uri="http://schemas.openxmlformats.org/drawingml/2006/table">
            <a:tbl>
              <a:tblPr/>
              <a:tblGrid>
                <a:gridCol w="6206132">
                  <a:extLst>
                    <a:ext uri="{9D8B030D-6E8A-4147-A177-3AD203B41FA5}">
                      <a16:colId xmlns:a16="http://schemas.microsoft.com/office/drawing/2014/main" val="20000"/>
                    </a:ext>
                  </a:extLst>
                </a:gridCol>
                <a:gridCol w="1945258">
                  <a:extLst>
                    <a:ext uri="{9D8B030D-6E8A-4147-A177-3AD203B41FA5}">
                      <a16:colId xmlns:a16="http://schemas.microsoft.com/office/drawing/2014/main" val="20001"/>
                    </a:ext>
                  </a:extLst>
                </a:gridCol>
                <a:gridCol w="1684419">
                  <a:extLst>
                    <a:ext uri="{9D8B030D-6E8A-4147-A177-3AD203B41FA5}">
                      <a16:colId xmlns:a16="http://schemas.microsoft.com/office/drawing/2014/main" val="20003"/>
                    </a:ext>
                  </a:extLst>
                </a:gridCol>
                <a:gridCol w="1425431">
                  <a:extLst>
                    <a:ext uri="{9D8B030D-6E8A-4147-A177-3AD203B41FA5}">
                      <a16:colId xmlns:a16="http://schemas.microsoft.com/office/drawing/2014/main" val="3995975852"/>
                    </a:ext>
                  </a:extLst>
                </a:gridCol>
              </a:tblGrid>
              <a:tr h="668771">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endParaRPr lang="lv-LV" sz="1400" b="1" i="0" u="none" strike="noStrike" dirty="0" err="1">
                        <a:solidFill>
                          <a:schemeClr val="bg1"/>
                        </a:solidFill>
                        <a:effectLst/>
                        <a:latin typeface="Verdana"/>
                        <a:ea typeface="Verdana"/>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err="1">
                          <a:solidFill>
                            <a:schemeClr val="bg1"/>
                          </a:solidFill>
                          <a:effectLst/>
                          <a:latin typeface="Verdana"/>
                          <a:ea typeface="Verdana"/>
                        </a:rPr>
                        <a:t>Type</a:t>
                      </a:r>
                      <a:r>
                        <a:rPr lang="lv-LV" sz="1400" b="1" i="0" u="none" strike="noStrike" dirty="0">
                          <a:solidFill>
                            <a:schemeClr val="bg1"/>
                          </a:solidFill>
                          <a:effectLst/>
                          <a:latin typeface="Verdana"/>
                          <a:ea typeface="Verdana"/>
                        </a:rPr>
                        <a:t> </a:t>
                      </a:r>
                      <a:r>
                        <a:rPr lang="lv-LV" sz="1400" b="1" i="0" u="none" strike="noStrike" dirty="0" err="1">
                          <a:solidFill>
                            <a:schemeClr val="bg1"/>
                          </a:solidFill>
                          <a:effectLst/>
                          <a:latin typeface="Verdana"/>
                          <a:ea typeface="Verdana"/>
                        </a:rPr>
                        <a:t>of</a:t>
                      </a:r>
                      <a:r>
                        <a:rPr lang="lv-LV" sz="1400" b="1" i="0" u="none" strike="noStrike" dirty="0">
                          <a:solidFill>
                            <a:schemeClr val="bg1"/>
                          </a:solidFill>
                          <a:effectLst/>
                          <a:latin typeface="Verdana"/>
                          <a:ea typeface="Verdana"/>
                        </a:rPr>
                        <a:t> </a:t>
                      </a:r>
                      <a:r>
                        <a:rPr lang="lv-LV" sz="1400" b="1" i="0" u="none" strike="noStrike" dirty="0" err="1">
                          <a:solidFill>
                            <a:schemeClr val="bg1"/>
                          </a:solidFill>
                          <a:effectLst/>
                          <a:latin typeface="Verdana"/>
                          <a:ea typeface="Verdana"/>
                        </a:rPr>
                        <a:t>action</a:t>
                      </a:r>
                      <a:r>
                        <a:rPr lang="lv-LV" sz="1400" b="1" i="0" u="none" strike="noStrike" dirty="0">
                          <a:solidFill>
                            <a:schemeClr val="bg1"/>
                          </a:solidFill>
                          <a:effectLst/>
                          <a:latin typeface="Verdana"/>
                          <a:ea typeface="Verdana"/>
                        </a:rPr>
                        <a:t>,</a:t>
                      </a:r>
                    </a:p>
                    <a:p>
                      <a:pPr algn="ctr" fontAlgn="ctr"/>
                      <a:r>
                        <a:rPr lang="lv-LV" sz="1400" b="1" i="0" u="none" strike="noStrike" dirty="0">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dirty="0">
                          <a:solidFill>
                            <a:schemeClr val="bg1"/>
                          </a:solidFill>
                          <a:effectLst/>
                          <a:latin typeface="Verdana"/>
                          <a:ea typeface="Verdana"/>
                          <a:cs typeface="+mn-cs"/>
                        </a:rPr>
                        <a:t>EU contribution per project </a:t>
                      </a:r>
                      <a:endParaRPr lang="en-US" sz="1400" b="1" kern="1200" dirty="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dirty="0">
                          <a:solidFill>
                            <a:schemeClr val="bg1"/>
                          </a:solidFill>
                          <a:effectLst/>
                          <a:latin typeface="Verdana"/>
                          <a:ea typeface="Verdana"/>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dirty="0">
                          <a:solidFill>
                            <a:schemeClr val="bg1"/>
                          </a:solidFill>
                          <a:effectLst/>
                          <a:latin typeface="Verdana"/>
                          <a:ea typeface="Verdana"/>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54936">
                <a:tc>
                  <a:txBody>
                    <a:bodyPr/>
                    <a:lstStyle/>
                    <a:p>
                      <a:pPr lvl="0" algn="l">
                        <a:lnSpc>
                          <a:spcPct val="114999"/>
                        </a:lnSpc>
                        <a:spcAft>
                          <a:spcPts val="400"/>
                        </a:spcAft>
                        <a:buNone/>
                      </a:pPr>
                      <a:r>
                        <a:rPr lang="en-GB" sz="1400" b="1" i="0" u="none" strike="noStrike" kern="1200" baseline="0" noProof="0" dirty="0">
                          <a:solidFill>
                            <a:srgbClr val="000000"/>
                          </a:solidFill>
                          <a:effectLst/>
                          <a:latin typeface="Verdana"/>
                        </a:rPr>
                        <a:t>HORIZON-EIE-2025-02-CONNECT-01</a:t>
                      </a:r>
                      <a:r>
                        <a:rPr lang="en-GB" sz="1400" b="0" i="0" u="none" strike="noStrike" kern="1200" baseline="0" noProof="0" dirty="0">
                          <a:solidFill>
                            <a:srgbClr val="000000"/>
                          </a:solidFill>
                          <a:effectLst/>
                          <a:latin typeface="Verdana"/>
                        </a:rPr>
                        <a:t>: Preparatory action for setting up joint programmes among innovation ecosystems actors</a:t>
                      </a:r>
                      <a:endParaRPr lang="en-US" dirty="0"/>
                    </a:p>
                  </a:txBody>
                  <a:tcPr marL="73024" marR="73024" marT="73024"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en-GB" sz="1400" b="1" i="0" u="none" strike="noStrike" noProof="0" dirty="0">
                          <a:solidFill>
                            <a:schemeClr val="tx1"/>
                          </a:solidFill>
                          <a:effectLst/>
                          <a:latin typeface="Verdana"/>
                          <a:ea typeface="Verdana"/>
                        </a:rPr>
                        <a:t>CSA</a:t>
                      </a:r>
                    </a:p>
                  </a:txBody>
                  <a:tcPr marL="5098" marR="5098" marT="5097"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err="1">
                          <a:effectLst/>
                          <a:latin typeface="Verdana"/>
                          <a:ea typeface="Verdana"/>
                        </a:rPr>
                        <a:t>Around</a:t>
                      </a:r>
                      <a:r>
                        <a:rPr lang="lv-LV" sz="1400" dirty="0">
                          <a:effectLst/>
                          <a:latin typeface="Verdana"/>
                          <a:ea typeface="Verdana"/>
                        </a:rPr>
                        <a:t> 1.0</a:t>
                      </a: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5</a:t>
                      </a:r>
                    </a:p>
                  </a:txBody>
                  <a:tcPr anchor="ctr">
                    <a:lnL w="6350">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3407058679"/>
                  </a:ext>
                </a:extLst>
              </a:tr>
              <a:tr h="768374">
                <a:tc>
                  <a:txBody>
                    <a:bodyPr/>
                    <a:lstStyle/>
                    <a:p>
                      <a:pPr lvl="0" algn="l">
                        <a:lnSpc>
                          <a:spcPct val="114999"/>
                        </a:lnSpc>
                        <a:spcAft>
                          <a:spcPts val="400"/>
                        </a:spcAft>
                        <a:buNone/>
                      </a:pPr>
                      <a:r>
                        <a:rPr lang="en-GB" sz="1400" b="1" i="0" u="none" strike="noStrike" kern="1200" baseline="0" noProof="0" dirty="0">
                          <a:solidFill>
                            <a:srgbClr val="000000"/>
                          </a:solidFill>
                          <a:effectLst/>
                          <a:latin typeface="Verdana" panose="020B0604030504040204" pitchFamily="34" charset="0"/>
                          <a:ea typeface="Verdana" panose="020B0604030504040204" pitchFamily="34" charset="0"/>
                        </a:rPr>
                        <a:t>HORIZON-EIE-2025-02-CONNECT-02</a:t>
                      </a:r>
                      <a:r>
                        <a:rPr lang="en-GB" sz="1400" b="0" i="0" u="none" strike="noStrike" kern="1200" baseline="0" noProof="0" dirty="0">
                          <a:solidFill>
                            <a:srgbClr val="000000"/>
                          </a:solidFill>
                          <a:effectLst/>
                          <a:latin typeface="Verdana" panose="020B0604030504040204" pitchFamily="34" charset="0"/>
                          <a:ea typeface="Verdana" panose="020B0604030504040204" pitchFamily="34" charset="0"/>
                        </a:rPr>
                        <a:t>: Implementing co-funded action plans for connected regional innovation valleys</a:t>
                      </a:r>
                      <a:endParaRPr lang="en-US" dirty="0">
                        <a:latin typeface="Verdana" panose="020B0604030504040204" pitchFamily="34" charset="0"/>
                        <a:ea typeface="Verdana" panose="020B0604030504040204" pitchFamily="34" charset="0"/>
                      </a:endParaRPr>
                    </a:p>
                  </a:txBody>
                  <a:tcPr marL="73024" marR="73024" marT="730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en-GB" sz="1400" b="1" i="0" u="none" strike="noStrike" noProof="0" dirty="0">
                          <a:solidFill>
                            <a:schemeClr val="tx1"/>
                          </a:solidFill>
                          <a:effectLst/>
                          <a:latin typeface="Verdana"/>
                          <a:ea typeface="Verdana"/>
                        </a:rPr>
                        <a:t>COFUND, TRL 6-8</a:t>
                      </a:r>
                      <a:endParaRPr lang="en-US" dirty="0"/>
                    </a:p>
                  </a:txBody>
                  <a:tcPr marL="5098" marR="5098" marT="5097"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5.0 to 8.0</a:t>
                      </a:r>
                      <a:endParaRPr lang="en-US" dirty="0"/>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5</a:t>
                      </a:r>
                    </a:p>
                  </a:txBody>
                  <a:tcPr anchor="ctr">
                    <a:lnL w="6350">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2694068759"/>
                  </a:ext>
                </a:extLst>
              </a:tr>
            </a:tbl>
          </a:graphicData>
        </a:graphic>
      </p:graphicFrame>
      <p:sp>
        <p:nvSpPr>
          <p:cNvPr id="5" name="Rectangle 4">
            <a:extLst>
              <a:ext uri="{FF2B5EF4-FFF2-40B4-BE49-F238E27FC236}">
                <a16:creationId xmlns:a16="http://schemas.microsoft.com/office/drawing/2014/main" id="{5D96CC6A-0AAA-5FAE-6F27-A7876A1F37DA}"/>
              </a:ext>
            </a:extLst>
          </p:cNvPr>
          <p:cNvSpPr/>
          <p:nvPr/>
        </p:nvSpPr>
        <p:spPr>
          <a:xfrm>
            <a:off x="7793410" y="1751070"/>
            <a:ext cx="4289691"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Deadline: </a:t>
            </a:r>
            <a:r>
              <a:rPr lang="en-GB" b="1" dirty="0">
                <a:latin typeface="Verdana"/>
                <a:ea typeface="Verdana"/>
              </a:rPr>
              <a:t>15</a:t>
            </a:r>
            <a:r>
              <a:rPr lang="en-GB" b="1" dirty="0">
                <a:solidFill>
                  <a:prstClr val="black"/>
                </a:solidFill>
                <a:latin typeface="Verdana"/>
                <a:ea typeface="Verdana"/>
              </a:rPr>
              <a:t> October </a:t>
            </a:r>
            <a:r>
              <a:rPr kumimoji="0" lang="en-GB" sz="1800" b="1" i="0" u="none" strike="noStrike" kern="1200" cap="none" spc="0" normalizeH="0" baseline="0" noProof="0" dirty="0">
                <a:ln>
                  <a:noFill/>
                </a:ln>
                <a:solidFill>
                  <a:prstClr val="black"/>
                </a:solidFill>
                <a:effectLst/>
                <a:uLnTx/>
                <a:uFillTx/>
                <a:latin typeface="Verdana"/>
                <a:ea typeface="Verdana"/>
              </a:rPr>
              <a:t>202</a:t>
            </a:r>
            <a:r>
              <a:rPr kumimoji="0" lang="lv-LV" sz="1800" b="1" i="0" u="none" strike="noStrike" kern="1200" cap="none" spc="0" normalizeH="0" baseline="0" noProof="0" dirty="0">
                <a:ln>
                  <a:noFill/>
                </a:ln>
                <a:solidFill>
                  <a:prstClr val="black"/>
                </a:solidFill>
                <a:effectLst/>
                <a:uLnTx/>
                <a:uFillTx/>
                <a:latin typeface="Verdana"/>
                <a:ea typeface="Verdana"/>
              </a:rPr>
              <a:t>5</a:t>
            </a:r>
            <a:endParaRPr kumimoji="0" lang="en-GB" sz="1800" b="1" i="0" u="none" strike="noStrike" kern="1200" cap="none" spc="0" normalizeH="0" baseline="0" noProof="0" dirty="0">
              <a:ln>
                <a:noFill/>
              </a:ln>
              <a:solidFill>
                <a:prstClr val="black"/>
              </a:solidFill>
              <a:effectLst/>
              <a:uLnTx/>
              <a:uFillTx/>
              <a:latin typeface="Verdana"/>
              <a:ea typeface="Verdana"/>
            </a:endParaRPr>
          </a:p>
        </p:txBody>
      </p:sp>
      <p:sp>
        <p:nvSpPr>
          <p:cNvPr id="7" name="Rectangle 6">
            <a:extLst>
              <a:ext uri="{FF2B5EF4-FFF2-40B4-BE49-F238E27FC236}">
                <a16:creationId xmlns:a16="http://schemas.microsoft.com/office/drawing/2014/main" id="{4986A0BA-559C-3A45-CF35-86C29010FF37}"/>
              </a:ext>
            </a:extLst>
          </p:cNvPr>
          <p:cNvSpPr/>
          <p:nvPr/>
        </p:nvSpPr>
        <p:spPr>
          <a:xfrm>
            <a:off x="3222663" y="1740876"/>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a:ln>
                  <a:noFill/>
                </a:ln>
                <a:solidFill>
                  <a:srgbClr val="002060"/>
                </a:solidFill>
                <a:effectLst/>
                <a:uLnTx/>
                <a:uFillTx/>
                <a:latin typeface="Verdana"/>
                <a:ea typeface="Verdana"/>
              </a:rPr>
              <a:t>Opening date: </a:t>
            </a:r>
            <a:r>
              <a:rPr lang="en-GB" b="1" dirty="0">
                <a:latin typeface="Verdana"/>
                <a:ea typeface="Verdana"/>
              </a:rPr>
              <a:t>14</a:t>
            </a:r>
            <a:r>
              <a:rPr lang="lv-LV" b="1" dirty="0">
                <a:latin typeface="Verdana"/>
                <a:ea typeface="Verdana"/>
              </a:rPr>
              <a:t> </a:t>
            </a:r>
            <a:r>
              <a:rPr lang="lv-LV" b="1" dirty="0" err="1">
                <a:latin typeface="Verdana"/>
                <a:ea typeface="Verdana"/>
              </a:rPr>
              <a:t>May</a:t>
            </a:r>
            <a:r>
              <a:rPr lang="lv-LV" b="1" dirty="0">
                <a:latin typeface="Verdana"/>
                <a:ea typeface="Verdana"/>
              </a:rPr>
              <a:t> </a:t>
            </a:r>
            <a:r>
              <a:rPr lang="en-GB" b="1" dirty="0">
                <a:solidFill>
                  <a:prstClr val="black"/>
                </a:solidFill>
                <a:latin typeface="Verdana"/>
                <a:ea typeface="Verdana"/>
              </a:rPr>
              <a:t>2025</a:t>
            </a:r>
            <a:r>
              <a:rPr kumimoji="0" lang="en-GB" sz="1800" b="1" i="0" u="none" strike="noStrike" kern="1200" cap="none" spc="0" normalizeH="0" baseline="0" noProof="0" dirty="0">
                <a:ln>
                  <a:noFill/>
                </a:ln>
                <a:solidFill>
                  <a:prstClr val="black"/>
                </a:solidFill>
                <a:effectLst/>
                <a:uLnTx/>
                <a:uFillTx/>
                <a:latin typeface="Verdana"/>
                <a:ea typeface="Verdana"/>
              </a:rPr>
              <a:t> </a:t>
            </a:r>
          </a:p>
        </p:txBody>
      </p:sp>
    </p:spTree>
    <p:extLst>
      <p:ext uri="{BB962C8B-B14F-4D97-AF65-F5344CB8AC3E}">
        <p14:creationId xmlns:p14="http://schemas.microsoft.com/office/powerpoint/2010/main" val="3503203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EC8F-CD97-2D4B-9760-8AD1BA48D89B}"/>
              </a:ext>
            </a:extLst>
          </p:cNvPr>
          <p:cNvSpPr>
            <a:spLocks noGrp="1"/>
          </p:cNvSpPr>
          <p:nvPr>
            <p:ph type="title"/>
          </p:nvPr>
        </p:nvSpPr>
        <p:spPr>
          <a:xfrm>
            <a:off x="1000065" y="359222"/>
            <a:ext cx="10515600" cy="1325563"/>
          </a:xfrm>
        </p:spPr>
        <p:txBody>
          <a:bodyPr>
            <a:normAutofit/>
          </a:bodyPr>
          <a:lstStyle/>
          <a:p>
            <a:r>
              <a:rPr lang="lv-LV" sz="3200" b="1" dirty="0">
                <a:solidFill>
                  <a:srgbClr val="002060"/>
                </a:solidFill>
                <a:latin typeface="Verdana"/>
                <a:ea typeface="Verdana"/>
              </a:rPr>
              <a:t>CONNECT 02 (WP2025 </a:t>
            </a:r>
            <a:r>
              <a:rPr lang="lv-LV" sz="3200" b="1" dirty="0" err="1">
                <a:solidFill>
                  <a:srgbClr val="002060"/>
                </a:solidFill>
                <a:latin typeface="Verdana"/>
                <a:ea typeface="Verdana"/>
              </a:rPr>
              <a:t>Draft</a:t>
            </a:r>
            <a:r>
              <a:rPr lang="lv-LV" sz="3200" b="1" dirty="0">
                <a:solidFill>
                  <a:srgbClr val="002060"/>
                </a:solidFill>
                <a:latin typeface="Verdana"/>
                <a:ea typeface="Verdana"/>
              </a:rPr>
              <a:t>)</a:t>
            </a:r>
            <a:br>
              <a:rPr lang="en-US" sz="3200" b="1" dirty="0">
                <a:latin typeface="Verdana" panose="020B0604030504040204" pitchFamily="34" charset="0"/>
                <a:ea typeface="Verdana" panose="020B0604030504040204" pitchFamily="34" charset="0"/>
              </a:rPr>
            </a:br>
            <a:endParaRPr lang="en-US" sz="3200" b="1" dirty="0">
              <a:solidFill>
                <a:srgbClr val="0308DB"/>
              </a:solidFill>
              <a:latin typeface="Verdana" panose="020B0604030504040204" pitchFamily="34" charset="0"/>
              <a:ea typeface="Verdana" panose="020B0604030504040204" pitchFamily="34" charset="0"/>
            </a:endParaRPr>
          </a:p>
        </p:txBody>
      </p:sp>
      <p:graphicFrame>
        <p:nvGraphicFramePr>
          <p:cNvPr id="11" name="Content Placeholder 10">
            <a:extLst>
              <a:ext uri="{FF2B5EF4-FFF2-40B4-BE49-F238E27FC236}">
                <a16:creationId xmlns:a16="http://schemas.microsoft.com/office/drawing/2014/main" id="{4FB5B6CE-908E-AF42-9B7B-A2CD44CC5571}"/>
              </a:ext>
            </a:extLst>
          </p:cNvPr>
          <p:cNvGraphicFramePr>
            <a:graphicFrameLocks/>
          </p:cNvGraphicFramePr>
          <p:nvPr>
            <p:extLst>
              <p:ext uri="{D42A27DB-BD31-4B8C-83A1-F6EECF244321}">
                <p14:modId xmlns:p14="http://schemas.microsoft.com/office/powerpoint/2010/main" val="2905618045"/>
              </p:ext>
            </p:extLst>
          </p:nvPr>
        </p:nvGraphicFramePr>
        <p:xfrm>
          <a:off x="463826" y="2227331"/>
          <a:ext cx="11261238" cy="3104043"/>
        </p:xfrm>
        <a:graphic>
          <a:graphicData uri="http://schemas.openxmlformats.org/drawingml/2006/table">
            <a:tbl>
              <a:tblPr/>
              <a:tblGrid>
                <a:gridCol w="6206131">
                  <a:extLst>
                    <a:ext uri="{9D8B030D-6E8A-4147-A177-3AD203B41FA5}">
                      <a16:colId xmlns:a16="http://schemas.microsoft.com/office/drawing/2014/main" val="20000"/>
                    </a:ext>
                  </a:extLst>
                </a:gridCol>
                <a:gridCol w="1945258">
                  <a:extLst>
                    <a:ext uri="{9D8B030D-6E8A-4147-A177-3AD203B41FA5}">
                      <a16:colId xmlns:a16="http://schemas.microsoft.com/office/drawing/2014/main" val="20001"/>
                    </a:ext>
                  </a:extLst>
                </a:gridCol>
                <a:gridCol w="1684418">
                  <a:extLst>
                    <a:ext uri="{9D8B030D-6E8A-4147-A177-3AD203B41FA5}">
                      <a16:colId xmlns:a16="http://schemas.microsoft.com/office/drawing/2014/main" val="20003"/>
                    </a:ext>
                  </a:extLst>
                </a:gridCol>
                <a:gridCol w="1425431">
                  <a:extLst>
                    <a:ext uri="{9D8B030D-6E8A-4147-A177-3AD203B41FA5}">
                      <a16:colId xmlns:a16="http://schemas.microsoft.com/office/drawing/2014/main" val="3995975852"/>
                    </a:ext>
                  </a:extLst>
                </a:gridCol>
              </a:tblGrid>
              <a:tr h="668771">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err="1">
                          <a:solidFill>
                            <a:schemeClr val="bg1"/>
                          </a:solidFill>
                          <a:effectLst/>
                          <a:latin typeface="Verdana"/>
                          <a:ea typeface="Verdana"/>
                        </a:rPr>
                        <a:t>Topic</a:t>
                      </a:r>
                      <a:endParaRPr lang="lv-LV" sz="1400" b="1" i="0" u="none" strike="noStrike" dirty="0" err="1">
                        <a:solidFill>
                          <a:schemeClr val="bg1"/>
                        </a:solidFill>
                        <a:effectLst/>
                        <a:latin typeface="Verdana"/>
                        <a:ea typeface="Verdana"/>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r>
                        <a:rPr lang="lv-LV" sz="1400" b="1" i="0" u="none" strike="noStrike" dirty="0" err="1">
                          <a:solidFill>
                            <a:schemeClr val="bg1"/>
                          </a:solidFill>
                          <a:effectLst/>
                          <a:latin typeface="Verdana"/>
                          <a:ea typeface="Verdana"/>
                        </a:rPr>
                        <a:t>Type</a:t>
                      </a:r>
                      <a:r>
                        <a:rPr lang="lv-LV" sz="1400" b="1" i="0" u="none" strike="noStrike" dirty="0">
                          <a:solidFill>
                            <a:schemeClr val="bg1"/>
                          </a:solidFill>
                          <a:effectLst/>
                          <a:latin typeface="Verdana"/>
                          <a:ea typeface="Verdana"/>
                        </a:rPr>
                        <a:t> </a:t>
                      </a:r>
                      <a:r>
                        <a:rPr lang="lv-LV" sz="1400" b="1" i="0" u="none" strike="noStrike" dirty="0" err="1">
                          <a:solidFill>
                            <a:schemeClr val="bg1"/>
                          </a:solidFill>
                          <a:effectLst/>
                          <a:latin typeface="Verdana"/>
                          <a:ea typeface="Verdana"/>
                        </a:rPr>
                        <a:t>of</a:t>
                      </a:r>
                      <a:r>
                        <a:rPr lang="lv-LV" sz="1400" b="1" i="0" u="none" strike="noStrike" dirty="0">
                          <a:solidFill>
                            <a:schemeClr val="bg1"/>
                          </a:solidFill>
                          <a:effectLst/>
                          <a:latin typeface="Verdana"/>
                          <a:ea typeface="Verdana"/>
                        </a:rPr>
                        <a:t> </a:t>
                      </a:r>
                      <a:r>
                        <a:rPr lang="lv-LV" sz="1400" b="1" i="0" u="none" strike="noStrike" dirty="0" err="1">
                          <a:solidFill>
                            <a:schemeClr val="bg1"/>
                          </a:solidFill>
                          <a:effectLst/>
                          <a:latin typeface="Verdana"/>
                          <a:ea typeface="Verdana"/>
                        </a:rPr>
                        <a:t>action</a:t>
                      </a:r>
                      <a:r>
                        <a:rPr lang="lv-LV" sz="1400" b="1" i="0" u="none" strike="noStrike" dirty="0">
                          <a:solidFill>
                            <a:schemeClr val="bg1"/>
                          </a:solidFill>
                          <a:effectLst/>
                          <a:latin typeface="Verdana"/>
                          <a:ea typeface="Verdana"/>
                        </a:rPr>
                        <a:t>,</a:t>
                      </a:r>
                    </a:p>
                    <a:p>
                      <a:pPr algn="ctr" fontAlgn="ctr"/>
                      <a:r>
                        <a:rPr lang="lv-LV" sz="1400" b="1" i="0" u="none" strike="noStrike" dirty="0">
                          <a:solidFill>
                            <a:schemeClr val="bg1"/>
                          </a:solidFill>
                          <a:effectLst/>
                          <a:latin typeface="Verdana"/>
                          <a:ea typeface="Verdana"/>
                        </a:rPr>
                        <a:t>TRL</a:t>
                      </a: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dirty="0">
                          <a:solidFill>
                            <a:schemeClr val="bg1"/>
                          </a:solidFill>
                          <a:effectLst/>
                          <a:latin typeface="Verdana"/>
                          <a:ea typeface="Verdana"/>
                          <a:cs typeface="+mn-cs"/>
                        </a:rPr>
                        <a:t>EU contribution per project </a:t>
                      </a:r>
                      <a:endParaRPr lang="en-US" sz="1400" b="1" kern="1200" dirty="0">
                        <a:solidFill>
                          <a:schemeClr val="bg1"/>
                        </a:solidFill>
                        <a:effectLst/>
                        <a:latin typeface="Verdana" panose="020B0604030504040204" pitchFamily="34" charset="0"/>
                        <a:ea typeface="Verdana" panose="020B0604030504040204" pitchFamily="34" charset="0"/>
                        <a:cs typeface="+mn-cs"/>
                      </a:endParaRPr>
                    </a:p>
                    <a:p>
                      <a:pPr marL="0" marR="0" lvl="0" indent="0" algn="ctr" rtl="0" eaLnBrk="1" fontAlgn="ctr" latinLnBrk="0" hangingPunct="1">
                        <a:lnSpc>
                          <a:spcPct val="100000"/>
                        </a:lnSpc>
                        <a:spcBef>
                          <a:spcPts val="0"/>
                        </a:spcBef>
                        <a:spcAft>
                          <a:spcPts val="0"/>
                        </a:spcAft>
                        <a:buClrTx/>
                        <a:buSzTx/>
                        <a:buFontTx/>
                        <a:buNone/>
                      </a:pPr>
                      <a:r>
                        <a:rPr lang="en-US" sz="1400" b="1" kern="1200" dirty="0">
                          <a:solidFill>
                            <a:schemeClr val="bg1"/>
                          </a:solidFill>
                          <a:effectLst/>
                          <a:latin typeface="Verdana"/>
                          <a:ea typeface="Verdana"/>
                          <a:cs typeface="+mn-cs"/>
                        </a:rPr>
                        <a:t>(EUR million)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rtl="0" eaLnBrk="1" fontAlgn="ctr" latinLnBrk="0" hangingPunct="1">
                        <a:lnSpc>
                          <a:spcPct val="100000"/>
                        </a:lnSpc>
                        <a:spcBef>
                          <a:spcPts val="0"/>
                        </a:spcBef>
                        <a:spcAft>
                          <a:spcPts val="0"/>
                        </a:spcAft>
                        <a:buClrTx/>
                        <a:buSzTx/>
                        <a:buFontTx/>
                        <a:buNone/>
                      </a:pPr>
                      <a:r>
                        <a:rPr lang="en-US" sz="1400" b="1" kern="1200" dirty="0">
                          <a:solidFill>
                            <a:schemeClr val="bg1"/>
                          </a:solidFill>
                          <a:effectLst/>
                          <a:latin typeface="Verdana"/>
                          <a:ea typeface="Verdana"/>
                          <a:cs typeface="+mn-cs"/>
                        </a:rPr>
                        <a:t>Number of projects to be funded </a:t>
                      </a:r>
                      <a:endParaRPr lang="en-US" sz="1400" b="1" dirty="0">
                        <a:solidFill>
                          <a:schemeClr val="bg1"/>
                        </a:solidFill>
                        <a:latin typeface="Verdana" panose="020B0604030504040204" pitchFamily="34" charset="0"/>
                        <a:ea typeface="Verdana" panose="020B0604030504040204" pitchFamily="34" charset="0"/>
                      </a:endParaRPr>
                    </a:p>
                  </a:txBody>
                  <a:tcPr marL="5098" marR="5098"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54936">
                <a:tc>
                  <a:txBody>
                    <a:bodyPr/>
                    <a:lstStyle/>
                    <a:p>
                      <a:pPr lvl="0" algn="l">
                        <a:lnSpc>
                          <a:spcPct val="114999"/>
                        </a:lnSpc>
                        <a:spcAft>
                          <a:spcPts val="400"/>
                        </a:spcAft>
                        <a:buNone/>
                      </a:pPr>
                      <a:r>
                        <a:rPr lang="en-GB" sz="1400" b="1" i="0" u="none" strike="noStrike" kern="1200" baseline="0" noProof="0" dirty="0">
                          <a:solidFill>
                            <a:srgbClr val="000000"/>
                          </a:solidFill>
                          <a:effectLst/>
                          <a:latin typeface="Verdana" panose="020B0604030504040204" pitchFamily="34" charset="0"/>
                          <a:ea typeface="Verdana" panose="020B0604030504040204" pitchFamily="34" charset="0"/>
                        </a:rPr>
                        <a:t>HORIZON-EIE-2026-01-CONNECT-01</a:t>
                      </a:r>
                      <a:r>
                        <a:rPr lang="en-GB" sz="1400" b="0" i="0" u="none" strike="noStrike" kern="1200" baseline="0" noProof="0" dirty="0">
                          <a:solidFill>
                            <a:srgbClr val="000000"/>
                          </a:solidFill>
                          <a:effectLst/>
                          <a:latin typeface="Verdana" panose="020B0604030504040204" pitchFamily="34" charset="0"/>
                          <a:ea typeface="Verdana" panose="020B0604030504040204" pitchFamily="34" charset="0"/>
                        </a:rPr>
                        <a:t>: European network of national competence </a:t>
                      </a:r>
                      <a:r>
                        <a:rPr lang="en-GB" sz="1400" b="0" i="0" u="none" strike="noStrike" kern="1200" baseline="0" noProof="0" dirty="0" err="1">
                          <a:solidFill>
                            <a:srgbClr val="000000"/>
                          </a:solidFill>
                          <a:effectLst/>
                          <a:latin typeface="Verdana" panose="020B0604030504040204" pitchFamily="34" charset="0"/>
                          <a:ea typeface="Verdana" panose="020B0604030504040204" pitchFamily="34" charset="0"/>
                        </a:rPr>
                        <a:t>centers</a:t>
                      </a:r>
                      <a:r>
                        <a:rPr lang="en-GB" sz="1400" b="0" i="0" u="none" strike="noStrike" kern="1200" baseline="0" noProof="0" dirty="0">
                          <a:solidFill>
                            <a:srgbClr val="000000"/>
                          </a:solidFill>
                          <a:effectLst/>
                          <a:latin typeface="Verdana" panose="020B0604030504040204" pitchFamily="34" charset="0"/>
                          <a:ea typeface="Verdana" panose="020B0604030504040204" pitchFamily="34" charset="0"/>
                        </a:rPr>
                        <a:t> for innovation procurement</a:t>
                      </a:r>
                      <a:endParaRPr lang="lv-LV" sz="1400" b="0" i="0" u="none" strike="noStrike" kern="1200" baseline="0" noProof="0" dirty="0">
                        <a:solidFill>
                          <a:srgbClr val="000000"/>
                        </a:solidFill>
                        <a:effectLst/>
                        <a:latin typeface="Verdana" panose="020B0604030504040204" pitchFamily="34" charset="0"/>
                        <a:ea typeface="Verdana" panose="020B0604030504040204" pitchFamily="34" charset="0"/>
                      </a:endParaRPr>
                    </a:p>
                    <a:p>
                      <a:pPr lvl="0" algn="l">
                        <a:lnSpc>
                          <a:spcPct val="114999"/>
                        </a:lnSpc>
                        <a:spcAft>
                          <a:spcPts val="400"/>
                        </a:spcAft>
                        <a:buNone/>
                      </a:pPr>
                      <a:endParaRPr lang="en-US" dirty="0">
                        <a:latin typeface="Verdana" panose="020B0604030504040204" pitchFamily="34" charset="0"/>
                        <a:ea typeface="Verdana" panose="020B0604030504040204" pitchFamily="34" charset="0"/>
                      </a:endParaRPr>
                    </a:p>
                  </a:txBody>
                  <a:tcPr marL="73024" marR="73024" marT="73024"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en-GB" sz="1400" b="1" i="0" u="none" strike="noStrike" noProof="0" dirty="0">
                          <a:solidFill>
                            <a:schemeClr val="tx1"/>
                          </a:solidFill>
                          <a:effectLst/>
                          <a:latin typeface="Verdana"/>
                          <a:ea typeface="Verdana"/>
                        </a:rPr>
                        <a:t>CSA</a:t>
                      </a:r>
                    </a:p>
                  </a:txBody>
                  <a:tcPr marL="5098" marR="5098" marT="5097"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4.5</a:t>
                      </a: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1</a:t>
                      </a:r>
                    </a:p>
                  </a:txBody>
                  <a:tcPr anchor="ctr">
                    <a:lnL w="6350">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3407058679"/>
                  </a:ext>
                </a:extLst>
              </a:tr>
              <a:tr h="768374">
                <a:tc>
                  <a:txBody>
                    <a:bodyPr/>
                    <a:lstStyle/>
                    <a:p>
                      <a:pPr lvl="0" algn="l">
                        <a:lnSpc>
                          <a:spcPct val="114999"/>
                        </a:lnSpc>
                        <a:spcAft>
                          <a:spcPts val="400"/>
                        </a:spcAft>
                        <a:buNone/>
                      </a:pPr>
                      <a:r>
                        <a:rPr lang="en-GB" sz="1400" b="1" i="0" u="none" strike="noStrike" kern="1200" baseline="0" noProof="0" dirty="0">
                          <a:solidFill>
                            <a:srgbClr val="000000"/>
                          </a:solidFill>
                          <a:effectLst/>
                          <a:latin typeface="Verdana"/>
                        </a:rPr>
                        <a:t>HORIZON-EIE-2026-01-CONNECT-02</a:t>
                      </a:r>
                      <a:r>
                        <a:rPr lang="en-GB" sz="1400" b="0" i="0" u="none" strike="noStrike" kern="1200" baseline="0" noProof="0" dirty="0">
                          <a:solidFill>
                            <a:srgbClr val="000000"/>
                          </a:solidFill>
                          <a:effectLst/>
                          <a:latin typeface="Verdana"/>
                        </a:rPr>
                        <a:t>: Expanding Investment Ecosystems</a:t>
                      </a:r>
                      <a:endParaRPr lang="en-US" dirty="0"/>
                    </a:p>
                  </a:txBody>
                  <a:tcPr marL="73024" marR="73024" marT="730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chemeClr val="bg1"/>
                    </a:solidFill>
                  </a:tcPr>
                </a:tc>
                <a:tc>
                  <a:txBody>
                    <a:bodyPr/>
                    <a:lstStyle/>
                    <a:p>
                      <a:pPr lvl="0" algn="ctr">
                        <a:buNone/>
                      </a:pPr>
                      <a:r>
                        <a:rPr lang="en-GB" sz="1400" b="1" i="0" u="none" strike="noStrike" noProof="0" dirty="0">
                          <a:solidFill>
                            <a:schemeClr val="tx1"/>
                          </a:solidFill>
                          <a:effectLst/>
                          <a:latin typeface="Verdana"/>
                        </a:rPr>
                        <a:t>CSA</a:t>
                      </a:r>
                      <a:endParaRPr lang="en-US" dirty="0"/>
                    </a:p>
                  </a:txBody>
                  <a:tcPr marL="5098" marR="5098" marT="5097"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5.0</a:t>
                      </a:r>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5</a:t>
                      </a:r>
                    </a:p>
                  </a:txBody>
                  <a:tcPr anchor="ctr">
                    <a:lnL w="6350">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2694068759"/>
                  </a:ext>
                </a:extLst>
              </a:tr>
              <a:tr h="768374">
                <a:tc>
                  <a:txBody>
                    <a:bodyPr/>
                    <a:lstStyle/>
                    <a:p>
                      <a:pPr lvl="0" algn="l">
                        <a:lnSpc>
                          <a:spcPct val="114999"/>
                        </a:lnSpc>
                        <a:spcAft>
                          <a:spcPts val="400"/>
                        </a:spcAft>
                        <a:buNone/>
                      </a:pPr>
                      <a:r>
                        <a:rPr lang="en-GB" sz="1400" b="1" i="0" u="none" strike="noStrike" kern="1200" baseline="0" noProof="0" dirty="0">
                          <a:solidFill>
                            <a:srgbClr val="000000"/>
                          </a:solidFill>
                          <a:effectLst/>
                          <a:latin typeface="Verdana" panose="020B0604030504040204" pitchFamily="34" charset="0"/>
                          <a:ea typeface="Verdana" panose="020B0604030504040204" pitchFamily="34" charset="0"/>
                        </a:rPr>
                        <a:t>HORIZON-EIE-2026-01-CONNECT-03</a:t>
                      </a:r>
                      <a:r>
                        <a:rPr lang="en-GB" sz="1400" b="0" i="0" u="none" strike="noStrike" kern="1200" baseline="0" noProof="0" dirty="0">
                          <a:solidFill>
                            <a:srgbClr val="000000"/>
                          </a:solidFill>
                          <a:effectLst/>
                          <a:latin typeface="Verdana" panose="020B0604030504040204" pitchFamily="34" charset="0"/>
                          <a:ea typeface="Verdana" panose="020B0604030504040204" pitchFamily="34" charset="0"/>
                        </a:rPr>
                        <a:t>: Scaling up deep tech ecosystems</a:t>
                      </a:r>
                      <a:endParaRPr lang="en-US" sz="1400" dirty="0">
                        <a:latin typeface="Verdana" panose="020B0604030504040204" pitchFamily="34" charset="0"/>
                        <a:ea typeface="Verdana" panose="020B0604030504040204" pitchFamily="34" charset="0"/>
                      </a:endParaRPr>
                    </a:p>
                  </a:txBody>
                  <a:tcPr marL="73024" marR="73024" marT="730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chemeClr val="bg1"/>
                    </a:solidFill>
                  </a:tcPr>
                </a:tc>
                <a:tc>
                  <a:txBody>
                    <a:bodyPr/>
                    <a:lstStyle/>
                    <a:p>
                      <a:pPr lvl="0" algn="ctr">
                        <a:buNone/>
                      </a:pPr>
                      <a:r>
                        <a:rPr lang="en-GB" sz="1400" b="1" i="0" u="none" strike="noStrike" noProof="0" dirty="0">
                          <a:solidFill>
                            <a:schemeClr val="tx1"/>
                          </a:solidFill>
                          <a:effectLst/>
                          <a:latin typeface="Verdana"/>
                        </a:rPr>
                        <a:t>RIA</a:t>
                      </a:r>
                      <a:endParaRPr lang="en-US" dirty="0"/>
                    </a:p>
                  </a:txBody>
                  <a:tcPr marL="5098" marR="5098" marT="5097" marB="0"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b="0" i="0" u="none" strike="noStrike" noProof="0" dirty="0">
                          <a:solidFill>
                            <a:srgbClr val="000000"/>
                          </a:solidFill>
                          <a:effectLst/>
                          <a:latin typeface="Verdana"/>
                        </a:rPr>
                        <a:t>5.0</a:t>
                      </a:r>
                      <a:endParaRPr lang="en-US" dirty="0"/>
                    </a:p>
                  </a:txBody>
                  <a:tcPr anchor="ctr">
                    <a:lnL w="6350">
                      <a:solidFill>
                        <a:srgbClr val="000000"/>
                      </a:solidFill>
                    </a:lnL>
                    <a:lnR w="6350">
                      <a:solidFill>
                        <a:srgbClr val="000000"/>
                      </a:solid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tc>
                  <a:txBody>
                    <a:bodyPr/>
                    <a:lstStyle/>
                    <a:p>
                      <a:pPr lvl="0" algn="ctr">
                        <a:buNone/>
                      </a:pPr>
                      <a:r>
                        <a:rPr lang="lv-LV" sz="1400" dirty="0">
                          <a:effectLst/>
                          <a:latin typeface="Verdana"/>
                          <a:ea typeface="Verdana"/>
                        </a:rPr>
                        <a:t>1</a:t>
                      </a:r>
                      <a:endParaRPr lang="en-US" dirty="0"/>
                    </a:p>
                  </a:txBody>
                  <a:tcPr anchor="ctr">
                    <a:lnL w="6350">
                      <a:solidFill>
                        <a:srgbClr val="000000"/>
                      </a:solid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0">
                      <a:noFill/>
                    </a:lnTlToBr>
                    <a:lnBlToTr w="0">
                      <a:noFill/>
                    </a:lnBlToTr>
                    <a:solidFill>
                      <a:schemeClr val="bg1"/>
                    </a:solidFill>
                  </a:tcPr>
                </a:tc>
                <a:extLst>
                  <a:ext uri="{0D108BD9-81ED-4DB2-BD59-A6C34878D82A}">
                    <a16:rowId xmlns:a16="http://schemas.microsoft.com/office/drawing/2014/main" val="1600346282"/>
                  </a:ext>
                </a:extLst>
              </a:tr>
            </a:tbl>
          </a:graphicData>
        </a:graphic>
      </p:graphicFrame>
      <p:sp>
        <p:nvSpPr>
          <p:cNvPr id="5" name="Rectangle 4">
            <a:extLst>
              <a:ext uri="{FF2B5EF4-FFF2-40B4-BE49-F238E27FC236}">
                <a16:creationId xmlns:a16="http://schemas.microsoft.com/office/drawing/2014/main" id="{5D96CC6A-0AAA-5FAE-6F27-A7876A1F37DA}"/>
              </a:ext>
            </a:extLst>
          </p:cNvPr>
          <p:cNvSpPr/>
          <p:nvPr/>
        </p:nvSpPr>
        <p:spPr>
          <a:xfrm>
            <a:off x="7793410" y="1751070"/>
            <a:ext cx="4289691" cy="369332"/>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lang="en-GB" b="1" dirty="0">
                <a:solidFill>
                  <a:srgbClr val="002060"/>
                </a:solidFill>
                <a:latin typeface="Verdana"/>
                <a:ea typeface="Verdana"/>
              </a:rPr>
              <a:t>Deadline: </a:t>
            </a:r>
            <a:r>
              <a:rPr lang="en-GB" b="1" dirty="0">
                <a:latin typeface="Verdana"/>
                <a:ea typeface="Verdana"/>
              </a:rPr>
              <a:t>20</a:t>
            </a:r>
            <a:r>
              <a:rPr lang="en-GB" b="1" dirty="0">
                <a:solidFill>
                  <a:prstClr val="black"/>
                </a:solidFill>
                <a:latin typeface="Verdana"/>
                <a:ea typeface="Verdana"/>
              </a:rPr>
              <a:t> January 2026</a:t>
            </a:r>
            <a:endParaRPr lang="lv-LV" sz="1800" b="1" i="0" u="none" strike="noStrike" kern="1200" cap="none" spc="0" normalizeH="0" baseline="0" noProof="0" dirty="0">
              <a:ln>
                <a:noFill/>
              </a:ln>
              <a:solidFill>
                <a:prstClr val="black"/>
              </a:solidFill>
              <a:effectLst/>
              <a:uLnTx/>
              <a:uFillTx/>
              <a:latin typeface="Verdana"/>
              <a:ea typeface="Verdana"/>
            </a:endParaRPr>
          </a:p>
        </p:txBody>
      </p:sp>
      <p:sp>
        <p:nvSpPr>
          <p:cNvPr id="7" name="Rectangle 6">
            <a:extLst>
              <a:ext uri="{FF2B5EF4-FFF2-40B4-BE49-F238E27FC236}">
                <a16:creationId xmlns:a16="http://schemas.microsoft.com/office/drawing/2014/main" id="{4986A0BA-559C-3A45-CF35-86C29010FF37}"/>
              </a:ext>
            </a:extLst>
          </p:cNvPr>
          <p:cNvSpPr/>
          <p:nvPr/>
        </p:nvSpPr>
        <p:spPr>
          <a:xfrm>
            <a:off x="3222663" y="1740876"/>
            <a:ext cx="6070404" cy="374273"/>
          </a:xfrm>
          <a:prstGeom prst="rect">
            <a:avLst/>
          </a:prstGeom>
        </p:spPr>
        <p:txBody>
          <a:bodyPr wrap="square" lIns="91440" tIns="45720" rIns="91440" bIns="45720" anchor="t">
            <a:spAutoFit/>
          </a:bodyPr>
          <a:lstStyle/>
          <a:p>
            <a:pPr defTabSz="938213" eaLnBrk="0" fontAlgn="ctr" hangingPunct="0">
              <a:spcBef>
                <a:spcPct val="0"/>
              </a:spcBef>
              <a:spcAft>
                <a:spcPct val="0"/>
              </a:spcAft>
              <a:defRPr/>
            </a:pPr>
            <a:r>
              <a:rPr kumimoji="0" lang="en-GB" sz="1800" b="1" i="0" u="none" strike="noStrike" kern="1200" cap="none" spc="0" normalizeH="0" baseline="0" noProof="0" dirty="0">
                <a:ln>
                  <a:noFill/>
                </a:ln>
                <a:solidFill>
                  <a:srgbClr val="002060"/>
                </a:solidFill>
                <a:effectLst/>
                <a:uLnTx/>
                <a:uFillTx/>
                <a:latin typeface="Verdana"/>
                <a:ea typeface="Verdana"/>
              </a:rPr>
              <a:t>Opening date: </a:t>
            </a:r>
            <a:r>
              <a:rPr lang="en-GB" b="1" dirty="0">
                <a:latin typeface="Verdana"/>
                <a:ea typeface="Verdana"/>
              </a:rPr>
              <a:t>14</a:t>
            </a:r>
            <a:r>
              <a:rPr lang="lv-LV" b="1" dirty="0">
                <a:latin typeface="Verdana"/>
                <a:ea typeface="Verdana"/>
              </a:rPr>
              <a:t> </a:t>
            </a:r>
            <a:r>
              <a:rPr lang="lv-LV" b="1" dirty="0" err="1">
                <a:latin typeface="Verdana"/>
                <a:ea typeface="Verdana"/>
              </a:rPr>
              <a:t>September</a:t>
            </a:r>
            <a:r>
              <a:rPr lang="lv-LV" b="1" dirty="0">
                <a:latin typeface="Verdana"/>
                <a:ea typeface="Verdana"/>
              </a:rPr>
              <a:t> </a:t>
            </a:r>
            <a:r>
              <a:rPr lang="en-GB" b="1" dirty="0">
                <a:solidFill>
                  <a:prstClr val="black"/>
                </a:solidFill>
                <a:latin typeface="Verdana"/>
                <a:ea typeface="Verdana"/>
              </a:rPr>
              <a:t>2025</a:t>
            </a:r>
            <a:r>
              <a:rPr kumimoji="0" lang="en-GB" sz="1800" b="1" i="0" u="none" strike="noStrike" kern="1200" cap="none" spc="0" normalizeH="0" baseline="0" noProof="0" dirty="0">
                <a:ln>
                  <a:noFill/>
                </a:ln>
                <a:solidFill>
                  <a:prstClr val="black"/>
                </a:solidFill>
                <a:effectLst/>
                <a:uLnTx/>
                <a:uFillTx/>
                <a:latin typeface="Verdana"/>
                <a:ea typeface="Verdana"/>
              </a:rPr>
              <a:t> </a:t>
            </a:r>
            <a:endParaRPr lang="en-US" dirty="0">
              <a:solidFill>
                <a:prstClr val="black"/>
              </a:solidFill>
            </a:endParaRPr>
          </a:p>
        </p:txBody>
      </p:sp>
    </p:spTree>
    <p:extLst>
      <p:ext uri="{BB962C8B-B14F-4D97-AF65-F5344CB8AC3E}">
        <p14:creationId xmlns:p14="http://schemas.microsoft.com/office/powerpoint/2010/main" val="2356232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13D5-FFFD-4386-8F50-A4926E8C0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16A8-B412-0A12-E8A7-293E9040FBB2}"/>
              </a:ext>
            </a:extLst>
          </p:cNvPr>
          <p:cNvSpPr>
            <a:spLocks noGrp="1"/>
          </p:cNvSpPr>
          <p:nvPr>
            <p:ph type="title"/>
          </p:nvPr>
        </p:nvSpPr>
        <p:spPr>
          <a:xfrm>
            <a:off x="1265705" y="466209"/>
            <a:ext cx="9660589" cy="742197"/>
          </a:xfrm>
        </p:spPr>
        <p:txBody>
          <a:bodyPr>
            <a:normAutofit/>
          </a:bodyPr>
          <a:lstStyle/>
          <a:p>
            <a:pPr algn="ctr"/>
            <a:r>
              <a:rPr lang="lt-LT" sz="2800" cap="all" err="1">
                <a:solidFill>
                  <a:srgbClr val="01046D"/>
                </a:solidFill>
                <a:latin typeface="Verdana"/>
                <a:ea typeface="Verdana"/>
              </a:rPr>
              <a:t>Statistics</a:t>
            </a:r>
            <a:r>
              <a:rPr lang="lt-LT" sz="2800" cap="all" dirty="0">
                <a:solidFill>
                  <a:srgbClr val="01046D"/>
                </a:solidFill>
                <a:latin typeface="Verdana"/>
                <a:ea typeface="Verdana"/>
              </a:rPr>
              <a:t> 2023</a:t>
            </a:r>
            <a:endParaRPr lang="en-US" sz="2800" cap="all">
              <a:solidFill>
                <a:srgbClr val="01046D"/>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B2EFB437-0C83-85A7-DE63-279A1DA35A16}"/>
              </a:ext>
            </a:extLst>
          </p:cNvPr>
          <p:cNvSpPr txBox="1"/>
          <p:nvPr/>
        </p:nvSpPr>
        <p:spPr>
          <a:xfrm>
            <a:off x="406632" y="1473030"/>
            <a:ext cx="11378734" cy="523220"/>
          </a:xfrm>
          <a:prstGeom prst="rect">
            <a:avLst/>
          </a:prstGeom>
          <a:noFill/>
        </p:spPr>
        <p:txBody>
          <a:bodyPr wrap="square" lIns="91440" tIns="45720" rIns="91440" bIns="45720" anchor="t">
            <a:spAutoFit/>
          </a:bodyPr>
          <a:lstStyle/>
          <a:p>
            <a:pPr defTabSz="914377">
              <a:defRPr/>
            </a:pPr>
            <a:r>
              <a:rPr lang="en-GB" sz="2800">
                <a:solidFill>
                  <a:srgbClr val="002060"/>
                </a:solidFill>
                <a:latin typeface="Verdana"/>
                <a:ea typeface="Verdana"/>
              </a:rPr>
              <a:t>CONNECT 01</a:t>
            </a:r>
            <a:endParaRPr lang="en-US"/>
          </a:p>
        </p:txBody>
      </p:sp>
      <p:graphicFrame>
        <p:nvGraphicFramePr>
          <p:cNvPr id="4" name="Content Placeholder 10">
            <a:extLst>
              <a:ext uri="{FF2B5EF4-FFF2-40B4-BE49-F238E27FC236}">
                <a16:creationId xmlns:a16="http://schemas.microsoft.com/office/drawing/2014/main" id="{C052C7E4-CC48-6684-7BAD-A248B6BC2AAD}"/>
              </a:ext>
            </a:extLst>
          </p:cNvPr>
          <p:cNvGraphicFramePr>
            <a:graphicFrameLocks/>
          </p:cNvGraphicFramePr>
          <p:nvPr>
            <p:extLst>
              <p:ext uri="{D42A27DB-BD31-4B8C-83A1-F6EECF244321}">
                <p14:modId xmlns:p14="http://schemas.microsoft.com/office/powerpoint/2010/main" val="3904935922"/>
              </p:ext>
            </p:extLst>
          </p:nvPr>
        </p:nvGraphicFramePr>
        <p:xfrm>
          <a:off x="406633" y="2006495"/>
          <a:ext cx="11378734" cy="1636207"/>
        </p:xfrm>
        <a:graphic>
          <a:graphicData uri="http://schemas.openxmlformats.org/drawingml/2006/table">
            <a:tbl>
              <a:tblPr/>
              <a:tblGrid>
                <a:gridCol w="2021524">
                  <a:extLst>
                    <a:ext uri="{9D8B030D-6E8A-4147-A177-3AD203B41FA5}">
                      <a16:colId xmlns:a16="http://schemas.microsoft.com/office/drawing/2014/main" val="1425082869"/>
                    </a:ext>
                  </a:extLst>
                </a:gridCol>
                <a:gridCol w="727445">
                  <a:extLst>
                    <a:ext uri="{9D8B030D-6E8A-4147-A177-3AD203B41FA5}">
                      <a16:colId xmlns:a16="http://schemas.microsoft.com/office/drawing/2014/main" val="1595053112"/>
                    </a:ext>
                  </a:extLst>
                </a:gridCol>
                <a:gridCol w="3330919">
                  <a:extLst>
                    <a:ext uri="{9D8B030D-6E8A-4147-A177-3AD203B41FA5}">
                      <a16:colId xmlns:a16="http://schemas.microsoft.com/office/drawing/2014/main" val="20000"/>
                    </a:ext>
                  </a:extLst>
                </a:gridCol>
                <a:gridCol w="995448">
                  <a:extLst>
                    <a:ext uri="{9D8B030D-6E8A-4147-A177-3AD203B41FA5}">
                      <a16:colId xmlns:a16="http://schemas.microsoft.com/office/drawing/2014/main" val="20001"/>
                    </a:ext>
                  </a:extLst>
                </a:gridCol>
                <a:gridCol w="1133278">
                  <a:extLst>
                    <a:ext uri="{9D8B030D-6E8A-4147-A177-3AD203B41FA5}">
                      <a16:colId xmlns:a16="http://schemas.microsoft.com/office/drawing/2014/main" val="20003"/>
                    </a:ext>
                  </a:extLst>
                </a:gridCol>
                <a:gridCol w="1087336">
                  <a:extLst>
                    <a:ext uri="{9D8B030D-6E8A-4147-A177-3AD203B41FA5}">
                      <a16:colId xmlns:a16="http://schemas.microsoft.com/office/drawing/2014/main" val="3995975852"/>
                    </a:ext>
                  </a:extLst>
                </a:gridCol>
                <a:gridCol w="949503">
                  <a:extLst>
                    <a:ext uri="{9D8B030D-6E8A-4147-A177-3AD203B41FA5}">
                      <a16:colId xmlns:a16="http://schemas.microsoft.com/office/drawing/2014/main" val="1771316509"/>
                    </a:ext>
                  </a:extLst>
                </a:gridCol>
                <a:gridCol w="1133281">
                  <a:extLst>
                    <a:ext uri="{9D8B030D-6E8A-4147-A177-3AD203B41FA5}">
                      <a16:colId xmlns:a16="http://schemas.microsoft.com/office/drawing/2014/main" val="4046911121"/>
                    </a:ext>
                  </a:extLst>
                </a:gridCol>
              </a:tblGrid>
              <a:tr h="398079">
                <a:tc>
                  <a:txBody>
                    <a:bodyPr/>
                    <a:lstStyle/>
                    <a:p>
                      <a:pPr algn="ctr" fontAlgn="ctr">
                        <a:lnSpc>
                          <a:spcPct val="120000"/>
                        </a:lnSpc>
                      </a:pPr>
                      <a:r>
                        <a:rPr lang="lv-LV" sz="1400" b="1" i="0" u="none" strike="noStrike" err="1">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endPar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Topic</a:t>
                      </a:r>
                      <a:endParaRPr lang="lv-LV" sz="1400" b="1" i="0" u="none" strike="noStrike" dirty="0">
                        <a:solidFill>
                          <a:schemeClr val="bg1"/>
                        </a:solidFill>
                        <a:effectLst/>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Type</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of</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Proposals</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Funded</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15161">
                <a:tc rowSpan="2">
                  <a:txBody>
                    <a:bodyPr/>
                    <a:lstStyle/>
                    <a:p>
                      <a:pPr lvl="0" algn="ctr">
                        <a:lnSpc>
                          <a:spcPct val="100000"/>
                        </a:lnSpc>
                        <a:spcBef>
                          <a:spcPts val="0"/>
                        </a:spcBef>
                        <a:spcAft>
                          <a:spcPts val="0"/>
                        </a:spcAft>
                        <a:buNone/>
                      </a:pPr>
                      <a:r>
                        <a:rPr lang="en-US" sz="1400" b="0" i="0" u="none" strike="noStrike" kern="1200" noProof="0" dirty="0">
                          <a:solidFill>
                            <a:srgbClr val="000000"/>
                          </a:solidFill>
                          <a:effectLst/>
                          <a:hlinkClick r:id="rId2"/>
                        </a:rPr>
                        <a:t>HORIZON-EIE-2023-CONNECT-01</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a:ea typeface="Verdana"/>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dirty="0" err="1">
                          <a:solidFill>
                            <a:srgbClr val="000000"/>
                          </a:solidFill>
                          <a:effectLst/>
                          <a:latin typeface="Verdana" panose="020B0604030504040204" pitchFamily="34" charset="0"/>
                          <a:ea typeface="Verdana" panose="020B0604030504040204" pitchFamily="34" charset="0"/>
                        </a:rPr>
                        <a:t>Organisation</a:t>
                      </a:r>
                      <a:r>
                        <a:rPr lang="en-US" sz="1300" b="0" i="0" u="none" strike="noStrike" kern="1200" noProof="0" dirty="0">
                          <a:solidFill>
                            <a:srgbClr val="000000"/>
                          </a:solidFill>
                          <a:effectLst/>
                          <a:latin typeface="Verdana" panose="020B0604030504040204" pitchFamily="34" charset="0"/>
                          <a:ea typeface="Verdana" panose="020B0604030504040204" pitchFamily="34" charset="0"/>
                        </a:rPr>
                        <a:t> of the Women </a:t>
                      </a:r>
                      <a:r>
                        <a:rPr lang="en-US" sz="1300" b="0" i="0" u="none" strike="noStrike" kern="1200" noProof="0" dirty="0" err="1">
                          <a:solidFill>
                            <a:srgbClr val="000000"/>
                          </a:solidFill>
                          <a:effectLst/>
                          <a:latin typeface="Verdana" panose="020B0604030504040204" pitchFamily="34" charset="0"/>
                          <a:ea typeface="Verdana" panose="020B0604030504040204" pitchFamily="34" charset="0"/>
                        </a:rPr>
                        <a:t>TechEU</a:t>
                      </a:r>
                      <a:r>
                        <a:rPr lang="en-US" sz="1300" b="0" i="0" u="none" strike="noStrike" kern="1200" noProof="0" dirty="0">
                          <a:solidFill>
                            <a:srgbClr val="000000"/>
                          </a:solidFill>
                          <a:effectLst/>
                          <a:latin typeface="Verdana" panose="020B0604030504040204" pitchFamily="34" charset="0"/>
                          <a:ea typeface="Verdana" panose="020B0604030504040204" pitchFamily="34" charset="0"/>
                        </a:rPr>
                        <a:t> Scheme</a:t>
                      </a:r>
                      <a:endParaRPr lang="en-US"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a:ea typeface="Verdana"/>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515161">
                <a:tc vMerge="1">
                  <a:txBody>
                    <a:bodyPr/>
                    <a:lstStyle/>
                    <a:p>
                      <a:pPr algn="ctr" fontAlgn="b"/>
                      <a:endParaRPr lang="en-US" sz="12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dirty="0">
                          <a:solidFill>
                            <a:srgbClr val="000000"/>
                          </a:solidFill>
                          <a:effectLst/>
                          <a:latin typeface="Verdana"/>
                          <a:ea typeface="Verdana"/>
                          <a:cs typeface="Verdana" panose="020B0604030504040204" pitchFamily="34" charset="0"/>
                        </a:rPr>
                        <a:t>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dirty="0">
                          <a:solidFill>
                            <a:srgbClr val="000000"/>
                          </a:solidFill>
                          <a:effectLst/>
                          <a:latin typeface="Verdana" panose="020B0604030504040204" pitchFamily="34" charset="0"/>
                          <a:ea typeface="Verdana" panose="020B0604030504040204" pitchFamily="34" charset="0"/>
                        </a:rPr>
                        <a:t>Preparatory action for setting up joint </a:t>
                      </a:r>
                      <a:r>
                        <a:rPr lang="en-US" sz="1300" b="0" i="0" u="none" strike="noStrike" kern="1200" noProof="0" dirty="0" err="1">
                          <a:solidFill>
                            <a:srgbClr val="000000"/>
                          </a:solidFill>
                          <a:effectLst/>
                          <a:latin typeface="Verdana" panose="020B0604030504040204" pitchFamily="34" charset="0"/>
                          <a:ea typeface="Verdana" panose="020B0604030504040204" pitchFamily="34" charset="0"/>
                        </a:rPr>
                        <a:t>programmes</a:t>
                      </a:r>
                      <a:r>
                        <a:rPr lang="en-US" sz="1300" b="0" i="0" u="none" strike="noStrike" kern="1200" noProof="0" dirty="0">
                          <a:solidFill>
                            <a:srgbClr val="000000"/>
                          </a:solidFill>
                          <a:effectLst/>
                          <a:latin typeface="Verdana" panose="020B0604030504040204" pitchFamily="34" charset="0"/>
                          <a:ea typeface="Verdana" panose="020B0604030504040204" pitchFamily="34" charset="0"/>
                        </a:rPr>
                        <a:t> among innovation ecosystems actors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a:ea typeface="Verdana"/>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13.2 - 14.6</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F6A8913C-0669-B4EE-D0D3-BF4D1AFE9CAB}"/>
              </a:ext>
            </a:extLst>
          </p:cNvPr>
          <p:cNvSpPr txBox="1"/>
          <p:nvPr/>
        </p:nvSpPr>
        <p:spPr>
          <a:xfrm>
            <a:off x="417675" y="3968856"/>
            <a:ext cx="11378734" cy="523220"/>
          </a:xfrm>
          <a:prstGeom prst="rect">
            <a:avLst/>
          </a:prstGeom>
          <a:noFill/>
        </p:spPr>
        <p:txBody>
          <a:bodyPr wrap="square" lIns="91440" tIns="45720" rIns="91440" bIns="45720" anchor="t">
            <a:spAutoFit/>
          </a:bodyPr>
          <a:lstStyle/>
          <a:p>
            <a:pPr defTabSz="914377">
              <a:defRPr/>
            </a:pPr>
            <a:r>
              <a:rPr lang="en-GB" sz="2800">
                <a:solidFill>
                  <a:srgbClr val="002060"/>
                </a:solidFill>
                <a:latin typeface="Verdana"/>
                <a:ea typeface="Verdana"/>
              </a:rPr>
              <a:t>CONNECT 02</a:t>
            </a:r>
            <a:endParaRPr lang="en-US"/>
          </a:p>
        </p:txBody>
      </p:sp>
      <p:graphicFrame>
        <p:nvGraphicFramePr>
          <p:cNvPr id="6" name="Content Placeholder 10">
            <a:extLst>
              <a:ext uri="{FF2B5EF4-FFF2-40B4-BE49-F238E27FC236}">
                <a16:creationId xmlns:a16="http://schemas.microsoft.com/office/drawing/2014/main" id="{C0B27C99-F4DA-1E00-5AF4-D6CC8F3F3960}"/>
              </a:ext>
            </a:extLst>
          </p:cNvPr>
          <p:cNvGraphicFramePr>
            <a:graphicFrameLocks/>
          </p:cNvGraphicFramePr>
          <p:nvPr/>
        </p:nvGraphicFramePr>
        <p:xfrm>
          <a:off x="417676" y="4502321"/>
          <a:ext cx="11378729" cy="1032322"/>
        </p:xfrm>
        <a:graphic>
          <a:graphicData uri="http://schemas.openxmlformats.org/drawingml/2006/table">
            <a:tbl>
              <a:tblPr/>
              <a:tblGrid>
                <a:gridCol w="1858901">
                  <a:extLst>
                    <a:ext uri="{9D8B030D-6E8A-4147-A177-3AD203B41FA5}">
                      <a16:colId xmlns:a16="http://schemas.microsoft.com/office/drawing/2014/main" val="1425082869"/>
                    </a:ext>
                  </a:extLst>
                </a:gridCol>
                <a:gridCol w="668925">
                  <a:extLst>
                    <a:ext uri="{9D8B030D-6E8A-4147-A177-3AD203B41FA5}">
                      <a16:colId xmlns:a16="http://schemas.microsoft.com/office/drawing/2014/main" val="1595053112"/>
                    </a:ext>
                  </a:extLst>
                </a:gridCol>
                <a:gridCol w="3062961">
                  <a:extLst>
                    <a:ext uri="{9D8B030D-6E8A-4147-A177-3AD203B41FA5}">
                      <a16:colId xmlns:a16="http://schemas.microsoft.com/office/drawing/2014/main" val="20000"/>
                    </a:ext>
                  </a:extLst>
                </a:gridCol>
                <a:gridCol w="915368">
                  <a:extLst>
                    <a:ext uri="{9D8B030D-6E8A-4147-A177-3AD203B41FA5}">
                      <a16:colId xmlns:a16="http://schemas.microsoft.com/office/drawing/2014/main" val="20001"/>
                    </a:ext>
                  </a:extLst>
                </a:gridCol>
                <a:gridCol w="915368">
                  <a:extLst>
                    <a:ext uri="{9D8B030D-6E8A-4147-A177-3AD203B41FA5}">
                      <a16:colId xmlns:a16="http://schemas.microsoft.com/office/drawing/2014/main" val="3461292031"/>
                    </a:ext>
                  </a:extLst>
                </a:gridCol>
                <a:gridCol w="1042110">
                  <a:extLst>
                    <a:ext uri="{9D8B030D-6E8A-4147-A177-3AD203B41FA5}">
                      <a16:colId xmlns:a16="http://schemas.microsoft.com/office/drawing/2014/main" val="20003"/>
                    </a:ext>
                  </a:extLst>
                </a:gridCol>
                <a:gridCol w="999864">
                  <a:extLst>
                    <a:ext uri="{9D8B030D-6E8A-4147-A177-3AD203B41FA5}">
                      <a16:colId xmlns:a16="http://schemas.microsoft.com/office/drawing/2014/main" val="3995975852"/>
                    </a:ext>
                  </a:extLst>
                </a:gridCol>
                <a:gridCol w="873119">
                  <a:extLst>
                    <a:ext uri="{9D8B030D-6E8A-4147-A177-3AD203B41FA5}">
                      <a16:colId xmlns:a16="http://schemas.microsoft.com/office/drawing/2014/main" val="1771316509"/>
                    </a:ext>
                  </a:extLst>
                </a:gridCol>
                <a:gridCol w="1042113">
                  <a:extLst>
                    <a:ext uri="{9D8B030D-6E8A-4147-A177-3AD203B41FA5}">
                      <a16:colId xmlns:a16="http://schemas.microsoft.com/office/drawing/2014/main" val="4046911121"/>
                    </a:ext>
                  </a:extLst>
                </a:gridCol>
              </a:tblGrid>
              <a:tr h="398079">
                <a:tc>
                  <a:txBody>
                    <a:bodyPr/>
                    <a:lstStyle/>
                    <a:p>
                      <a:pPr algn="ctr" fontAlgn="ctr">
                        <a:lnSpc>
                          <a:spcPct val="120000"/>
                        </a:lnSpc>
                      </a:pPr>
                      <a:r>
                        <a:rPr lang="lv-LV" sz="1400" b="1" i="0" u="none" strike="noStrike" err="1">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endPar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Type</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of</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lvl="0" algn="ctr">
                        <a:lnSpc>
                          <a:spcPct val="120000"/>
                        </a:lnSpc>
                        <a:buNone/>
                      </a:pPr>
                      <a:endParaRPr lang="lv-LV" sz="1400" b="1" i="0" u="none" strike="noStrike" dirty="0">
                        <a:solidFill>
                          <a:schemeClr val="bg1"/>
                        </a:solidFill>
                        <a:effectLst/>
                        <a:latin typeface="Verdana"/>
                        <a:ea typeface="Verdana"/>
                        <a:cs typeface="Verdana" panose="020B0604030504040204" pitchFamily="34" charset="0"/>
                      </a:endParaRPr>
                    </a:p>
                  </a:txBody>
                  <a:tcPr marL="5098" marR="5098" marT="5097"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Proposals</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Funded</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15161">
                <a:tc>
                  <a:txBody>
                    <a:bodyPr/>
                    <a:lstStyle/>
                    <a:p>
                      <a:pPr lvl="0" algn="ctr">
                        <a:lnSpc>
                          <a:spcPct val="100000"/>
                        </a:lnSpc>
                        <a:spcBef>
                          <a:spcPts val="0"/>
                        </a:spcBef>
                        <a:spcAft>
                          <a:spcPts val="0"/>
                        </a:spcAft>
                        <a:buNone/>
                      </a:pPr>
                      <a:r>
                        <a:rPr lang="en-US" sz="1400" b="0" i="0" u="none" strike="noStrike" kern="1200" noProof="0">
                          <a:solidFill>
                            <a:srgbClr val="000000"/>
                          </a:solidFill>
                          <a:effectLst/>
                          <a:hlinkClick r:id="rId3"/>
                        </a:rPr>
                        <a:t>HORIZON-EIE-2023-CONNECT-02</a:t>
                      </a:r>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a:solidFill>
                            <a:srgbClr val="000000"/>
                          </a:solidFill>
                          <a:effectLst/>
                          <a:latin typeface="Verdana"/>
                          <a:ea typeface="Verdana"/>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dirty="0">
                          <a:solidFill>
                            <a:srgbClr val="000000"/>
                          </a:solidFill>
                          <a:effectLst/>
                          <a:latin typeface="Verdana"/>
                        </a:rPr>
                        <a:t>Stimulating Experimentation Practices</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a:solidFill>
                            <a:srgbClr val="000000"/>
                          </a:solidFill>
                          <a:effectLst/>
                          <a:latin typeface="Verdana"/>
                          <a:ea typeface="Verdana"/>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lvl="0" algn="ctr" defTabSz="914377">
                        <a:lnSpc>
                          <a:spcPct val="120000"/>
                        </a:lnSpc>
                        <a:buNone/>
                      </a:pPr>
                      <a:endParaRPr lang="en-US" sz="1400" b="1" i="0" u="none" strike="noStrike" kern="1200" dirty="0">
                        <a:solidFill>
                          <a:srgbClr val="000000"/>
                        </a:solidFill>
                        <a:effectLst/>
                        <a:latin typeface="Verdana"/>
                        <a:ea typeface="Verdana"/>
                        <a:cs typeface="Verdana" panose="020B0604030504040204" pitchFamily="34" charset="0"/>
                      </a:endParaRP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10788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513D5-FFFD-4386-8F50-A4926E8C0E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16A8-B412-0A12-E8A7-293E9040FBB2}"/>
              </a:ext>
            </a:extLst>
          </p:cNvPr>
          <p:cNvSpPr>
            <a:spLocks noGrp="1"/>
          </p:cNvSpPr>
          <p:nvPr>
            <p:ph type="title"/>
          </p:nvPr>
        </p:nvSpPr>
        <p:spPr>
          <a:xfrm>
            <a:off x="1265705" y="466209"/>
            <a:ext cx="9660589" cy="742197"/>
          </a:xfrm>
        </p:spPr>
        <p:txBody>
          <a:bodyPr>
            <a:normAutofit/>
          </a:bodyPr>
          <a:lstStyle/>
          <a:p>
            <a:pPr algn="ctr"/>
            <a:r>
              <a:rPr lang="lt-LT" sz="2800" cap="all" dirty="0" err="1">
                <a:solidFill>
                  <a:srgbClr val="01046D"/>
                </a:solidFill>
                <a:latin typeface="Verdana"/>
                <a:ea typeface="Verdana"/>
              </a:rPr>
              <a:t>Statistics</a:t>
            </a:r>
            <a:r>
              <a:rPr lang="lt-LT" sz="2800" cap="all" dirty="0">
                <a:solidFill>
                  <a:srgbClr val="01046D"/>
                </a:solidFill>
                <a:latin typeface="Verdana"/>
                <a:ea typeface="Verdana"/>
              </a:rPr>
              <a:t> 2023</a:t>
            </a:r>
            <a:endParaRPr lang="en-US" sz="2800" cap="all">
              <a:solidFill>
                <a:srgbClr val="01046D"/>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B2EFB437-0C83-85A7-DE63-279A1DA35A16}"/>
              </a:ext>
            </a:extLst>
          </p:cNvPr>
          <p:cNvSpPr txBox="1"/>
          <p:nvPr/>
        </p:nvSpPr>
        <p:spPr>
          <a:xfrm>
            <a:off x="406632" y="1473030"/>
            <a:ext cx="11378734" cy="523220"/>
          </a:xfrm>
          <a:prstGeom prst="rect">
            <a:avLst/>
          </a:prstGeom>
          <a:noFill/>
        </p:spPr>
        <p:txBody>
          <a:bodyPr wrap="square" lIns="91440" tIns="45720" rIns="91440" bIns="45720" anchor="t">
            <a:spAutoFit/>
          </a:bodyPr>
          <a:lstStyle/>
          <a:p>
            <a:pPr defTabSz="914377">
              <a:defRPr/>
            </a:pPr>
            <a:r>
              <a:rPr lang="en-GB" sz="2800">
                <a:solidFill>
                  <a:srgbClr val="002060"/>
                </a:solidFill>
                <a:latin typeface="Verdana"/>
                <a:ea typeface="Verdana"/>
              </a:rPr>
              <a:t>CONNECT 03</a:t>
            </a:r>
            <a:endParaRPr lang="en-US"/>
          </a:p>
        </p:txBody>
      </p:sp>
      <p:graphicFrame>
        <p:nvGraphicFramePr>
          <p:cNvPr id="4" name="Content Placeholder 10">
            <a:extLst>
              <a:ext uri="{FF2B5EF4-FFF2-40B4-BE49-F238E27FC236}">
                <a16:creationId xmlns:a16="http://schemas.microsoft.com/office/drawing/2014/main" id="{C052C7E4-CC48-6684-7BAD-A248B6BC2AAD}"/>
              </a:ext>
            </a:extLst>
          </p:cNvPr>
          <p:cNvGraphicFramePr>
            <a:graphicFrameLocks/>
          </p:cNvGraphicFramePr>
          <p:nvPr/>
        </p:nvGraphicFramePr>
        <p:xfrm>
          <a:off x="406633" y="2006495"/>
          <a:ext cx="11378734" cy="1121046"/>
        </p:xfrm>
        <a:graphic>
          <a:graphicData uri="http://schemas.openxmlformats.org/drawingml/2006/table">
            <a:tbl>
              <a:tblPr/>
              <a:tblGrid>
                <a:gridCol w="2021524">
                  <a:extLst>
                    <a:ext uri="{9D8B030D-6E8A-4147-A177-3AD203B41FA5}">
                      <a16:colId xmlns:a16="http://schemas.microsoft.com/office/drawing/2014/main" val="1425082869"/>
                    </a:ext>
                  </a:extLst>
                </a:gridCol>
                <a:gridCol w="727445">
                  <a:extLst>
                    <a:ext uri="{9D8B030D-6E8A-4147-A177-3AD203B41FA5}">
                      <a16:colId xmlns:a16="http://schemas.microsoft.com/office/drawing/2014/main" val="1595053112"/>
                    </a:ext>
                  </a:extLst>
                </a:gridCol>
                <a:gridCol w="3330919">
                  <a:extLst>
                    <a:ext uri="{9D8B030D-6E8A-4147-A177-3AD203B41FA5}">
                      <a16:colId xmlns:a16="http://schemas.microsoft.com/office/drawing/2014/main" val="20000"/>
                    </a:ext>
                  </a:extLst>
                </a:gridCol>
                <a:gridCol w="995448">
                  <a:extLst>
                    <a:ext uri="{9D8B030D-6E8A-4147-A177-3AD203B41FA5}">
                      <a16:colId xmlns:a16="http://schemas.microsoft.com/office/drawing/2014/main" val="20001"/>
                    </a:ext>
                  </a:extLst>
                </a:gridCol>
                <a:gridCol w="1133278">
                  <a:extLst>
                    <a:ext uri="{9D8B030D-6E8A-4147-A177-3AD203B41FA5}">
                      <a16:colId xmlns:a16="http://schemas.microsoft.com/office/drawing/2014/main" val="20003"/>
                    </a:ext>
                  </a:extLst>
                </a:gridCol>
                <a:gridCol w="1087336">
                  <a:extLst>
                    <a:ext uri="{9D8B030D-6E8A-4147-A177-3AD203B41FA5}">
                      <a16:colId xmlns:a16="http://schemas.microsoft.com/office/drawing/2014/main" val="3995975852"/>
                    </a:ext>
                  </a:extLst>
                </a:gridCol>
                <a:gridCol w="949503">
                  <a:extLst>
                    <a:ext uri="{9D8B030D-6E8A-4147-A177-3AD203B41FA5}">
                      <a16:colId xmlns:a16="http://schemas.microsoft.com/office/drawing/2014/main" val="1771316509"/>
                    </a:ext>
                  </a:extLst>
                </a:gridCol>
                <a:gridCol w="1133281">
                  <a:extLst>
                    <a:ext uri="{9D8B030D-6E8A-4147-A177-3AD203B41FA5}">
                      <a16:colId xmlns:a16="http://schemas.microsoft.com/office/drawing/2014/main" val="4046911121"/>
                    </a:ext>
                  </a:extLst>
                </a:gridCol>
              </a:tblGrid>
              <a:tr h="398079">
                <a:tc>
                  <a:txBody>
                    <a:bodyPr/>
                    <a:lstStyle/>
                    <a:p>
                      <a:pPr algn="ctr" fontAlgn="ctr">
                        <a:lnSpc>
                          <a:spcPct val="120000"/>
                        </a:lnSpc>
                      </a:pPr>
                      <a:r>
                        <a:rPr lang="lv-LV" sz="1400" b="1" i="0" u="none" strike="noStrike" err="1">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endPar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Type</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of</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Proposals</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Funded</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15161">
                <a:tc>
                  <a:txBody>
                    <a:bodyPr/>
                    <a:lstStyle/>
                    <a:p>
                      <a:pPr lvl="0" algn="ctr">
                        <a:lnSpc>
                          <a:spcPct val="100000"/>
                        </a:lnSpc>
                        <a:spcBef>
                          <a:spcPts val="0"/>
                        </a:spcBef>
                        <a:spcAft>
                          <a:spcPts val="0"/>
                        </a:spcAft>
                        <a:buNone/>
                      </a:pPr>
                      <a:r>
                        <a:rPr lang="en-US" sz="1400" b="0" i="0" u="none" strike="noStrike" kern="1200" noProof="0" dirty="0">
                          <a:solidFill>
                            <a:srgbClr val="000000"/>
                          </a:solidFill>
                          <a:effectLst/>
                        </a:rPr>
                        <a:t>HORIZON-EIE-2023-CONNECT-03</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a:solidFill>
                            <a:srgbClr val="000000"/>
                          </a:solidFill>
                          <a:effectLst/>
                          <a:latin typeface="Verdana"/>
                          <a:ea typeface="Verdana"/>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a:solidFill>
                            <a:srgbClr val="000000"/>
                          </a:solidFill>
                          <a:effectLst/>
                          <a:latin typeface="Verdana"/>
                        </a:rPr>
                        <a:t>Implementing co-funded action plans for connected regional innovation valleys </a:t>
                      </a:r>
                      <a:endParaRPr lang="en-US"/>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a:solidFill>
                            <a:srgbClr val="000000"/>
                          </a:solidFill>
                          <a:effectLst/>
                          <a:latin typeface="Verdana"/>
                          <a:ea typeface="Verdana"/>
                          <a:cs typeface="Verdana" panose="020B0604030504040204" pitchFamily="34" charset="0"/>
                        </a:rPr>
                        <a:t>COFUND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sp>
        <p:nvSpPr>
          <p:cNvPr id="7" name="TextBox 6">
            <a:extLst>
              <a:ext uri="{FF2B5EF4-FFF2-40B4-BE49-F238E27FC236}">
                <a16:creationId xmlns:a16="http://schemas.microsoft.com/office/drawing/2014/main" id="{619B046B-A81A-B440-8A58-DFE585DB4AC2}"/>
              </a:ext>
            </a:extLst>
          </p:cNvPr>
          <p:cNvSpPr txBox="1"/>
          <p:nvPr/>
        </p:nvSpPr>
        <p:spPr>
          <a:xfrm>
            <a:off x="417675" y="4024073"/>
            <a:ext cx="11378734" cy="523220"/>
          </a:xfrm>
          <a:prstGeom prst="rect">
            <a:avLst/>
          </a:prstGeom>
          <a:noFill/>
        </p:spPr>
        <p:txBody>
          <a:bodyPr wrap="square" lIns="91440" tIns="45720" rIns="91440" bIns="45720" anchor="t">
            <a:spAutoFit/>
          </a:bodyPr>
          <a:lstStyle/>
          <a:p>
            <a:pPr defTabSz="914377">
              <a:defRPr/>
            </a:pPr>
            <a:r>
              <a:rPr lang="en-GB" sz="2800">
                <a:solidFill>
                  <a:srgbClr val="002060"/>
                </a:solidFill>
                <a:ea typeface="Verdana"/>
              </a:rPr>
              <a:t>INNOVSMES</a:t>
            </a:r>
          </a:p>
        </p:txBody>
      </p:sp>
      <p:graphicFrame>
        <p:nvGraphicFramePr>
          <p:cNvPr id="8" name="Content Placeholder 10">
            <a:extLst>
              <a:ext uri="{FF2B5EF4-FFF2-40B4-BE49-F238E27FC236}">
                <a16:creationId xmlns:a16="http://schemas.microsoft.com/office/drawing/2014/main" id="{1179BA52-6DDA-29E3-09C7-2A368FE61CEE}"/>
              </a:ext>
            </a:extLst>
          </p:cNvPr>
          <p:cNvGraphicFramePr>
            <a:graphicFrameLocks/>
          </p:cNvGraphicFramePr>
          <p:nvPr>
            <p:extLst>
              <p:ext uri="{D42A27DB-BD31-4B8C-83A1-F6EECF244321}">
                <p14:modId xmlns:p14="http://schemas.microsoft.com/office/powerpoint/2010/main" val="4122286680"/>
              </p:ext>
            </p:extLst>
          </p:nvPr>
        </p:nvGraphicFramePr>
        <p:xfrm>
          <a:off x="417676" y="4557538"/>
          <a:ext cx="11378730" cy="1032322"/>
        </p:xfrm>
        <a:graphic>
          <a:graphicData uri="http://schemas.openxmlformats.org/drawingml/2006/table">
            <a:tbl>
              <a:tblPr/>
              <a:tblGrid>
                <a:gridCol w="2021524">
                  <a:extLst>
                    <a:ext uri="{9D8B030D-6E8A-4147-A177-3AD203B41FA5}">
                      <a16:colId xmlns:a16="http://schemas.microsoft.com/office/drawing/2014/main" val="1425082869"/>
                    </a:ext>
                  </a:extLst>
                </a:gridCol>
                <a:gridCol w="727445">
                  <a:extLst>
                    <a:ext uri="{9D8B030D-6E8A-4147-A177-3AD203B41FA5}">
                      <a16:colId xmlns:a16="http://schemas.microsoft.com/office/drawing/2014/main" val="1595053112"/>
                    </a:ext>
                  </a:extLst>
                </a:gridCol>
                <a:gridCol w="2664023">
                  <a:extLst>
                    <a:ext uri="{9D8B030D-6E8A-4147-A177-3AD203B41FA5}">
                      <a16:colId xmlns:a16="http://schemas.microsoft.com/office/drawing/2014/main" val="20000"/>
                    </a:ext>
                  </a:extLst>
                </a:gridCol>
                <a:gridCol w="1662343">
                  <a:extLst>
                    <a:ext uri="{9D8B030D-6E8A-4147-A177-3AD203B41FA5}">
                      <a16:colId xmlns:a16="http://schemas.microsoft.com/office/drawing/2014/main" val="20001"/>
                    </a:ext>
                  </a:extLst>
                </a:gridCol>
                <a:gridCol w="1133277">
                  <a:extLst>
                    <a:ext uri="{9D8B030D-6E8A-4147-A177-3AD203B41FA5}">
                      <a16:colId xmlns:a16="http://schemas.microsoft.com/office/drawing/2014/main" val="20003"/>
                    </a:ext>
                  </a:extLst>
                </a:gridCol>
                <a:gridCol w="1087335">
                  <a:extLst>
                    <a:ext uri="{9D8B030D-6E8A-4147-A177-3AD203B41FA5}">
                      <a16:colId xmlns:a16="http://schemas.microsoft.com/office/drawing/2014/main" val="3995975852"/>
                    </a:ext>
                  </a:extLst>
                </a:gridCol>
                <a:gridCol w="949502">
                  <a:extLst>
                    <a:ext uri="{9D8B030D-6E8A-4147-A177-3AD203B41FA5}">
                      <a16:colId xmlns:a16="http://schemas.microsoft.com/office/drawing/2014/main" val="1771316509"/>
                    </a:ext>
                  </a:extLst>
                </a:gridCol>
                <a:gridCol w="1133281">
                  <a:extLst>
                    <a:ext uri="{9D8B030D-6E8A-4147-A177-3AD203B41FA5}">
                      <a16:colId xmlns:a16="http://schemas.microsoft.com/office/drawing/2014/main" val="4046911121"/>
                    </a:ext>
                  </a:extLst>
                </a:gridCol>
              </a:tblGrid>
              <a:tr h="398079">
                <a:tc>
                  <a:txBody>
                    <a:bodyPr/>
                    <a:lstStyle/>
                    <a:p>
                      <a:pPr algn="ctr" fontAlgn="ctr">
                        <a:lnSpc>
                          <a:spcPct val="120000"/>
                        </a:lnSpc>
                      </a:pPr>
                      <a:r>
                        <a:rPr lang="lv-LV" sz="1400" b="1" i="0" u="none" strike="noStrike" err="1">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endPar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Topic</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Type</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of</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Proposals</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Funded</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15161">
                <a:tc>
                  <a:txBody>
                    <a:bodyPr/>
                    <a:lstStyle/>
                    <a:p>
                      <a:pPr lvl="0" algn="ctr">
                        <a:lnSpc>
                          <a:spcPct val="100000"/>
                        </a:lnSpc>
                        <a:spcBef>
                          <a:spcPts val="0"/>
                        </a:spcBef>
                        <a:spcAft>
                          <a:spcPts val="0"/>
                        </a:spcAft>
                        <a:buNone/>
                      </a:pPr>
                      <a:r>
                        <a:rPr lang="en-US" sz="1400" b="0" i="0" u="none" strike="noStrike" kern="1200" noProof="0">
                          <a:solidFill>
                            <a:srgbClr val="000000"/>
                          </a:solidFill>
                          <a:effectLst/>
                          <a:hlinkClick r:id="rId2"/>
                        </a:rPr>
                        <a:t>H</a:t>
                      </a:r>
                      <a:r>
                        <a:rPr lang="en-US" sz="1400" b="0" i="0" u="none" strike="noStrike" kern="1200" noProof="0">
                          <a:solidFill>
                            <a:srgbClr val="000000"/>
                          </a:solidFill>
                          <a:effectLst/>
                          <a:latin typeface="Verdana"/>
                          <a:hlinkClick r:id="rId2"/>
                        </a:rPr>
                        <a:t>ORIZON-EIE-2023-INNOVSMES-01</a:t>
                      </a:r>
                      <a:endParaRPr lang="en-US" sz="1400" b="0" i="0" u="none" strike="noStrike" kern="1200" noProof="0">
                        <a:solidFill>
                          <a:srgbClr val="000000"/>
                        </a:solidFill>
                        <a:effectLs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en-US" sz="1400" b="1" i="0" u="none" strike="noStrike">
                          <a:solidFill>
                            <a:srgbClr val="000000"/>
                          </a:solidFill>
                          <a:effectLst/>
                          <a:latin typeface="Verdana"/>
                          <a:ea typeface="Verdana"/>
                          <a:cs typeface="Verdana" panose="020B0604030504040204" pitchFamily="34" charset="0"/>
                        </a:rPr>
                        <a:t>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noProof="0" dirty="0">
                          <a:solidFill>
                            <a:srgbClr val="000000"/>
                          </a:solidFill>
                          <a:effectLst/>
                          <a:latin typeface="Verdana" panose="020B0604030504040204" pitchFamily="34" charset="0"/>
                          <a:ea typeface="Verdana" panose="020B0604030504040204" pitchFamily="34" charset="0"/>
                        </a:rPr>
                        <a:t>European Partnership on Innovative SMEs</a:t>
                      </a:r>
                      <a:endParaRPr lang="en-US"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1" i="0" u="none" strike="noStrike" kern="1200" noProof="0" err="1">
                          <a:solidFill>
                            <a:srgbClr val="000000"/>
                          </a:solidFill>
                          <a:effectLst/>
                        </a:rPr>
                        <a:t>Programme</a:t>
                      </a:r>
                      <a:r>
                        <a:rPr lang="en-US" sz="1400" b="1" i="0" u="none" strike="noStrike" kern="1200" noProof="0">
                          <a:solidFill>
                            <a:srgbClr val="000000"/>
                          </a:solidFill>
                          <a:effectLst/>
                        </a:rPr>
                        <a:t> Co-fund Action</a:t>
                      </a:r>
                      <a:endParaRPr lang="en-US" sz="1400" b="1" i="0" u="none" strike="noStrike" kern="1200">
                        <a:solidFill>
                          <a:srgbClr val="000000"/>
                        </a:solidFill>
                        <a:effectLst/>
                        <a:latin typeface="Verdana"/>
                        <a:ea typeface="Verdana"/>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a:solidFill>
                            <a:srgbClr val="000000"/>
                          </a:solidFill>
                          <a:effectLst/>
                          <a:latin typeface="Verdana"/>
                          <a:ea typeface="Verdana"/>
                          <a:cs typeface="Verdana" panose="020B0604030504040204"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35737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DCB8-0E8A-6D27-C231-D28D82AA48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0A167-2054-C050-2397-26ED0E3FB0E7}"/>
              </a:ext>
            </a:extLst>
          </p:cNvPr>
          <p:cNvSpPr>
            <a:spLocks noGrp="1"/>
          </p:cNvSpPr>
          <p:nvPr>
            <p:ph type="title"/>
          </p:nvPr>
        </p:nvSpPr>
        <p:spPr>
          <a:xfrm>
            <a:off x="1265705" y="466209"/>
            <a:ext cx="9660589" cy="742197"/>
          </a:xfrm>
        </p:spPr>
        <p:txBody>
          <a:bodyPr>
            <a:normAutofit/>
          </a:bodyPr>
          <a:lstStyle/>
          <a:p>
            <a:pPr algn="ctr"/>
            <a:r>
              <a:rPr lang="lt-LT" sz="2800" cap="all" dirty="0" err="1">
                <a:solidFill>
                  <a:srgbClr val="01046D"/>
                </a:solidFill>
                <a:latin typeface="Verdana"/>
                <a:ea typeface="Verdana"/>
              </a:rPr>
              <a:t>Statistics</a:t>
            </a:r>
            <a:r>
              <a:rPr lang="lt-LT" sz="2800" cap="all" dirty="0">
                <a:solidFill>
                  <a:srgbClr val="01046D"/>
                </a:solidFill>
                <a:latin typeface="Verdana"/>
                <a:ea typeface="Verdana"/>
              </a:rPr>
              <a:t> 2024</a:t>
            </a:r>
            <a:endParaRPr lang="en-US" sz="2800" cap="all" dirty="0">
              <a:solidFill>
                <a:srgbClr val="01046D"/>
              </a:solidFill>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5C9D2356-F80E-5881-C117-C8D8A9D89A54}"/>
              </a:ext>
            </a:extLst>
          </p:cNvPr>
          <p:cNvSpPr txBox="1"/>
          <p:nvPr/>
        </p:nvSpPr>
        <p:spPr>
          <a:xfrm>
            <a:off x="406632" y="1473030"/>
            <a:ext cx="11378734" cy="523220"/>
          </a:xfrm>
          <a:prstGeom prst="rect">
            <a:avLst/>
          </a:prstGeom>
          <a:noFill/>
        </p:spPr>
        <p:txBody>
          <a:bodyPr wrap="square" lIns="91440" tIns="45720" rIns="91440" bIns="45720" anchor="t">
            <a:spAutoFit/>
          </a:bodyPr>
          <a:lstStyle/>
          <a:p>
            <a:pPr defTabSz="914377">
              <a:defRPr/>
            </a:pPr>
            <a:r>
              <a:rPr lang="en-GB" sz="2800">
                <a:solidFill>
                  <a:srgbClr val="002060"/>
                </a:solidFill>
                <a:latin typeface="Verdana"/>
                <a:ea typeface="Verdana"/>
              </a:rPr>
              <a:t>CONNECT 01</a:t>
            </a:r>
            <a:endParaRPr lang="en-US"/>
          </a:p>
        </p:txBody>
      </p:sp>
      <p:graphicFrame>
        <p:nvGraphicFramePr>
          <p:cNvPr id="4" name="Content Placeholder 10">
            <a:extLst>
              <a:ext uri="{FF2B5EF4-FFF2-40B4-BE49-F238E27FC236}">
                <a16:creationId xmlns:a16="http://schemas.microsoft.com/office/drawing/2014/main" id="{22E3CAD7-F5DE-95EE-9082-913A27340F63}"/>
              </a:ext>
            </a:extLst>
          </p:cNvPr>
          <p:cNvGraphicFramePr>
            <a:graphicFrameLocks/>
          </p:cNvGraphicFramePr>
          <p:nvPr/>
        </p:nvGraphicFramePr>
        <p:xfrm>
          <a:off x="406633" y="2006495"/>
          <a:ext cx="11378734" cy="1032322"/>
        </p:xfrm>
        <a:graphic>
          <a:graphicData uri="http://schemas.openxmlformats.org/drawingml/2006/table">
            <a:tbl>
              <a:tblPr/>
              <a:tblGrid>
                <a:gridCol w="2021524">
                  <a:extLst>
                    <a:ext uri="{9D8B030D-6E8A-4147-A177-3AD203B41FA5}">
                      <a16:colId xmlns:a16="http://schemas.microsoft.com/office/drawing/2014/main" val="1425082869"/>
                    </a:ext>
                  </a:extLst>
                </a:gridCol>
                <a:gridCol w="727445">
                  <a:extLst>
                    <a:ext uri="{9D8B030D-6E8A-4147-A177-3AD203B41FA5}">
                      <a16:colId xmlns:a16="http://schemas.microsoft.com/office/drawing/2014/main" val="1595053112"/>
                    </a:ext>
                  </a:extLst>
                </a:gridCol>
                <a:gridCol w="3330919">
                  <a:extLst>
                    <a:ext uri="{9D8B030D-6E8A-4147-A177-3AD203B41FA5}">
                      <a16:colId xmlns:a16="http://schemas.microsoft.com/office/drawing/2014/main" val="20000"/>
                    </a:ext>
                  </a:extLst>
                </a:gridCol>
                <a:gridCol w="995448">
                  <a:extLst>
                    <a:ext uri="{9D8B030D-6E8A-4147-A177-3AD203B41FA5}">
                      <a16:colId xmlns:a16="http://schemas.microsoft.com/office/drawing/2014/main" val="20001"/>
                    </a:ext>
                  </a:extLst>
                </a:gridCol>
                <a:gridCol w="1133278">
                  <a:extLst>
                    <a:ext uri="{9D8B030D-6E8A-4147-A177-3AD203B41FA5}">
                      <a16:colId xmlns:a16="http://schemas.microsoft.com/office/drawing/2014/main" val="20003"/>
                    </a:ext>
                  </a:extLst>
                </a:gridCol>
                <a:gridCol w="1087336">
                  <a:extLst>
                    <a:ext uri="{9D8B030D-6E8A-4147-A177-3AD203B41FA5}">
                      <a16:colId xmlns:a16="http://schemas.microsoft.com/office/drawing/2014/main" val="3995975852"/>
                    </a:ext>
                  </a:extLst>
                </a:gridCol>
                <a:gridCol w="949503">
                  <a:extLst>
                    <a:ext uri="{9D8B030D-6E8A-4147-A177-3AD203B41FA5}">
                      <a16:colId xmlns:a16="http://schemas.microsoft.com/office/drawing/2014/main" val="1771316509"/>
                    </a:ext>
                  </a:extLst>
                </a:gridCol>
                <a:gridCol w="1133281">
                  <a:extLst>
                    <a:ext uri="{9D8B030D-6E8A-4147-A177-3AD203B41FA5}">
                      <a16:colId xmlns:a16="http://schemas.microsoft.com/office/drawing/2014/main" val="4046911121"/>
                    </a:ext>
                  </a:extLst>
                </a:gridCol>
              </a:tblGrid>
              <a:tr h="398079">
                <a:tc>
                  <a:txBody>
                    <a:bodyPr/>
                    <a:lstStyle/>
                    <a:p>
                      <a:pPr algn="ctr" fontAlgn="ctr">
                        <a:lnSpc>
                          <a:spcPct val="120000"/>
                        </a:lnSpc>
                      </a:pPr>
                      <a:r>
                        <a:rPr lang="lv-LV" sz="1400" b="1" i="0" u="none" strike="noStrike" err="1">
                          <a:solidFill>
                            <a:schemeClr val="bg1"/>
                          </a:solidFill>
                          <a:effectLst/>
                          <a:latin typeface="Verdana" panose="020B0604030504040204" pitchFamily="34" charset="0"/>
                          <a:ea typeface="Verdana" panose="020B0604030504040204" pitchFamily="34" charset="0"/>
                          <a:cs typeface="Verdana" panose="020B0604030504040204" pitchFamily="34" charset="0"/>
                        </a:rPr>
                        <a:t>Calls</a:t>
                      </a:r>
                      <a:endPar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Topic</a:t>
                      </a:r>
                      <a:endParaRPr lang="lv-LV" sz="1400" b="1" i="0" u="none" strike="noStrike" dirty="0" err="1">
                        <a:solidFill>
                          <a:schemeClr val="bg1"/>
                        </a:solidFill>
                        <a:effectLst/>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Type</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of</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action</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Proposals</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Funded</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Scores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515161">
                <a:tc>
                  <a:txBody>
                    <a:bodyPr/>
                    <a:lstStyle/>
                    <a:p>
                      <a:pPr lvl="0" algn="ctr">
                        <a:buNone/>
                      </a:pPr>
                      <a:r>
                        <a:rPr lang="en-US" sz="1400" b="0" i="0" u="none" strike="noStrike" kern="1200" noProof="0" dirty="0">
                          <a:solidFill>
                            <a:srgbClr val="000000"/>
                          </a:solidFill>
                          <a:effectLst/>
                          <a:latin typeface="+mn-lt"/>
                          <a:ea typeface="+mn-ea"/>
                          <a:cs typeface="+mn-cs"/>
                        </a:rPr>
                        <a:t>HORIZON-EIE-2024-CONNECT-01-02</a:t>
                      </a:r>
                      <a:endParaRPr lang="en-US" sz="1400" b="0" i="0" u="none" strike="noStrike" kern="1200" dirty="0">
                        <a:solidFill>
                          <a:srgbClr val="000000"/>
                        </a:solidFill>
                        <a:effectLst/>
                        <a:latin typeface="+mn-lt"/>
                        <a:ea typeface="+mn-ea"/>
                        <a:cs typeface="+mn-cs"/>
                      </a:endParaRPr>
                    </a:p>
                  </a:txBody>
                  <a:tcPr marL="0" marR="0" marT="0" marB="0" anchor="ctr" horzOverflow="overflow">
                    <a:lnT w="6350" cap="flat" cmpd="sng" algn="ctr">
                      <a:solidFill>
                        <a:srgbClr val="000000"/>
                      </a:solidFill>
                      <a:prstDash val="solid"/>
                      <a:round/>
                      <a:headEnd type="none" w="med" len="med"/>
                      <a:tailEnd type="none" w="med" len="med"/>
                    </a:lnT>
                    <a:lnTlToBr w="12700" cmpd="sng">
                      <a:noFill/>
                      <a:prstDash val="solid"/>
                    </a:lnTlToBr>
                    <a:lnBlToTr w="12700" cmpd="sng">
                      <a:noFill/>
                      <a:prstDash val="solid"/>
                    </a:lnBlToTr>
                  </a:tcPr>
                </a:tc>
                <a:tc>
                  <a:txBody>
                    <a:bodyPr/>
                    <a:lstStyle/>
                    <a:p>
                      <a:pPr algn="ctr" fontAlgn="b">
                        <a:lnSpc>
                          <a:spcPct val="120000"/>
                        </a:lnSpc>
                      </a:pPr>
                      <a:r>
                        <a:rPr lang="en-US" sz="1400" b="1" i="0" u="none" strike="noStrike" dirty="0">
                          <a:solidFill>
                            <a:srgbClr val="000000"/>
                          </a:solidFill>
                          <a:effectLst/>
                          <a:latin typeface="Verdana"/>
                          <a:ea typeface="Verdana"/>
                          <a:cs typeface="Verdana" panose="020B0604030504040204" pitchFamily="34" charset="0"/>
                        </a:rPr>
                        <a:t>02</a:t>
                      </a:r>
                    </a:p>
                  </a:txBody>
                  <a:tcPr marL="9525" marR="9525" marT="9525"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lnSpc>
                          <a:spcPct val="100000"/>
                        </a:lnSpc>
                        <a:spcBef>
                          <a:spcPts val="0"/>
                        </a:spcBef>
                        <a:spcAft>
                          <a:spcPts val="0"/>
                        </a:spcAft>
                        <a:buNone/>
                      </a:pPr>
                      <a:r>
                        <a:rPr lang="en-US" sz="1300" b="0" i="0" u="none" strike="noStrike" kern="1200" dirty="0">
                          <a:solidFill>
                            <a:srgbClr val="000000"/>
                          </a:solidFill>
                          <a:effectLst/>
                          <a:latin typeface="Verdana"/>
                          <a:ea typeface="+mn-ea"/>
                          <a:cs typeface="+mn-cs"/>
                        </a:rPr>
                        <a:t>Startup Europe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377" rtl="0" eaLnBrk="1" fontAlgn="b" latinLnBrk="0" hangingPunct="1">
                        <a:lnSpc>
                          <a:spcPct val="120000"/>
                        </a:lnSpc>
                      </a:pPr>
                      <a:r>
                        <a:rPr lang="en-US" sz="1400" b="1" i="0" u="none" strike="noStrike" kern="1200" dirty="0">
                          <a:solidFill>
                            <a:srgbClr val="000000"/>
                          </a:solidFill>
                          <a:effectLst/>
                          <a:latin typeface="Verdana"/>
                          <a:ea typeface="Verdana"/>
                          <a:cs typeface="Verdana" panose="020B0604030504040204" pitchFamily="34" charset="0"/>
                        </a:rPr>
                        <a:t>CSA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14.25 - 15.0</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24738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12471C-B121-87F5-F55B-32B7901DDED1}"/>
              </a:ext>
            </a:extLst>
          </p:cNvPr>
          <p:cNvSpPr>
            <a:spLocks noGrp="1"/>
          </p:cNvSpPr>
          <p:nvPr>
            <p:ph type="sldNum" sz="quarter" idx="12"/>
          </p:nvPr>
        </p:nvSpPr>
        <p:spPr>
          <a:xfrm>
            <a:off x="9394678" y="6354866"/>
            <a:ext cx="2743200" cy="365125"/>
          </a:xfrm>
        </p:spPr>
        <p:txBody>
          <a:bodyPr/>
          <a:lstStyle/>
          <a:p>
            <a:fld id="{660F3F40-12FA-4968-8235-5F18DAFE2DEF}" type="slidenum">
              <a:rPr lang="lv-LV" sz="900" smtClean="0">
                <a:latin typeface="Arial" panose="020B0604020202020204" pitchFamily="34" charset="0"/>
                <a:cs typeface="Arial" panose="020B0604020202020204" pitchFamily="34" charset="0"/>
              </a:rPr>
              <a:t>39</a:t>
            </a:fld>
            <a:endParaRPr lang="lv-LV" sz="900">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0A8D90CD-2485-593C-2C8B-C940BA934895}"/>
              </a:ext>
            </a:extLst>
          </p:cNvPr>
          <p:cNvGraphicFramePr/>
          <p:nvPr/>
        </p:nvGraphicFramePr>
        <p:xfrm>
          <a:off x="-965178" y="451774"/>
          <a:ext cx="13419909" cy="7249019"/>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5DF2E608-52F4-59D2-C363-13DCAE1BCD8C}"/>
              </a:ext>
            </a:extLst>
          </p:cNvPr>
          <p:cNvSpPr>
            <a:spLocks noGrp="1"/>
          </p:cNvSpPr>
          <p:nvPr>
            <p:ph type="title"/>
          </p:nvPr>
        </p:nvSpPr>
        <p:spPr>
          <a:xfrm>
            <a:off x="1425722" y="45374"/>
            <a:ext cx="9675232" cy="914400"/>
          </a:xfrm>
        </p:spPr>
        <p:txBody>
          <a:bodyPr>
            <a:normAutofit/>
          </a:bodyPr>
          <a:lstStyle/>
          <a:p>
            <a:pPr>
              <a:defRPr/>
            </a:pPr>
            <a:r>
              <a:rPr lang="lv-LV" altLang="en-US" sz="3200" b="1" dirty="0">
                <a:solidFill>
                  <a:srgbClr val="002060"/>
                </a:solidFill>
                <a:latin typeface="Verdana"/>
                <a:ea typeface="Verdana"/>
              </a:rPr>
              <a:t>EIE TOP 10 PARTICIPANTS</a:t>
            </a:r>
            <a:endParaRPr lang="en-US" altLang="en-US" sz="3200" b="1" dirty="0">
              <a:solidFill>
                <a:srgbClr val="002060"/>
              </a:solidFill>
              <a:latin typeface="Verdana"/>
              <a:ea typeface="Verdana"/>
            </a:endParaRPr>
          </a:p>
        </p:txBody>
      </p:sp>
      <p:pic>
        <p:nvPicPr>
          <p:cNvPr id="2" name="Picture 2">
            <a:extLst>
              <a:ext uri="{FF2B5EF4-FFF2-40B4-BE49-F238E27FC236}">
                <a16:creationId xmlns:a16="http://schemas.microsoft.com/office/drawing/2014/main" id="{D9437268-D7B0-9DF2-80F7-950063C15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13" y="5634366"/>
            <a:ext cx="900051" cy="8842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4E8095-6D39-6182-4A4F-618157988225}"/>
              </a:ext>
            </a:extLst>
          </p:cNvPr>
          <p:cNvSpPr txBox="1"/>
          <p:nvPr/>
        </p:nvSpPr>
        <p:spPr>
          <a:xfrm>
            <a:off x="2898058" y="1677714"/>
            <a:ext cx="8823770" cy="398827"/>
          </a:xfrm>
          <a:prstGeom prst="rect">
            <a:avLst/>
          </a:prstGeom>
          <a:noFill/>
        </p:spPr>
        <p:txBody>
          <a:bodyPr wrap="square" lIns="91440" tIns="45720" rIns="91440" bIns="45720" anchor="t">
            <a:spAutoFit/>
          </a:bodyPr>
          <a:lstStyle/>
          <a:p>
            <a:pPr algn="r">
              <a:lnSpc>
                <a:spcPct val="115000"/>
              </a:lnSpc>
              <a:defRPr/>
            </a:pPr>
            <a:r>
              <a:rPr lang="lv-LV" sz="1000" dirty="0">
                <a:solidFill>
                  <a:schemeClr val="tx1">
                    <a:lumMod val="95000"/>
                    <a:lumOff val="5000"/>
                  </a:schemeClr>
                </a:solidFill>
                <a:effectLst/>
                <a:latin typeface="Arial"/>
                <a:ea typeface="Verdana"/>
                <a:cs typeface="Arial"/>
              </a:rPr>
              <a:t>*</a:t>
            </a:r>
            <a:r>
              <a:rPr lang="lv-LV" sz="800" dirty="0">
                <a:solidFill>
                  <a:schemeClr val="tx1">
                    <a:lumMod val="95000"/>
                    <a:lumOff val="5000"/>
                  </a:schemeClr>
                </a:solidFill>
                <a:effectLst/>
                <a:latin typeface="Arial"/>
                <a:ea typeface="Verdana"/>
                <a:cs typeface="Arial"/>
              </a:rPr>
              <a:t>LATVIAN COUNCIL OF SCIENCE</a:t>
            </a:r>
            <a:r>
              <a:rPr lang="lv-LV" sz="800" dirty="0">
                <a:solidFill>
                  <a:schemeClr val="tx1">
                    <a:lumMod val="95000"/>
                    <a:lumOff val="5000"/>
                  </a:schemeClr>
                </a:solidFill>
                <a:latin typeface="Arial"/>
                <a:ea typeface="Verdana"/>
                <a:cs typeface="Arial"/>
              </a:rPr>
              <a:t> </a:t>
            </a:r>
            <a:endParaRPr lang="lv-LV" sz="800" dirty="0">
              <a:solidFill>
                <a:schemeClr val="tx1">
                  <a:lumMod val="95000"/>
                  <a:lumOff val="5000"/>
                </a:schemeClr>
              </a:solidFill>
              <a:effectLst/>
              <a:latin typeface="Arial" panose="020B0604020202020204" pitchFamily="34" charset="0"/>
              <a:ea typeface="Verdana" panose="020B0604030504040204" pitchFamily="34" charset="0"/>
              <a:cs typeface="Arial" panose="020B0604020202020204" pitchFamily="34" charset="0"/>
            </a:endParaRPr>
          </a:p>
          <a:p>
            <a:pPr marL="0" marR="0" lvl="0" indent="0" algn="r" defTabSz="914400" rtl="0" eaLnBrk="1" fontAlgn="auto" latinLnBrk="0" hangingPunct="1">
              <a:lnSpc>
                <a:spcPct val="115000"/>
              </a:lnSpc>
              <a:spcBef>
                <a:spcPts val="0"/>
              </a:spcBef>
              <a:spcAft>
                <a:spcPts val="0"/>
              </a:spcAft>
              <a:buClrTx/>
              <a:buSzTx/>
              <a:buFontTx/>
              <a:buNone/>
              <a:tabLst/>
              <a:defRPr/>
            </a:pPr>
            <a:r>
              <a:rPr lang="lv-LV" sz="800" dirty="0">
                <a:solidFill>
                  <a:schemeClr val="tx1">
                    <a:lumMod val="95000"/>
                    <a:lumOff val="5000"/>
                  </a:schemeClr>
                </a:solidFill>
                <a:effectLst/>
                <a:latin typeface="Arial"/>
                <a:ea typeface="Verdana"/>
                <a:cs typeface="Arial"/>
              </a:rPr>
              <a:t>(</a:t>
            </a:r>
            <a:r>
              <a:rPr lang="lv-LV" sz="800" dirty="0">
                <a:solidFill>
                  <a:schemeClr val="tx1">
                    <a:lumMod val="95000"/>
                    <a:lumOff val="5000"/>
                  </a:schemeClr>
                </a:solidFill>
                <a:latin typeface="Arial"/>
                <a:ea typeface="Verdana"/>
                <a:cs typeface="Arial"/>
              </a:rPr>
              <a:t>1 739 465</a:t>
            </a:r>
            <a:r>
              <a:rPr lang="lv-LV" sz="800" dirty="0">
                <a:solidFill>
                  <a:schemeClr val="tx1">
                    <a:lumMod val="95000"/>
                    <a:lumOff val="5000"/>
                  </a:schemeClr>
                </a:solidFill>
                <a:effectLst/>
                <a:latin typeface="Arial"/>
                <a:ea typeface="Verdana"/>
                <a:cs typeface="Arial"/>
              </a:rPr>
              <a:t> EUR</a:t>
            </a:r>
            <a:r>
              <a:rPr lang="lv-LV" sz="800" b="0" i="0" u="none" strike="noStrike" dirty="0">
                <a:solidFill>
                  <a:schemeClr val="tx1">
                    <a:lumMod val="95000"/>
                    <a:lumOff val="5000"/>
                  </a:schemeClr>
                </a:solidFill>
                <a:effectLst/>
                <a:latin typeface="Arial"/>
                <a:cs typeface="Arial"/>
              </a:rPr>
              <a:t>)</a:t>
            </a:r>
          </a:p>
        </p:txBody>
      </p:sp>
      <p:pic>
        <p:nvPicPr>
          <p:cNvPr id="8" name="Picture 7">
            <a:extLst>
              <a:ext uri="{FF2B5EF4-FFF2-40B4-BE49-F238E27FC236}">
                <a16:creationId xmlns:a16="http://schemas.microsoft.com/office/drawing/2014/main" id="{087CAF37-9CB6-2473-857D-BBE1458B7EFD}"/>
              </a:ext>
            </a:extLst>
          </p:cNvPr>
          <p:cNvPicPr>
            <a:picLocks noChangeAspect="1"/>
          </p:cNvPicPr>
          <p:nvPr/>
        </p:nvPicPr>
        <p:blipFill>
          <a:blip r:embed="rId4"/>
          <a:stretch>
            <a:fillRect/>
          </a:stretch>
        </p:blipFill>
        <p:spPr>
          <a:xfrm>
            <a:off x="6860209" y="5562498"/>
            <a:ext cx="1609717" cy="362385"/>
          </a:xfrm>
          <a:prstGeom prst="rect">
            <a:avLst/>
          </a:prstGeom>
        </p:spPr>
      </p:pic>
      <p:pic>
        <p:nvPicPr>
          <p:cNvPr id="3074" name="Picture 2" descr="Biocatalyst Foundation | LinkedIn">
            <a:extLst>
              <a:ext uri="{FF2B5EF4-FFF2-40B4-BE49-F238E27FC236}">
                <a16:creationId xmlns:a16="http://schemas.microsoft.com/office/drawing/2014/main" id="{2541C944-C02F-4590-9CFB-31E6DC27F7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4436" y="5597092"/>
            <a:ext cx="843092" cy="8430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EMs">
            <a:extLst>
              <a:ext uri="{FF2B5EF4-FFF2-40B4-BE49-F238E27FC236}">
                <a16:creationId xmlns:a16="http://schemas.microsoft.com/office/drawing/2014/main" id="{18D0D7B3-25F0-09D4-8A2F-701F388C48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6772" y="5884075"/>
            <a:ext cx="1443261" cy="3848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atvijas Jaunuzņēmumu asociācija - Prakse">
            <a:extLst>
              <a:ext uri="{FF2B5EF4-FFF2-40B4-BE49-F238E27FC236}">
                <a16:creationId xmlns:a16="http://schemas.microsoft.com/office/drawing/2014/main" id="{4EC45087-90FD-EB70-A618-766A2A5CBF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577" y="5891805"/>
            <a:ext cx="1218939" cy="7907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atvijas Biznesa Eņģeļu tīkls pievienojas LTRK biedru pulkam | Latvijas  Tirdzniecības un rūpniecības kamera">
            <a:extLst>
              <a:ext uri="{FF2B5EF4-FFF2-40B4-BE49-F238E27FC236}">
                <a16:creationId xmlns:a16="http://schemas.microsoft.com/office/drawing/2014/main" id="{3D85DFC2-6D80-44C7-9F9C-0C289812E8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0067" y="5308933"/>
            <a:ext cx="1045933" cy="10459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mantic Intelligence | LinkedIn">
            <a:extLst>
              <a:ext uri="{FF2B5EF4-FFF2-40B4-BE49-F238E27FC236}">
                <a16:creationId xmlns:a16="http://schemas.microsoft.com/office/drawing/2014/main" id="{FFB99FF9-345F-FB40-1165-601F548B138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3140" b="25581"/>
          <a:stretch/>
        </p:blipFill>
        <p:spPr bwMode="auto">
          <a:xfrm>
            <a:off x="10766278" y="5635219"/>
            <a:ext cx="1143793" cy="4721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me">
            <a:extLst>
              <a:ext uri="{FF2B5EF4-FFF2-40B4-BE49-F238E27FC236}">
                <a16:creationId xmlns:a16="http://schemas.microsoft.com/office/drawing/2014/main" id="{E8C27733-3FF1-CB68-FBEC-C64D73D784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0971" y="5743691"/>
            <a:ext cx="842931" cy="72734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verkill">
            <a:extLst>
              <a:ext uri="{FF2B5EF4-FFF2-40B4-BE49-F238E27FC236}">
                <a16:creationId xmlns:a16="http://schemas.microsoft.com/office/drawing/2014/main" id="{F8A77555-D4CA-AF4F-BB11-7B26978916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8699" y="5721471"/>
            <a:ext cx="1581451" cy="10459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516A697-C54F-CB7A-A324-1B56AACAF9F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3801" y="5592661"/>
            <a:ext cx="843092" cy="843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240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1DFCCBC1-0DCD-4B76-39D6-0072AF63D0F6}"/>
              </a:ext>
            </a:extLst>
          </p:cNvPr>
          <p:cNvSpPr txBox="1"/>
          <p:nvPr/>
        </p:nvSpPr>
        <p:spPr>
          <a:xfrm>
            <a:off x="521903" y="227837"/>
            <a:ext cx="11537575" cy="79534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p>
            <a:pPr algn="ctr">
              <a:lnSpc>
                <a:spcPct val="90000"/>
              </a:lnSpc>
              <a:spcBef>
                <a:spcPct val="0"/>
              </a:spcBef>
              <a:defRPr/>
            </a:pPr>
            <a:r>
              <a:rPr lang="lv-LV" sz="3200" b="1" dirty="0">
                <a:solidFill>
                  <a:srgbClr val="0308DB">
                    <a:lumMod val="50000"/>
                  </a:srgbClr>
                </a:solidFill>
                <a:latin typeface="Verdana" panose="020B0604030504040204" pitchFamily="34" charset="0"/>
                <a:ea typeface="Verdana" panose="020B0604030504040204" pitchFamily="34" charset="0"/>
                <a:cs typeface="+mj-cs"/>
              </a:rPr>
              <a:t>HORIZON EUROPE NATIONAL CONTACT POINT	</a:t>
            </a:r>
            <a:endParaRPr lang="en-US" sz="3200" b="1" dirty="0">
              <a:solidFill>
                <a:srgbClr val="0308DB">
                  <a:lumMod val="50000"/>
                </a:srgbClr>
              </a:solidFill>
              <a:latin typeface="Verdana" panose="020B0604030504040204" pitchFamily="34" charset="0"/>
              <a:ea typeface="Verdana" panose="020B0604030504040204" pitchFamily="34" charset="0"/>
              <a:cs typeface="+mj-cs"/>
            </a:endParaRPr>
          </a:p>
        </p:txBody>
      </p:sp>
      <p:graphicFrame>
        <p:nvGraphicFramePr>
          <p:cNvPr id="34" name="Content Placeholder 4">
            <a:extLst>
              <a:ext uri="{FF2B5EF4-FFF2-40B4-BE49-F238E27FC236}">
                <a16:creationId xmlns:a16="http://schemas.microsoft.com/office/drawing/2014/main" id="{C7BBCF50-5CC5-5642-13AC-6D46B51B4034}"/>
              </a:ext>
            </a:extLst>
          </p:cNvPr>
          <p:cNvGraphicFramePr>
            <a:graphicFrameLocks/>
          </p:cNvGraphicFramePr>
          <p:nvPr/>
        </p:nvGraphicFramePr>
        <p:xfrm>
          <a:off x="-249917" y="1297603"/>
          <a:ext cx="3538491" cy="4424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6" name="Content Placeholder 4">
            <a:extLst>
              <a:ext uri="{FF2B5EF4-FFF2-40B4-BE49-F238E27FC236}">
                <a16:creationId xmlns:a16="http://schemas.microsoft.com/office/drawing/2014/main" id="{2BDC8ED0-A353-48B6-F76E-BB8013521186}"/>
              </a:ext>
            </a:extLst>
          </p:cNvPr>
          <p:cNvGraphicFramePr>
            <a:graphicFrameLocks/>
          </p:cNvGraphicFramePr>
          <p:nvPr/>
        </p:nvGraphicFramePr>
        <p:xfrm>
          <a:off x="2844580" y="1305931"/>
          <a:ext cx="3538491" cy="44242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7" name="Content Placeholder 4">
            <a:extLst>
              <a:ext uri="{FF2B5EF4-FFF2-40B4-BE49-F238E27FC236}">
                <a16:creationId xmlns:a16="http://schemas.microsoft.com/office/drawing/2014/main" id="{F7FBFFC0-ED1E-F3D7-1247-3235FE78CA84}"/>
              </a:ext>
            </a:extLst>
          </p:cNvPr>
          <p:cNvGraphicFramePr>
            <a:graphicFrameLocks/>
          </p:cNvGraphicFramePr>
          <p:nvPr/>
        </p:nvGraphicFramePr>
        <p:xfrm>
          <a:off x="5868057" y="1314259"/>
          <a:ext cx="3538491" cy="442425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Rectangle 7">
            <a:extLst>
              <a:ext uri="{FF2B5EF4-FFF2-40B4-BE49-F238E27FC236}">
                <a16:creationId xmlns:a16="http://schemas.microsoft.com/office/drawing/2014/main" id="{52E114C3-0A63-FA43-9A19-C62ABADEB90E}"/>
              </a:ext>
            </a:extLst>
          </p:cNvPr>
          <p:cNvSpPr/>
          <p:nvPr/>
        </p:nvSpPr>
        <p:spPr>
          <a:xfrm>
            <a:off x="1074828" y="6103102"/>
            <a:ext cx="10167848" cy="369332"/>
          </a:xfrm>
          <a:prstGeom prst="rect">
            <a:avLst/>
          </a:prstGeom>
        </p:spPr>
        <p:txBody>
          <a:bodyPr wrap="none">
            <a:spAutoFit/>
          </a:bodyPr>
          <a:lstStyle/>
          <a:p>
            <a:r>
              <a:rPr lang="lv-LV" dirty="0">
                <a:latin typeface="Verdana" panose="020B0604030504040204" pitchFamily="34" charset="0"/>
                <a:ea typeface="Verdana" panose="020B0604030504040204" pitchFamily="34" charset="0"/>
                <a:cs typeface="Verdana" panose="020B0604030504040204" pitchFamily="34" charset="0"/>
                <a:hlinkClick r:id="rId18"/>
              </a:rPr>
              <a:t>https://www.lzp.gov.lv/lv/strukturvieniba/apvarsnis-eiropa-nacionalais-kontaktpunkts</a:t>
            </a:r>
            <a:r>
              <a:rPr lang="lv-LV" dirty="0">
                <a:latin typeface="Verdana" panose="020B0604030504040204" pitchFamily="34" charset="0"/>
                <a:ea typeface="Verdana" panose="020B0604030504040204" pitchFamily="34" charset="0"/>
                <a:cs typeface="Verdana" panose="020B0604030504040204" pitchFamily="34" charset="0"/>
              </a:rPr>
              <a:t> </a:t>
            </a:r>
          </a:p>
        </p:txBody>
      </p:sp>
      <p:sp>
        <p:nvSpPr>
          <p:cNvPr id="3" name="TextBox 2">
            <a:extLst>
              <a:ext uri="{FF2B5EF4-FFF2-40B4-BE49-F238E27FC236}">
                <a16:creationId xmlns:a16="http://schemas.microsoft.com/office/drawing/2014/main" id="{1A415D60-0F5B-5147-BE4A-AD9484F5D087}"/>
              </a:ext>
            </a:extLst>
          </p:cNvPr>
          <p:cNvSpPr txBox="1"/>
          <p:nvPr/>
        </p:nvSpPr>
        <p:spPr>
          <a:xfrm>
            <a:off x="12059478" y="185530"/>
            <a:ext cx="184731" cy="369332"/>
          </a:xfrm>
          <a:prstGeom prst="rect">
            <a:avLst/>
          </a:prstGeom>
          <a:noFill/>
        </p:spPr>
        <p:txBody>
          <a:bodyPr wrap="none" rtlCol="0">
            <a:spAutoFit/>
          </a:bodyPr>
          <a:lstStyle/>
          <a:p>
            <a:endParaRPr lang="lv-LV"/>
          </a:p>
        </p:txBody>
      </p:sp>
      <p:graphicFrame>
        <p:nvGraphicFramePr>
          <p:cNvPr id="2" name="Content Placeholder 4">
            <a:extLst>
              <a:ext uri="{FF2B5EF4-FFF2-40B4-BE49-F238E27FC236}">
                <a16:creationId xmlns:a16="http://schemas.microsoft.com/office/drawing/2014/main" id="{48468743-9E10-C491-ACAD-2D6742A0D228}"/>
              </a:ext>
            </a:extLst>
          </p:cNvPr>
          <p:cNvGraphicFramePr>
            <a:graphicFrameLocks/>
          </p:cNvGraphicFramePr>
          <p:nvPr/>
        </p:nvGraphicFramePr>
        <p:xfrm>
          <a:off x="8868751" y="1376084"/>
          <a:ext cx="3538491" cy="4424255"/>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952231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11C98AEF-E833-40D3-A005-593A22DA7193}"/>
              </a:ext>
            </a:extLst>
          </p:cNvPr>
          <p:cNvSpPr>
            <a:spLocks noGrp="1"/>
          </p:cNvSpPr>
          <p:nvPr>
            <p:ph type="title"/>
          </p:nvPr>
        </p:nvSpPr>
        <p:spPr>
          <a:xfrm>
            <a:off x="3782130" y="2971800"/>
            <a:ext cx="4754739" cy="914400"/>
          </a:xfrm>
        </p:spPr>
        <p:txBody>
          <a:bodyPr>
            <a:normAutofit/>
          </a:bodyPr>
          <a:lstStyle/>
          <a:p>
            <a:pPr>
              <a:defRPr/>
            </a:pPr>
            <a:r>
              <a:rPr lang="lv-LV" altLang="lv-LV" sz="3600" dirty="0">
                <a:solidFill>
                  <a:srgbClr val="0308DB">
                    <a:lumMod val="50000"/>
                  </a:srgbClr>
                </a:solidFill>
                <a:cs typeface="+mj-cs"/>
              </a:rPr>
              <a:t>Apvārsnis Eiropa</a:t>
            </a:r>
            <a:endParaRPr lang="en-US" altLang="en-US" sz="2800" dirty="0">
              <a:latin typeface="+mj-lt"/>
              <a:ea typeface="Times New Roman" panose="02020603050405020304" pitchFamily="18" charset="0"/>
              <a:cs typeface="Times New Roman" panose="02020603050405020304" pitchFamily="18" charset="0"/>
            </a:endParaRPr>
          </a:p>
        </p:txBody>
      </p:sp>
      <p:sp>
        <p:nvSpPr>
          <p:cNvPr id="9" name="Text Placeholder 3">
            <a:extLst>
              <a:ext uri="{FF2B5EF4-FFF2-40B4-BE49-F238E27FC236}">
                <a16:creationId xmlns:a16="http://schemas.microsoft.com/office/drawing/2014/main" id="{6AC4F06C-DEB1-449D-B5DA-D656A264EC12}"/>
              </a:ext>
            </a:extLst>
          </p:cNvPr>
          <p:cNvSpPr txBox="1">
            <a:spLocks/>
          </p:cNvSpPr>
          <p:nvPr/>
        </p:nvSpPr>
        <p:spPr bwMode="auto">
          <a:xfrm rot="10800000" flipV="1">
            <a:off x="63500" y="6238640"/>
            <a:ext cx="12192000" cy="540292"/>
          </a:xfrm>
          <a:prstGeom prst="rect">
            <a:avLst/>
          </a:prstGeom>
          <a:noFill/>
          <a:ln w="9525">
            <a:noFill/>
            <a:miter lim="800000"/>
            <a:headEnd/>
            <a:tailEnd/>
          </a:ln>
        </p:spPr>
        <p:txBody>
          <a:bodyPr vert="horz" wrap="square" lIns="93957" tIns="46979" rIns="93957" bIns="46979" numCol="1" anchor="t" anchorCtr="0" compatLnSpc="1">
            <a:prstTxWarp prst="textNoShape">
              <a:avLst/>
            </a:prstTxWarp>
            <a:noAutofit/>
          </a:bodyPr>
          <a:lstStyle>
            <a:lvl1pPr marL="0" indent="0" algn="ctr" defTabSz="938213" rtl="0" eaLnBrk="0" fontAlgn="base" hangingPunct="0">
              <a:spcBef>
                <a:spcPct val="20000"/>
              </a:spcBef>
              <a:spcAft>
                <a:spcPct val="0"/>
              </a:spcAft>
              <a:buFont typeface="Arial"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S PGothic" pitchFamily="34" charset="-128"/>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S PGothic" pitchFamily="34" charset="-128"/>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S PGothic" pitchFamily="34" charset="-128"/>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a:lstStyle>
          <a:p>
            <a:r>
              <a:rPr lang="lv-LV" sz="800">
                <a:latin typeface="Verdana"/>
                <a:ea typeface="Verdana"/>
                <a:cs typeface="Times New Roman"/>
              </a:rPr>
              <a:t>1.1.1. specifiskā atbalsta mērķa “Pētniecības un inovāciju kapacitātes stiprināšana un progresīvu tehnoloģiju ieviešana kopējā P&amp;A sistēmā” 1.1.1.5. pasākuma “Latvijas pilnvērtīga dalība Apvārsnis Eiropa programmā, tajā skaitā nodrošinot kompleksu atbalsta instrumentu klāstu un sasaisti ar RIS3 specializācijas jomu attīstīšanu” projekts “Atbalsts Latvijas dalībai starptautiskās pētniecības un inovācijas programmās”. ietvaros</a:t>
            </a:r>
            <a:endParaRPr lang="en-US" sz="800"/>
          </a:p>
        </p:txBody>
      </p:sp>
      <p:sp>
        <p:nvSpPr>
          <p:cNvPr id="2" name="Rectangle 1">
            <a:extLst>
              <a:ext uri="{FF2B5EF4-FFF2-40B4-BE49-F238E27FC236}">
                <a16:creationId xmlns:a16="http://schemas.microsoft.com/office/drawing/2014/main" id="{9F094078-A66D-2148-8507-383B5E3A4AB3}"/>
              </a:ext>
            </a:extLst>
          </p:cNvPr>
          <p:cNvSpPr/>
          <p:nvPr/>
        </p:nvSpPr>
        <p:spPr>
          <a:xfrm>
            <a:off x="229322" y="5182802"/>
            <a:ext cx="4415117" cy="954107"/>
          </a:xfrm>
          <a:prstGeom prst="rect">
            <a:avLst/>
          </a:prstGeom>
        </p:spPr>
        <p:txBody>
          <a:bodyPr wrap="square">
            <a:spAutoFit/>
          </a:bodyPr>
          <a:lstStyle/>
          <a:p>
            <a:pPr>
              <a:defRPr/>
            </a:pPr>
            <a:r>
              <a:rPr lang="lv-LV" altLang="lv-LV" sz="1400" b="1" dirty="0">
                <a:latin typeface="Verdana" panose="020B0604030504040204" pitchFamily="34" charset="0"/>
                <a:ea typeface="Verdana" panose="020B0604030504040204" pitchFamily="34" charset="0"/>
                <a:cs typeface="Verdana" panose="020B0604030504040204" pitchFamily="34" charset="0"/>
              </a:rPr>
              <a:t>Marija Plotniece</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rPr>
              <a:t>vecākā eksperte</a:t>
            </a:r>
          </a:p>
          <a:p>
            <a:pPr>
              <a:defRPr/>
            </a:pPr>
            <a:r>
              <a:rPr lang="lv-LV" altLang="lv-LV" sz="1400" dirty="0">
                <a:latin typeface="Verdana" panose="020B0604030504040204" pitchFamily="34" charset="0"/>
                <a:ea typeface="Verdana" panose="020B0604030504040204" pitchFamily="34" charset="0"/>
                <a:cs typeface="Verdana" panose="020B0604030504040204" pitchFamily="34" charset="0"/>
                <a:hlinkClick r:id="rId3"/>
              </a:rPr>
              <a:t>marija.plotniece@lzp.gov.lv</a:t>
            </a:r>
            <a:r>
              <a:rPr lang="lv-LV" altLang="lv-LV" sz="1400" dirty="0">
                <a:latin typeface="Verdana" panose="020B0604030504040204" pitchFamily="34" charset="0"/>
                <a:ea typeface="Verdana" panose="020B0604030504040204" pitchFamily="34" charset="0"/>
                <a:cs typeface="Verdana" panose="020B0604030504040204" pitchFamily="34" charset="0"/>
              </a:rPr>
              <a:t> </a:t>
            </a:r>
          </a:p>
        </p:txBody>
      </p:sp>
      <p:pic>
        <p:nvPicPr>
          <p:cNvPr id="5" name="Picture 4" descr="A black background with red numbers and text&#10;&#10;Description automatically generated">
            <a:extLst>
              <a:ext uri="{FF2B5EF4-FFF2-40B4-BE49-F238E27FC236}">
                <a16:creationId xmlns:a16="http://schemas.microsoft.com/office/drawing/2014/main" id="{C70B8786-FE09-EE45-1F83-58DC1E5E187D}"/>
              </a:ext>
            </a:extLst>
          </p:cNvPr>
          <p:cNvPicPr>
            <a:picLocks noChangeAspect="1"/>
          </p:cNvPicPr>
          <p:nvPr/>
        </p:nvPicPr>
        <p:blipFill>
          <a:blip r:embed="rId4"/>
          <a:stretch>
            <a:fillRect/>
          </a:stretch>
        </p:blipFill>
        <p:spPr>
          <a:xfrm>
            <a:off x="4024310" y="5182802"/>
            <a:ext cx="4143375" cy="1152525"/>
          </a:xfrm>
          <a:prstGeom prst="rect">
            <a:avLst/>
          </a:prstGeom>
        </p:spPr>
      </p:pic>
      <p:sp>
        <p:nvSpPr>
          <p:cNvPr id="3" name="Title 1">
            <a:extLst>
              <a:ext uri="{FF2B5EF4-FFF2-40B4-BE49-F238E27FC236}">
                <a16:creationId xmlns:a16="http://schemas.microsoft.com/office/drawing/2014/main" id="{DB3E5A34-4DFC-E928-2278-7A874A38E756}"/>
              </a:ext>
            </a:extLst>
          </p:cNvPr>
          <p:cNvSpPr txBox="1">
            <a:spLocks/>
          </p:cNvSpPr>
          <p:nvPr/>
        </p:nvSpPr>
        <p:spPr>
          <a:xfrm>
            <a:off x="2901326" y="3429000"/>
            <a:ext cx="6389341" cy="91440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defRPr/>
            </a:pPr>
            <a:r>
              <a:rPr lang="lv-LV" altLang="lv-LV" sz="3600" b="0" dirty="0">
                <a:solidFill>
                  <a:srgbClr val="68478C"/>
                </a:solidFill>
                <a:cs typeface="+mj-cs"/>
              </a:rPr>
              <a:t>Eiropas Inovāciju padome</a:t>
            </a:r>
            <a:endParaRPr lang="en-US" altLang="en-US" sz="2800" b="0" dirty="0">
              <a:solidFill>
                <a:srgbClr val="68478C"/>
              </a:solidFill>
              <a:latin typeface="+mj-lt"/>
              <a:ea typeface="Times New Roman" panose="02020603050405020304" pitchFamily="18" charset="0"/>
              <a:cs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D783CA-DB2C-2502-5CA1-1FE082E36C4A}"/>
              </a:ext>
            </a:extLst>
          </p:cNvPr>
          <p:cNvSpPr>
            <a:spLocks noGrp="1"/>
          </p:cNvSpPr>
          <p:nvPr>
            <p:ph type="sldNum" sz="quarter" idx="4294967295"/>
          </p:nvPr>
        </p:nvSpPr>
        <p:spPr>
          <a:xfrm>
            <a:off x="9448800" y="6356350"/>
            <a:ext cx="2743200" cy="365125"/>
          </a:xfrm>
        </p:spPr>
        <p:txBody>
          <a:bodyPr/>
          <a:lstStyle/>
          <a:p>
            <a:fld id="{660F3F40-12FA-4968-8235-5F18DAFE2DEF}" type="slidenum">
              <a:rPr lang="lv-LV" smtClean="0"/>
              <a:t>41</a:t>
            </a:fld>
            <a:endParaRPr lang="lv-LV"/>
          </a:p>
        </p:txBody>
      </p:sp>
      <p:sp>
        <p:nvSpPr>
          <p:cNvPr id="5" name="object 2"/>
          <p:cNvSpPr txBox="1">
            <a:spLocks/>
          </p:cNvSpPr>
          <p:nvPr/>
        </p:nvSpPr>
        <p:spPr>
          <a:xfrm>
            <a:off x="4317175" y="460653"/>
            <a:ext cx="5005325" cy="382156"/>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lv-LV" sz="2400" b="1" dirty="0">
                <a:latin typeface="Verdana" panose="020B0604030504040204" pitchFamily="34" charset="0"/>
                <a:ea typeface="Verdana" panose="020B0604030504040204" pitchFamily="34" charset="0"/>
              </a:rPr>
              <a:t>KAS IR DEEP TECH?</a:t>
            </a:r>
          </a:p>
        </p:txBody>
      </p:sp>
      <p:sp>
        <p:nvSpPr>
          <p:cNvPr id="6" name="object 3"/>
          <p:cNvSpPr txBox="1"/>
          <p:nvPr/>
        </p:nvSpPr>
        <p:spPr>
          <a:xfrm>
            <a:off x="7449439" y="1726819"/>
            <a:ext cx="3667760" cy="330835"/>
          </a:xfrm>
          <a:prstGeom prst="rect">
            <a:avLst/>
          </a:prstGeom>
        </p:spPr>
        <p:txBody>
          <a:bodyPr vert="horz" wrap="square" lIns="0" tIns="13335" rIns="0" bIns="0" rtlCol="0">
            <a:spAutoFit/>
          </a:bodyPr>
          <a:lstStyle/>
          <a:p>
            <a:pPr marL="12700">
              <a:lnSpc>
                <a:spcPct val="100000"/>
              </a:lnSpc>
              <a:spcBef>
                <a:spcPts val="105"/>
              </a:spcBef>
            </a:pPr>
            <a:r>
              <a:rPr sz="2000" b="1" spc="-10" dirty="0">
                <a:solidFill>
                  <a:srgbClr val="003D77"/>
                </a:solidFill>
                <a:latin typeface="Arial"/>
                <a:cs typeface="Arial"/>
              </a:rPr>
              <a:t>INDUSTRIAL</a:t>
            </a:r>
            <a:r>
              <a:rPr sz="2000" b="1" spc="-75" dirty="0">
                <a:solidFill>
                  <a:srgbClr val="003D77"/>
                </a:solidFill>
                <a:latin typeface="Arial"/>
                <a:cs typeface="Arial"/>
              </a:rPr>
              <a:t> </a:t>
            </a:r>
            <a:r>
              <a:rPr sz="2000" b="1" spc="-10" dirty="0">
                <a:solidFill>
                  <a:srgbClr val="003D77"/>
                </a:solidFill>
                <a:latin typeface="Arial"/>
                <a:cs typeface="Arial"/>
              </a:rPr>
              <a:t>TECHNOLOGIES</a:t>
            </a:r>
            <a:endParaRPr sz="2000">
              <a:latin typeface="Arial"/>
              <a:cs typeface="Arial"/>
            </a:endParaRPr>
          </a:p>
        </p:txBody>
      </p:sp>
      <p:sp>
        <p:nvSpPr>
          <p:cNvPr id="7" name="object 4"/>
          <p:cNvSpPr txBox="1"/>
          <p:nvPr/>
        </p:nvSpPr>
        <p:spPr>
          <a:xfrm>
            <a:off x="4426458" y="1006601"/>
            <a:ext cx="4497387" cy="321242"/>
          </a:xfrm>
          <a:prstGeom prst="rect">
            <a:avLst/>
          </a:prstGeom>
        </p:spPr>
        <p:txBody>
          <a:bodyPr vert="horz" wrap="square" lIns="0" tIns="13335" rIns="0" bIns="0" rtlCol="0">
            <a:spAutoFit/>
          </a:bodyPr>
          <a:lstStyle/>
          <a:p>
            <a:pPr marL="12700">
              <a:lnSpc>
                <a:spcPct val="100000"/>
              </a:lnSpc>
              <a:spcBef>
                <a:spcPts val="105"/>
              </a:spcBef>
            </a:pPr>
            <a:r>
              <a:rPr lang="lv-LV" sz="2000" b="1" dirty="0">
                <a:solidFill>
                  <a:srgbClr val="68478C"/>
                </a:solidFill>
                <a:latin typeface="Arial"/>
                <a:cs typeface="Arial"/>
              </a:rPr>
              <a:t>REVOLUCIONĀRA TEHNOLOĢIJA</a:t>
            </a:r>
            <a:endParaRPr sz="2000" dirty="0">
              <a:solidFill>
                <a:srgbClr val="68478C"/>
              </a:solidFill>
              <a:latin typeface="Arial"/>
              <a:cs typeface="Arial"/>
            </a:endParaRPr>
          </a:p>
        </p:txBody>
      </p:sp>
      <p:sp>
        <p:nvSpPr>
          <p:cNvPr id="8" name="object 5"/>
          <p:cNvSpPr txBox="1"/>
          <p:nvPr/>
        </p:nvSpPr>
        <p:spPr>
          <a:xfrm>
            <a:off x="1261362" y="1726819"/>
            <a:ext cx="3481199" cy="321242"/>
          </a:xfrm>
          <a:prstGeom prst="rect">
            <a:avLst/>
          </a:prstGeom>
        </p:spPr>
        <p:txBody>
          <a:bodyPr vert="horz" wrap="square" lIns="0" tIns="13335" rIns="0" bIns="0" rtlCol="0">
            <a:spAutoFit/>
          </a:bodyPr>
          <a:lstStyle/>
          <a:p>
            <a:pPr marL="12700">
              <a:lnSpc>
                <a:spcPct val="100000"/>
              </a:lnSpc>
              <a:spcBef>
                <a:spcPts val="105"/>
              </a:spcBef>
            </a:pPr>
            <a:r>
              <a:rPr lang="lv-LV" sz="2000" b="1" spc="-25" dirty="0">
                <a:solidFill>
                  <a:srgbClr val="003D77"/>
                </a:solidFill>
                <a:latin typeface="Arial"/>
                <a:cs typeface="Arial"/>
              </a:rPr>
              <a:t>DIGITĀLĀS TEHNOLOĢIJAS</a:t>
            </a:r>
            <a:endParaRPr sz="2000" dirty="0">
              <a:latin typeface="Arial"/>
              <a:cs typeface="Arial"/>
            </a:endParaRPr>
          </a:p>
        </p:txBody>
      </p:sp>
      <p:sp>
        <p:nvSpPr>
          <p:cNvPr id="9" name="object 6"/>
          <p:cNvSpPr txBox="1"/>
          <p:nvPr/>
        </p:nvSpPr>
        <p:spPr>
          <a:xfrm>
            <a:off x="1621282" y="3230626"/>
            <a:ext cx="2259965" cy="330835"/>
          </a:xfrm>
          <a:prstGeom prst="rect">
            <a:avLst/>
          </a:prstGeom>
        </p:spPr>
        <p:txBody>
          <a:bodyPr vert="horz" wrap="square" lIns="0" tIns="13335" rIns="0" bIns="0" rtlCol="0">
            <a:spAutoFit/>
          </a:bodyPr>
          <a:lstStyle/>
          <a:p>
            <a:pPr marL="12700">
              <a:lnSpc>
                <a:spcPct val="100000"/>
              </a:lnSpc>
              <a:spcBef>
                <a:spcPts val="105"/>
              </a:spcBef>
            </a:pPr>
            <a:r>
              <a:rPr lang="lv-LV" sz="2000" dirty="0">
                <a:solidFill>
                  <a:srgbClr val="404040"/>
                </a:solidFill>
                <a:latin typeface="Arial MT"/>
                <a:cs typeface="Arial MT"/>
              </a:rPr>
              <a:t>Mākslīgais intelekts</a:t>
            </a:r>
            <a:endParaRPr sz="2000" dirty="0">
              <a:latin typeface="Arial MT"/>
              <a:cs typeface="Arial MT"/>
            </a:endParaRPr>
          </a:p>
        </p:txBody>
      </p:sp>
      <p:sp>
        <p:nvSpPr>
          <p:cNvPr id="10" name="object 7"/>
          <p:cNvSpPr txBox="1"/>
          <p:nvPr/>
        </p:nvSpPr>
        <p:spPr>
          <a:xfrm>
            <a:off x="2121154" y="3840226"/>
            <a:ext cx="1257935" cy="330835"/>
          </a:xfrm>
          <a:prstGeom prst="rect">
            <a:avLst/>
          </a:prstGeom>
        </p:spPr>
        <p:txBody>
          <a:bodyPr vert="horz" wrap="square" lIns="0" tIns="12700" rIns="0" bIns="0" rtlCol="0">
            <a:spAutoFit/>
          </a:bodyPr>
          <a:lstStyle/>
          <a:p>
            <a:pPr marL="12700">
              <a:lnSpc>
                <a:spcPct val="100000"/>
              </a:lnSpc>
              <a:spcBef>
                <a:spcPts val="100"/>
              </a:spcBef>
            </a:pPr>
            <a:r>
              <a:rPr lang="lv-LV" sz="2000" spc="-10" dirty="0" err="1">
                <a:solidFill>
                  <a:srgbClr val="404040"/>
                </a:solidFill>
                <a:latin typeface="Arial MT"/>
                <a:cs typeface="Arial MT"/>
              </a:rPr>
              <a:t>Blokķēde</a:t>
            </a:r>
            <a:endParaRPr sz="2000" dirty="0">
              <a:latin typeface="Arial MT"/>
              <a:cs typeface="Arial MT"/>
            </a:endParaRPr>
          </a:p>
        </p:txBody>
      </p:sp>
      <p:sp>
        <p:nvSpPr>
          <p:cNvPr id="11" name="object 8"/>
          <p:cNvSpPr txBox="1"/>
          <p:nvPr/>
        </p:nvSpPr>
        <p:spPr>
          <a:xfrm>
            <a:off x="2272029" y="4449521"/>
            <a:ext cx="958850" cy="331470"/>
          </a:xfrm>
          <a:prstGeom prst="rect">
            <a:avLst/>
          </a:prstGeom>
        </p:spPr>
        <p:txBody>
          <a:bodyPr vert="horz" wrap="square" lIns="0" tIns="13335" rIns="0" bIns="0" rtlCol="0">
            <a:spAutoFit/>
          </a:bodyPr>
          <a:lstStyle/>
          <a:p>
            <a:pPr marL="12700">
              <a:lnSpc>
                <a:spcPct val="100000"/>
              </a:lnSpc>
              <a:spcBef>
                <a:spcPts val="105"/>
              </a:spcBef>
            </a:pPr>
            <a:r>
              <a:rPr sz="2000">
                <a:solidFill>
                  <a:srgbClr val="404040"/>
                </a:solidFill>
                <a:latin typeface="Arial MT"/>
                <a:cs typeface="Arial MT"/>
              </a:rPr>
              <a:t>Big</a:t>
            </a:r>
            <a:r>
              <a:rPr sz="2000" spc="-40">
                <a:solidFill>
                  <a:srgbClr val="404040"/>
                </a:solidFill>
                <a:latin typeface="Arial MT"/>
                <a:cs typeface="Arial MT"/>
              </a:rPr>
              <a:t> </a:t>
            </a:r>
            <a:r>
              <a:rPr sz="2000" spc="-20">
                <a:solidFill>
                  <a:srgbClr val="404040"/>
                </a:solidFill>
                <a:latin typeface="Arial MT"/>
                <a:cs typeface="Arial MT"/>
              </a:rPr>
              <a:t>data</a:t>
            </a:r>
            <a:endParaRPr sz="2000" dirty="0">
              <a:latin typeface="Arial MT"/>
              <a:cs typeface="Arial MT"/>
            </a:endParaRPr>
          </a:p>
        </p:txBody>
      </p:sp>
      <p:sp>
        <p:nvSpPr>
          <p:cNvPr id="12" name="object 9"/>
          <p:cNvSpPr txBox="1"/>
          <p:nvPr/>
        </p:nvSpPr>
        <p:spPr>
          <a:xfrm>
            <a:off x="1769110" y="5059807"/>
            <a:ext cx="1962150" cy="330835"/>
          </a:xfrm>
          <a:prstGeom prst="rect">
            <a:avLst/>
          </a:prstGeom>
        </p:spPr>
        <p:txBody>
          <a:bodyPr vert="horz" wrap="square" lIns="0" tIns="12700" rIns="0" bIns="0" rtlCol="0">
            <a:spAutoFit/>
          </a:bodyPr>
          <a:lstStyle/>
          <a:p>
            <a:pPr marL="12700">
              <a:lnSpc>
                <a:spcPct val="100000"/>
              </a:lnSpc>
              <a:spcBef>
                <a:spcPts val="100"/>
              </a:spcBef>
            </a:pPr>
            <a:r>
              <a:rPr lang="lv-LV" sz="2000" dirty="0" err="1">
                <a:solidFill>
                  <a:srgbClr val="404040"/>
                </a:solidFill>
                <a:latin typeface="Arial MT"/>
                <a:cs typeface="Arial MT"/>
              </a:rPr>
              <a:t>Mašīnmācīšanās</a:t>
            </a:r>
            <a:endParaRPr sz="2000" dirty="0">
              <a:latin typeface="Arial MT"/>
              <a:cs typeface="Arial MT"/>
            </a:endParaRPr>
          </a:p>
        </p:txBody>
      </p:sp>
      <p:sp>
        <p:nvSpPr>
          <p:cNvPr id="13" name="object 10"/>
          <p:cNvSpPr txBox="1"/>
          <p:nvPr/>
        </p:nvSpPr>
        <p:spPr>
          <a:xfrm>
            <a:off x="8852407" y="3257169"/>
            <a:ext cx="2146300" cy="321242"/>
          </a:xfrm>
          <a:prstGeom prst="rect">
            <a:avLst/>
          </a:prstGeom>
        </p:spPr>
        <p:txBody>
          <a:bodyPr vert="horz" wrap="square" lIns="0" tIns="13335" rIns="0" bIns="0" rtlCol="0">
            <a:spAutoFit/>
          </a:bodyPr>
          <a:lstStyle/>
          <a:p>
            <a:pPr marL="12700">
              <a:lnSpc>
                <a:spcPct val="100000"/>
              </a:lnSpc>
              <a:spcBef>
                <a:spcPts val="105"/>
              </a:spcBef>
            </a:pPr>
            <a:r>
              <a:rPr lang="lv-LV" sz="2000" spc="-10" dirty="0">
                <a:solidFill>
                  <a:srgbClr val="404040"/>
                </a:solidFill>
                <a:latin typeface="Arial MT"/>
                <a:cs typeface="Arial MT"/>
              </a:rPr>
              <a:t>Biotehnoloģijas</a:t>
            </a:r>
            <a:endParaRPr sz="2000" dirty="0">
              <a:latin typeface="Arial MT"/>
              <a:cs typeface="Arial MT"/>
            </a:endParaRPr>
          </a:p>
        </p:txBody>
      </p:sp>
      <p:sp>
        <p:nvSpPr>
          <p:cNvPr id="14" name="object 11"/>
          <p:cNvSpPr txBox="1"/>
          <p:nvPr/>
        </p:nvSpPr>
        <p:spPr>
          <a:xfrm>
            <a:off x="8133080" y="3866463"/>
            <a:ext cx="2313940" cy="331470"/>
          </a:xfrm>
          <a:prstGeom prst="rect">
            <a:avLst/>
          </a:prstGeom>
        </p:spPr>
        <p:txBody>
          <a:bodyPr vert="horz" wrap="square" lIns="0" tIns="13335" rIns="0" bIns="0" rtlCol="0">
            <a:spAutoFit/>
          </a:bodyPr>
          <a:lstStyle/>
          <a:p>
            <a:pPr marL="12700">
              <a:lnSpc>
                <a:spcPct val="100000"/>
              </a:lnSpc>
              <a:spcBef>
                <a:spcPts val="105"/>
              </a:spcBef>
            </a:pPr>
            <a:r>
              <a:rPr lang="lv-LV" sz="2000" dirty="0">
                <a:solidFill>
                  <a:srgbClr val="404040"/>
                </a:solidFill>
                <a:latin typeface="Arial MT"/>
                <a:cs typeface="Arial MT"/>
              </a:rPr>
              <a:t>Kvantu skaitļošana</a:t>
            </a:r>
            <a:endParaRPr sz="2000" dirty="0">
              <a:latin typeface="Arial MT"/>
              <a:cs typeface="Arial MT"/>
            </a:endParaRPr>
          </a:p>
        </p:txBody>
      </p:sp>
      <p:sp>
        <p:nvSpPr>
          <p:cNvPr id="15" name="object 12"/>
          <p:cNvSpPr txBox="1"/>
          <p:nvPr/>
        </p:nvSpPr>
        <p:spPr>
          <a:xfrm>
            <a:off x="7758176" y="4476750"/>
            <a:ext cx="3063875" cy="330835"/>
          </a:xfrm>
          <a:prstGeom prst="rect">
            <a:avLst/>
          </a:prstGeom>
        </p:spPr>
        <p:txBody>
          <a:bodyPr vert="horz" wrap="square" lIns="0" tIns="12700" rIns="0" bIns="0" rtlCol="0">
            <a:spAutoFit/>
          </a:bodyPr>
          <a:lstStyle/>
          <a:p>
            <a:pPr marL="12700">
              <a:lnSpc>
                <a:spcPct val="100000"/>
              </a:lnSpc>
              <a:spcBef>
                <a:spcPts val="100"/>
              </a:spcBef>
            </a:pPr>
            <a:r>
              <a:rPr lang="lv-LV" sz="2000" dirty="0">
                <a:solidFill>
                  <a:srgbClr val="404040"/>
                </a:solidFill>
                <a:latin typeface="Arial MT"/>
                <a:cs typeface="Arial MT"/>
              </a:rPr>
              <a:t>Progresīvā </a:t>
            </a:r>
            <a:r>
              <a:rPr lang="lv-LV" sz="2000" dirty="0" err="1">
                <a:solidFill>
                  <a:srgbClr val="404040"/>
                </a:solidFill>
                <a:latin typeface="Arial MT"/>
                <a:cs typeface="Arial MT"/>
              </a:rPr>
              <a:t>materiālzinātne</a:t>
            </a:r>
            <a:endParaRPr sz="2000" dirty="0">
              <a:latin typeface="Arial MT"/>
              <a:cs typeface="Arial MT"/>
            </a:endParaRPr>
          </a:p>
        </p:txBody>
      </p:sp>
      <p:sp>
        <p:nvSpPr>
          <p:cNvPr id="16" name="object 13"/>
          <p:cNvSpPr txBox="1"/>
          <p:nvPr/>
        </p:nvSpPr>
        <p:spPr>
          <a:xfrm>
            <a:off x="8258047" y="5086045"/>
            <a:ext cx="2065655" cy="331470"/>
          </a:xfrm>
          <a:prstGeom prst="rect">
            <a:avLst/>
          </a:prstGeom>
        </p:spPr>
        <p:txBody>
          <a:bodyPr vert="horz" wrap="square" lIns="0" tIns="13335" rIns="0" bIns="0" rtlCol="0">
            <a:spAutoFit/>
          </a:bodyPr>
          <a:lstStyle/>
          <a:p>
            <a:pPr marL="12700">
              <a:lnSpc>
                <a:spcPct val="100000"/>
              </a:lnSpc>
              <a:spcBef>
                <a:spcPts val="105"/>
              </a:spcBef>
            </a:pPr>
            <a:r>
              <a:rPr lang="lv-LV" sz="2000" spc="-10" dirty="0" err="1">
                <a:solidFill>
                  <a:srgbClr val="404040"/>
                </a:solidFill>
                <a:latin typeface="Arial MT"/>
                <a:cs typeface="Arial MT"/>
              </a:rPr>
              <a:t>Nanotehnoloģijas</a:t>
            </a:r>
            <a:endParaRPr sz="2000" dirty="0">
              <a:latin typeface="Arial MT"/>
              <a:cs typeface="Arial MT"/>
            </a:endParaRPr>
          </a:p>
        </p:txBody>
      </p:sp>
      <p:sp>
        <p:nvSpPr>
          <p:cNvPr id="17" name="object 14"/>
          <p:cNvSpPr txBox="1"/>
          <p:nvPr/>
        </p:nvSpPr>
        <p:spPr>
          <a:xfrm>
            <a:off x="7828280" y="5696203"/>
            <a:ext cx="2922905" cy="330835"/>
          </a:xfrm>
          <a:prstGeom prst="rect">
            <a:avLst/>
          </a:prstGeom>
        </p:spPr>
        <p:txBody>
          <a:bodyPr vert="horz" wrap="square" lIns="0" tIns="12700" rIns="0" bIns="0" rtlCol="0">
            <a:spAutoFit/>
          </a:bodyPr>
          <a:lstStyle/>
          <a:p>
            <a:pPr marL="12700">
              <a:lnSpc>
                <a:spcPct val="100000"/>
              </a:lnSpc>
              <a:spcBef>
                <a:spcPts val="100"/>
              </a:spcBef>
            </a:pPr>
            <a:r>
              <a:rPr lang="lv-LV" sz="2000" dirty="0" err="1">
                <a:solidFill>
                  <a:srgbClr val="404040"/>
                </a:solidFill>
                <a:latin typeface="Arial MT"/>
                <a:cs typeface="Arial MT"/>
              </a:rPr>
              <a:t>Fotonika</a:t>
            </a:r>
            <a:r>
              <a:rPr lang="lv-LV" sz="2000" dirty="0">
                <a:solidFill>
                  <a:srgbClr val="404040"/>
                </a:solidFill>
                <a:latin typeface="Arial MT"/>
                <a:cs typeface="Arial MT"/>
              </a:rPr>
              <a:t> un elektronika</a:t>
            </a:r>
            <a:endParaRPr sz="2000" dirty="0">
              <a:latin typeface="Arial MT"/>
              <a:cs typeface="Arial MT"/>
            </a:endParaRPr>
          </a:p>
        </p:txBody>
      </p:sp>
      <p:sp>
        <p:nvSpPr>
          <p:cNvPr id="18" name="object 15"/>
          <p:cNvSpPr txBox="1"/>
          <p:nvPr/>
        </p:nvSpPr>
        <p:spPr>
          <a:xfrm>
            <a:off x="4925695" y="2799435"/>
            <a:ext cx="2146300" cy="3311163"/>
          </a:xfrm>
          <a:prstGeom prst="rect">
            <a:avLst/>
          </a:prstGeom>
        </p:spPr>
        <p:txBody>
          <a:bodyPr vert="horz" wrap="square" lIns="0" tIns="12700" rIns="0" bIns="0" rtlCol="0">
            <a:spAutoFit/>
          </a:bodyPr>
          <a:lstStyle/>
          <a:p>
            <a:pPr marL="379730" marR="372110" algn="ctr">
              <a:lnSpc>
                <a:spcPct val="150000"/>
              </a:lnSpc>
              <a:spcBef>
                <a:spcPts val="100"/>
              </a:spcBef>
            </a:pPr>
            <a:r>
              <a:rPr lang="lv-LV" spc="-10" dirty="0" err="1">
                <a:solidFill>
                  <a:srgbClr val="404040"/>
                </a:solidFill>
                <a:latin typeface="Arial MT"/>
                <a:cs typeface="Arial MT"/>
              </a:rPr>
              <a:t>Algoritmika</a:t>
            </a:r>
            <a:r>
              <a:rPr lang="lv-LV" spc="-10" dirty="0">
                <a:solidFill>
                  <a:srgbClr val="404040"/>
                </a:solidFill>
                <a:latin typeface="Arial MT"/>
                <a:cs typeface="Arial MT"/>
              </a:rPr>
              <a:t> </a:t>
            </a:r>
            <a:r>
              <a:rPr lang="lv-LV" spc="-10" dirty="0" err="1">
                <a:solidFill>
                  <a:srgbClr val="404040"/>
                </a:solidFill>
                <a:latin typeface="Arial MT"/>
                <a:cs typeface="Arial MT"/>
              </a:rPr>
              <a:t>IoT</a:t>
            </a:r>
            <a:r>
              <a:rPr lang="lv-LV" spc="-10" dirty="0">
                <a:solidFill>
                  <a:srgbClr val="404040"/>
                </a:solidFill>
                <a:latin typeface="Arial MT"/>
                <a:cs typeface="Arial MT"/>
              </a:rPr>
              <a:t>
Digitālā veselība
</a:t>
            </a:r>
            <a:r>
              <a:rPr lang="lv-LV" spc="-10" dirty="0" err="1">
                <a:solidFill>
                  <a:srgbClr val="404040"/>
                </a:solidFill>
                <a:latin typeface="Arial MT"/>
                <a:cs typeface="Arial MT"/>
              </a:rPr>
              <a:t>Adv</a:t>
            </a:r>
            <a:r>
              <a:rPr lang="lv-LV" spc="-10" dirty="0">
                <a:solidFill>
                  <a:srgbClr val="404040"/>
                </a:solidFill>
                <a:latin typeface="Arial MT"/>
                <a:cs typeface="Arial MT"/>
              </a:rPr>
              <a:t> ražošana </a:t>
            </a:r>
            <a:r>
              <a:rPr lang="lv-LV" spc="-10" dirty="0" err="1">
                <a:solidFill>
                  <a:srgbClr val="404040"/>
                </a:solidFill>
                <a:latin typeface="Arial MT"/>
                <a:cs typeface="Arial MT"/>
              </a:rPr>
              <a:t>Agrotech</a:t>
            </a:r>
            <a:r>
              <a:rPr lang="lv-LV" spc="-10" dirty="0">
                <a:solidFill>
                  <a:srgbClr val="404040"/>
                </a:solidFill>
                <a:latin typeface="Arial MT"/>
                <a:cs typeface="Arial MT"/>
              </a:rPr>
              <a:t> </a:t>
            </a:r>
            <a:r>
              <a:rPr lang="lv-LV" spc="-10" dirty="0" err="1">
                <a:solidFill>
                  <a:srgbClr val="404040"/>
                </a:solidFill>
                <a:latin typeface="Arial MT"/>
                <a:cs typeface="Arial MT"/>
              </a:rPr>
              <a:t>Foodtech</a:t>
            </a:r>
            <a:r>
              <a:rPr lang="lv-LV" spc="-10" dirty="0">
                <a:solidFill>
                  <a:srgbClr val="404040"/>
                </a:solidFill>
                <a:latin typeface="Arial MT"/>
                <a:cs typeface="Arial MT"/>
              </a:rPr>
              <a:t> Robotika</a:t>
            </a:r>
            <a:endParaRPr sz="2000" dirty="0">
              <a:latin typeface="Arial MT"/>
              <a:cs typeface="Arial MT"/>
            </a:endParaRPr>
          </a:p>
        </p:txBody>
      </p:sp>
      <p:sp>
        <p:nvSpPr>
          <p:cNvPr id="19" name="object 16"/>
          <p:cNvSpPr/>
          <p:nvPr/>
        </p:nvSpPr>
        <p:spPr>
          <a:xfrm>
            <a:off x="5614080" y="1900219"/>
            <a:ext cx="772160" cy="756285"/>
          </a:xfrm>
          <a:custGeom>
            <a:avLst/>
            <a:gdLst/>
            <a:ahLst/>
            <a:cxnLst/>
            <a:rect l="l" t="t" r="r" b="b"/>
            <a:pathLst>
              <a:path w="772160" h="756285">
                <a:moveTo>
                  <a:pt x="385898" y="0"/>
                </a:moveTo>
                <a:lnTo>
                  <a:pt x="235300" y="90338"/>
                </a:lnTo>
                <a:lnTo>
                  <a:pt x="235300" y="252895"/>
                </a:lnTo>
                <a:lnTo>
                  <a:pt x="146541" y="295307"/>
                </a:lnTo>
                <a:lnTo>
                  <a:pt x="143404" y="297017"/>
                </a:lnTo>
                <a:lnTo>
                  <a:pt x="141380" y="300233"/>
                </a:lnTo>
                <a:lnTo>
                  <a:pt x="141184" y="303802"/>
                </a:lnTo>
                <a:lnTo>
                  <a:pt x="141184" y="400956"/>
                </a:lnTo>
                <a:lnTo>
                  <a:pt x="0" y="485670"/>
                </a:lnTo>
                <a:lnTo>
                  <a:pt x="0" y="665758"/>
                </a:lnTo>
                <a:lnTo>
                  <a:pt x="150597" y="756119"/>
                </a:lnTo>
                <a:lnTo>
                  <a:pt x="196666" y="728478"/>
                </a:lnTo>
                <a:lnTo>
                  <a:pt x="141114" y="728478"/>
                </a:lnTo>
                <a:lnTo>
                  <a:pt x="18816" y="655098"/>
                </a:lnTo>
                <a:lnTo>
                  <a:pt x="18886" y="507712"/>
                </a:lnTo>
                <a:lnTo>
                  <a:pt x="55550" y="507712"/>
                </a:lnTo>
                <a:lnTo>
                  <a:pt x="27836" y="491082"/>
                </a:lnTo>
                <a:lnTo>
                  <a:pt x="27561" y="491082"/>
                </a:lnTo>
                <a:lnTo>
                  <a:pt x="141176" y="422911"/>
                </a:lnTo>
                <a:lnTo>
                  <a:pt x="196592" y="422911"/>
                </a:lnTo>
                <a:lnTo>
                  <a:pt x="160001" y="400956"/>
                </a:lnTo>
                <a:lnTo>
                  <a:pt x="160001" y="309739"/>
                </a:lnTo>
                <a:lnTo>
                  <a:pt x="238398" y="272285"/>
                </a:lnTo>
                <a:lnTo>
                  <a:pt x="274998" y="272285"/>
                </a:lnTo>
                <a:lnTo>
                  <a:pt x="258776" y="262551"/>
                </a:lnTo>
                <a:lnTo>
                  <a:pt x="297803" y="243906"/>
                </a:lnTo>
                <a:lnTo>
                  <a:pt x="254125" y="243906"/>
                </a:lnTo>
                <a:lnTo>
                  <a:pt x="254195" y="112379"/>
                </a:lnTo>
                <a:lnTo>
                  <a:pt x="290859" y="112379"/>
                </a:lnTo>
                <a:lnTo>
                  <a:pt x="263145" y="95750"/>
                </a:lnTo>
                <a:lnTo>
                  <a:pt x="262870" y="95750"/>
                </a:lnTo>
                <a:lnTo>
                  <a:pt x="385898" y="21962"/>
                </a:lnTo>
                <a:lnTo>
                  <a:pt x="422511" y="21962"/>
                </a:lnTo>
                <a:lnTo>
                  <a:pt x="385898" y="0"/>
                </a:lnTo>
                <a:close/>
              </a:path>
              <a:path w="772160" h="756285">
                <a:moveTo>
                  <a:pt x="523091" y="675289"/>
                </a:moveTo>
                <a:lnTo>
                  <a:pt x="486493" y="675289"/>
                </a:lnTo>
                <a:lnTo>
                  <a:pt x="621214" y="756120"/>
                </a:lnTo>
                <a:lnTo>
                  <a:pt x="667267" y="728478"/>
                </a:lnTo>
                <a:lnTo>
                  <a:pt x="611733" y="728478"/>
                </a:lnTo>
                <a:lnTo>
                  <a:pt x="523091" y="675289"/>
                </a:lnTo>
                <a:close/>
              </a:path>
              <a:path w="772160" h="756285">
                <a:moveTo>
                  <a:pt x="321967" y="674073"/>
                </a:moveTo>
                <a:lnTo>
                  <a:pt x="287343" y="674073"/>
                </a:lnTo>
                <a:lnTo>
                  <a:pt x="383324" y="736244"/>
                </a:lnTo>
                <a:lnTo>
                  <a:pt x="387146" y="736244"/>
                </a:lnTo>
                <a:lnTo>
                  <a:pt x="421459" y="715191"/>
                </a:lnTo>
                <a:lnTo>
                  <a:pt x="385443" y="715191"/>
                </a:lnTo>
                <a:lnTo>
                  <a:pt x="321967" y="674073"/>
                </a:lnTo>
                <a:close/>
              </a:path>
              <a:path w="772160" h="756285">
                <a:moveTo>
                  <a:pt x="55550" y="507712"/>
                </a:moveTo>
                <a:lnTo>
                  <a:pt x="18978" y="507712"/>
                </a:lnTo>
                <a:lnTo>
                  <a:pt x="141177" y="581044"/>
                </a:lnTo>
                <a:lnTo>
                  <a:pt x="141114" y="728478"/>
                </a:lnTo>
                <a:lnTo>
                  <a:pt x="160001" y="728478"/>
                </a:lnTo>
                <a:lnTo>
                  <a:pt x="160001" y="581044"/>
                </a:lnTo>
                <a:lnTo>
                  <a:pt x="187180" y="564737"/>
                </a:lnTo>
                <a:lnTo>
                  <a:pt x="150589" y="564737"/>
                </a:lnTo>
                <a:lnTo>
                  <a:pt x="55550" y="507712"/>
                </a:lnTo>
                <a:close/>
              </a:path>
              <a:path w="772160" h="756285">
                <a:moveTo>
                  <a:pt x="254972" y="630484"/>
                </a:moveTo>
                <a:lnTo>
                  <a:pt x="249105" y="631551"/>
                </a:lnTo>
                <a:lnTo>
                  <a:pt x="246197" y="635755"/>
                </a:lnTo>
                <a:lnTo>
                  <a:pt x="243207" y="640187"/>
                </a:lnTo>
                <a:lnTo>
                  <a:pt x="244258" y="645968"/>
                </a:lnTo>
                <a:lnTo>
                  <a:pt x="248533" y="648925"/>
                </a:lnTo>
                <a:lnTo>
                  <a:pt x="269742" y="662668"/>
                </a:lnTo>
                <a:lnTo>
                  <a:pt x="160072" y="728478"/>
                </a:lnTo>
                <a:lnTo>
                  <a:pt x="196666" y="728478"/>
                </a:lnTo>
                <a:lnTo>
                  <a:pt x="287343" y="674073"/>
                </a:lnTo>
                <a:lnTo>
                  <a:pt x="321967" y="674073"/>
                </a:lnTo>
                <a:lnTo>
                  <a:pt x="301187" y="660613"/>
                </a:lnTo>
                <a:lnTo>
                  <a:pt x="301187" y="648423"/>
                </a:lnTo>
                <a:lnTo>
                  <a:pt x="282362" y="648423"/>
                </a:lnTo>
                <a:lnTo>
                  <a:pt x="259247" y="633449"/>
                </a:lnTo>
                <a:lnTo>
                  <a:pt x="254972" y="630484"/>
                </a:lnTo>
                <a:close/>
              </a:path>
              <a:path w="772160" h="756285">
                <a:moveTo>
                  <a:pt x="526169" y="507712"/>
                </a:moveTo>
                <a:lnTo>
                  <a:pt x="489597" y="507712"/>
                </a:lnTo>
                <a:lnTo>
                  <a:pt x="611795" y="581044"/>
                </a:lnTo>
                <a:lnTo>
                  <a:pt x="611733" y="728478"/>
                </a:lnTo>
                <a:lnTo>
                  <a:pt x="630620" y="728478"/>
                </a:lnTo>
                <a:lnTo>
                  <a:pt x="630620" y="581044"/>
                </a:lnTo>
                <a:lnTo>
                  <a:pt x="657795" y="564737"/>
                </a:lnTo>
                <a:lnTo>
                  <a:pt x="621208" y="564737"/>
                </a:lnTo>
                <a:lnTo>
                  <a:pt x="526169" y="507712"/>
                </a:lnTo>
                <a:close/>
              </a:path>
              <a:path w="772160" h="756285">
                <a:moveTo>
                  <a:pt x="771806" y="507712"/>
                </a:moveTo>
                <a:lnTo>
                  <a:pt x="752981" y="507712"/>
                </a:lnTo>
                <a:lnTo>
                  <a:pt x="752981" y="655099"/>
                </a:lnTo>
                <a:lnTo>
                  <a:pt x="630691" y="728478"/>
                </a:lnTo>
                <a:lnTo>
                  <a:pt x="667267" y="728478"/>
                </a:lnTo>
                <a:lnTo>
                  <a:pt x="771793" y="665759"/>
                </a:lnTo>
                <a:lnTo>
                  <a:pt x="771806" y="507712"/>
                </a:lnTo>
                <a:close/>
              </a:path>
              <a:path w="772160" h="756285">
                <a:moveTo>
                  <a:pt x="577083" y="272285"/>
                </a:moveTo>
                <a:lnTo>
                  <a:pt x="533398" y="272285"/>
                </a:lnTo>
                <a:lnTo>
                  <a:pt x="611795" y="309740"/>
                </a:lnTo>
                <a:lnTo>
                  <a:pt x="611795" y="400956"/>
                </a:lnTo>
                <a:lnTo>
                  <a:pt x="470610" y="485670"/>
                </a:lnTo>
                <a:lnTo>
                  <a:pt x="470610" y="662935"/>
                </a:lnTo>
                <a:lnTo>
                  <a:pt x="385443" y="715191"/>
                </a:lnTo>
                <a:lnTo>
                  <a:pt x="421459" y="715191"/>
                </a:lnTo>
                <a:lnTo>
                  <a:pt x="486493" y="675289"/>
                </a:lnTo>
                <a:lnTo>
                  <a:pt x="523091" y="675289"/>
                </a:lnTo>
                <a:lnTo>
                  <a:pt x="504581" y="664182"/>
                </a:lnTo>
                <a:lnTo>
                  <a:pt x="525437" y="651381"/>
                </a:lnTo>
                <a:lnTo>
                  <a:pt x="489434" y="651381"/>
                </a:lnTo>
                <a:lnTo>
                  <a:pt x="489505" y="507712"/>
                </a:lnTo>
                <a:lnTo>
                  <a:pt x="526169" y="507712"/>
                </a:lnTo>
                <a:lnTo>
                  <a:pt x="498455" y="491083"/>
                </a:lnTo>
                <a:lnTo>
                  <a:pt x="498180" y="491083"/>
                </a:lnTo>
                <a:lnTo>
                  <a:pt x="611795" y="422911"/>
                </a:lnTo>
                <a:lnTo>
                  <a:pt x="667211" y="422911"/>
                </a:lnTo>
                <a:lnTo>
                  <a:pt x="630620" y="400956"/>
                </a:lnTo>
                <a:lnTo>
                  <a:pt x="630620" y="303802"/>
                </a:lnTo>
                <a:lnTo>
                  <a:pt x="630432" y="300233"/>
                </a:lnTo>
                <a:lnTo>
                  <a:pt x="628408" y="297017"/>
                </a:lnTo>
                <a:lnTo>
                  <a:pt x="625271" y="295307"/>
                </a:lnTo>
                <a:lnTo>
                  <a:pt x="577083" y="272285"/>
                </a:lnTo>
                <a:close/>
              </a:path>
              <a:path w="772160" h="756285">
                <a:moveTo>
                  <a:pt x="517185" y="634367"/>
                </a:moveTo>
                <a:lnTo>
                  <a:pt x="489434" y="651381"/>
                </a:lnTo>
                <a:lnTo>
                  <a:pt x="525437" y="651381"/>
                </a:lnTo>
                <a:lnTo>
                  <a:pt x="527021" y="650408"/>
                </a:lnTo>
                <a:lnTo>
                  <a:pt x="528410" y="644619"/>
                </a:lnTo>
                <a:lnTo>
                  <a:pt x="522982" y="635756"/>
                </a:lnTo>
                <a:lnTo>
                  <a:pt x="517185" y="634367"/>
                </a:lnTo>
                <a:close/>
              </a:path>
              <a:path w="772160" h="756285">
                <a:moveTo>
                  <a:pt x="301187" y="507712"/>
                </a:moveTo>
                <a:lnTo>
                  <a:pt x="282362" y="507712"/>
                </a:lnTo>
                <a:lnTo>
                  <a:pt x="282362" y="648423"/>
                </a:lnTo>
                <a:lnTo>
                  <a:pt x="301187" y="648423"/>
                </a:lnTo>
                <a:lnTo>
                  <a:pt x="301187" y="507712"/>
                </a:lnTo>
                <a:close/>
              </a:path>
              <a:path w="772160" h="756285">
                <a:moveTo>
                  <a:pt x="196592" y="422911"/>
                </a:moveTo>
                <a:lnTo>
                  <a:pt x="160001" y="422911"/>
                </a:lnTo>
                <a:lnTo>
                  <a:pt x="273624" y="491083"/>
                </a:lnTo>
                <a:lnTo>
                  <a:pt x="273337" y="491083"/>
                </a:lnTo>
                <a:lnTo>
                  <a:pt x="150589" y="564737"/>
                </a:lnTo>
                <a:lnTo>
                  <a:pt x="187180" y="564737"/>
                </a:lnTo>
                <a:lnTo>
                  <a:pt x="282221" y="507712"/>
                </a:lnTo>
                <a:lnTo>
                  <a:pt x="301187" y="507712"/>
                </a:lnTo>
                <a:lnTo>
                  <a:pt x="301187" y="485670"/>
                </a:lnTo>
                <a:lnTo>
                  <a:pt x="196592" y="422911"/>
                </a:lnTo>
                <a:close/>
              </a:path>
              <a:path w="772160" h="756285">
                <a:moveTo>
                  <a:pt x="667211" y="422911"/>
                </a:moveTo>
                <a:lnTo>
                  <a:pt x="630620" y="422911"/>
                </a:lnTo>
                <a:lnTo>
                  <a:pt x="744235" y="491083"/>
                </a:lnTo>
                <a:lnTo>
                  <a:pt x="743961" y="491083"/>
                </a:lnTo>
                <a:lnTo>
                  <a:pt x="621208" y="564737"/>
                </a:lnTo>
                <a:lnTo>
                  <a:pt x="657795" y="564737"/>
                </a:lnTo>
                <a:lnTo>
                  <a:pt x="752824" y="507712"/>
                </a:lnTo>
                <a:lnTo>
                  <a:pt x="771806" y="507712"/>
                </a:lnTo>
                <a:lnTo>
                  <a:pt x="771806" y="485670"/>
                </a:lnTo>
                <a:lnTo>
                  <a:pt x="667211" y="422911"/>
                </a:lnTo>
                <a:close/>
              </a:path>
              <a:path w="772160" h="756285">
                <a:moveTo>
                  <a:pt x="160001" y="422911"/>
                </a:moveTo>
                <a:lnTo>
                  <a:pt x="141176" y="422911"/>
                </a:lnTo>
                <a:lnTo>
                  <a:pt x="141177" y="465300"/>
                </a:lnTo>
                <a:lnTo>
                  <a:pt x="145396" y="469520"/>
                </a:lnTo>
                <a:lnTo>
                  <a:pt x="155789" y="469520"/>
                </a:lnTo>
                <a:lnTo>
                  <a:pt x="160001" y="465300"/>
                </a:lnTo>
                <a:lnTo>
                  <a:pt x="160001" y="422911"/>
                </a:lnTo>
                <a:close/>
              </a:path>
              <a:path w="772160" h="756285">
                <a:moveTo>
                  <a:pt x="630620" y="422911"/>
                </a:moveTo>
                <a:lnTo>
                  <a:pt x="611795" y="422911"/>
                </a:lnTo>
                <a:lnTo>
                  <a:pt x="611795" y="465300"/>
                </a:lnTo>
                <a:lnTo>
                  <a:pt x="616015" y="469520"/>
                </a:lnTo>
                <a:lnTo>
                  <a:pt x="626408" y="469520"/>
                </a:lnTo>
                <a:lnTo>
                  <a:pt x="630620" y="465300"/>
                </a:lnTo>
                <a:lnTo>
                  <a:pt x="630620" y="422911"/>
                </a:lnTo>
                <a:close/>
              </a:path>
              <a:path w="772160" h="756285">
                <a:moveTo>
                  <a:pt x="274998" y="272285"/>
                </a:moveTo>
                <a:lnTo>
                  <a:pt x="238398" y="272285"/>
                </a:lnTo>
                <a:lnTo>
                  <a:pt x="385898" y="360780"/>
                </a:lnTo>
                <a:lnTo>
                  <a:pt x="431958" y="333146"/>
                </a:lnTo>
                <a:lnTo>
                  <a:pt x="376423" y="333146"/>
                </a:lnTo>
                <a:lnTo>
                  <a:pt x="274998" y="272285"/>
                </a:lnTo>
                <a:close/>
              </a:path>
              <a:path w="772160" h="756285">
                <a:moveTo>
                  <a:pt x="290859" y="112379"/>
                </a:moveTo>
                <a:lnTo>
                  <a:pt x="254287" y="112379"/>
                </a:lnTo>
                <a:lnTo>
                  <a:pt x="376486" y="185712"/>
                </a:lnTo>
                <a:lnTo>
                  <a:pt x="376423" y="333146"/>
                </a:lnTo>
                <a:lnTo>
                  <a:pt x="395311" y="333146"/>
                </a:lnTo>
                <a:lnTo>
                  <a:pt x="395311" y="185712"/>
                </a:lnTo>
                <a:lnTo>
                  <a:pt x="422489" y="169404"/>
                </a:lnTo>
                <a:lnTo>
                  <a:pt x="385898" y="169404"/>
                </a:lnTo>
                <a:lnTo>
                  <a:pt x="290859" y="112379"/>
                </a:lnTo>
                <a:close/>
              </a:path>
              <a:path w="772160" h="756285">
                <a:moveTo>
                  <a:pt x="480453" y="226124"/>
                </a:moveTo>
                <a:lnTo>
                  <a:pt x="474837" y="228108"/>
                </a:lnTo>
                <a:lnTo>
                  <a:pt x="470351" y="237489"/>
                </a:lnTo>
                <a:lnTo>
                  <a:pt x="472352" y="243113"/>
                </a:lnTo>
                <a:lnTo>
                  <a:pt x="513028" y="262551"/>
                </a:lnTo>
                <a:lnTo>
                  <a:pt x="395381" y="333146"/>
                </a:lnTo>
                <a:lnTo>
                  <a:pt x="431958" y="333146"/>
                </a:lnTo>
                <a:lnTo>
                  <a:pt x="533398" y="272285"/>
                </a:lnTo>
                <a:lnTo>
                  <a:pt x="577083" y="272285"/>
                </a:lnTo>
                <a:lnTo>
                  <a:pt x="536496" y="252895"/>
                </a:lnTo>
                <a:lnTo>
                  <a:pt x="536496" y="243906"/>
                </a:lnTo>
                <a:lnTo>
                  <a:pt x="517671" y="243906"/>
                </a:lnTo>
                <a:lnTo>
                  <a:pt x="480453" y="226124"/>
                </a:lnTo>
                <a:close/>
              </a:path>
              <a:path w="772160" h="756285">
                <a:moveTo>
                  <a:pt x="291351" y="226123"/>
                </a:moveTo>
                <a:lnTo>
                  <a:pt x="254125" y="243906"/>
                </a:lnTo>
                <a:lnTo>
                  <a:pt x="297803" y="243906"/>
                </a:lnTo>
                <a:lnTo>
                  <a:pt x="299461" y="243113"/>
                </a:lnTo>
                <a:lnTo>
                  <a:pt x="301453" y="237489"/>
                </a:lnTo>
                <a:lnTo>
                  <a:pt x="297087" y="228359"/>
                </a:lnTo>
                <a:lnTo>
                  <a:pt x="296967" y="228108"/>
                </a:lnTo>
                <a:lnTo>
                  <a:pt x="291351" y="226123"/>
                </a:lnTo>
                <a:close/>
              </a:path>
              <a:path w="772160" h="756285">
                <a:moveTo>
                  <a:pt x="536496" y="112379"/>
                </a:moveTo>
                <a:lnTo>
                  <a:pt x="517671" y="112379"/>
                </a:lnTo>
                <a:lnTo>
                  <a:pt x="517671" y="243906"/>
                </a:lnTo>
                <a:lnTo>
                  <a:pt x="536496" y="243906"/>
                </a:lnTo>
                <a:lnTo>
                  <a:pt x="536496" y="112379"/>
                </a:lnTo>
                <a:close/>
              </a:path>
              <a:path w="772160" h="756285">
                <a:moveTo>
                  <a:pt x="422511" y="21962"/>
                </a:moveTo>
                <a:lnTo>
                  <a:pt x="385898" y="21962"/>
                </a:lnTo>
                <a:lnTo>
                  <a:pt x="508934" y="95750"/>
                </a:lnTo>
                <a:lnTo>
                  <a:pt x="508659" y="95750"/>
                </a:lnTo>
                <a:lnTo>
                  <a:pt x="385898" y="169404"/>
                </a:lnTo>
                <a:lnTo>
                  <a:pt x="422489" y="169404"/>
                </a:lnTo>
                <a:lnTo>
                  <a:pt x="517530" y="112379"/>
                </a:lnTo>
                <a:lnTo>
                  <a:pt x="536496" y="112379"/>
                </a:lnTo>
                <a:lnTo>
                  <a:pt x="536496" y="90338"/>
                </a:lnTo>
                <a:lnTo>
                  <a:pt x="422511" y="21962"/>
                </a:lnTo>
                <a:close/>
              </a:path>
            </a:pathLst>
          </a:custGeom>
          <a:solidFill>
            <a:srgbClr val="003D77"/>
          </a:solidFill>
        </p:spPr>
        <p:txBody>
          <a:bodyPr wrap="square" lIns="0" tIns="0" rIns="0" bIns="0" rtlCol="0"/>
          <a:lstStyle/>
          <a:p>
            <a:endParaRPr/>
          </a:p>
        </p:txBody>
      </p:sp>
      <p:grpSp>
        <p:nvGrpSpPr>
          <p:cNvPr id="20" name="object 17"/>
          <p:cNvGrpSpPr/>
          <p:nvPr/>
        </p:nvGrpSpPr>
        <p:grpSpPr>
          <a:xfrm>
            <a:off x="2329305" y="2227376"/>
            <a:ext cx="846455" cy="762000"/>
            <a:chOff x="2329305" y="2227376"/>
            <a:chExt cx="846455" cy="762000"/>
          </a:xfrm>
        </p:grpSpPr>
        <p:pic>
          <p:nvPicPr>
            <p:cNvPr id="21" name="object 18"/>
            <p:cNvPicPr/>
            <p:nvPr/>
          </p:nvPicPr>
          <p:blipFill>
            <a:blip r:embed="rId2" cstate="print"/>
            <a:stretch>
              <a:fillRect/>
            </a:stretch>
          </p:blipFill>
          <p:spPr>
            <a:xfrm>
              <a:off x="2404590" y="2340586"/>
              <a:ext cx="169036" cy="182487"/>
            </a:xfrm>
            <a:prstGeom prst="rect">
              <a:avLst/>
            </a:prstGeom>
          </p:spPr>
        </p:pic>
        <p:pic>
          <p:nvPicPr>
            <p:cNvPr id="22" name="object 19"/>
            <p:cNvPicPr/>
            <p:nvPr/>
          </p:nvPicPr>
          <p:blipFill>
            <a:blip r:embed="rId3" cstate="print"/>
            <a:stretch>
              <a:fillRect/>
            </a:stretch>
          </p:blipFill>
          <p:spPr>
            <a:xfrm>
              <a:off x="2329305" y="2547405"/>
              <a:ext cx="155484" cy="178582"/>
            </a:xfrm>
            <a:prstGeom prst="rect">
              <a:avLst/>
            </a:prstGeom>
          </p:spPr>
        </p:pic>
        <p:pic>
          <p:nvPicPr>
            <p:cNvPr id="23" name="object 20"/>
            <p:cNvPicPr/>
            <p:nvPr/>
          </p:nvPicPr>
          <p:blipFill>
            <a:blip r:embed="rId4" cstate="print"/>
            <a:stretch>
              <a:fillRect/>
            </a:stretch>
          </p:blipFill>
          <p:spPr>
            <a:xfrm>
              <a:off x="2696388" y="2227376"/>
              <a:ext cx="74505" cy="191248"/>
            </a:xfrm>
            <a:prstGeom prst="rect">
              <a:avLst/>
            </a:prstGeom>
          </p:spPr>
        </p:pic>
        <p:pic>
          <p:nvPicPr>
            <p:cNvPr id="24" name="object 21"/>
            <p:cNvPicPr/>
            <p:nvPr/>
          </p:nvPicPr>
          <p:blipFill>
            <a:blip r:embed="rId5" cstate="print"/>
            <a:stretch>
              <a:fillRect/>
            </a:stretch>
          </p:blipFill>
          <p:spPr>
            <a:xfrm>
              <a:off x="2884235" y="2302675"/>
              <a:ext cx="178442" cy="183289"/>
            </a:xfrm>
            <a:prstGeom prst="rect">
              <a:avLst/>
            </a:prstGeom>
          </p:spPr>
        </p:pic>
        <p:pic>
          <p:nvPicPr>
            <p:cNvPr id="25" name="object 22"/>
            <p:cNvPicPr/>
            <p:nvPr/>
          </p:nvPicPr>
          <p:blipFill>
            <a:blip r:embed="rId6" cstate="print"/>
            <a:stretch>
              <a:fillRect/>
            </a:stretch>
          </p:blipFill>
          <p:spPr>
            <a:xfrm>
              <a:off x="2743450" y="2782464"/>
              <a:ext cx="74505" cy="206826"/>
            </a:xfrm>
            <a:prstGeom prst="rect">
              <a:avLst/>
            </a:prstGeom>
          </p:spPr>
        </p:pic>
        <p:pic>
          <p:nvPicPr>
            <p:cNvPr id="26" name="object 23"/>
            <p:cNvPicPr/>
            <p:nvPr/>
          </p:nvPicPr>
          <p:blipFill>
            <a:blip r:embed="rId7" cstate="print"/>
            <a:stretch>
              <a:fillRect/>
            </a:stretch>
          </p:blipFill>
          <p:spPr>
            <a:xfrm>
              <a:off x="3022126" y="2575385"/>
              <a:ext cx="153485" cy="74786"/>
            </a:xfrm>
            <a:prstGeom prst="rect">
              <a:avLst/>
            </a:prstGeom>
          </p:spPr>
        </p:pic>
        <p:pic>
          <p:nvPicPr>
            <p:cNvPr id="27" name="object 24"/>
            <p:cNvPicPr/>
            <p:nvPr/>
          </p:nvPicPr>
          <p:blipFill>
            <a:blip r:embed="rId8" cstate="print"/>
            <a:stretch>
              <a:fillRect/>
            </a:stretch>
          </p:blipFill>
          <p:spPr>
            <a:xfrm>
              <a:off x="2470491" y="2782464"/>
              <a:ext cx="178434" cy="178589"/>
            </a:xfrm>
            <a:prstGeom prst="rect">
              <a:avLst/>
            </a:prstGeom>
          </p:spPr>
        </p:pic>
        <p:pic>
          <p:nvPicPr>
            <p:cNvPr id="28" name="object 25"/>
            <p:cNvPicPr/>
            <p:nvPr/>
          </p:nvPicPr>
          <p:blipFill>
            <a:blip r:embed="rId9" cstate="print"/>
            <a:stretch>
              <a:fillRect/>
            </a:stretch>
          </p:blipFill>
          <p:spPr>
            <a:xfrm>
              <a:off x="2921884" y="2781295"/>
              <a:ext cx="169016" cy="123018"/>
            </a:xfrm>
            <a:prstGeom prst="rect">
              <a:avLst/>
            </a:prstGeom>
          </p:spPr>
        </p:pic>
        <p:sp>
          <p:nvSpPr>
            <p:cNvPr id="29" name="object 26"/>
            <p:cNvSpPr/>
            <p:nvPr/>
          </p:nvSpPr>
          <p:spPr>
            <a:xfrm>
              <a:off x="2489066" y="2443607"/>
              <a:ext cx="524510" cy="311150"/>
            </a:xfrm>
            <a:custGeom>
              <a:avLst/>
              <a:gdLst/>
              <a:ahLst/>
              <a:cxnLst/>
              <a:rect l="l" t="t" r="r" b="b"/>
              <a:pathLst>
                <a:path w="524510" h="311150">
                  <a:moveTo>
                    <a:pt x="222451" y="0"/>
                  </a:moveTo>
                  <a:lnTo>
                    <a:pt x="160340" y="16567"/>
                  </a:lnTo>
                  <a:lnTo>
                    <a:pt x="112432" y="67525"/>
                  </a:lnTo>
                  <a:lnTo>
                    <a:pt x="101290" y="101845"/>
                  </a:lnTo>
                  <a:lnTo>
                    <a:pt x="78010" y="105277"/>
                  </a:lnTo>
                  <a:lnTo>
                    <a:pt x="36922" y="126475"/>
                  </a:lnTo>
                  <a:lnTo>
                    <a:pt x="6606" y="168343"/>
                  </a:lnTo>
                  <a:lnTo>
                    <a:pt x="0" y="195607"/>
                  </a:lnTo>
                  <a:lnTo>
                    <a:pt x="867" y="220436"/>
                  </a:lnTo>
                  <a:lnTo>
                    <a:pt x="978" y="223642"/>
                  </a:lnTo>
                  <a:lnTo>
                    <a:pt x="25536" y="274722"/>
                  </a:lnTo>
                  <a:lnTo>
                    <a:pt x="72199" y="305321"/>
                  </a:lnTo>
                  <a:lnTo>
                    <a:pt x="128696" y="310602"/>
                  </a:lnTo>
                  <a:lnTo>
                    <a:pt x="436010" y="310602"/>
                  </a:lnTo>
                  <a:lnTo>
                    <a:pt x="470012" y="304107"/>
                  </a:lnTo>
                  <a:lnTo>
                    <a:pt x="488707" y="291785"/>
                  </a:lnTo>
                  <a:lnTo>
                    <a:pt x="128884" y="291785"/>
                  </a:lnTo>
                  <a:lnTo>
                    <a:pt x="101212" y="291502"/>
                  </a:lnTo>
                  <a:lnTo>
                    <a:pt x="57187" y="277418"/>
                  </a:lnTo>
                  <a:lnTo>
                    <a:pt x="26674" y="242690"/>
                  </a:lnTo>
                  <a:lnTo>
                    <a:pt x="18773" y="197505"/>
                  </a:lnTo>
                  <a:lnTo>
                    <a:pt x="24168" y="175203"/>
                  </a:lnTo>
                  <a:lnTo>
                    <a:pt x="35413" y="155199"/>
                  </a:lnTo>
                  <a:lnTo>
                    <a:pt x="35496" y="155050"/>
                  </a:lnTo>
                  <a:lnTo>
                    <a:pt x="66256" y="129601"/>
                  </a:lnTo>
                  <a:lnTo>
                    <a:pt x="104914" y="120607"/>
                  </a:lnTo>
                  <a:lnTo>
                    <a:pt x="118456" y="120607"/>
                  </a:lnTo>
                  <a:lnTo>
                    <a:pt x="118523" y="118623"/>
                  </a:lnTo>
                  <a:lnTo>
                    <a:pt x="141871" y="56593"/>
                  </a:lnTo>
                  <a:lnTo>
                    <a:pt x="198199" y="21672"/>
                  </a:lnTo>
                  <a:lnTo>
                    <a:pt x="232803" y="19352"/>
                  </a:lnTo>
                  <a:lnTo>
                    <a:pt x="287583" y="19352"/>
                  </a:lnTo>
                  <a:lnTo>
                    <a:pt x="279494" y="13825"/>
                  </a:lnTo>
                  <a:lnTo>
                    <a:pt x="252017" y="3497"/>
                  </a:lnTo>
                  <a:lnTo>
                    <a:pt x="222451" y="0"/>
                  </a:lnTo>
                  <a:close/>
                </a:path>
                <a:path w="524510" h="311150">
                  <a:moveTo>
                    <a:pt x="488737" y="155050"/>
                  </a:moveTo>
                  <a:lnTo>
                    <a:pt x="436178" y="155050"/>
                  </a:lnTo>
                  <a:lnTo>
                    <a:pt x="462656" y="160071"/>
                  </a:lnTo>
                  <a:lnTo>
                    <a:pt x="484566" y="174471"/>
                  </a:lnTo>
                  <a:lnTo>
                    <a:pt x="499476" y="196038"/>
                  </a:lnTo>
                  <a:lnTo>
                    <a:pt x="505160" y="222594"/>
                  </a:lnTo>
                  <a:lnTo>
                    <a:pt x="500100" y="249276"/>
                  </a:lnTo>
                  <a:lnTo>
                    <a:pt x="485700" y="271185"/>
                  </a:lnTo>
                  <a:lnTo>
                    <a:pt x="464134" y="286096"/>
                  </a:lnTo>
                  <a:lnTo>
                    <a:pt x="437579" y="291785"/>
                  </a:lnTo>
                  <a:lnTo>
                    <a:pt x="488707" y="291785"/>
                  </a:lnTo>
                  <a:lnTo>
                    <a:pt x="497914" y="285717"/>
                  </a:lnTo>
                  <a:lnTo>
                    <a:pt x="516883" y="258207"/>
                  </a:lnTo>
                  <a:lnTo>
                    <a:pt x="524086" y="224351"/>
                  </a:lnTo>
                  <a:lnTo>
                    <a:pt x="518510" y="192697"/>
                  </a:lnTo>
                  <a:lnTo>
                    <a:pt x="502474" y="165974"/>
                  </a:lnTo>
                  <a:lnTo>
                    <a:pt x="488737" y="155050"/>
                  </a:lnTo>
                  <a:close/>
                </a:path>
                <a:path w="524510" h="311150">
                  <a:moveTo>
                    <a:pt x="404612" y="69938"/>
                  </a:moveTo>
                  <a:lnTo>
                    <a:pt x="335069" y="69938"/>
                  </a:lnTo>
                  <a:lnTo>
                    <a:pt x="355513" y="70339"/>
                  </a:lnTo>
                  <a:lnTo>
                    <a:pt x="375306" y="75468"/>
                  </a:lnTo>
                  <a:lnTo>
                    <a:pt x="408706" y="98590"/>
                  </a:lnTo>
                  <a:lnTo>
                    <a:pt x="427416" y="133439"/>
                  </a:lnTo>
                  <a:lnTo>
                    <a:pt x="430222" y="153426"/>
                  </a:lnTo>
                  <a:lnTo>
                    <a:pt x="430222" y="155199"/>
                  </a:lnTo>
                  <a:lnTo>
                    <a:pt x="432198" y="155050"/>
                  </a:lnTo>
                  <a:lnTo>
                    <a:pt x="488737" y="155050"/>
                  </a:lnTo>
                  <a:lnTo>
                    <a:pt x="478081" y="146576"/>
                  </a:lnTo>
                  <a:lnTo>
                    <a:pt x="447431" y="136899"/>
                  </a:lnTo>
                  <a:lnTo>
                    <a:pt x="441838" y="117158"/>
                  </a:lnTo>
                  <a:lnTo>
                    <a:pt x="432591" y="99058"/>
                  </a:lnTo>
                  <a:lnTo>
                    <a:pt x="420011" y="83097"/>
                  </a:lnTo>
                  <a:lnTo>
                    <a:pt x="404612" y="69938"/>
                  </a:lnTo>
                  <a:close/>
                </a:path>
                <a:path w="524510" h="311150">
                  <a:moveTo>
                    <a:pt x="118456" y="120607"/>
                  </a:moveTo>
                  <a:lnTo>
                    <a:pt x="109432" y="120607"/>
                  </a:lnTo>
                  <a:lnTo>
                    <a:pt x="113950" y="120960"/>
                  </a:lnTo>
                  <a:lnTo>
                    <a:pt x="118421" y="121658"/>
                  </a:lnTo>
                  <a:lnTo>
                    <a:pt x="118456" y="120607"/>
                  </a:lnTo>
                  <a:close/>
                </a:path>
                <a:path w="524510" h="311150">
                  <a:moveTo>
                    <a:pt x="287583" y="19352"/>
                  </a:moveTo>
                  <a:lnTo>
                    <a:pt x="232803" y="19352"/>
                  </a:lnTo>
                  <a:lnTo>
                    <a:pt x="265455" y="28132"/>
                  </a:lnTo>
                  <a:lnTo>
                    <a:pt x="293608" y="46859"/>
                  </a:lnTo>
                  <a:lnTo>
                    <a:pt x="314716" y="74383"/>
                  </a:lnTo>
                  <a:lnTo>
                    <a:pt x="335069" y="69938"/>
                  </a:lnTo>
                  <a:lnTo>
                    <a:pt x="404612" y="69938"/>
                  </a:lnTo>
                  <a:lnTo>
                    <a:pt x="362719" y="52577"/>
                  </a:lnTo>
                  <a:lnTo>
                    <a:pt x="323571" y="52577"/>
                  </a:lnTo>
                  <a:lnTo>
                    <a:pt x="303730" y="30385"/>
                  </a:lnTo>
                  <a:lnTo>
                    <a:pt x="287583" y="19352"/>
                  </a:lnTo>
                  <a:close/>
                </a:path>
                <a:path w="524510" h="311150">
                  <a:moveTo>
                    <a:pt x="343651" y="50695"/>
                  </a:moveTo>
                  <a:lnTo>
                    <a:pt x="336914" y="50695"/>
                  </a:lnTo>
                  <a:lnTo>
                    <a:pt x="330192" y="51322"/>
                  </a:lnTo>
                  <a:lnTo>
                    <a:pt x="323571" y="52577"/>
                  </a:lnTo>
                  <a:lnTo>
                    <a:pt x="362719" y="52577"/>
                  </a:lnTo>
                  <a:lnTo>
                    <a:pt x="359810" y="51903"/>
                  </a:lnTo>
                  <a:lnTo>
                    <a:pt x="343651" y="50695"/>
                  </a:lnTo>
                  <a:close/>
                </a:path>
              </a:pathLst>
            </a:custGeom>
            <a:solidFill>
              <a:srgbClr val="003D77"/>
            </a:solidFill>
          </p:spPr>
          <p:txBody>
            <a:bodyPr wrap="square" lIns="0" tIns="0" rIns="0" bIns="0" rtlCol="0"/>
            <a:lstStyle/>
            <a:p>
              <a:endParaRPr/>
            </a:p>
          </p:txBody>
        </p:sp>
      </p:grpSp>
      <p:grpSp>
        <p:nvGrpSpPr>
          <p:cNvPr id="30" name="object 27"/>
          <p:cNvGrpSpPr/>
          <p:nvPr/>
        </p:nvGrpSpPr>
        <p:grpSpPr>
          <a:xfrm>
            <a:off x="8923847" y="2264966"/>
            <a:ext cx="734695" cy="687705"/>
            <a:chOff x="8923847" y="2264966"/>
            <a:chExt cx="734695" cy="687705"/>
          </a:xfrm>
        </p:grpSpPr>
        <p:sp>
          <p:nvSpPr>
            <p:cNvPr id="31" name="object 28"/>
            <p:cNvSpPr/>
            <p:nvPr/>
          </p:nvSpPr>
          <p:spPr>
            <a:xfrm>
              <a:off x="8923845" y="2264968"/>
              <a:ext cx="734695" cy="687705"/>
            </a:xfrm>
            <a:custGeom>
              <a:avLst/>
              <a:gdLst/>
              <a:ahLst/>
              <a:cxnLst/>
              <a:rect l="l" t="t" r="r" b="b"/>
              <a:pathLst>
                <a:path w="734695" h="687705">
                  <a:moveTo>
                    <a:pt x="441134" y="75336"/>
                  </a:moveTo>
                  <a:lnTo>
                    <a:pt x="423633" y="24218"/>
                  </a:lnTo>
                  <a:lnTo>
                    <a:pt x="417436" y="18707"/>
                  </a:lnTo>
                  <a:lnTo>
                    <a:pt x="393788" y="4711"/>
                  </a:lnTo>
                  <a:lnTo>
                    <a:pt x="336956" y="5727"/>
                  </a:lnTo>
                  <a:lnTo>
                    <a:pt x="308508" y="24879"/>
                  </a:lnTo>
                  <a:lnTo>
                    <a:pt x="303530" y="24879"/>
                  </a:lnTo>
                  <a:lnTo>
                    <a:pt x="300888" y="22529"/>
                  </a:lnTo>
                  <a:lnTo>
                    <a:pt x="300189" y="21920"/>
                  </a:lnTo>
                  <a:lnTo>
                    <a:pt x="278193" y="8331"/>
                  </a:lnTo>
                  <a:lnTo>
                    <a:pt x="278574" y="8331"/>
                  </a:lnTo>
                  <a:lnTo>
                    <a:pt x="253225" y="3708"/>
                  </a:lnTo>
                  <a:lnTo>
                    <a:pt x="228434" y="8331"/>
                  </a:lnTo>
                  <a:lnTo>
                    <a:pt x="206641" y="21920"/>
                  </a:lnTo>
                  <a:lnTo>
                    <a:pt x="206248" y="22186"/>
                  </a:lnTo>
                  <a:lnTo>
                    <a:pt x="202577" y="25793"/>
                  </a:lnTo>
                  <a:lnTo>
                    <a:pt x="199339" y="28765"/>
                  </a:lnTo>
                  <a:lnTo>
                    <a:pt x="194348" y="28765"/>
                  </a:lnTo>
                  <a:lnTo>
                    <a:pt x="191109" y="25793"/>
                  </a:lnTo>
                  <a:lnTo>
                    <a:pt x="185407" y="21488"/>
                  </a:lnTo>
                  <a:lnTo>
                    <a:pt x="177914" y="15836"/>
                  </a:lnTo>
                  <a:lnTo>
                    <a:pt x="163220" y="8547"/>
                  </a:lnTo>
                  <a:lnTo>
                    <a:pt x="147447" y="4064"/>
                  </a:lnTo>
                  <a:lnTo>
                    <a:pt x="131851" y="2654"/>
                  </a:lnTo>
                  <a:lnTo>
                    <a:pt x="124129" y="2654"/>
                  </a:lnTo>
                  <a:lnTo>
                    <a:pt x="58458" y="28511"/>
                  </a:lnTo>
                  <a:lnTo>
                    <a:pt x="29400" y="92824"/>
                  </a:lnTo>
                  <a:lnTo>
                    <a:pt x="29400" y="103403"/>
                  </a:lnTo>
                  <a:lnTo>
                    <a:pt x="48221" y="103403"/>
                  </a:lnTo>
                  <a:lnTo>
                    <a:pt x="48285" y="92824"/>
                  </a:lnTo>
                  <a:lnTo>
                    <a:pt x="54978" y="64541"/>
                  </a:lnTo>
                  <a:lnTo>
                    <a:pt x="71539" y="41567"/>
                  </a:lnTo>
                  <a:lnTo>
                    <a:pt x="95491" y="26454"/>
                  </a:lnTo>
                  <a:lnTo>
                    <a:pt x="124396" y="21488"/>
                  </a:lnTo>
                  <a:lnTo>
                    <a:pt x="132664" y="21488"/>
                  </a:lnTo>
                  <a:lnTo>
                    <a:pt x="144043" y="22529"/>
                  </a:lnTo>
                  <a:lnTo>
                    <a:pt x="156413" y="26047"/>
                  </a:lnTo>
                  <a:lnTo>
                    <a:pt x="167944" y="31762"/>
                  </a:lnTo>
                  <a:lnTo>
                    <a:pt x="178308" y="39560"/>
                  </a:lnTo>
                  <a:lnTo>
                    <a:pt x="187121" y="44970"/>
                  </a:lnTo>
                  <a:lnTo>
                    <a:pt x="196977" y="46736"/>
                  </a:lnTo>
                  <a:lnTo>
                    <a:pt x="206260" y="44970"/>
                  </a:lnTo>
                  <a:lnTo>
                    <a:pt x="206641" y="44970"/>
                  </a:lnTo>
                  <a:lnTo>
                    <a:pt x="215557" y="39357"/>
                  </a:lnTo>
                  <a:lnTo>
                    <a:pt x="219240" y="35750"/>
                  </a:lnTo>
                  <a:lnTo>
                    <a:pt x="221043" y="34607"/>
                  </a:lnTo>
                  <a:lnTo>
                    <a:pt x="230530" y="28765"/>
                  </a:lnTo>
                  <a:lnTo>
                    <a:pt x="235343" y="25793"/>
                  </a:lnTo>
                  <a:lnTo>
                    <a:pt x="235191" y="25793"/>
                  </a:lnTo>
                  <a:lnTo>
                    <a:pt x="252996" y="22529"/>
                  </a:lnTo>
                  <a:lnTo>
                    <a:pt x="253873" y="22529"/>
                  </a:lnTo>
                  <a:lnTo>
                    <a:pt x="271462" y="25793"/>
                  </a:lnTo>
                  <a:lnTo>
                    <a:pt x="287515" y="35750"/>
                  </a:lnTo>
                  <a:lnTo>
                    <a:pt x="296303" y="41097"/>
                  </a:lnTo>
                  <a:lnTo>
                    <a:pt x="306133" y="42849"/>
                  </a:lnTo>
                  <a:lnTo>
                    <a:pt x="315353" y="41097"/>
                  </a:lnTo>
                  <a:lnTo>
                    <a:pt x="315760" y="41097"/>
                  </a:lnTo>
                  <a:lnTo>
                    <a:pt x="324345" y="35750"/>
                  </a:lnTo>
                  <a:lnTo>
                    <a:pt x="341134" y="24879"/>
                  </a:lnTo>
                  <a:lnTo>
                    <a:pt x="343750" y="23177"/>
                  </a:lnTo>
                  <a:lnTo>
                    <a:pt x="365315" y="18707"/>
                  </a:lnTo>
                  <a:lnTo>
                    <a:pt x="406692" y="33667"/>
                  </a:lnTo>
                  <a:lnTo>
                    <a:pt x="422186" y="73367"/>
                  </a:lnTo>
                  <a:lnTo>
                    <a:pt x="422300" y="74282"/>
                  </a:lnTo>
                  <a:lnTo>
                    <a:pt x="417423" y="92824"/>
                  </a:lnTo>
                  <a:lnTo>
                    <a:pt x="417347" y="93078"/>
                  </a:lnTo>
                  <a:lnTo>
                    <a:pt x="417233" y="93535"/>
                  </a:lnTo>
                  <a:lnTo>
                    <a:pt x="404723" y="109931"/>
                  </a:lnTo>
                  <a:lnTo>
                    <a:pt x="391515" y="119443"/>
                  </a:lnTo>
                  <a:lnTo>
                    <a:pt x="376542" y="125158"/>
                  </a:lnTo>
                  <a:lnTo>
                    <a:pt x="360616" y="126885"/>
                  </a:lnTo>
                  <a:lnTo>
                    <a:pt x="345084" y="124510"/>
                  </a:lnTo>
                  <a:lnTo>
                    <a:pt x="344817" y="124510"/>
                  </a:lnTo>
                  <a:lnTo>
                    <a:pt x="337769" y="122453"/>
                  </a:lnTo>
                  <a:lnTo>
                    <a:pt x="334010" y="128384"/>
                  </a:lnTo>
                  <a:lnTo>
                    <a:pt x="331990" y="131533"/>
                  </a:lnTo>
                  <a:lnTo>
                    <a:pt x="329603" y="134416"/>
                  </a:lnTo>
                  <a:lnTo>
                    <a:pt x="326885" y="136982"/>
                  </a:lnTo>
                  <a:lnTo>
                    <a:pt x="311721" y="146824"/>
                  </a:lnTo>
                  <a:lnTo>
                    <a:pt x="294563" y="150368"/>
                  </a:lnTo>
                  <a:lnTo>
                    <a:pt x="277266" y="147612"/>
                  </a:lnTo>
                  <a:lnTo>
                    <a:pt x="249580" y="113779"/>
                  </a:lnTo>
                  <a:lnTo>
                    <a:pt x="248754" y="105397"/>
                  </a:lnTo>
                  <a:lnTo>
                    <a:pt x="248640" y="104279"/>
                  </a:lnTo>
                  <a:lnTo>
                    <a:pt x="238772" y="105397"/>
                  </a:lnTo>
                  <a:lnTo>
                    <a:pt x="227177" y="105397"/>
                  </a:lnTo>
                  <a:lnTo>
                    <a:pt x="215607" y="102908"/>
                  </a:lnTo>
                  <a:lnTo>
                    <a:pt x="204812" y="98031"/>
                  </a:lnTo>
                  <a:lnTo>
                    <a:pt x="195211" y="90893"/>
                  </a:lnTo>
                  <a:lnTo>
                    <a:pt x="170675" y="67640"/>
                  </a:lnTo>
                  <a:lnTo>
                    <a:pt x="168046" y="65151"/>
                  </a:lnTo>
                  <a:lnTo>
                    <a:pt x="156946" y="57340"/>
                  </a:lnTo>
                  <a:lnTo>
                    <a:pt x="144627" y="51930"/>
                  </a:lnTo>
                  <a:lnTo>
                    <a:pt x="131483" y="49047"/>
                  </a:lnTo>
                  <a:lnTo>
                    <a:pt x="117906" y="48831"/>
                  </a:lnTo>
                  <a:lnTo>
                    <a:pt x="112649" y="49212"/>
                  </a:lnTo>
                  <a:lnTo>
                    <a:pt x="70815" y="79133"/>
                  </a:lnTo>
                  <a:lnTo>
                    <a:pt x="67627" y="103403"/>
                  </a:lnTo>
                  <a:lnTo>
                    <a:pt x="86448" y="103403"/>
                  </a:lnTo>
                  <a:lnTo>
                    <a:pt x="86448" y="97116"/>
                  </a:lnTo>
                  <a:lnTo>
                    <a:pt x="88468" y="86042"/>
                  </a:lnTo>
                  <a:lnTo>
                    <a:pt x="94322" y="76873"/>
                  </a:lnTo>
                  <a:lnTo>
                    <a:pt x="103162" y="70535"/>
                  </a:lnTo>
                  <a:lnTo>
                    <a:pt x="114109" y="67932"/>
                  </a:lnTo>
                  <a:lnTo>
                    <a:pt x="117894" y="67640"/>
                  </a:lnTo>
                  <a:lnTo>
                    <a:pt x="128536" y="67640"/>
                  </a:lnTo>
                  <a:lnTo>
                    <a:pt x="138061" y="69596"/>
                  </a:lnTo>
                  <a:lnTo>
                    <a:pt x="147040" y="73367"/>
                  </a:lnTo>
                  <a:lnTo>
                    <a:pt x="155181" y="78867"/>
                  </a:lnTo>
                  <a:lnTo>
                    <a:pt x="182333" y="104609"/>
                  </a:lnTo>
                  <a:lnTo>
                    <a:pt x="193281" y="113055"/>
                  </a:lnTo>
                  <a:lnTo>
                    <a:pt x="205498" y="119265"/>
                  </a:lnTo>
                  <a:lnTo>
                    <a:pt x="218655" y="123126"/>
                  </a:lnTo>
                  <a:lnTo>
                    <a:pt x="232397" y="124510"/>
                  </a:lnTo>
                  <a:lnTo>
                    <a:pt x="235038" y="132308"/>
                  </a:lnTo>
                  <a:lnTo>
                    <a:pt x="269697" y="164858"/>
                  </a:lnTo>
                  <a:lnTo>
                    <a:pt x="293484" y="169164"/>
                  </a:lnTo>
                  <a:lnTo>
                    <a:pt x="305117" y="168084"/>
                  </a:lnTo>
                  <a:lnTo>
                    <a:pt x="305917" y="168084"/>
                  </a:lnTo>
                  <a:lnTo>
                    <a:pt x="318516" y="164414"/>
                  </a:lnTo>
                  <a:lnTo>
                    <a:pt x="329844" y="158584"/>
                  </a:lnTo>
                  <a:lnTo>
                    <a:pt x="339940" y="150634"/>
                  </a:lnTo>
                  <a:lnTo>
                    <a:pt x="340207" y="150368"/>
                  </a:lnTo>
                  <a:lnTo>
                    <a:pt x="342061" y="148615"/>
                  </a:lnTo>
                  <a:lnTo>
                    <a:pt x="344055" y="146443"/>
                  </a:lnTo>
                  <a:lnTo>
                    <a:pt x="345897" y="144157"/>
                  </a:lnTo>
                  <a:lnTo>
                    <a:pt x="365226" y="145694"/>
                  </a:lnTo>
                  <a:lnTo>
                    <a:pt x="374840" y="144157"/>
                  </a:lnTo>
                  <a:lnTo>
                    <a:pt x="384111" y="142671"/>
                  </a:lnTo>
                  <a:lnTo>
                    <a:pt x="401777" y="135331"/>
                  </a:lnTo>
                  <a:lnTo>
                    <a:pt x="413334" y="126885"/>
                  </a:lnTo>
                  <a:lnTo>
                    <a:pt x="417423" y="123901"/>
                  </a:lnTo>
                  <a:lnTo>
                    <a:pt x="434327" y="101536"/>
                  </a:lnTo>
                  <a:lnTo>
                    <a:pt x="441134" y="75336"/>
                  </a:lnTo>
                  <a:close/>
                </a:path>
                <a:path w="734695" h="687705">
                  <a:moveTo>
                    <a:pt x="734161" y="517728"/>
                  </a:moveTo>
                  <a:lnTo>
                    <a:pt x="715340" y="517728"/>
                  </a:lnTo>
                  <a:lnTo>
                    <a:pt x="715340" y="536498"/>
                  </a:lnTo>
                  <a:lnTo>
                    <a:pt x="715340" y="668274"/>
                  </a:lnTo>
                  <a:lnTo>
                    <a:pt x="18821" y="668274"/>
                  </a:lnTo>
                  <a:lnTo>
                    <a:pt x="18872" y="462851"/>
                  </a:lnTo>
                  <a:lnTo>
                    <a:pt x="42418" y="141071"/>
                  </a:lnTo>
                  <a:lnTo>
                    <a:pt x="73812" y="141071"/>
                  </a:lnTo>
                  <a:lnTo>
                    <a:pt x="99580" y="492709"/>
                  </a:lnTo>
                  <a:lnTo>
                    <a:pt x="157086" y="462851"/>
                  </a:lnTo>
                  <a:lnTo>
                    <a:pt x="321589" y="377507"/>
                  </a:lnTo>
                  <a:lnTo>
                    <a:pt x="321652" y="493826"/>
                  </a:lnTo>
                  <a:lnTo>
                    <a:pt x="381406" y="462851"/>
                  </a:lnTo>
                  <a:lnTo>
                    <a:pt x="545909" y="377507"/>
                  </a:lnTo>
                  <a:lnTo>
                    <a:pt x="545909" y="536498"/>
                  </a:lnTo>
                  <a:lnTo>
                    <a:pt x="715340" y="536498"/>
                  </a:lnTo>
                  <a:lnTo>
                    <a:pt x="715340" y="517728"/>
                  </a:lnTo>
                  <a:lnTo>
                    <a:pt x="564743" y="517715"/>
                  </a:lnTo>
                  <a:lnTo>
                    <a:pt x="564743" y="377507"/>
                  </a:lnTo>
                  <a:lnTo>
                    <a:pt x="564743" y="346532"/>
                  </a:lnTo>
                  <a:lnTo>
                    <a:pt x="340512" y="462851"/>
                  </a:lnTo>
                  <a:lnTo>
                    <a:pt x="340512" y="377507"/>
                  </a:lnTo>
                  <a:lnTo>
                    <a:pt x="340512" y="346532"/>
                  </a:lnTo>
                  <a:lnTo>
                    <a:pt x="116268" y="462851"/>
                  </a:lnTo>
                  <a:lnTo>
                    <a:pt x="92671" y="141071"/>
                  </a:lnTo>
                  <a:lnTo>
                    <a:pt x="91300" y="122237"/>
                  </a:lnTo>
                  <a:lnTo>
                    <a:pt x="24917" y="122237"/>
                  </a:lnTo>
                  <a:lnTo>
                    <a:pt x="0" y="462851"/>
                  </a:lnTo>
                  <a:lnTo>
                    <a:pt x="0" y="687146"/>
                  </a:lnTo>
                  <a:lnTo>
                    <a:pt x="734161" y="687146"/>
                  </a:lnTo>
                  <a:lnTo>
                    <a:pt x="734161" y="668274"/>
                  </a:lnTo>
                  <a:lnTo>
                    <a:pt x="734161" y="517728"/>
                  </a:lnTo>
                  <a:close/>
                </a:path>
              </a:pathLst>
            </a:custGeom>
            <a:solidFill>
              <a:srgbClr val="003D77"/>
            </a:solidFill>
          </p:spPr>
          <p:txBody>
            <a:bodyPr wrap="square" lIns="0" tIns="0" rIns="0" bIns="0" rtlCol="0"/>
            <a:lstStyle/>
            <a:p>
              <a:endParaRPr/>
            </a:p>
          </p:txBody>
        </p:sp>
        <p:pic>
          <p:nvPicPr>
            <p:cNvPr id="32" name="object 29"/>
            <p:cNvPicPr/>
            <p:nvPr/>
          </p:nvPicPr>
          <p:blipFill>
            <a:blip r:embed="rId10" cstate="print"/>
            <a:stretch>
              <a:fillRect/>
            </a:stretch>
          </p:blipFill>
          <p:spPr>
            <a:xfrm>
              <a:off x="8990291" y="2819173"/>
              <a:ext cx="99661" cy="74768"/>
            </a:xfrm>
            <a:prstGeom prst="rect">
              <a:avLst/>
            </a:prstGeom>
          </p:spPr>
        </p:pic>
        <p:pic>
          <p:nvPicPr>
            <p:cNvPr id="33" name="object 30"/>
            <p:cNvPicPr/>
            <p:nvPr/>
          </p:nvPicPr>
          <p:blipFill>
            <a:blip r:embed="rId10" cstate="print"/>
            <a:stretch>
              <a:fillRect/>
            </a:stretch>
          </p:blipFill>
          <p:spPr>
            <a:xfrm>
              <a:off x="9322500" y="2819173"/>
              <a:ext cx="99669" cy="74768"/>
            </a:xfrm>
            <a:prstGeom prst="rect">
              <a:avLst/>
            </a:prstGeom>
          </p:spPr>
        </p:pic>
        <p:pic>
          <p:nvPicPr>
            <p:cNvPr id="34" name="object 31"/>
            <p:cNvPicPr/>
            <p:nvPr/>
          </p:nvPicPr>
          <p:blipFill>
            <a:blip r:embed="rId11" cstate="print"/>
            <a:stretch>
              <a:fillRect/>
            </a:stretch>
          </p:blipFill>
          <p:spPr>
            <a:xfrm>
              <a:off x="9156450" y="2819173"/>
              <a:ext cx="99653" cy="74768"/>
            </a:xfrm>
            <a:prstGeom prst="rect">
              <a:avLst/>
            </a:prstGeom>
          </p:spPr>
        </p:pic>
      </p:grpSp>
      <p:sp>
        <p:nvSpPr>
          <p:cNvPr id="35" name="object 32"/>
          <p:cNvSpPr/>
          <p:nvPr/>
        </p:nvSpPr>
        <p:spPr>
          <a:xfrm>
            <a:off x="8643666" y="1133770"/>
            <a:ext cx="562610" cy="403225"/>
          </a:xfrm>
          <a:custGeom>
            <a:avLst/>
            <a:gdLst/>
            <a:ahLst/>
            <a:cxnLst/>
            <a:rect l="l" t="t" r="r" b="b"/>
            <a:pathLst>
              <a:path w="562609" h="403225">
                <a:moveTo>
                  <a:pt x="501629" y="397327"/>
                </a:moveTo>
                <a:lnTo>
                  <a:pt x="504686" y="393787"/>
                </a:lnTo>
                <a:lnTo>
                  <a:pt x="561059" y="260810"/>
                </a:lnTo>
                <a:lnTo>
                  <a:pt x="562580" y="252989"/>
                </a:lnTo>
                <a:lnTo>
                  <a:pt x="561080" y="245224"/>
                </a:lnTo>
                <a:lnTo>
                  <a:pt x="556753" y="238494"/>
                </a:lnTo>
                <a:lnTo>
                  <a:pt x="549798" y="233781"/>
                </a:lnTo>
                <a:lnTo>
                  <a:pt x="541977" y="232260"/>
                </a:lnTo>
                <a:lnTo>
                  <a:pt x="534212" y="233760"/>
                </a:lnTo>
                <a:lnTo>
                  <a:pt x="527482" y="238086"/>
                </a:lnTo>
                <a:lnTo>
                  <a:pt x="522769" y="245042"/>
                </a:lnTo>
                <a:lnTo>
                  <a:pt x="486676" y="328810"/>
                </a:lnTo>
                <a:lnTo>
                  <a:pt x="471164" y="272685"/>
                </a:lnTo>
                <a:lnTo>
                  <a:pt x="450322" y="223461"/>
                </a:lnTo>
                <a:lnTo>
                  <a:pt x="425046" y="180691"/>
                </a:lnTo>
                <a:lnTo>
                  <a:pt x="396230" y="143927"/>
                </a:lnTo>
                <a:lnTo>
                  <a:pt x="364770" y="112723"/>
                </a:lnTo>
                <a:lnTo>
                  <a:pt x="331560" y="86629"/>
                </a:lnTo>
                <a:lnTo>
                  <a:pt x="297496" y="65200"/>
                </a:lnTo>
                <a:lnTo>
                  <a:pt x="263474" y="47986"/>
                </a:lnTo>
                <a:lnTo>
                  <a:pt x="178987" y="18465"/>
                </a:lnTo>
                <a:lnTo>
                  <a:pt x="126516" y="7295"/>
                </a:lnTo>
                <a:lnTo>
                  <a:pt x="73290" y="1114"/>
                </a:lnTo>
                <a:lnTo>
                  <a:pt x="19628" y="0"/>
                </a:lnTo>
                <a:lnTo>
                  <a:pt x="11749" y="1795"/>
                </a:lnTo>
                <a:lnTo>
                  <a:pt x="5429" y="6482"/>
                </a:lnTo>
                <a:lnTo>
                  <a:pt x="1302" y="13370"/>
                </a:lnTo>
                <a:lnTo>
                  <a:pt x="0" y="21772"/>
                </a:lnTo>
                <a:lnTo>
                  <a:pt x="1795" y="29651"/>
                </a:lnTo>
                <a:lnTo>
                  <a:pt x="6482" y="35971"/>
                </a:lnTo>
                <a:lnTo>
                  <a:pt x="13370" y="40099"/>
                </a:lnTo>
                <a:lnTo>
                  <a:pt x="21773" y="41401"/>
                </a:lnTo>
                <a:lnTo>
                  <a:pt x="71564" y="42712"/>
                </a:lnTo>
                <a:lnTo>
                  <a:pt x="120777" y="48583"/>
                </a:lnTo>
                <a:lnTo>
                  <a:pt x="169156" y="58909"/>
                </a:lnTo>
                <a:lnTo>
                  <a:pt x="216444" y="73583"/>
                </a:lnTo>
                <a:lnTo>
                  <a:pt x="261346" y="93068"/>
                </a:lnTo>
                <a:lnTo>
                  <a:pt x="301642" y="116622"/>
                </a:lnTo>
                <a:lnTo>
                  <a:pt x="337316" y="144209"/>
                </a:lnTo>
                <a:lnTo>
                  <a:pt x="368353" y="175790"/>
                </a:lnTo>
                <a:lnTo>
                  <a:pt x="394736" y="211328"/>
                </a:lnTo>
                <a:lnTo>
                  <a:pt x="416451" y="250785"/>
                </a:lnTo>
                <a:lnTo>
                  <a:pt x="433481" y="294123"/>
                </a:lnTo>
                <a:lnTo>
                  <a:pt x="445811" y="341304"/>
                </a:lnTo>
                <a:lnTo>
                  <a:pt x="366870" y="307731"/>
                </a:lnTo>
                <a:lnTo>
                  <a:pt x="359050" y="306210"/>
                </a:lnTo>
                <a:lnTo>
                  <a:pt x="351285" y="307710"/>
                </a:lnTo>
                <a:lnTo>
                  <a:pt x="344555" y="312037"/>
                </a:lnTo>
                <a:lnTo>
                  <a:pt x="339842" y="318992"/>
                </a:lnTo>
                <a:lnTo>
                  <a:pt x="338321" y="326813"/>
                </a:lnTo>
                <a:lnTo>
                  <a:pt x="339821" y="334578"/>
                </a:lnTo>
                <a:lnTo>
                  <a:pt x="344148" y="341308"/>
                </a:lnTo>
                <a:lnTo>
                  <a:pt x="351103" y="346022"/>
                </a:lnTo>
                <a:lnTo>
                  <a:pt x="482538" y="402260"/>
                </a:lnTo>
                <a:lnTo>
                  <a:pt x="486560" y="402850"/>
                </a:lnTo>
                <a:lnTo>
                  <a:pt x="501629" y="397327"/>
                </a:lnTo>
                <a:close/>
              </a:path>
            </a:pathLst>
          </a:custGeom>
          <a:solidFill>
            <a:srgbClr val="68478C"/>
          </a:solidFill>
        </p:spPr>
        <p:txBody>
          <a:bodyPr wrap="square" lIns="0" tIns="0" rIns="0" bIns="0" rtlCol="0"/>
          <a:lstStyle/>
          <a:p>
            <a:endParaRPr/>
          </a:p>
        </p:txBody>
      </p:sp>
      <p:sp>
        <p:nvSpPr>
          <p:cNvPr id="36" name="object 33"/>
          <p:cNvSpPr/>
          <p:nvPr/>
        </p:nvSpPr>
        <p:spPr>
          <a:xfrm>
            <a:off x="3670229" y="1196836"/>
            <a:ext cx="586740" cy="354330"/>
          </a:xfrm>
          <a:custGeom>
            <a:avLst/>
            <a:gdLst/>
            <a:ahLst/>
            <a:cxnLst/>
            <a:rect l="l" t="t" r="r" b="b"/>
            <a:pathLst>
              <a:path w="586739" h="354330">
                <a:moveTo>
                  <a:pt x="45623" y="346844"/>
                </a:moveTo>
                <a:lnTo>
                  <a:pt x="42943" y="342982"/>
                </a:lnTo>
                <a:lnTo>
                  <a:pt x="691" y="204370"/>
                </a:lnTo>
                <a:lnTo>
                  <a:pt x="0" y="196417"/>
                </a:lnTo>
                <a:lnTo>
                  <a:pt x="2322" y="188854"/>
                </a:lnTo>
                <a:lnTo>
                  <a:pt x="7358" y="182636"/>
                </a:lnTo>
                <a:lnTo>
                  <a:pt x="14808" y="178716"/>
                </a:lnTo>
                <a:lnTo>
                  <a:pt x="22785" y="178069"/>
                </a:lnTo>
                <a:lnTo>
                  <a:pt x="30386" y="180425"/>
                </a:lnTo>
                <a:lnTo>
                  <a:pt x="36653" y="185477"/>
                </a:lnTo>
                <a:lnTo>
                  <a:pt x="40627" y="192924"/>
                </a:lnTo>
                <a:lnTo>
                  <a:pt x="67823" y="280305"/>
                </a:lnTo>
                <a:lnTo>
                  <a:pt x="89270" y="226163"/>
                </a:lnTo>
                <a:lnTo>
                  <a:pt x="115311" y="179480"/>
                </a:lnTo>
                <a:lnTo>
                  <a:pt x="145101" y="139714"/>
                </a:lnTo>
                <a:lnTo>
                  <a:pt x="177792" y="106319"/>
                </a:lnTo>
                <a:lnTo>
                  <a:pt x="212537" y="78750"/>
                </a:lnTo>
                <a:lnTo>
                  <a:pt x="248489" y="56463"/>
                </a:lnTo>
                <a:lnTo>
                  <a:pt x="284800" y="38912"/>
                </a:lnTo>
                <a:lnTo>
                  <a:pt x="320623" y="25554"/>
                </a:lnTo>
                <a:lnTo>
                  <a:pt x="408182" y="5543"/>
                </a:lnTo>
                <a:lnTo>
                  <a:pt x="461802" y="247"/>
                </a:lnTo>
                <a:lnTo>
                  <a:pt x="515647" y="0"/>
                </a:lnTo>
                <a:lnTo>
                  <a:pt x="569393" y="4844"/>
                </a:lnTo>
                <a:lnTo>
                  <a:pt x="577076" y="7506"/>
                </a:lnTo>
                <a:lnTo>
                  <a:pt x="582895" y="12872"/>
                </a:lnTo>
                <a:lnTo>
                  <a:pt x="586290" y="20186"/>
                </a:lnTo>
                <a:lnTo>
                  <a:pt x="586702" y="28694"/>
                </a:lnTo>
                <a:lnTo>
                  <a:pt x="584073" y="36336"/>
                </a:lnTo>
                <a:lnTo>
                  <a:pt x="578720" y="42107"/>
                </a:lnTo>
                <a:lnTo>
                  <a:pt x="571398" y="45451"/>
                </a:lnTo>
                <a:lnTo>
                  <a:pt x="562864" y="45815"/>
                </a:lnTo>
                <a:lnTo>
                  <a:pt x="512966" y="41596"/>
                </a:lnTo>
                <a:lnTo>
                  <a:pt x="463163" y="41979"/>
                </a:lnTo>
                <a:lnTo>
                  <a:pt x="413723" y="46889"/>
                </a:lnTo>
                <a:lnTo>
                  <a:pt x="364912" y="56249"/>
                </a:lnTo>
                <a:lnTo>
                  <a:pt x="317975" y="70661"/>
                </a:lnTo>
                <a:lnTo>
                  <a:pt x="275211" y="89635"/>
                </a:lnTo>
                <a:lnTo>
                  <a:pt x="236638" y="113136"/>
                </a:lnTo>
                <a:lnTo>
                  <a:pt x="202277" y="141126"/>
                </a:lnTo>
                <a:lnTo>
                  <a:pt x="172146" y="173571"/>
                </a:lnTo>
                <a:lnTo>
                  <a:pt x="146267" y="210435"/>
                </a:lnTo>
                <a:lnTo>
                  <a:pt x="124657" y="251682"/>
                </a:lnTo>
                <a:lnTo>
                  <a:pt x="107338" y="297276"/>
                </a:lnTo>
                <a:lnTo>
                  <a:pt x="189783" y="272617"/>
                </a:lnTo>
                <a:lnTo>
                  <a:pt x="197760" y="271970"/>
                </a:lnTo>
                <a:lnTo>
                  <a:pt x="205361" y="274326"/>
                </a:lnTo>
                <a:lnTo>
                  <a:pt x="211628" y="279378"/>
                </a:lnTo>
                <a:lnTo>
                  <a:pt x="215602" y="286825"/>
                </a:lnTo>
                <a:lnTo>
                  <a:pt x="216293" y="294777"/>
                </a:lnTo>
                <a:lnTo>
                  <a:pt x="213971" y="302340"/>
                </a:lnTo>
                <a:lnTo>
                  <a:pt x="208935" y="308559"/>
                </a:lnTo>
                <a:lnTo>
                  <a:pt x="201484" y="312478"/>
                </a:lnTo>
                <a:lnTo>
                  <a:pt x="64179" y="353873"/>
                </a:lnTo>
                <a:lnTo>
                  <a:pt x="60097" y="354014"/>
                </a:lnTo>
                <a:lnTo>
                  <a:pt x="45623" y="346844"/>
                </a:lnTo>
                <a:close/>
              </a:path>
            </a:pathLst>
          </a:custGeom>
          <a:solidFill>
            <a:srgbClr val="68478C"/>
          </a:solidFill>
        </p:spPr>
        <p:txBody>
          <a:bodyPr wrap="square" lIns="0" tIns="0" rIns="0" bIns="0" rtlCol="0"/>
          <a:lstStyle/>
          <a:p>
            <a:endParaRPr>
              <a:solidFill>
                <a:srgbClr val="68478C"/>
              </a:solidFill>
            </a:endParaRPr>
          </a:p>
        </p:txBody>
      </p:sp>
    </p:spTree>
    <p:extLst>
      <p:ext uri="{BB962C8B-B14F-4D97-AF65-F5344CB8AC3E}">
        <p14:creationId xmlns:p14="http://schemas.microsoft.com/office/powerpoint/2010/main" val="4291722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a:extLst>
              <a:ext uri="{FF2B5EF4-FFF2-40B4-BE49-F238E27FC236}">
                <a16:creationId xmlns:a16="http://schemas.microsoft.com/office/drawing/2014/main" id="{72245574-351F-8732-1C2D-D8A94D0832DE}"/>
              </a:ext>
            </a:extLst>
          </p:cNvPr>
          <p:cNvGrpSpPr/>
          <p:nvPr/>
        </p:nvGrpSpPr>
        <p:grpSpPr>
          <a:xfrm>
            <a:off x="6569328" y="375665"/>
            <a:ext cx="4321176" cy="1142365"/>
            <a:chOff x="6861936" y="1271777"/>
            <a:chExt cx="3789679" cy="1142365"/>
          </a:xfrm>
          <a:solidFill>
            <a:schemeClr val="bg1"/>
          </a:solidFill>
        </p:grpSpPr>
        <p:sp>
          <p:nvSpPr>
            <p:cNvPr id="3" name="object 3">
              <a:extLst>
                <a:ext uri="{FF2B5EF4-FFF2-40B4-BE49-F238E27FC236}">
                  <a16:creationId xmlns:a16="http://schemas.microsoft.com/office/drawing/2014/main" id="{701BC3D7-9F4A-4E28-8727-52AA7B0409CC}"/>
                </a:ext>
              </a:extLst>
            </p:cNvPr>
            <p:cNvSpPr/>
            <p:nvPr/>
          </p:nvSpPr>
          <p:spPr>
            <a:xfrm>
              <a:off x="6880986" y="1290827"/>
              <a:ext cx="3751579" cy="1104265"/>
            </a:xfrm>
            <a:custGeom>
              <a:avLst/>
              <a:gdLst/>
              <a:ahLst/>
              <a:cxnLst/>
              <a:rect l="l" t="t" r="r" b="b"/>
              <a:pathLst>
                <a:path w="3751579" h="1104264">
                  <a:moveTo>
                    <a:pt x="1875790" y="0"/>
                  </a:moveTo>
                  <a:lnTo>
                    <a:pt x="1805469" y="380"/>
                  </a:lnTo>
                  <a:lnTo>
                    <a:pt x="1735801" y="1514"/>
                  </a:lnTo>
                  <a:lnTo>
                    <a:pt x="1666832" y="3386"/>
                  </a:lnTo>
                  <a:lnTo>
                    <a:pt x="1598606" y="5985"/>
                  </a:lnTo>
                  <a:lnTo>
                    <a:pt x="1531170" y="9296"/>
                  </a:lnTo>
                  <a:lnTo>
                    <a:pt x="1464567" y="13306"/>
                  </a:lnTo>
                  <a:lnTo>
                    <a:pt x="1398845" y="18002"/>
                  </a:lnTo>
                  <a:lnTo>
                    <a:pt x="1334048" y="23371"/>
                  </a:lnTo>
                  <a:lnTo>
                    <a:pt x="1270221" y="29398"/>
                  </a:lnTo>
                  <a:lnTo>
                    <a:pt x="1207410" y="36072"/>
                  </a:lnTo>
                  <a:lnTo>
                    <a:pt x="1145661" y="43378"/>
                  </a:lnTo>
                  <a:lnTo>
                    <a:pt x="1085017" y="51303"/>
                  </a:lnTo>
                  <a:lnTo>
                    <a:pt x="1025526" y="59834"/>
                  </a:lnTo>
                  <a:lnTo>
                    <a:pt x="967232" y="68957"/>
                  </a:lnTo>
                  <a:lnTo>
                    <a:pt x="910180" y="78660"/>
                  </a:lnTo>
                  <a:lnTo>
                    <a:pt x="854416" y="88928"/>
                  </a:lnTo>
                  <a:lnTo>
                    <a:pt x="799985" y="99749"/>
                  </a:lnTo>
                  <a:lnTo>
                    <a:pt x="746933" y="111108"/>
                  </a:lnTo>
                  <a:lnTo>
                    <a:pt x="695305" y="122994"/>
                  </a:lnTo>
                  <a:lnTo>
                    <a:pt x="645146" y="135391"/>
                  </a:lnTo>
                  <a:lnTo>
                    <a:pt x="596502" y="148288"/>
                  </a:lnTo>
                  <a:lnTo>
                    <a:pt x="549417" y="161671"/>
                  </a:lnTo>
                  <a:lnTo>
                    <a:pt x="503938" y="175525"/>
                  </a:lnTo>
                  <a:lnTo>
                    <a:pt x="460110" y="189839"/>
                  </a:lnTo>
                  <a:lnTo>
                    <a:pt x="417977" y="204598"/>
                  </a:lnTo>
                  <a:lnTo>
                    <a:pt x="377586" y="219790"/>
                  </a:lnTo>
                  <a:lnTo>
                    <a:pt x="338981" y="235400"/>
                  </a:lnTo>
                  <a:lnTo>
                    <a:pt x="302209" y="251416"/>
                  </a:lnTo>
                  <a:lnTo>
                    <a:pt x="267313" y="267824"/>
                  </a:lnTo>
                  <a:lnTo>
                    <a:pt x="203336" y="301764"/>
                  </a:lnTo>
                  <a:lnTo>
                    <a:pt x="147413" y="337113"/>
                  </a:lnTo>
                  <a:lnTo>
                    <a:pt x="99905" y="373764"/>
                  </a:lnTo>
                  <a:lnTo>
                    <a:pt x="61177" y="411610"/>
                  </a:lnTo>
                  <a:lnTo>
                    <a:pt x="31590" y="450544"/>
                  </a:lnTo>
                  <a:lnTo>
                    <a:pt x="11508" y="490460"/>
                  </a:lnTo>
                  <a:lnTo>
                    <a:pt x="1293" y="531251"/>
                  </a:lnTo>
                  <a:lnTo>
                    <a:pt x="0" y="551942"/>
                  </a:lnTo>
                  <a:lnTo>
                    <a:pt x="1293" y="572632"/>
                  </a:lnTo>
                  <a:lnTo>
                    <a:pt x="11508" y="613421"/>
                  </a:lnTo>
                  <a:lnTo>
                    <a:pt x="31590" y="653334"/>
                  </a:lnTo>
                  <a:lnTo>
                    <a:pt x="61177" y="692265"/>
                  </a:lnTo>
                  <a:lnTo>
                    <a:pt x="99905" y="730105"/>
                  </a:lnTo>
                  <a:lnTo>
                    <a:pt x="147413" y="766750"/>
                  </a:lnTo>
                  <a:lnTo>
                    <a:pt x="203336" y="802092"/>
                  </a:lnTo>
                  <a:lnTo>
                    <a:pt x="267313" y="836024"/>
                  </a:lnTo>
                  <a:lnTo>
                    <a:pt x="302209" y="852429"/>
                  </a:lnTo>
                  <a:lnTo>
                    <a:pt x="338981" y="868441"/>
                  </a:lnTo>
                  <a:lnTo>
                    <a:pt x="377586" y="884047"/>
                  </a:lnTo>
                  <a:lnTo>
                    <a:pt x="417977" y="899234"/>
                  </a:lnTo>
                  <a:lnTo>
                    <a:pt x="460110" y="913989"/>
                  </a:lnTo>
                  <a:lnTo>
                    <a:pt x="503938" y="928299"/>
                  </a:lnTo>
                  <a:lnTo>
                    <a:pt x="549417" y="942149"/>
                  </a:lnTo>
                  <a:lnTo>
                    <a:pt x="596502" y="955527"/>
                  </a:lnTo>
                  <a:lnTo>
                    <a:pt x="645146" y="968419"/>
                  </a:lnTo>
                  <a:lnTo>
                    <a:pt x="695305" y="980813"/>
                  </a:lnTo>
                  <a:lnTo>
                    <a:pt x="746933" y="992694"/>
                  </a:lnTo>
                  <a:lnTo>
                    <a:pt x="799985" y="1004049"/>
                  </a:lnTo>
                  <a:lnTo>
                    <a:pt x="854416" y="1014866"/>
                  </a:lnTo>
                  <a:lnTo>
                    <a:pt x="910180" y="1025130"/>
                  </a:lnTo>
                  <a:lnTo>
                    <a:pt x="967232" y="1034829"/>
                  </a:lnTo>
                  <a:lnTo>
                    <a:pt x="1025526" y="1043949"/>
                  </a:lnTo>
                  <a:lnTo>
                    <a:pt x="1085017" y="1052476"/>
                  </a:lnTo>
                  <a:lnTo>
                    <a:pt x="1145661" y="1060398"/>
                  </a:lnTo>
                  <a:lnTo>
                    <a:pt x="1207410" y="1067701"/>
                  </a:lnTo>
                  <a:lnTo>
                    <a:pt x="1270221" y="1074371"/>
                  </a:lnTo>
                  <a:lnTo>
                    <a:pt x="1334048" y="1080397"/>
                  </a:lnTo>
                  <a:lnTo>
                    <a:pt x="1398845" y="1085763"/>
                  </a:lnTo>
                  <a:lnTo>
                    <a:pt x="1464567" y="1090457"/>
                  </a:lnTo>
                  <a:lnTo>
                    <a:pt x="1531170" y="1094465"/>
                  </a:lnTo>
                  <a:lnTo>
                    <a:pt x="1598606" y="1097774"/>
                  </a:lnTo>
                  <a:lnTo>
                    <a:pt x="1666832" y="1100372"/>
                  </a:lnTo>
                  <a:lnTo>
                    <a:pt x="1735801" y="1102243"/>
                  </a:lnTo>
                  <a:lnTo>
                    <a:pt x="1805469" y="1103376"/>
                  </a:lnTo>
                  <a:lnTo>
                    <a:pt x="1875790" y="1103757"/>
                  </a:lnTo>
                  <a:lnTo>
                    <a:pt x="1946110" y="1103376"/>
                  </a:lnTo>
                  <a:lnTo>
                    <a:pt x="2015778" y="1102243"/>
                  </a:lnTo>
                  <a:lnTo>
                    <a:pt x="2084747" y="1100372"/>
                  </a:lnTo>
                  <a:lnTo>
                    <a:pt x="2152973" y="1097774"/>
                  </a:lnTo>
                  <a:lnTo>
                    <a:pt x="2220409" y="1094465"/>
                  </a:lnTo>
                  <a:lnTo>
                    <a:pt x="2287012" y="1090457"/>
                  </a:lnTo>
                  <a:lnTo>
                    <a:pt x="2352734" y="1085763"/>
                  </a:lnTo>
                  <a:lnTo>
                    <a:pt x="2417531" y="1080397"/>
                  </a:lnTo>
                  <a:lnTo>
                    <a:pt x="2481358" y="1074371"/>
                  </a:lnTo>
                  <a:lnTo>
                    <a:pt x="2544169" y="1067701"/>
                  </a:lnTo>
                  <a:lnTo>
                    <a:pt x="2605918" y="1060398"/>
                  </a:lnTo>
                  <a:lnTo>
                    <a:pt x="2666562" y="1052476"/>
                  </a:lnTo>
                  <a:lnTo>
                    <a:pt x="2726053" y="1043949"/>
                  </a:lnTo>
                  <a:lnTo>
                    <a:pt x="2784347" y="1034829"/>
                  </a:lnTo>
                  <a:lnTo>
                    <a:pt x="2841399" y="1025130"/>
                  </a:lnTo>
                  <a:lnTo>
                    <a:pt x="2897163" y="1014866"/>
                  </a:lnTo>
                  <a:lnTo>
                    <a:pt x="2951594" y="1004049"/>
                  </a:lnTo>
                  <a:lnTo>
                    <a:pt x="3004646" y="992694"/>
                  </a:lnTo>
                  <a:lnTo>
                    <a:pt x="3056274" y="980813"/>
                  </a:lnTo>
                  <a:lnTo>
                    <a:pt x="3106433" y="968419"/>
                  </a:lnTo>
                  <a:lnTo>
                    <a:pt x="3155077" y="955527"/>
                  </a:lnTo>
                  <a:lnTo>
                    <a:pt x="3202162" y="942149"/>
                  </a:lnTo>
                  <a:lnTo>
                    <a:pt x="3247641" y="928299"/>
                  </a:lnTo>
                  <a:lnTo>
                    <a:pt x="3291469" y="913989"/>
                  </a:lnTo>
                  <a:lnTo>
                    <a:pt x="3333602" y="899234"/>
                  </a:lnTo>
                  <a:lnTo>
                    <a:pt x="3373993" y="884047"/>
                  </a:lnTo>
                  <a:lnTo>
                    <a:pt x="3412598" y="868441"/>
                  </a:lnTo>
                  <a:lnTo>
                    <a:pt x="3449370" y="852429"/>
                  </a:lnTo>
                  <a:lnTo>
                    <a:pt x="3484266" y="836024"/>
                  </a:lnTo>
                  <a:lnTo>
                    <a:pt x="3548243" y="802092"/>
                  </a:lnTo>
                  <a:lnTo>
                    <a:pt x="3604166" y="766750"/>
                  </a:lnTo>
                  <a:lnTo>
                    <a:pt x="3651674" y="730105"/>
                  </a:lnTo>
                  <a:lnTo>
                    <a:pt x="3690402" y="692265"/>
                  </a:lnTo>
                  <a:lnTo>
                    <a:pt x="3719989" y="653334"/>
                  </a:lnTo>
                  <a:lnTo>
                    <a:pt x="3740071" y="613421"/>
                  </a:lnTo>
                  <a:lnTo>
                    <a:pt x="3750286" y="572632"/>
                  </a:lnTo>
                  <a:lnTo>
                    <a:pt x="3751580" y="551942"/>
                  </a:lnTo>
                  <a:lnTo>
                    <a:pt x="3750286" y="531251"/>
                  </a:lnTo>
                  <a:lnTo>
                    <a:pt x="3740071" y="490460"/>
                  </a:lnTo>
                  <a:lnTo>
                    <a:pt x="3719989" y="450544"/>
                  </a:lnTo>
                  <a:lnTo>
                    <a:pt x="3690402" y="411610"/>
                  </a:lnTo>
                  <a:lnTo>
                    <a:pt x="3651674" y="373764"/>
                  </a:lnTo>
                  <a:lnTo>
                    <a:pt x="3604166" y="337113"/>
                  </a:lnTo>
                  <a:lnTo>
                    <a:pt x="3548243" y="301764"/>
                  </a:lnTo>
                  <a:lnTo>
                    <a:pt x="3484266" y="267824"/>
                  </a:lnTo>
                  <a:lnTo>
                    <a:pt x="3449370" y="251416"/>
                  </a:lnTo>
                  <a:lnTo>
                    <a:pt x="3412598" y="235400"/>
                  </a:lnTo>
                  <a:lnTo>
                    <a:pt x="3373993" y="219790"/>
                  </a:lnTo>
                  <a:lnTo>
                    <a:pt x="3333602" y="204598"/>
                  </a:lnTo>
                  <a:lnTo>
                    <a:pt x="3291469" y="189839"/>
                  </a:lnTo>
                  <a:lnTo>
                    <a:pt x="3247641" y="175525"/>
                  </a:lnTo>
                  <a:lnTo>
                    <a:pt x="3202162" y="161671"/>
                  </a:lnTo>
                  <a:lnTo>
                    <a:pt x="3155077" y="148288"/>
                  </a:lnTo>
                  <a:lnTo>
                    <a:pt x="3106433" y="135391"/>
                  </a:lnTo>
                  <a:lnTo>
                    <a:pt x="3056274" y="122994"/>
                  </a:lnTo>
                  <a:lnTo>
                    <a:pt x="3004646" y="111108"/>
                  </a:lnTo>
                  <a:lnTo>
                    <a:pt x="2951594" y="99749"/>
                  </a:lnTo>
                  <a:lnTo>
                    <a:pt x="2897163" y="88928"/>
                  </a:lnTo>
                  <a:lnTo>
                    <a:pt x="2841399" y="78660"/>
                  </a:lnTo>
                  <a:lnTo>
                    <a:pt x="2784347" y="68957"/>
                  </a:lnTo>
                  <a:lnTo>
                    <a:pt x="2726053" y="59834"/>
                  </a:lnTo>
                  <a:lnTo>
                    <a:pt x="2666562" y="51303"/>
                  </a:lnTo>
                  <a:lnTo>
                    <a:pt x="2605918" y="43378"/>
                  </a:lnTo>
                  <a:lnTo>
                    <a:pt x="2544169" y="36072"/>
                  </a:lnTo>
                  <a:lnTo>
                    <a:pt x="2481358" y="29398"/>
                  </a:lnTo>
                  <a:lnTo>
                    <a:pt x="2417531" y="23371"/>
                  </a:lnTo>
                  <a:lnTo>
                    <a:pt x="2352734" y="18002"/>
                  </a:lnTo>
                  <a:lnTo>
                    <a:pt x="2287012" y="13306"/>
                  </a:lnTo>
                  <a:lnTo>
                    <a:pt x="2220409" y="9296"/>
                  </a:lnTo>
                  <a:lnTo>
                    <a:pt x="2152973" y="5985"/>
                  </a:lnTo>
                  <a:lnTo>
                    <a:pt x="2084747" y="3386"/>
                  </a:lnTo>
                  <a:lnTo>
                    <a:pt x="2015778" y="1514"/>
                  </a:lnTo>
                  <a:lnTo>
                    <a:pt x="1946110" y="380"/>
                  </a:lnTo>
                  <a:lnTo>
                    <a:pt x="1875790" y="0"/>
                  </a:lnTo>
                  <a:close/>
                </a:path>
              </a:pathLst>
            </a:custGeom>
            <a:grpFill/>
            <a:ln>
              <a:solidFill>
                <a:srgbClr val="68478C"/>
              </a:solidFill>
            </a:ln>
          </p:spPr>
          <p:txBody>
            <a:bodyPr wrap="square" lIns="0" tIns="0" rIns="0" bIns="0" rtlCol="0"/>
            <a:lstStyle/>
            <a:p>
              <a:endParaRPr/>
            </a:p>
          </p:txBody>
        </p:sp>
        <p:sp>
          <p:nvSpPr>
            <p:cNvPr id="4" name="object 4">
              <a:extLst>
                <a:ext uri="{FF2B5EF4-FFF2-40B4-BE49-F238E27FC236}">
                  <a16:creationId xmlns:a16="http://schemas.microsoft.com/office/drawing/2014/main" id="{2A2A6F8C-9126-E615-ED33-B467DB0DB2B6}"/>
                </a:ext>
              </a:extLst>
            </p:cNvPr>
            <p:cNvSpPr/>
            <p:nvPr/>
          </p:nvSpPr>
          <p:spPr>
            <a:xfrm>
              <a:off x="6880986" y="1290827"/>
              <a:ext cx="3751579" cy="1104265"/>
            </a:xfrm>
            <a:custGeom>
              <a:avLst/>
              <a:gdLst/>
              <a:ahLst/>
              <a:cxnLst/>
              <a:rect l="l" t="t" r="r" b="b"/>
              <a:pathLst>
                <a:path w="3751579" h="1104264">
                  <a:moveTo>
                    <a:pt x="0" y="551942"/>
                  </a:moveTo>
                  <a:lnTo>
                    <a:pt x="5145" y="510753"/>
                  </a:lnTo>
                  <a:lnTo>
                    <a:pt x="20339" y="470386"/>
                  </a:lnTo>
                  <a:lnTo>
                    <a:pt x="45218" y="430948"/>
                  </a:lnTo>
                  <a:lnTo>
                    <a:pt x="79421" y="392544"/>
                  </a:lnTo>
                  <a:lnTo>
                    <a:pt x="122584" y="355282"/>
                  </a:lnTo>
                  <a:lnTo>
                    <a:pt x="174345" y="319269"/>
                  </a:lnTo>
                  <a:lnTo>
                    <a:pt x="234341" y="284612"/>
                  </a:lnTo>
                  <a:lnTo>
                    <a:pt x="302209" y="251416"/>
                  </a:lnTo>
                  <a:lnTo>
                    <a:pt x="338981" y="235400"/>
                  </a:lnTo>
                  <a:lnTo>
                    <a:pt x="377586" y="219790"/>
                  </a:lnTo>
                  <a:lnTo>
                    <a:pt x="417977" y="204598"/>
                  </a:lnTo>
                  <a:lnTo>
                    <a:pt x="460110" y="189839"/>
                  </a:lnTo>
                  <a:lnTo>
                    <a:pt x="503938" y="175525"/>
                  </a:lnTo>
                  <a:lnTo>
                    <a:pt x="549417" y="161671"/>
                  </a:lnTo>
                  <a:lnTo>
                    <a:pt x="596502" y="148288"/>
                  </a:lnTo>
                  <a:lnTo>
                    <a:pt x="645146" y="135391"/>
                  </a:lnTo>
                  <a:lnTo>
                    <a:pt x="695305" y="122994"/>
                  </a:lnTo>
                  <a:lnTo>
                    <a:pt x="746933" y="111108"/>
                  </a:lnTo>
                  <a:lnTo>
                    <a:pt x="799985" y="99749"/>
                  </a:lnTo>
                  <a:lnTo>
                    <a:pt x="854416" y="88928"/>
                  </a:lnTo>
                  <a:lnTo>
                    <a:pt x="910180" y="78660"/>
                  </a:lnTo>
                  <a:lnTo>
                    <a:pt x="967232" y="68957"/>
                  </a:lnTo>
                  <a:lnTo>
                    <a:pt x="1025526" y="59834"/>
                  </a:lnTo>
                  <a:lnTo>
                    <a:pt x="1085017" y="51303"/>
                  </a:lnTo>
                  <a:lnTo>
                    <a:pt x="1145661" y="43378"/>
                  </a:lnTo>
                  <a:lnTo>
                    <a:pt x="1207410" y="36072"/>
                  </a:lnTo>
                  <a:lnTo>
                    <a:pt x="1270221" y="29398"/>
                  </a:lnTo>
                  <a:lnTo>
                    <a:pt x="1334048" y="23371"/>
                  </a:lnTo>
                  <a:lnTo>
                    <a:pt x="1398845" y="18002"/>
                  </a:lnTo>
                  <a:lnTo>
                    <a:pt x="1464567" y="13306"/>
                  </a:lnTo>
                  <a:lnTo>
                    <a:pt x="1531170" y="9296"/>
                  </a:lnTo>
                  <a:lnTo>
                    <a:pt x="1598606" y="5985"/>
                  </a:lnTo>
                  <a:lnTo>
                    <a:pt x="1666832" y="3386"/>
                  </a:lnTo>
                  <a:lnTo>
                    <a:pt x="1735801" y="1514"/>
                  </a:lnTo>
                  <a:lnTo>
                    <a:pt x="1805469" y="380"/>
                  </a:lnTo>
                  <a:lnTo>
                    <a:pt x="1875790" y="0"/>
                  </a:lnTo>
                  <a:lnTo>
                    <a:pt x="1946110" y="380"/>
                  </a:lnTo>
                  <a:lnTo>
                    <a:pt x="2015778" y="1514"/>
                  </a:lnTo>
                  <a:lnTo>
                    <a:pt x="2084747" y="3386"/>
                  </a:lnTo>
                  <a:lnTo>
                    <a:pt x="2152973" y="5985"/>
                  </a:lnTo>
                  <a:lnTo>
                    <a:pt x="2220409" y="9296"/>
                  </a:lnTo>
                  <a:lnTo>
                    <a:pt x="2287012" y="13306"/>
                  </a:lnTo>
                  <a:lnTo>
                    <a:pt x="2352734" y="18002"/>
                  </a:lnTo>
                  <a:lnTo>
                    <a:pt x="2417531" y="23371"/>
                  </a:lnTo>
                  <a:lnTo>
                    <a:pt x="2481358" y="29398"/>
                  </a:lnTo>
                  <a:lnTo>
                    <a:pt x="2544169" y="36072"/>
                  </a:lnTo>
                  <a:lnTo>
                    <a:pt x="2605918" y="43378"/>
                  </a:lnTo>
                  <a:lnTo>
                    <a:pt x="2666562" y="51303"/>
                  </a:lnTo>
                  <a:lnTo>
                    <a:pt x="2726053" y="59834"/>
                  </a:lnTo>
                  <a:lnTo>
                    <a:pt x="2784347" y="68957"/>
                  </a:lnTo>
                  <a:lnTo>
                    <a:pt x="2841399" y="78660"/>
                  </a:lnTo>
                  <a:lnTo>
                    <a:pt x="2897163" y="88928"/>
                  </a:lnTo>
                  <a:lnTo>
                    <a:pt x="2951594" y="99749"/>
                  </a:lnTo>
                  <a:lnTo>
                    <a:pt x="3004646" y="111108"/>
                  </a:lnTo>
                  <a:lnTo>
                    <a:pt x="3056274" y="122994"/>
                  </a:lnTo>
                  <a:lnTo>
                    <a:pt x="3106433" y="135391"/>
                  </a:lnTo>
                  <a:lnTo>
                    <a:pt x="3155077" y="148288"/>
                  </a:lnTo>
                  <a:lnTo>
                    <a:pt x="3202162" y="161671"/>
                  </a:lnTo>
                  <a:lnTo>
                    <a:pt x="3247641" y="175525"/>
                  </a:lnTo>
                  <a:lnTo>
                    <a:pt x="3291469" y="189839"/>
                  </a:lnTo>
                  <a:lnTo>
                    <a:pt x="3333602" y="204598"/>
                  </a:lnTo>
                  <a:lnTo>
                    <a:pt x="3373993" y="219790"/>
                  </a:lnTo>
                  <a:lnTo>
                    <a:pt x="3412598" y="235400"/>
                  </a:lnTo>
                  <a:lnTo>
                    <a:pt x="3449370" y="251416"/>
                  </a:lnTo>
                  <a:lnTo>
                    <a:pt x="3484266" y="267824"/>
                  </a:lnTo>
                  <a:lnTo>
                    <a:pt x="3548243" y="301764"/>
                  </a:lnTo>
                  <a:lnTo>
                    <a:pt x="3604166" y="337113"/>
                  </a:lnTo>
                  <a:lnTo>
                    <a:pt x="3651674" y="373764"/>
                  </a:lnTo>
                  <a:lnTo>
                    <a:pt x="3690402" y="411610"/>
                  </a:lnTo>
                  <a:lnTo>
                    <a:pt x="3719989" y="450544"/>
                  </a:lnTo>
                  <a:lnTo>
                    <a:pt x="3740071" y="490460"/>
                  </a:lnTo>
                  <a:lnTo>
                    <a:pt x="3750286" y="531251"/>
                  </a:lnTo>
                  <a:lnTo>
                    <a:pt x="3751580" y="551942"/>
                  </a:lnTo>
                  <a:lnTo>
                    <a:pt x="3750286" y="572632"/>
                  </a:lnTo>
                  <a:lnTo>
                    <a:pt x="3740071" y="613421"/>
                  </a:lnTo>
                  <a:lnTo>
                    <a:pt x="3719989" y="653334"/>
                  </a:lnTo>
                  <a:lnTo>
                    <a:pt x="3690402" y="692265"/>
                  </a:lnTo>
                  <a:lnTo>
                    <a:pt x="3651674" y="730105"/>
                  </a:lnTo>
                  <a:lnTo>
                    <a:pt x="3604166" y="766750"/>
                  </a:lnTo>
                  <a:lnTo>
                    <a:pt x="3548243" y="802092"/>
                  </a:lnTo>
                  <a:lnTo>
                    <a:pt x="3484266" y="836024"/>
                  </a:lnTo>
                  <a:lnTo>
                    <a:pt x="3449370" y="852429"/>
                  </a:lnTo>
                  <a:lnTo>
                    <a:pt x="3412598" y="868441"/>
                  </a:lnTo>
                  <a:lnTo>
                    <a:pt x="3373993" y="884047"/>
                  </a:lnTo>
                  <a:lnTo>
                    <a:pt x="3333602" y="899234"/>
                  </a:lnTo>
                  <a:lnTo>
                    <a:pt x="3291469" y="913989"/>
                  </a:lnTo>
                  <a:lnTo>
                    <a:pt x="3247641" y="928299"/>
                  </a:lnTo>
                  <a:lnTo>
                    <a:pt x="3202162" y="942149"/>
                  </a:lnTo>
                  <a:lnTo>
                    <a:pt x="3155077" y="955527"/>
                  </a:lnTo>
                  <a:lnTo>
                    <a:pt x="3106433" y="968419"/>
                  </a:lnTo>
                  <a:lnTo>
                    <a:pt x="3056274" y="980813"/>
                  </a:lnTo>
                  <a:lnTo>
                    <a:pt x="3004646" y="992694"/>
                  </a:lnTo>
                  <a:lnTo>
                    <a:pt x="2951594" y="1004049"/>
                  </a:lnTo>
                  <a:lnTo>
                    <a:pt x="2897163" y="1014866"/>
                  </a:lnTo>
                  <a:lnTo>
                    <a:pt x="2841399" y="1025130"/>
                  </a:lnTo>
                  <a:lnTo>
                    <a:pt x="2784347" y="1034829"/>
                  </a:lnTo>
                  <a:lnTo>
                    <a:pt x="2726053" y="1043949"/>
                  </a:lnTo>
                  <a:lnTo>
                    <a:pt x="2666562" y="1052476"/>
                  </a:lnTo>
                  <a:lnTo>
                    <a:pt x="2605918" y="1060398"/>
                  </a:lnTo>
                  <a:lnTo>
                    <a:pt x="2544169" y="1067701"/>
                  </a:lnTo>
                  <a:lnTo>
                    <a:pt x="2481358" y="1074371"/>
                  </a:lnTo>
                  <a:lnTo>
                    <a:pt x="2417531" y="1080397"/>
                  </a:lnTo>
                  <a:lnTo>
                    <a:pt x="2352734" y="1085763"/>
                  </a:lnTo>
                  <a:lnTo>
                    <a:pt x="2287012" y="1090457"/>
                  </a:lnTo>
                  <a:lnTo>
                    <a:pt x="2220409" y="1094465"/>
                  </a:lnTo>
                  <a:lnTo>
                    <a:pt x="2152973" y="1097774"/>
                  </a:lnTo>
                  <a:lnTo>
                    <a:pt x="2084747" y="1100372"/>
                  </a:lnTo>
                  <a:lnTo>
                    <a:pt x="2015778" y="1102243"/>
                  </a:lnTo>
                  <a:lnTo>
                    <a:pt x="1946110" y="1103376"/>
                  </a:lnTo>
                  <a:lnTo>
                    <a:pt x="1875790" y="1103757"/>
                  </a:lnTo>
                  <a:lnTo>
                    <a:pt x="1805469" y="1103376"/>
                  </a:lnTo>
                  <a:lnTo>
                    <a:pt x="1735801" y="1102243"/>
                  </a:lnTo>
                  <a:lnTo>
                    <a:pt x="1666832" y="1100372"/>
                  </a:lnTo>
                  <a:lnTo>
                    <a:pt x="1598606" y="1097774"/>
                  </a:lnTo>
                  <a:lnTo>
                    <a:pt x="1531170" y="1094465"/>
                  </a:lnTo>
                  <a:lnTo>
                    <a:pt x="1464567" y="1090457"/>
                  </a:lnTo>
                  <a:lnTo>
                    <a:pt x="1398845" y="1085763"/>
                  </a:lnTo>
                  <a:lnTo>
                    <a:pt x="1334048" y="1080397"/>
                  </a:lnTo>
                  <a:lnTo>
                    <a:pt x="1270221" y="1074371"/>
                  </a:lnTo>
                  <a:lnTo>
                    <a:pt x="1207410" y="1067701"/>
                  </a:lnTo>
                  <a:lnTo>
                    <a:pt x="1145661" y="1060398"/>
                  </a:lnTo>
                  <a:lnTo>
                    <a:pt x="1085017" y="1052476"/>
                  </a:lnTo>
                  <a:lnTo>
                    <a:pt x="1025526" y="1043949"/>
                  </a:lnTo>
                  <a:lnTo>
                    <a:pt x="967232" y="1034829"/>
                  </a:lnTo>
                  <a:lnTo>
                    <a:pt x="910180" y="1025130"/>
                  </a:lnTo>
                  <a:lnTo>
                    <a:pt x="854416" y="1014866"/>
                  </a:lnTo>
                  <a:lnTo>
                    <a:pt x="799985" y="1004049"/>
                  </a:lnTo>
                  <a:lnTo>
                    <a:pt x="746933" y="992694"/>
                  </a:lnTo>
                  <a:lnTo>
                    <a:pt x="695305" y="980813"/>
                  </a:lnTo>
                  <a:lnTo>
                    <a:pt x="645146" y="968419"/>
                  </a:lnTo>
                  <a:lnTo>
                    <a:pt x="596502" y="955527"/>
                  </a:lnTo>
                  <a:lnTo>
                    <a:pt x="549417" y="942149"/>
                  </a:lnTo>
                  <a:lnTo>
                    <a:pt x="503938" y="928299"/>
                  </a:lnTo>
                  <a:lnTo>
                    <a:pt x="460110" y="913989"/>
                  </a:lnTo>
                  <a:lnTo>
                    <a:pt x="417977" y="899234"/>
                  </a:lnTo>
                  <a:lnTo>
                    <a:pt x="377586" y="884047"/>
                  </a:lnTo>
                  <a:lnTo>
                    <a:pt x="338981" y="868441"/>
                  </a:lnTo>
                  <a:lnTo>
                    <a:pt x="302209" y="852429"/>
                  </a:lnTo>
                  <a:lnTo>
                    <a:pt x="267313" y="836024"/>
                  </a:lnTo>
                  <a:lnTo>
                    <a:pt x="203336" y="802092"/>
                  </a:lnTo>
                  <a:lnTo>
                    <a:pt x="147413" y="766750"/>
                  </a:lnTo>
                  <a:lnTo>
                    <a:pt x="99905" y="730105"/>
                  </a:lnTo>
                  <a:lnTo>
                    <a:pt x="61177" y="692265"/>
                  </a:lnTo>
                  <a:lnTo>
                    <a:pt x="31590" y="653334"/>
                  </a:lnTo>
                  <a:lnTo>
                    <a:pt x="11508" y="613421"/>
                  </a:lnTo>
                  <a:lnTo>
                    <a:pt x="1293" y="572632"/>
                  </a:lnTo>
                  <a:lnTo>
                    <a:pt x="0" y="551942"/>
                  </a:lnTo>
                  <a:close/>
                </a:path>
              </a:pathLst>
            </a:custGeom>
            <a:grpFill/>
            <a:ln w="38100">
              <a:solidFill>
                <a:srgbClr val="68478C"/>
              </a:solidFill>
            </a:ln>
          </p:spPr>
          <p:txBody>
            <a:bodyPr wrap="square" lIns="0" tIns="0" rIns="0" bIns="0" rtlCol="0"/>
            <a:lstStyle/>
            <a:p>
              <a:endParaRPr/>
            </a:p>
          </p:txBody>
        </p:sp>
      </p:grpSp>
      <p:sp>
        <p:nvSpPr>
          <p:cNvPr id="6" name="object 6">
            <a:extLst>
              <a:ext uri="{FF2B5EF4-FFF2-40B4-BE49-F238E27FC236}">
                <a16:creationId xmlns:a16="http://schemas.microsoft.com/office/drawing/2014/main" id="{5843F093-0AF1-C410-FF39-B07278AD764D}"/>
              </a:ext>
            </a:extLst>
          </p:cNvPr>
          <p:cNvSpPr txBox="1"/>
          <p:nvPr/>
        </p:nvSpPr>
        <p:spPr>
          <a:xfrm>
            <a:off x="1003325" y="1147715"/>
            <a:ext cx="3486150" cy="3711914"/>
          </a:xfrm>
          <a:prstGeom prst="rect">
            <a:avLst/>
          </a:prstGeom>
        </p:spPr>
        <p:txBody>
          <a:bodyPr vert="horz" wrap="square" lIns="0" tIns="13335" rIns="0" bIns="0" rtlCol="0">
            <a:spAutoFit/>
          </a:bodyPr>
          <a:lstStyle/>
          <a:p>
            <a:pPr algn="ctr">
              <a:lnSpc>
                <a:spcPct val="100000"/>
              </a:lnSpc>
              <a:spcBef>
                <a:spcPts val="105"/>
              </a:spcBef>
            </a:pPr>
            <a:r>
              <a:rPr sz="2000" b="1" spc="-25" dirty="0">
                <a:solidFill>
                  <a:srgbClr val="003D77"/>
                </a:solidFill>
                <a:latin typeface="Arial"/>
                <a:cs typeface="Arial"/>
              </a:rPr>
              <a:t>INCREMENTAL</a:t>
            </a:r>
            <a:r>
              <a:rPr sz="2000" b="1" spc="-30" dirty="0">
                <a:solidFill>
                  <a:srgbClr val="003D77"/>
                </a:solidFill>
                <a:latin typeface="Arial"/>
                <a:cs typeface="Arial"/>
              </a:rPr>
              <a:t> </a:t>
            </a:r>
            <a:r>
              <a:rPr sz="2000" b="1" spc="-10" dirty="0">
                <a:solidFill>
                  <a:srgbClr val="003D77"/>
                </a:solidFill>
                <a:latin typeface="Arial"/>
                <a:cs typeface="Arial"/>
              </a:rPr>
              <a:t>INNOVATION</a:t>
            </a:r>
            <a:endParaRPr sz="2000" dirty="0">
              <a:latin typeface="Arial"/>
              <a:cs typeface="Arial"/>
            </a:endParaRPr>
          </a:p>
          <a:p>
            <a:pPr>
              <a:lnSpc>
                <a:spcPct val="100000"/>
              </a:lnSpc>
              <a:spcBef>
                <a:spcPts val="2105"/>
              </a:spcBef>
            </a:pPr>
            <a:endParaRPr sz="2000" dirty="0">
              <a:latin typeface="Arial"/>
              <a:cs typeface="Arial"/>
            </a:endParaRPr>
          </a:p>
          <a:p>
            <a:pPr algn="ctr">
              <a:lnSpc>
                <a:spcPct val="100000"/>
              </a:lnSpc>
            </a:pPr>
            <a:r>
              <a:rPr lang="lv-LV" sz="2000" dirty="0">
                <a:solidFill>
                  <a:srgbClr val="404040"/>
                </a:solidFill>
                <a:latin typeface="Arial MT"/>
                <a:cs typeface="Arial MT"/>
              </a:rPr>
              <a:t>Lai izpētītu esošās tehnoloģijas</a:t>
            </a:r>
          </a:p>
          <a:p>
            <a:pPr algn="ctr">
              <a:lnSpc>
                <a:spcPct val="100000"/>
              </a:lnSpc>
            </a:pPr>
            <a:r>
              <a:rPr lang="lv-LV" sz="1600" dirty="0">
                <a:solidFill>
                  <a:srgbClr val="404040"/>
                </a:solidFill>
                <a:latin typeface="Arial MT"/>
                <a:cs typeface="Arial MT"/>
              </a:rPr>
              <a:t>Uzlabot tirgus konkurētspēju</a:t>
            </a:r>
          </a:p>
          <a:p>
            <a:pPr algn="ctr">
              <a:lnSpc>
                <a:spcPct val="100000"/>
              </a:lnSpc>
            </a:pPr>
            <a:endParaRPr lang="lv-LV" sz="1600" dirty="0">
              <a:solidFill>
                <a:srgbClr val="404040"/>
              </a:solidFill>
              <a:latin typeface="Arial MT"/>
              <a:cs typeface="Arial MT"/>
            </a:endParaRPr>
          </a:p>
          <a:p>
            <a:pPr algn="ctr">
              <a:lnSpc>
                <a:spcPct val="100000"/>
              </a:lnSpc>
            </a:pPr>
            <a:r>
              <a:rPr lang="lv-LV" sz="2000" dirty="0">
                <a:solidFill>
                  <a:srgbClr val="404040"/>
                </a:solidFill>
                <a:latin typeface="Arial MT"/>
                <a:cs typeface="Arial MT"/>
              </a:rPr>
              <a:t>Zems IP profils</a:t>
            </a:r>
            <a:endParaRPr sz="2000" dirty="0">
              <a:latin typeface="Arial MT"/>
              <a:cs typeface="Arial MT"/>
            </a:endParaRPr>
          </a:p>
          <a:p>
            <a:pPr>
              <a:lnSpc>
                <a:spcPct val="100000"/>
              </a:lnSpc>
              <a:spcBef>
                <a:spcPts val="1285"/>
              </a:spcBef>
            </a:pPr>
            <a:endParaRPr sz="2000" dirty="0">
              <a:latin typeface="Arial MT"/>
              <a:cs typeface="Arial MT"/>
            </a:endParaRPr>
          </a:p>
          <a:p>
            <a:pPr marL="16510" algn="ctr">
              <a:lnSpc>
                <a:spcPct val="100000"/>
              </a:lnSpc>
            </a:pPr>
            <a:r>
              <a:rPr lang="lv-LV" sz="2000" dirty="0">
                <a:solidFill>
                  <a:srgbClr val="404040"/>
                </a:solidFill>
                <a:latin typeface="Arial MT"/>
                <a:cs typeface="Arial MT"/>
              </a:rPr>
              <a:t>Vidēja termiņa attīstība</a:t>
            </a:r>
          </a:p>
          <a:p>
            <a:pPr marL="16510" algn="ctr">
              <a:lnSpc>
                <a:spcPct val="100000"/>
              </a:lnSpc>
            </a:pPr>
            <a:endParaRPr sz="2000" dirty="0">
              <a:latin typeface="Arial MT"/>
              <a:cs typeface="Arial MT"/>
            </a:endParaRPr>
          </a:p>
          <a:p>
            <a:pPr marL="13335" algn="ctr">
              <a:lnSpc>
                <a:spcPct val="100000"/>
              </a:lnSpc>
            </a:pPr>
            <a:r>
              <a:rPr lang="lv-LV" sz="2000" dirty="0">
                <a:solidFill>
                  <a:srgbClr val="404040"/>
                </a:solidFill>
                <a:latin typeface="Arial MT"/>
                <a:cs typeface="Arial MT"/>
              </a:rPr>
              <a:t>Zems risks</a:t>
            </a:r>
            <a:endParaRPr sz="2000" dirty="0">
              <a:latin typeface="Arial MT"/>
              <a:cs typeface="Arial MT"/>
            </a:endParaRPr>
          </a:p>
        </p:txBody>
      </p:sp>
      <p:sp>
        <p:nvSpPr>
          <p:cNvPr id="7" name="object 7">
            <a:extLst>
              <a:ext uri="{FF2B5EF4-FFF2-40B4-BE49-F238E27FC236}">
                <a16:creationId xmlns:a16="http://schemas.microsoft.com/office/drawing/2014/main" id="{A3DD9D4A-8EF2-BDC6-AF79-DF0025F145E7}"/>
              </a:ext>
            </a:extLst>
          </p:cNvPr>
          <p:cNvSpPr txBox="1">
            <a:spLocks/>
          </p:cNvSpPr>
          <p:nvPr/>
        </p:nvSpPr>
        <p:spPr>
          <a:xfrm>
            <a:off x="6503670" y="764539"/>
            <a:ext cx="4088129" cy="4699363"/>
          </a:xfrm>
          <a:prstGeom prst="rect">
            <a:avLst/>
          </a:prstGeom>
        </p:spPr>
        <p:txBody>
          <a:bodyPr vert="horz" wrap="square" lIns="0" tIns="1333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78105" indent="0" algn="ctr">
              <a:lnSpc>
                <a:spcPct val="100000"/>
              </a:lnSpc>
              <a:spcBef>
                <a:spcPts val="105"/>
              </a:spcBef>
              <a:buNone/>
            </a:pPr>
            <a:r>
              <a:rPr lang="en-US" sz="2000" dirty="0">
                <a:solidFill>
                  <a:srgbClr val="68478C"/>
                </a:solidFill>
                <a:latin typeface="Verdana" panose="020B0604030504040204" pitchFamily="34" charset="0"/>
                <a:ea typeface="Verdana" panose="020B0604030504040204" pitchFamily="34" charset="0"/>
              </a:rPr>
              <a:t>DISRUPTIVE</a:t>
            </a:r>
            <a:r>
              <a:rPr lang="en-US" sz="2000" spc="-25" dirty="0">
                <a:solidFill>
                  <a:srgbClr val="68478C"/>
                </a:solidFill>
                <a:latin typeface="Verdana" panose="020B0604030504040204" pitchFamily="34" charset="0"/>
                <a:ea typeface="Verdana" panose="020B0604030504040204" pitchFamily="34" charset="0"/>
              </a:rPr>
              <a:t> </a:t>
            </a:r>
            <a:r>
              <a:rPr lang="en-US" sz="2000" spc="-10" dirty="0">
                <a:solidFill>
                  <a:srgbClr val="68478C"/>
                </a:solidFill>
                <a:latin typeface="Verdana" panose="020B0604030504040204" pitchFamily="34" charset="0"/>
                <a:ea typeface="Verdana" panose="020B0604030504040204" pitchFamily="34" charset="0"/>
              </a:rPr>
              <a:t>INNOVATION</a:t>
            </a:r>
          </a:p>
          <a:p>
            <a:pPr>
              <a:lnSpc>
                <a:spcPct val="100000"/>
              </a:lnSpc>
              <a:spcBef>
                <a:spcPts val="2055"/>
              </a:spcBef>
            </a:pPr>
            <a:endParaRPr lang="en-US" sz="2000" spc="-10" dirty="0"/>
          </a:p>
          <a:p>
            <a:pPr marR="84455" algn="ctr">
              <a:lnSpc>
                <a:spcPct val="100000"/>
              </a:lnSpc>
            </a:pPr>
            <a:r>
              <a:rPr lang="lv-LV" sz="2000" dirty="0">
                <a:solidFill>
                  <a:srgbClr val="404040"/>
                </a:solidFill>
                <a:latin typeface="Arial MT"/>
                <a:cs typeface="Arial MT"/>
              </a:rPr>
              <a:t>Jaunu tehnoloģiju izstrāde</a:t>
            </a:r>
          </a:p>
          <a:p>
            <a:pPr marL="0" marR="84455" indent="0" algn="ctr">
              <a:lnSpc>
                <a:spcPct val="100000"/>
              </a:lnSpc>
              <a:buNone/>
            </a:pPr>
            <a:r>
              <a:rPr lang="en-US" sz="1200" dirty="0" err="1">
                <a:solidFill>
                  <a:srgbClr val="404040"/>
                </a:solidFill>
                <a:latin typeface="Arial MT"/>
                <a:cs typeface="Arial MT"/>
              </a:rPr>
              <a:t>Radīt</a:t>
            </a:r>
            <a:r>
              <a:rPr lang="en-US" sz="1200" dirty="0">
                <a:solidFill>
                  <a:srgbClr val="404040"/>
                </a:solidFill>
                <a:latin typeface="Arial MT"/>
                <a:cs typeface="Arial MT"/>
              </a:rPr>
              <a:t> </a:t>
            </a:r>
            <a:r>
              <a:rPr lang="en-US" sz="1200" dirty="0" err="1">
                <a:solidFill>
                  <a:srgbClr val="404040"/>
                </a:solidFill>
                <a:latin typeface="Arial MT"/>
                <a:cs typeface="Arial MT"/>
              </a:rPr>
              <a:t>jaunus</a:t>
            </a:r>
            <a:r>
              <a:rPr lang="en-US" sz="1200" dirty="0">
                <a:solidFill>
                  <a:srgbClr val="404040"/>
                </a:solidFill>
                <a:latin typeface="Arial MT"/>
                <a:cs typeface="Arial MT"/>
              </a:rPr>
              <a:t> </a:t>
            </a:r>
            <a:r>
              <a:rPr lang="en-US" sz="1200" dirty="0" err="1">
                <a:solidFill>
                  <a:srgbClr val="404040"/>
                </a:solidFill>
                <a:latin typeface="Arial MT"/>
                <a:cs typeface="Arial MT"/>
              </a:rPr>
              <a:t>tirgus</a:t>
            </a:r>
            <a:r>
              <a:rPr lang="en-US" sz="1200" dirty="0">
                <a:solidFill>
                  <a:srgbClr val="404040"/>
                </a:solidFill>
                <a:latin typeface="Arial MT"/>
                <a:cs typeface="Arial MT"/>
              </a:rPr>
              <a:t> </a:t>
            </a:r>
            <a:r>
              <a:rPr lang="en-US" sz="1200" dirty="0" err="1">
                <a:solidFill>
                  <a:srgbClr val="404040"/>
                </a:solidFill>
                <a:latin typeface="Arial MT"/>
                <a:cs typeface="Arial MT"/>
              </a:rPr>
              <a:t>vai</a:t>
            </a:r>
            <a:r>
              <a:rPr lang="en-US" sz="1200" dirty="0">
                <a:solidFill>
                  <a:srgbClr val="404040"/>
                </a:solidFill>
                <a:latin typeface="Arial MT"/>
                <a:cs typeface="Arial MT"/>
              </a:rPr>
              <a:t> </a:t>
            </a:r>
            <a:r>
              <a:rPr lang="en-US" sz="1200" dirty="0" err="1">
                <a:solidFill>
                  <a:srgbClr val="404040"/>
                </a:solidFill>
                <a:latin typeface="Arial MT"/>
                <a:cs typeface="Arial MT"/>
              </a:rPr>
              <a:t>sagraut</a:t>
            </a:r>
            <a:r>
              <a:rPr lang="en-US" sz="1200" dirty="0">
                <a:solidFill>
                  <a:srgbClr val="404040"/>
                </a:solidFill>
                <a:latin typeface="Arial MT"/>
                <a:cs typeface="Arial MT"/>
              </a:rPr>
              <a:t> </a:t>
            </a:r>
            <a:r>
              <a:rPr lang="en-US" sz="1200" dirty="0" err="1">
                <a:solidFill>
                  <a:srgbClr val="404040"/>
                </a:solidFill>
                <a:latin typeface="Arial MT"/>
                <a:cs typeface="Arial MT"/>
              </a:rPr>
              <a:t>esošos</a:t>
            </a:r>
            <a:r>
              <a:rPr lang="en-US" sz="1200" dirty="0">
                <a:solidFill>
                  <a:srgbClr val="404040"/>
                </a:solidFill>
                <a:latin typeface="Arial MT"/>
                <a:cs typeface="Arial MT"/>
              </a:rPr>
              <a:t> </a:t>
            </a:r>
            <a:r>
              <a:rPr lang="en-US" sz="1200" dirty="0" err="1">
                <a:solidFill>
                  <a:srgbClr val="404040"/>
                </a:solidFill>
                <a:latin typeface="Arial MT"/>
                <a:cs typeface="Arial MT"/>
              </a:rPr>
              <a:t>tirgus</a:t>
            </a:r>
            <a:endParaRPr lang="en-US" sz="1200" dirty="0">
              <a:latin typeface="Arial MT"/>
              <a:cs typeface="Arial MT"/>
            </a:endParaRPr>
          </a:p>
          <a:p>
            <a:pPr marL="13335" algn="ctr">
              <a:lnSpc>
                <a:spcPct val="100000"/>
              </a:lnSpc>
            </a:pPr>
            <a:r>
              <a:rPr lang="en-US" sz="2000" dirty="0">
                <a:solidFill>
                  <a:srgbClr val="404040"/>
                </a:solidFill>
                <a:latin typeface="Arial MT"/>
                <a:cs typeface="Arial MT"/>
              </a:rPr>
              <a:t>Augsts IP </a:t>
            </a:r>
            <a:r>
              <a:rPr lang="en-US" sz="2000" dirty="0" err="1">
                <a:solidFill>
                  <a:srgbClr val="404040"/>
                </a:solidFill>
                <a:latin typeface="Arial MT"/>
                <a:cs typeface="Arial MT"/>
              </a:rPr>
              <a:t>profils</a:t>
            </a:r>
            <a:r>
              <a:rPr lang="en-US" sz="2000" dirty="0">
                <a:solidFill>
                  <a:srgbClr val="404040"/>
                </a:solidFill>
                <a:latin typeface="Arial MT"/>
                <a:cs typeface="Arial MT"/>
              </a:rPr>
              <a:t> (</a:t>
            </a:r>
            <a:r>
              <a:rPr lang="en-US" sz="2000" dirty="0" err="1">
                <a:solidFill>
                  <a:srgbClr val="404040"/>
                </a:solidFill>
                <a:latin typeface="Arial MT"/>
                <a:cs typeface="Arial MT"/>
              </a:rPr>
              <a:t>patenti</a:t>
            </a:r>
            <a:r>
              <a:rPr lang="en-US" sz="2000" dirty="0">
                <a:solidFill>
                  <a:srgbClr val="404040"/>
                </a:solidFill>
                <a:latin typeface="Arial MT"/>
                <a:cs typeface="Arial MT"/>
              </a:rPr>
              <a:t>)</a:t>
            </a:r>
            <a:endParaRPr lang="lv-LV" sz="2000" dirty="0">
              <a:solidFill>
                <a:srgbClr val="404040"/>
              </a:solidFill>
              <a:latin typeface="Arial MT"/>
              <a:cs typeface="Arial MT"/>
            </a:endParaRPr>
          </a:p>
          <a:p>
            <a:pPr marL="13335" algn="ctr">
              <a:lnSpc>
                <a:spcPct val="100000"/>
              </a:lnSpc>
            </a:pPr>
            <a:endParaRPr lang="en-US" sz="2000" spc="-10" dirty="0">
              <a:solidFill>
                <a:srgbClr val="404040"/>
              </a:solidFill>
              <a:latin typeface="Arial MT"/>
              <a:cs typeface="Arial MT"/>
            </a:endParaRPr>
          </a:p>
          <a:p>
            <a:pPr marL="48895" algn="ctr">
              <a:lnSpc>
                <a:spcPct val="100000"/>
              </a:lnSpc>
            </a:pPr>
            <a:r>
              <a:rPr lang="en-US" sz="2000" dirty="0" err="1">
                <a:solidFill>
                  <a:srgbClr val="404040"/>
                </a:solidFill>
                <a:latin typeface="Arial MT"/>
                <a:cs typeface="Arial MT"/>
              </a:rPr>
              <a:t>Zinātnes</a:t>
            </a:r>
            <a:r>
              <a:rPr lang="en-US" sz="2000" dirty="0">
                <a:solidFill>
                  <a:srgbClr val="404040"/>
                </a:solidFill>
                <a:latin typeface="Arial MT"/>
                <a:cs typeface="Arial MT"/>
              </a:rPr>
              <a:t> </a:t>
            </a:r>
            <a:r>
              <a:rPr lang="en-US" sz="2000" dirty="0" err="1">
                <a:solidFill>
                  <a:srgbClr val="404040"/>
                </a:solidFill>
                <a:latin typeface="Arial MT"/>
                <a:cs typeface="Arial MT"/>
              </a:rPr>
              <a:t>sasniegumi</a:t>
            </a:r>
            <a:r>
              <a:rPr lang="en-US" sz="2000" dirty="0">
                <a:solidFill>
                  <a:srgbClr val="404040"/>
                </a:solidFill>
                <a:latin typeface="Arial MT"/>
                <a:cs typeface="Arial MT"/>
              </a:rPr>
              <a:t> un </a:t>
            </a:r>
            <a:r>
              <a:rPr lang="en-US" sz="2000" dirty="0" err="1">
                <a:solidFill>
                  <a:srgbClr val="404040"/>
                </a:solidFill>
                <a:latin typeface="Arial MT"/>
                <a:cs typeface="Arial MT"/>
              </a:rPr>
              <a:t>atklājumi</a:t>
            </a:r>
            <a:endParaRPr lang="lv-LV" sz="2000" dirty="0">
              <a:solidFill>
                <a:srgbClr val="404040"/>
              </a:solidFill>
              <a:latin typeface="Arial MT"/>
              <a:cs typeface="Arial MT"/>
            </a:endParaRPr>
          </a:p>
          <a:p>
            <a:pPr marL="48895" algn="ctr">
              <a:lnSpc>
                <a:spcPct val="100000"/>
              </a:lnSpc>
            </a:pPr>
            <a:endParaRPr lang="en-US" sz="2000" spc="-10" dirty="0">
              <a:solidFill>
                <a:srgbClr val="404040"/>
              </a:solidFill>
              <a:latin typeface="Arial MT"/>
              <a:cs typeface="Arial MT"/>
            </a:endParaRPr>
          </a:p>
          <a:p>
            <a:pPr marL="27305" algn="ctr">
              <a:lnSpc>
                <a:spcPct val="100000"/>
              </a:lnSpc>
            </a:pPr>
            <a:r>
              <a:rPr lang="lv-LV" sz="2000" dirty="0">
                <a:solidFill>
                  <a:srgbClr val="404040"/>
                </a:solidFill>
                <a:latin typeface="Arial MT"/>
                <a:cs typeface="Arial MT"/>
              </a:rPr>
              <a:t>Ilgtermiņa attīstība</a:t>
            </a:r>
          </a:p>
          <a:p>
            <a:pPr marL="27305" algn="ctr">
              <a:lnSpc>
                <a:spcPct val="100000"/>
              </a:lnSpc>
            </a:pPr>
            <a:endParaRPr lang="en-US" sz="2000" spc="-10" dirty="0">
              <a:solidFill>
                <a:srgbClr val="404040"/>
              </a:solidFill>
              <a:latin typeface="Arial MT"/>
              <a:cs typeface="Arial MT"/>
            </a:endParaRPr>
          </a:p>
          <a:p>
            <a:pPr marL="24765" algn="ctr">
              <a:lnSpc>
                <a:spcPct val="100000"/>
              </a:lnSpc>
            </a:pPr>
            <a:r>
              <a:rPr lang="en-US" sz="2000" dirty="0">
                <a:solidFill>
                  <a:srgbClr val="404040"/>
                </a:solidFill>
                <a:latin typeface="Arial MT"/>
                <a:cs typeface="Arial MT"/>
              </a:rPr>
              <a:t>Augsts risks</a:t>
            </a:r>
            <a:endParaRPr lang="en-US" sz="2000" spc="-20" dirty="0">
              <a:solidFill>
                <a:srgbClr val="404040"/>
              </a:solidFill>
              <a:latin typeface="Arial MT"/>
              <a:cs typeface="Arial MT"/>
            </a:endParaRPr>
          </a:p>
        </p:txBody>
      </p:sp>
      <p:sp>
        <p:nvSpPr>
          <p:cNvPr id="8" name="object 8">
            <a:extLst>
              <a:ext uri="{FF2B5EF4-FFF2-40B4-BE49-F238E27FC236}">
                <a16:creationId xmlns:a16="http://schemas.microsoft.com/office/drawing/2014/main" id="{A47FC5B8-9755-DC49-ED60-DCB30859B12F}"/>
              </a:ext>
            </a:extLst>
          </p:cNvPr>
          <p:cNvSpPr/>
          <p:nvPr/>
        </p:nvSpPr>
        <p:spPr>
          <a:xfrm>
            <a:off x="5271478" y="1670824"/>
            <a:ext cx="538480" cy="638175"/>
          </a:xfrm>
          <a:custGeom>
            <a:avLst/>
            <a:gdLst/>
            <a:ahLst/>
            <a:cxnLst/>
            <a:rect l="l" t="t" r="r" b="b"/>
            <a:pathLst>
              <a:path w="538479" h="638175">
                <a:moveTo>
                  <a:pt x="236994" y="209956"/>
                </a:moveTo>
                <a:lnTo>
                  <a:pt x="235165" y="201168"/>
                </a:lnTo>
                <a:lnTo>
                  <a:pt x="230301" y="193979"/>
                </a:lnTo>
                <a:lnTo>
                  <a:pt x="223113" y="189128"/>
                </a:lnTo>
                <a:lnTo>
                  <a:pt x="214312" y="187325"/>
                </a:lnTo>
                <a:lnTo>
                  <a:pt x="205447" y="189166"/>
                </a:lnTo>
                <a:lnTo>
                  <a:pt x="198234" y="194094"/>
                </a:lnTo>
                <a:lnTo>
                  <a:pt x="193395" y="201371"/>
                </a:lnTo>
                <a:lnTo>
                  <a:pt x="191655" y="210248"/>
                </a:lnTo>
                <a:lnTo>
                  <a:pt x="193471" y="219049"/>
                </a:lnTo>
                <a:lnTo>
                  <a:pt x="198323" y="226237"/>
                </a:lnTo>
                <a:lnTo>
                  <a:pt x="205511" y="231101"/>
                </a:lnTo>
                <a:lnTo>
                  <a:pt x="214337" y="232918"/>
                </a:lnTo>
                <a:lnTo>
                  <a:pt x="223202" y="231063"/>
                </a:lnTo>
                <a:lnTo>
                  <a:pt x="230428" y="226123"/>
                </a:lnTo>
                <a:lnTo>
                  <a:pt x="235254" y="218846"/>
                </a:lnTo>
                <a:lnTo>
                  <a:pt x="236994" y="209956"/>
                </a:lnTo>
                <a:close/>
              </a:path>
              <a:path w="538479" h="638175">
                <a:moveTo>
                  <a:pt x="351523" y="149987"/>
                </a:moveTo>
                <a:lnTo>
                  <a:pt x="348068" y="134747"/>
                </a:lnTo>
                <a:lnTo>
                  <a:pt x="347014" y="133477"/>
                </a:lnTo>
                <a:lnTo>
                  <a:pt x="341769" y="127127"/>
                </a:lnTo>
                <a:lnTo>
                  <a:pt x="337235" y="124587"/>
                </a:lnTo>
                <a:lnTo>
                  <a:pt x="336207" y="124015"/>
                </a:lnTo>
                <a:lnTo>
                  <a:pt x="336207" y="152527"/>
                </a:lnTo>
                <a:lnTo>
                  <a:pt x="331520" y="165227"/>
                </a:lnTo>
                <a:lnTo>
                  <a:pt x="320916" y="183007"/>
                </a:lnTo>
                <a:lnTo>
                  <a:pt x="304431" y="200787"/>
                </a:lnTo>
                <a:lnTo>
                  <a:pt x="298488" y="195707"/>
                </a:lnTo>
                <a:lnTo>
                  <a:pt x="297002" y="194437"/>
                </a:lnTo>
                <a:lnTo>
                  <a:pt x="293382" y="191427"/>
                </a:lnTo>
                <a:lnTo>
                  <a:pt x="293382" y="212217"/>
                </a:lnTo>
                <a:lnTo>
                  <a:pt x="287731" y="217297"/>
                </a:lnTo>
                <a:lnTo>
                  <a:pt x="281533" y="222377"/>
                </a:lnTo>
                <a:lnTo>
                  <a:pt x="274764" y="227457"/>
                </a:lnTo>
                <a:lnTo>
                  <a:pt x="274840" y="195707"/>
                </a:lnTo>
                <a:lnTo>
                  <a:pt x="281571" y="202057"/>
                </a:lnTo>
                <a:lnTo>
                  <a:pt x="287769" y="207137"/>
                </a:lnTo>
                <a:lnTo>
                  <a:pt x="293382" y="212217"/>
                </a:lnTo>
                <a:lnTo>
                  <a:pt x="293382" y="191427"/>
                </a:lnTo>
                <a:lnTo>
                  <a:pt x="289382" y="188087"/>
                </a:lnTo>
                <a:lnTo>
                  <a:pt x="281559" y="181737"/>
                </a:lnTo>
                <a:lnTo>
                  <a:pt x="273545" y="176657"/>
                </a:lnTo>
                <a:lnTo>
                  <a:pt x="272580" y="167767"/>
                </a:lnTo>
                <a:lnTo>
                  <a:pt x="272262" y="165227"/>
                </a:lnTo>
                <a:lnTo>
                  <a:pt x="271322" y="157607"/>
                </a:lnTo>
                <a:lnTo>
                  <a:pt x="269811" y="148717"/>
                </a:lnTo>
                <a:lnTo>
                  <a:pt x="268782" y="143637"/>
                </a:lnTo>
                <a:lnTo>
                  <a:pt x="268528" y="142367"/>
                </a:lnTo>
                <a:lnTo>
                  <a:pt x="268020" y="139827"/>
                </a:lnTo>
                <a:lnTo>
                  <a:pt x="287515" y="134747"/>
                </a:lnTo>
                <a:lnTo>
                  <a:pt x="297434" y="133477"/>
                </a:lnTo>
                <a:lnTo>
                  <a:pt x="317258" y="133477"/>
                </a:lnTo>
                <a:lnTo>
                  <a:pt x="325272" y="136017"/>
                </a:lnTo>
                <a:lnTo>
                  <a:pt x="331228" y="138557"/>
                </a:lnTo>
                <a:lnTo>
                  <a:pt x="334899" y="142367"/>
                </a:lnTo>
                <a:lnTo>
                  <a:pt x="336207" y="152527"/>
                </a:lnTo>
                <a:lnTo>
                  <a:pt x="336207" y="124015"/>
                </a:lnTo>
                <a:lnTo>
                  <a:pt x="332701" y="122047"/>
                </a:lnTo>
                <a:lnTo>
                  <a:pt x="321157" y="119507"/>
                </a:lnTo>
                <a:lnTo>
                  <a:pt x="307428" y="118237"/>
                </a:lnTo>
                <a:lnTo>
                  <a:pt x="296545" y="118237"/>
                </a:lnTo>
                <a:lnTo>
                  <a:pt x="285737" y="119507"/>
                </a:lnTo>
                <a:lnTo>
                  <a:pt x="264452" y="124587"/>
                </a:lnTo>
                <a:lnTo>
                  <a:pt x="259613" y="111061"/>
                </a:lnTo>
                <a:lnTo>
                  <a:pt x="259613" y="224917"/>
                </a:lnTo>
                <a:lnTo>
                  <a:pt x="259486" y="227457"/>
                </a:lnTo>
                <a:lnTo>
                  <a:pt x="259422" y="228727"/>
                </a:lnTo>
                <a:lnTo>
                  <a:pt x="259346" y="229997"/>
                </a:lnTo>
                <a:lnTo>
                  <a:pt x="259283" y="231267"/>
                </a:lnTo>
                <a:lnTo>
                  <a:pt x="259118" y="233807"/>
                </a:lnTo>
                <a:lnTo>
                  <a:pt x="259029" y="235077"/>
                </a:lnTo>
                <a:lnTo>
                  <a:pt x="258940" y="236347"/>
                </a:lnTo>
                <a:lnTo>
                  <a:pt x="258851" y="237617"/>
                </a:lnTo>
                <a:lnTo>
                  <a:pt x="256908" y="239217"/>
                </a:lnTo>
                <a:lnTo>
                  <a:pt x="256908" y="257937"/>
                </a:lnTo>
                <a:lnTo>
                  <a:pt x="254711" y="271907"/>
                </a:lnTo>
                <a:lnTo>
                  <a:pt x="253339" y="278257"/>
                </a:lnTo>
                <a:lnTo>
                  <a:pt x="249745" y="276898"/>
                </a:lnTo>
                <a:lnTo>
                  <a:pt x="249745" y="293497"/>
                </a:lnTo>
                <a:lnTo>
                  <a:pt x="241769" y="316357"/>
                </a:lnTo>
                <a:lnTo>
                  <a:pt x="232689" y="332867"/>
                </a:lnTo>
                <a:lnTo>
                  <a:pt x="223291" y="344297"/>
                </a:lnTo>
                <a:lnTo>
                  <a:pt x="214337" y="348107"/>
                </a:lnTo>
                <a:lnTo>
                  <a:pt x="205409" y="344297"/>
                </a:lnTo>
                <a:lnTo>
                  <a:pt x="196062" y="332867"/>
                </a:lnTo>
                <a:lnTo>
                  <a:pt x="187045" y="316357"/>
                </a:lnTo>
                <a:lnTo>
                  <a:pt x="180416" y="297307"/>
                </a:lnTo>
                <a:lnTo>
                  <a:pt x="179095" y="293497"/>
                </a:lnTo>
                <a:lnTo>
                  <a:pt x="188328" y="290957"/>
                </a:lnTo>
                <a:lnTo>
                  <a:pt x="194424" y="288417"/>
                </a:lnTo>
                <a:lnTo>
                  <a:pt x="215404" y="279527"/>
                </a:lnTo>
                <a:lnTo>
                  <a:pt x="232371" y="287147"/>
                </a:lnTo>
                <a:lnTo>
                  <a:pt x="241020" y="289687"/>
                </a:lnTo>
                <a:lnTo>
                  <a:pt x="249745" y="293497"/>
                </a:lnTo>
                <a:lnTo>
                  <a:pt x="249745" y="276898"/>
                </a:lnTo>
                <a:lnTo>
                  <a:pt x="233299" y="270637"/>
                </a:lnTo>
                <a:lnTo>
                  <a:pt x="242328" y="265557"/>
                </a:lnTo>
                <a:lnTo>
                  <a:pt x="247624" y="263017"/>
                </a:lnTo>
                <a:lnTo>
                  <a:pt x="250266" y="261747"/>
                </a:lnTo>
                <a:lnTo>
                  <a:pt x="253606" y="259207"/>
                </a:lnTo>
                <a:lnTo>
                  <a:pt x="256908" y="257937"/>
                </a:lnTo>
                <a:lnTo>
                  <a:pt x="256908" y="239217"/>
                </a:lnTo>
                <a:lnTo>
                  <a:pt x="252679" y="242697"/>
                </a:lnTo>
                <a:lnTo>
                  <a:pt x="246126" y="246507"/>
                </a:lnTo>
                <a:lnTo>
                  <a:pt x="239204" y="250317"/>
                </a:lnTo>
                <a:lnTo>
                  <a:pt x="233260" y="254127"/>
                </a:lnTo>
                <a:lnTo>
                  <a:pt x="227304" y="256667"/>
                </a:lnTo>
                <a:lnTo>
                  <a:pt x="221335" y="260477"/>
                </a:lnTo>
                <a:lnTo>
                  <a:pt x="215379" y="263017"/>
                </a:lnTo>
                <a:lnTo>
                  <a:pt x="209435" y="260477"/>
                </a:lnTo>
                <a:lnTo>
                  <a:pt x="203466" y="256667"/>
                </a:lnTo>
                <a:lnTo>
                  <a:pt x="200482" y="255397"/>
                </a:lnTo>
                <a:lnTo>
                  <a:pt x="197510" y="254139"/>
                </a:lnTo>
                <a:lnTo>
                  <a:pt x="197510" y="270637"/>
                </a:lnTo>
                <a:lnTo>
                  <a:pt x="190017" y="274447"/>
                </a:lnTo>
                <a:lnTo>
                  <a:pt x="182651" y="276987"/>
                </a:lnTo>
                <a:lnTo>
                  <a:pt x="175463" y="278257"/>
                </a:lnTo>
                <a:lnTo>
                  <a:pt x="173939" y="271907"/>
                </a:lnTo>
                <a:lnTo>
                  <a:pt x="172631" y="264287"/>
                </a:lnTo>
                <a:lnTo>
                  <a:pt x="171577" y="255397"/>
                </a:lnTo>
                <a:lnTo>
                  <a:pt x="175590" y="257937"/>
                </a:lnTo>
                <a:lnTo>
                  <a:pt x="179717" y="260477"/>
                </a:lnTo>
                <a:lnTo>
                  <a:pt x="188468" y="265557"/>
                </a:lnTo>
                <a:lnTo>
                  <a:pt x="197510" y="270637"/>
                </a:lnTo>
                <a:lnTo>
                  <a:pt x="197510" y="254139"/>
                </a:lnTo>
                <a:lnTo>
                  <a:pt x="191554" y="250317"/>
                </a:lnTo>
                <a:lnTo>
                  <a:pt x="185813" y="246507"/>
                </a:lnTo>
                <a:lnTo>
                  <a:pt x="169164" y="227457"/>
                </a:lnTo>
                <a:lnTo>
                  <a:pt x="169049" y="224917"/>
                </a:lnTo>
                <a:lnTo>
                  <a:pt x="168960" y="222377"/>
                </a:lnTo>
                <a:lnTo>
                  <a:pt x="168884" y="198247"/>
                </a:lnTo>
                <a:lnTo>
                  <a:pt x="168973" y="195707"/>
                </a:lnTo>
                <a:lnTo>
                  <a:pt x="169011" y="194437"/>
                </a:lnTo>
                <a:lnTo>
                  <a:pt x="169278" y="190627"/>
                </a:lnTo>
                <a:lnTo>
                  <a:pt x="169354" y="189357"/>
                </a:lnTo>
                <a:lnTo>
                  <a:pt x="169443" y="188087"/>
                </a:lnTo>
                <a:lnTo>
                  <a:pt x="200875" y="167767"/>
                </a:lnTo>
                <a:lnTo>
                  <a:pt x="202692" y="166497"/>
                </a:lnTo>
                <a:lnTo>
                  <a:pt x="208140" y="162687"/>
                </a:lnTo>
                <a:lnTo>
                  <a:pt x="215379" y="160147"/>
                </a:lnTo>
                <a:lnTo>
                  <a:pt x="222618" y="162687"/>
                </a:lnTo>
                <a:lnTo>
                  <a:pt x="229882" y="166497"/>
                </a:lnTo>
                <a:lnTo>
                  <a:pt x="237096" y="171577"/>
                </a:lnTo>
                <a:lnTo>
                  <a:pt x="242849" y="174117"/>
                </a:lnTo>
                <a:lnTo>
                  <a:pt x="248412" y="177927"/>
                </a:lnTo>
                <a:lnTo>
                  <a:pt x="253784" y="181737"/>
                </a:lnTo>
                <a:lnTo>
                  <a:pt x="258965" y="185547"/>
                </a:lnTo>
                <a:lnTo>
                  <a:pt x="259067" y="186817"/>
                </a:lnTo>
                <a:lnTo>
                  <a:pt x="259168" y="188087"/>
                </a:lnTo>
                <a:lnTo>
                  <a:pt x="259257" y="189357"/>
                </a:lnTo>
                <a:lnTo>
                  <a:pt x="259359" y="190627"/>
                </a:lnTo>
                <a:lnTo>
                  <a:pt x="259524" y="194437"/>
                </a:lnTo>
                <a:lnTo>
                  <a:pt x="259613" y="224917"/>
                </a:lnTo>
                <a:lnTo>
                  <a:pt x="259613" y="111061"/>
                </a:lnTo>
                <a:lnTo>
                  <a:pt x="257098" y="104025"/>
                </a:lnTo>
                <a:lnTo>
                  <a:pt x="257098" y="165227"/>
                </a:lnTo>
                <a:lnTo>
                  <a:pt x="253072" y="162687"/>
                </a:lnTo>
                <a:lnTo>
                  <a:pt x="248945" y="160147"/>
                </a:lnTo>
                <a:lnTo>
                  <a:pt x="240817" y="156337"/>
                </a:lnTo>
                <a:lnTo>
                  <a:pt x="233032" y="151257"/>
                </a:lnTo>
                <a:lnTo>
                  <a:pt x="246773" y="146177"/>
                </a:lnTo>
                <a:lnTo>
                  <a:pt x="253466" y="143637"/>
                </a:lnTo>
                <a:lnTo>
                  <a:pt x="256095" y="157607"/>
                </a:lnTo>
                <a:lnTo>
                  <a:pt x="257098" y="165227"/>
                </a:lnTo>
                <a:lnTo>
                  <a:pt x="257098" y="104025"/>
                </a:lnTo>
                <a:lnTo>
                  <a:pt x="254914" y="97917"/>
                </a:lnTo>
                <a:lnTo>
                  <a:pt x="249923" y="88823"/>
                </a:lnTo>
                <a:lnTo>
                  <a:pt x="249923" y="129667"/>
                </a:lnTo>
                <a:lnTo>
                  <a:pt x="241147" y="132207"/>
                </a:lnTo>
                <a:lnTo>
                  <a:pt x="232460" y="136017"/>
                </a:lnTo>
                <a:lnTo>
                  <a:pt x="223875" y="138557"/>
                </a:lnTo>
                <a:lnTo>
                  <a:pt x="215404" y="142367"/>
                </a:lnTo>
                <a:lnTo>
                  <a:pt x="197777" y="134924"/>
                </a:lnTo>
                <a:lnTo>
                  <a:pt x="197777" y="151257"/>
                </a:lnTo>
                <a:lnTo>
                  <a:pt x="189979" y="156337"/>
                </a:lnTo>
                <a:lnTo>
                  <a:pt x="186080" y="157607"/>
                </a:lnTo>
                <a:lnTo>
                  <a:pt x="181038" y="161417"/>
                </a:lnTo>
                <a:lnTo>
                  <a:pt x="176136" y="163957"/>
                </a:lnTo>
                <a:lnTo>
                  <a:pt x="171373" y="166497"/>
                </a:lnTo>
                <a:lnTo>
                  <a:pt x="172427" y="158877"/>
                </a:lnTo>
                <a:lnTo>
                  <a:pt x="173799" y="149987"/>
                </a:lnTo>
                <a:lnTo>
                  <a:pt x="175348" y="143637"/>
                </a:lnTo>
                <a:lnTo>
                  <a:pt x="182664" y="146177"/>
                </a:lnTo>
                <a:lnTo>
                  <a:pt x="197777" y="151257"/>
                </a:lnTo>
                <a:lnTo>
                  <a:pt x="197777" y="134924"/>
                </a:lnTo>
                <a:lnTo>
                  <a:pt x="197383" y="134747"/>
                </a:lnTo>
                <a:lnTo>
                  <a:pt x="192798" y="133477"/>
                </a:lnTo>
                <a:lnTo>
                  <a:pt x="188214" y="132207"/>
                </a:lnTo>
                <a:lnTo>
                  <a:pt x="178930" y="128397"/>
                </a:lnTo>
                <a:lnTo>
                  <a:pt x="180251" y="124587"/>
                </a:lnTo>
                <a:lnTo>
                  <a:pt x="186880" y="105537"/>
                </a:lnTo>
                <a:lnTo>
                  <a:pt x="195922" y="87757"/>
                </a:lnTo>
                <a:lnTo>
                  <a:pt x="205320" y="77597"/>
                </a:lnTo>
                <a:lnTo>
                  <a:pt x="214337" y="73787"/>
                </a:lnTo>
                <a:lnTo>
                  <a:pt x="223380" y="77597"/>
                </a:lnTo>
                <a:lnTo>
                  <a:pt x="232829" y="89027"/>
                </a:lnTo>
                <a:lnTo>
                  <a:pt x="241935" y="105537"/>
                </a:lnTo>
                <a:lnTo>
                  <a:pt x="249923" y="129667"/>
                </a:lnTo>
                <a:lnTo>
                  <a:pt x="249923" y="88823"/>
                </a:lnTo>
                <a:lnTo>
                  <a:pt x="243065" y="76327"/>
                </a:lnTo>
                <a:lnTo>
                  <a:pt x="240322" y="73787"/>
                </a:lnTo>
                <a:lnTo>
                  <a:pt x="229374" y="63627"/>
                </a:lnTo>
                <a:lnTo>
                  <a:pt x="214337" y="58547"/>
                </a:lnTo>
                <a:lnTo>
                  <a:pt x="199339" y="63627"/>
                </a:lnTo>
                <a:lnTo>
                  <a:pt x="185712" y="76327"/>
                </a:lnTo>
                <a:lnTo>
                  <a:pt x="173901" y="96647"/>
                </a:lnTo>
                <a:lnTo>
                  <a:pt x="164388" y="124587"/>
                </a:lnTo>
                <a:lnTo>
                  <a:pt x="160883" y="123710"/>
                </a:lnTo>
                <a:lnTo>
                  <a:pt x="160883" y="283337"/>
                </a:lnTo>
                <a:lnTo>
                  <a:pt x="152171" y="284607"/>
                </a:lnTo>
                <a:lnTo>
                  <a:pt x="143357" y="287147"/>
                </a:lnTo>
                <a:lnTo>
                  <a:pt x="134467" y="287147"/>
                </a:lnTo>
                <a:lnTo>
                  <a:pt x="125539" y="288417"/>
                </a:lnTo>
                <a:lnTo>
                  <a:pt x="115709" y="287147"/>
                </a:lnTo>
                <a:lnTo>
                  <a:pt x="107696" y="285877"/>
                </a:lnTo>
                <a:lnTo>
                  <a:pt x="101727" y="283337"/>
                </a:lnTo>
                <a:lnTo>
                  <a:pt x="98069" y="279527"/>
                </a:lnTo>
                <a:lnTo>
                  <a:pt x="96697" y="269367"/>
                </a:lnTo>
                <a:lnTo>
                  <a:pt x="101028" y="256667"/>
                </a:lnTo>
                <a:lnTo>
                  <a:pt x="110972" y="240157"/>
                </a:lnTo>
                <a:lnTo>
                  <a:pt x="126504" y="222377"/>
                </a:lnTo>
                <a:lnTo>
                  <a:pt x="133413" y="228727"/>
                </a:lnTo>
                <a:lnTo>
                  <a:pt x="140500" y="233807"/>
                </a:lnTo>
                <a:lnTo>
                  <a:pt x="147739" y="240157"/>
                </a:lnTo>
                <a:lnTo>
                  <a:pt x="155143" y="245237"/>
                </a:lnTo>
                <a:lnTo>
                  <a:pt x="156146" y="254127"/>
                </a:lnTo>
                <a:lnTo>
                  <a:pt x="157441" y="264287"/>
                </a:lnTo>
                <a:lnTo>
                  <a:pt x="159016" y="273177"/>
                </a:lnTo>
                <a:lnTo>
                  <a:pt x="160883" y="283337"/>
                </a:lnTo>
                <a:lnTo>
                  <a:pt x="160883" y="123710"/>
                </a:lnTo>
                <a:lnTo>
                  <a:pt x="160769" y="138557"/>
                </a:lnTo>
                <a:lnTo>
                  <a:pt x="158864" y="148717"/>
                </a:lnTo>
                <a:lnTo>
                  <a:pt x="157264" y="158877"/>
                </a:lnTo>
                <a:lnTo>
                  <a:pt x="155968" y="167767"/>
                </a:lnTo>
                <a:lnTo>
                  <a:pt x="155346" y="174117"/>
                </a:lnTo>
                <a:lnTo>
                  <a:pt x="155219" y="175387"/>
                </a:lnTo>
                <a:lnTo>
                  <a:pt x="155092" y="176657"/>
                </a:lnTo>
                <a:lnTo>
                  <a:pt x="154965" y="177927"/>
                </a:lnTo>
                <a:lnTo>
                  <a:pt x="153835" y="178714"/>
                </a:lnTo>
                <a:lnTo>
                  <a:pt x="153835" y="224917"/>
                </a:lnTo>
                <a:lnTo>
                  <a:pt x="149898" y="222377"/>
                </a:lnTo>
                <a:lnTo>
                  <a:pt x="147929" y="221107"/>
                </a:lnTo>
                <a:lnTo>
                  <a:pt x="142455" y="216027"/>
                </a:lnTo>
                <a:lnTo>
                  <a:pt x="137414" y="212217"/>
                </a:lnTo>
                <a:lnTo>
                  <a:pt x="142417" y="207137"/>
                </a:lnTo>
                <a:lnTo>
                  <a:pt x="147891" y="202057"/>
                </a:lnTo>
                <a:lnTo>
                  <a:pt x="149860" y="200787"/>
                </a:lnTo>
                <a:lnTo>
                  <a:pt x="153797" y="198247"/>
                </a:lnTo>
                <a:lnTo>
                  <a:pt x="153835" y="224917"/>
                </a:lnTo>
                <a:lnTo>
                  <a:pt x="153835" y="178714"/>
                </a:lnTo>
                <a:lnTo>
                  <a:pt x="147574" y="183007"/>
                </a:lnTo>
                <a:lnTo>
                  <a:pt x="140335" y="189357"/>
                </a:lnTo>
                <a:lnTo>
                  <a:pt x="133261" y="195707"/>
                </a:lnTo>
                <a:lnTo>
                  <a:pt x="126365" y="200787"/>
                </a:lnTo>
                <a:lnTo>
                  <a:pt x="109893" y="183007"/>
                </a:lnTo>
                <a:lnTo>
                  <a:pt x="99288" y="165227"/>
                </a:lnTo>
                <a:lnTo>
                  <a:pt x="94602" y="152527"/>
                </a:lnTo>
                <a:lnTo>
                  <a:pt x="95910" y="142367"/>
                </a:lnTo>
                <a:lnTo>
                  <a:pt x="99568" y="138557"/>
                </a:lnTo>
                <a:lnTo>
                  <a:pt x="105537" y="136017"/>
                </a:lnTo>
                <a:lnTo>
                  <a:pt x="113550" y="133477"/>
                </a:lnTo>
                <a:lnTo>
                  <a:pt x="132842" y="133477"/>
                </a:lnTo>
                <a:lnTo>
                  <a:pt x="142240" y="134747"/>
                </a:lnTo>
                <a:lnTo>
                  <a:pt x="151561" y="137287"/>
                </a:lnTo>
                <a:lnTo>
                  <a:pt x="160769" y="138557"/>
                </a:lnTo>
                <a:lnTo>
                  <a:pt x="160769" y="123685"/>
                </a:lnTo>
                <a:lnTo>
                  <a:pt x="144068" y="119507"/>
                </a:lnTo>
                <a:lnTo>
                  <a:pt x="133756" y="118237"/>
                </a:lnTo>
                <a:lnTo>
                  <a:pt x="123380" y="118237"/>
                </a:lnTo>
                <a:lnTo>
                  <a:pt x="82740" y="134747"/>
                </a:lnTo>
                <a:lnTo>
                  <a:pt x="79298" y="149987"/>
                </a:lnTo>
                <a:lnTo>
                  <a:pt x="84124" y="169037"/>
                </a:lnTo>
                <a:lnTo>
                  <a:pt x="96456" y="189357"/>
                </a:lnTo>
                <a:lnTo>
                  <a:pt x="115493" y="212217"/>
                </a:lnTo>
                <a:lnTo>
                  <a:pt x="97459" y="233807"/>
                </a:lnTo>
                <a:lnTo>
                  <a:pt x="85852" y="252857"/>
                </a:lnTo>
                <a:lnTo>
                  <a:pt x="81419" y="271907"/>
                </a:lnTo>
                <a:lnTo>
                  <a:pt x="84886" y="287147"/>
                </a:lnTo>
                <a:lnTo>
                  <a:pt x="91173" y="293497"/>
                </a:lnTo>
                <a:lnTo>
                  <a:pt x="100241" y="298577"/>
                </a:lnTo>
                <a:lnTo>
                  <a:pt x="111785" y="302387"/>
                </a:lnTo>
                <a:lnTo>
                  <a:pt x="125514" y="303657"/>
                </a:lnTo>
                <a:lnTo>
                  <a:pt x="154901" y="299847"/>
                </a:lnTo>
                <a:lnTo>
                  <a:pt x="164515" y="297307"/>
                </a:lnTo>
                <a:lnTo>
                  <a:pt x="174028" y="323977"/>
                </a:lnTo>
                <a:lnTo>
                  <a:pt x="185788" y="345567"/>
                </a:lnTo>
                <a:lnTo>
                  <a:pt x="199364" y="358267"/>
                </a:lnTo>
                <a:lnTo>
                  <a:pt x="214325" y="362077"/>
                </a:lnTo>
                <a:lnTo>
                  <a:pt x="229323" y="358267"/>
                </a:lnTo>
                <a:lnTo>
                  <a:pt x="239242" y="348107"/>
                </a:lnTo>
                <a:lnTo>
                  <a:pt x="242951" y="344297"/>
                </a:lnTo>
                <a:lnTo>
                  <a:pt x="254762" y="323977"/>
                </a:lnTo>
                <a:lnTo>
                  <a:pt x="264287" y="297307"/>
                </a:lnTo>
                <a:lnTo>
                  <a:pt x="274383" y="299847"/>
                </a:lnTo>
                <a:lnTo>
                  <a:pt x="305282" y="303657"/>
                </a:lnTo>
                <a:lnTo>
                  <a:pt x="319011" y="302387"/>
                </a:lnTo>
                <a:lnTo>
                  <a:pt x="330555" y="298577"/>
                </a:lnTo>
                <a:lnTo>
                  <a:pt x="349389" y="271907"/>
                </a:lnTo>
                <a:lnTo>
                  <a:pt x="344944" y="252857"/>
                </a:lnTo>
                <a:lnTo>
                  <a:pt x="334111" y="235064"/>
                </a:lnTo>
                <a:lnTo>
                  <a:pt x="334111" y="269367"/>
                </a:lnTo>
                <a:lnTo>
                  <a:pt x="332765" y="279527"/>
                </a:lnTo>
                <a:lnTo>
                  <a:pt x="329095" y="283337"/>
                </a:lnTo>
                <a:lnTo>
                  <a:pt x="323138" y="285877"/>
                </a:lnTo>
                <a:lnTo>
                  <a:pt x="315125" y="287147"/>
                </a:lnTo>
                <a:lnTo>
                  <a:pt x="305282" y="288417"/>
                </a:lnTo>
                <a:lnTo>
                  <a:pt x="277114" y="284607"/>
                </a:lnTo>
                <a:lnTo>
                  <a:pt x="267906" y="282067"/>
                </a:lnTo>
                <a:lnTo>
                  <a:pt x="268414" y="279527"/>
                </a:lnTo>
                <a:lnTo>
                  <a:pt x="268668" y="278257"/>
                </a:lnTo>
                <a:lnTo>
                  <a:pt x="269671" y="273177"/>
                </a:lnTo>
                <a:lnTo>
                  <a:pt x="271170" y="264287"/>
                </a:lnTo>
                <a:lnTo>
                  <a:pt x="272059" y="257937"/>
                </a:lnTo>
                <a:lnTo>
                  <a:pt x="272415" y="255397"/>
                </a:lnTo>
                <a:lnTo>
                  <a:pt x="273405" y="246507"/>
                </a:lnTo>
                <a:lnTo>
                  <a:pt x="281406" y="241427"/>
                </a:lnTo>
                <a:lnTo>
                  <a:pt x="289229" y="235077"/>
                </a:lnTo>
                <a:lnTo>
                  <a:pt x="296875" y="228727"/>
                </a:lnTo>
                <a:lnTo>
                  <a:pt x="298361" y="227457"/>
                </a:lnTo>
                <a:lnTo>
                  <a:pt x="304330" y="222377"/>
                </a:lnTo>
                <a:lnTo>
                  <a:pt x="319836" y="240157"/>
                </a:lnTo>
                <a:lnTo>
                  <a:pt x="329780" y="256667"/>
                </a:lnTo>
                <a:lnTo>
                  <a:pt x="334111" y="269367"/>
                </a:lnTo>
                <a:lnTo>
                  <a:pt x="334111" y="235064"/>
                </a:lnTo>
                <a:lnTo>
                  <a:pt x="333349" y="233807"/>
                </a:lnTo>
                <a:lnTo>
                  <a:pt x="323799" y="222377"/>
                </a:lnTo>
                <a:lnTo>
                  <a:pt x="315315" y="212217"/>
                </a:lnTo>
                <a:lnTo>
                  <a:pt x="324840" y="200787"/>
                </a:lnTo>
                <a:lnTo>
                  <a:pt x="334352" y="189357"/>
                </a:lnTo>
                <a:lnTo>
                  <a:pt x="346684" y="169037"/>
                </a:lnTo>
                <a:lnTo>
                  <a:pt x="351523" y="149987"/>
                </a:lnTo>
                <a:close/>
              </a:path>
              <a:path w="538479" h="638175">
                <a:moveTo>
                  <a:pt x="537959" y="366001"/>
                </a:moveTo>
                <a:lnTo>
                  <a:pt x="530148" y="345338"/>
                </a:lnTo>
                <a:lnTo>
                  <a:pt x="523544" y="333857"/>
                </a:lnTo>
                <a:lnTo>
                  <a:pt x="523544" y="368579"/>
                </a:lnTo>
                <a:lnTo>
                  <a:pt x="520877" y="376174"/>
                </a:lnTo>
                <a:lnTo>
                  <a:pt x="518642" y="380771"/>
                </a:lnTo>
                <a:lnTo>
                  <a:pt x="514350" y="384009"/>
                </a:lnTo>
                <a:lnTo>
                  <a:pt x="509308" y="384898"/>
                </a:lnTo>
                <a:lnTo>
                  <a:pt x="459765" y="384898"/>
                </a:lnTo>
                <a:lnTo>
                  <a:pt x="459778" y="449783"/>
                </a:lnTo>
                <a:lnTo>
                  <a:pt x="453656" y="479933"/>
                </a:lnTo>
                <a:lnTo>
                  <a:pt x="437045" y="504571"/>
                </a:lnTo>
                <a:lnTo>
                  <a:pt x="412407" y="521182"/>
                </a:lnTo>
                <a:lnTo>
                  <a:pt x="382244" y="527304"/>
                </a:lnTo>
                <a:lnTo>
                  <a:pt x="327672" y="527304"/>
                </a:lnTo>
                <a:lnTo>
                  <a:pt x="327672" y="622249"/>
                </a:lnTo>
                <a:lnTo>
                  <a:pt x="109359" y="622249"/>
                </a:lnTo>
                <a:lnTo>
                  <a:pt x="109359" y="430149"/>
                </a:lnTo>
                <a:lnTo>
                  <a:pt x="103225" y="425399"/>
                </a:lnTo>
                <a:lnTo>
                  <a:pt x="66344" y="389140"/>
                </a:lnTo>
                <a:lnTo>
                  <a:pt x="38938" y="346036"/>
                </a:lnTo>
                <a:lnTo>
                  <a:pt x="21869" y="297891"/>
                </a:lnTo>
                <a:lnTo>
                  <a:pt x="16027" y="246494"/>
                </a:lnTo>
                <a:lnTo>
                  <a:pt x="15824" y="240652"/>
                </a:lnTo>
                <a:lnTo>
                  <a:pt x="15824" y="234873"/>
                </a:lnTo>
                <a:lnTo>
                  <a:pt x="23253" y="180149"/>
                </a:lnTo>
                <a:lnTo>
                  <a:pt x="40754" y="134899"/>
                </a:lnTo>
                <a:lnTo>
                  <a:pt x="67259" y="95148"/>
                </a:lnTo>
                <a:lnTo>
                  <a:pt x="101485" y="62115"/>
                </a:lnTo>
                <a:lnTo>
                  <a:pt x="142163" y="37045"/>
                </a:lnTo>
                <a:lnTo>
                  <a:pt x="187998" y="21158"/>
                </a:lnTo>
                <a:lnTo>
                  <a:pt x="236550" y="15811"/>
                </a:lnTo>
                <a:lnTo>
                  <a:pt x="245986" y="15811"/>
                </a:lnTo>
                <a:lnTo>
                  <a:pt x="291020" y="22072"/>
                </a:lnTo>
                <a:lnTo>
                  <a:pt x="290715" y="22072"/>
                </a:lnTo>
                <a:lnTo>
                  <a:pt x="331673" y="36474"/>
                </a:lnTo>
                <a:lnTo>
                  <a:pt x="368604" y="58331"/>
                </a:lnTo>
                <a:lnTo>
                  <a:pt x="400443" y="86626"/>
                </a:lnTo>
                <a:lnTo>
                  <a:pt x="426339" y="120446"/>
                </a:lnTo>
                <a:lnTo>
                  <a:pt x="445427" y="158877"/>
                </a:lnTo>
                <a:lnTo>
                  <a:pt x="456857" y="200990"/>
                </a:lnTo>
                <a:lnTo>
                  <a:pt x="459765" y="245859"/>
                </a:lnTo>
                <a:lnTo>
                  <a:pt x="459765" y="254609"/>
                </a:lnTo>
                <a:lnTo>
                  <a:pt x="516648" y="353580"/>
                </a:lnTo>
                <a:lnTo>
                  <a:pt x="516877" y="353936"/>
                </a:lnTo>
                <a:lnTo>
                  <a:pt x="522020" y="360133"/>
                </a:lnTo>
                <a:lnTo>
                  <a:pt x="523544" y="368579"/>
                </a:lnTo>
                <a:lnTo>
                  <a:pt x="523544" y="333857"/>
                </a:lnTo>
                <a:lnTo>
                  <a:pt x="475576" y="250380"/>
                </a:lnTo>
                <a:lnTo>
                  <a:pt x="475538" y="245859"/>
                </a:lnTo>
                <a:lnTo>
                  <a:pt x="472503" y="198348"/>
                </a:lnTo>
                <a:lnTo>
                  <a:pt x="460286" y="153212"/>
                </a:lnTo>
                <a:lnTo>
                  <a:pt x="439839" y="112026"/>
                </a:lnTo>
                <a:lnTo>
                  <a:pt x="412102" y="75780"/>
                </a:lnTo>
                <a:lnTo>
                  <a:pt x="377990" y="45466"/>
                </a:lnTo>
                <a:lnTo>
                  <a:pt x="338404" y="22072"/>
                </a:lnTo>
                <a:lnTo>
                  <a:pt x="294297" y="6578"/>
                </a:lnTo>
                <a:lnTo>
                  <a:pt x="246570" y="0"/>
                </a:lnTo>
                <a:lnTo>
                  <a:pt x="236410" y="0"/>
                </a:lnTo>
                <a:lnTo>
                  <a:pt x="190995" y="4483"/>
                </a:lnTo>
                <a:lnTo>
                  <a:pt x="147307" y="17729"/>
                </a:lnTo>
                <a:lnTo>
                  <a:pt x="107581" y="38709"/>
                </a:lnTo>
                <a:lnTo>
                  <a:pt x="72732" y="66548"/>
                </a:lnTo>
                <a:lnTo>
                  <a:pt x="43675" y="100393"/>
                </a:lnTo>
                <a:lnTo>
                  <a:pt x="21285" y="139344"/>
                </a:lnTo>
                <a:lnTo>
                  <a:pt x="6502" y="182537"/>
                </a:lnTo>
                <a:lnTo>
                  <a:pt x="203" y="229082"/>
                </a:lnTo>
                <a:lnTo>
                  <a:pt x="0" y="234873"/>
                </a:lnTo>
                <a:lnTo>
                  <a:pt x="0" y="240652"/>
                </a:lnTo>
                <a:lnTo>
                  <a:pt x="6337" y="301485"/>
                </a:lnTo>
                <a:lnTo>
                  <a:pt x="24574" y="353034"/>
                </a:lnTo>
                <a:lnTo>
                  <a:pt x="53962" y="399161"/>
                </a:lnTo>
                <a:lnTo>
                  <a:pt x="93548" y="437896"/>
                </a:lnTo>
                <a:lnTo>
                  <a:pt x="93548" y="638060"/>
                </a:lnTo>
                <a:lnTo>
                  <a:pt x="343484" y="638060"/>
                </a:lnTo>
                <a:lnTo>
                  <a:pt x="343484" y="622249"/>
                </a:lnTo>
                <a:lnTo>
                  <a:pt x="343484" y="543128"/>
                </a:lnTo>
                <a:lnTo>
                  <a:pt x="382257" y="543128"/>
                </a:lnTo>
                <a:lnTo>
                  <a:pt x="418592" y="535787"/>
                </a:lnTo>
                <a:lnTo>
                  <a:pt x="448259" y="515785"/>
                </a:lnTo>
                <a:lnTo>
                  <a:pt x="468249" y="486105"/>
                </a:lnTo>
                <a:lnTo>
                  <a:pt x="475589" y="449783"/>
                </a:lnTo>
                <a:lnTo>
                  <a:pt x="475576" y="400710"/>
                </a:lnTo>
                <a:lnTo>
                  <a:pt x="510374" y="400710"/>
                </a:lnTo>
                <a:lnTo>
                  <a:pt x="524814" y="395173"/>
                </a:lnTo>
                <a:lnTo>
                  <a:pt x="535089" y="383108"/>
                </a:lnTo>
                <a:lnTo>
                  <a:pt x="537959" y="366001"/>
                </a:lnTo>
                <a:close/>
              </a:path>
            </a:pathLst>
          </a:custGeom>
          <a:solidFill>
            <a:srgbClr val="68478C"/>
          </a:solidFill>
        </p:spPr>
        <p:txBody>
          <a:bodyPr wrap="square" lIns="0" tIns="0" rIns="0" bIns="0" rtlCol="0"/>
          <a:lstStyle/>
          <a:p>
            <a:endParaRPr/>
          </a:p>
        </p:txBody>
      </p:sp>
      <p:grpSp>
        <p:nvGrpSpPr>
          <p:cNvPr id="9" name="object 9">
            <a:extLst>
              <a:ext uri="{FF2B5EF4-FFF2-40B4-BE49-F238E27FC236}">
                <a16:creationId xmlns:a16="http://schemas.microsoft.com/office/drawing/2014/main" id="{86E923CA-ED5F-CE74-4261-8473CB669A45}"/>
              </a:ext>
            </a:extLst>
          </p:cNvPr>
          <p:cNvGrpSpPr/>
          <p:nvPr/>
        </p:nvGrpSpPr>
        <p:grpSpPr>
          <a:xfrm>
            <a:off x="5323536" y="2545405"/>
            <a:ext cx="405130" cy="530860"/>
            <a:chOff x="5616144" y="3441517"/>
            <a:chExt cx="405130" cy="530860"/>
          </a:xfrm>
          <a:solidFill>
            <a:srgbClr val="68478C"/>
          </a:solidFill>
        </p:grpSpPr>
        <p:sp>
          <p:nvSpPr>
            <p:cNvPr id="10" name="object 10">
              <a:extLst>
                <a:ext uri="{FF2B5EF4-FFF2-40B4-BE49-F238E27FC236}">
                  <a16:creationId xmlns:a16="http://schemas.microsoft.com/office/drawing/2014/main" id="{2FD4437E-98B6-DCA9-4293-595BF31BF3E5}"/>
                </a:ext>
              </a:extLst>
            </p:cNvPr>
            <p:cNvSpPr/>
            <p:nvPr/>
          </p:nvSpPr>
          <p:spPr>
            <a:xfrm>
              <a:off x="5616144" y="3441517"/>
              <a:ext cx="405130" cy="530860"/>
            </a:xfrm>
            <a:custGeom>
              <a:avLst/>
              <a:gdLst/>
              <a:ahLst/>
              <a:cxnLst/>
              <a:rect l="l" t="t" r="r" b="b"/>
              <a:pathLst>
                <a:path w="405129" h="530860">
                  <a:moveTo>
                    <a:pt x="202361" y="241798"/>
                  </a:moveTo>
                  <a:lnTo>
                    <a:pt x="335" y="241798"/>
                  </a:lnTo>
                  <a:lnTo>
                    <a:pt x="335" y="516003"/>
                  </a:lnTo>
                  <a:lnTo>
                    <a:pt x="202344" y="530433"/>
                  </a:lnTo>
                  <a:lnTo>
                    <a:pt x="404352" y="516004"/>
                  </a:lnTo>
                  <a:lnTo>
                    <a:pt x="202782" y="516003"/>
                  </a:lnTo>
                  <a:lnTo>
                    <a:pt x="14782" y="502566"/>
                  </a:lnTo>
                  <a:lnTo>
                    <a:pt x="14782" y="255200"/>
                  </a:lnTo>
                  <a:lnTo>
                    <a:pt x="202361" y="241798"/>
                  </a:lnTo>
                  <a:close/>
                </a:path>
                <a:path w="405129" h="530860">
                  <a:moveTo>
                    <a:pt x="404352" y="241798"/>
                  </a:moveTo>
                  <a:lnTo>
                    <a:pt x="202361" y="241798"/>
                  </a:lnTo>
                  <a:lnTo>
                    <a:pt x="389941" y="255200"/>
                  </a:lnTo>
                  <a:lnTo>
                    <a:pt x="389941" y="502566"/>
                  </a:lnTo>
                  <a:lnTo>
                    <a:pt x="201941" y="516003"/>
                  </a:lnTo>
                  <a:lnTo>
                    <a:pt x="404352" y="516004"/>
                  </a:lnTo>
                  <a:lnTo>
                    <a:pt x="404352" y="241798"/>
                  </a:lnTo>
                  <a:close/>
                </a:path>
                <a:path w="405129" h="530860">
                  <a:moveTo>
                    <a:pt x="202355" y="0"/>
                  </a:moveTo>
                  <a:lnTo>
                    <a:pt x="154408" y="7735"/>
                  </a:lnTo>
                  <a:lnTo>
                    <a:pt x="112767" y="29274"/>
                  </a:lnTo>
                  <a:lnTo>
                    <a:pt x="79930" y="62116"/>
                  </a:lnTo>
                  <a:lnTo>
                    <a:pt x="58396" y="103761"/>
                  </a:lnTo>
                  <a:lnTo>
                    <a:pt x="50692" y="151529"/>
                  </a:lnTo>
                  <a:lnTo>
                    <a:pt x="50579" y="238173"/>
                  </a:lnTo>
                  <a:lnTo>
                    <a:pt x="0" y="241798"/>
                  </a:lnTo>
                  <a:lnTo>
                    <a:pt x="404857" y="241798"/>
                  </a:lnTo>
                  <a:lnTo>
                    <a:pt x="354048" y="238173"/>
                  </a:lnTo>
                  <a:lnTo>
                    <a:pt x="354048" y="237205"/>
                  </a:lnTo>
                  <a:lnTo>
                    <a:pt x="65104" y="237205"/>
                  </a:lnTo>
                  <a:lnTo>
                    <a:pt x="65121" y="151529"/>
                  </a:lnTo>
                  <a:lnTo>
                    <a:pt x="72090" y="108321"/>
                  </a:lnTo>
                  <a:lnTo>
                    <a:pt x="91576" y="70637"/>
                  </a:lnTo>
                  <a:lnTo>
                    <a:pt x="121290" y="40918"/>
                  </a:lnTo>
                  <a:lnTo>
                    <a:pt x="158970" y="21429"/>
                  </a:lnTo>
                  <a:lnTo>
                    <a:pt x="202355" y="14429"/>
                  </a:lnTo>
                  <a:lnTo>
                    <a:pt x="263245" y="14429"/>
                  </a:lnTo>
                  <a:lnTo>
                    <a:pt x="250303" y="7735"/>
                  </a:lnTo>
                  <a:lnTo>
                    <a:pt x="202355" y="0"/>
                  </a:lnTo>
                  <a:close/>
                </a:path>
                <a:path w="405129" h="530860">
                  <a:moveTo>
                    <a:pt x="202361" y="36092"/>
                  </a:moveTo>
                  <a:lnTo>
                    <a:pt x="157432" y="45164"/>
                  </a:lnTo>
                  <a:lnTo>
                    <a:pt x="120740" y="69904"/>
                  </a:lnTo>
                  <a:lnTo>
                    <a:pt x="96000" y="106598"/>
                  </a:lnTo>
                  <a:lnTo>
                    <a:pt x="86928" y="151529"/>
                  </a:lnTo>
                  <a:lnTo>
                    <a:pt x="86928" y="235750"/>
                  </a:lnTo>
                  <a:lnTo>
                    <a:pt x="64922" y="237205"/>
                  </a:lnTo>
                  <a:lnTo>
                    <a:pt x="339619" y="237205"/>
                  </a:lnTo>
                  <a:lnTo>
                    <a:pt x="317795" y="235750"/>
                  </a:lnTo>
                  <a:lnTo>
                    <a:pt x="317795" y="234740"/>
                  </a:lnTo>
                  <a:lnTo>
                    <a:pt x="101357" y="234740"/>
                  </a:lnTo>
                  <a:lnTo>
                    <a:pt x="101357" y="151529"/>
                  </a:lnTo>
                  <a:lnTo>
                    <a:pt x="109295" y="112213"/>
                  </a:lnTo>
                  <a:lnTo>
                    <a:pt x="130941" y="80107"/>
                  </a:lnTo>
                  <a:lnTo>
                    <a:pt x="163047" y="58459"/>
                  </a:lnTo>
                  <a:lnTo>
                    <a:pt x="202361" y="50521"/>
                  </a:lnTo>
                  <a:lnTo>
                    <a:pt x="255239" y="50521"/>
                  </a:lnTo>
                  <a:lnTo>
                    <a:pt x="247294" y="45164"/>
                  </a:lnTo>
                  <a:lnTo>
                    <a:pt x="202361" y="36092"/>
                  </a:lnTo>
                  <a:close/>
                </a:path>
                <a:path w="405129" h="530860">
                  <a:moveTo>
                    <a:pt x="263245" y="14429"/>
                  </a:moveTo>
                  <a:lnTo>
                    <a:pt x="202355" y="14429"/>
                  </a:lnTo>
                  <a:lnTo>
                    <a:pt x="245743" y="21429"/>
                  </a:lnTo>
                  <a:lnTo>
                    <a:pt x="283423" y="40919"/>
                  </a:lnTo>
                  <a:lnTo>
                    <a:pt x="313136" y="70637"/>
                  </a:lnTo>
                  <a:lnTo>
                    <a:pt x="332622" y="108321"/>
                  </a:lnTo>
                  <a:lnTo>
                    <a:pt x="339590" y="151529"/>
                  </a:lnTo>
                  <a:lnTo>
                    <a:pt x="339619" y="237205"/>
                  </a:lnTo>
                  <a:lnTo>
                    <a:pt x="354048" y="237205"/>
                  </a:lnTo>
                  <a:lnTo>
                    <a:pt x="354019" y="151529"/>
                  </a:lnTo>
                  <a:lnTo>
                    <a:pt x="346315" y="103761"/>
                  </a:lnTo>
                  <a:lnTo>
                    <a:pt x="324781" y="62116"/>
                  </a:lnTo>
                  <a:lnTo>
                    <a:pt x="291944" y="29274"/>
                  </a:lnTo>
                  <a:lnTo>
                    <a:pt x="263245" y="14429"/>
                  </a:lnTo>
                  <a:close/>
                </a:path>
                <a:path w="405129" h="530860">
                  <a:moveTo>
                    <a:pt x="202361" y="227332"/>
                  </a:moveTo>
                  <a:lnTo>
                    <a:pt x="101357" y="234740"/>
                  </a:lnTo>
                  <a:lnTo>
                    <a:pt x="303366" y="234740"/>
                  </a:lnTo>
                  <a:lnTo>
                    <a:pt x="202361" y="227332"/>
                  </a:lnTo>
                  <a:close/>
                </a:path>
                <a:path w="405129" h="530860">
                  <a:moveTo>
                    <a:pt x="255239" y="50521"/>
                  </a:moveTo>
                  <a:lnTo>
                    <a:pt x="202361" y="50521"/>
                  </a:lnTo>
                  <a:lnTo>
                    <a:pt x="241678" y="58459"/>
                  </a:lnTo>
                  <a:lnTo>
                    <a:pt x="273784" y="80107"/>
                  </a:lnTo>
                  <a:lnTo>
                    <a:pt x="295429" y="112213"/>
                  </a:lnTo>
                  <a:lnTo>
                    <a:pt x="303366" y="151529"/>
                  </a:lnTo>
                  <a:lnTo>
                    <a:pt x="303366" y="234740"/>
                  </a:lnTo>
                  <a:lnTo>
                    <a:pt x="317795" y="234740"/>
                  </a:lnTo>
                  <a:lnTo>
                    <a:pt x="317795" y="151529"/>
                  </a:lnTo>
                  <a:lnTo>
                    <a:pt x="308724" y="106598"/>
                  </a:lnTo>
                  <a:lnTo>
                    <a:pt x="283985" y="69904"/>
                  </a:lnTo>
                  <a:lnTo>
                    <a:pt x="255239" y="50521"/>
                  </a:lnTo>
                  <a:close/>
                </a:path>
              </a:pathLst>
            </a:custGeom>
            <a:grpFill/>
          </p:spPr>
          <p:txBody>
            <a:bodyPr wrap="square" lIns="0" tIns="0" rIns="0" bIns="0" rtlCol="0"/>
            <a:lstStyle/>
            <a:p>
              <a:endParaRPr/>
            </a:p>
          </p:txBody>
        </p:sp>
        <p:pic>
          <p:nvPicPr>
            <p:cNvPr id="11" name="object 11">
              <a:extLst>
                <a:ext uri="{FF2B5EF4-FFF2-40B4-BE49-F238E27FC236}">
                  <a16:creationId xmlns:a16="http://schemas.microsoft.com/office/drawing/2014/main" id="{A9A19A46-A139-BA43-D205-B2E8EEA273E0}"/>
                </a:ext>
              </a:extLst>
            </p:cNvPr>
            <p:cNvPicPr/>
            <p:nvPr/>
          </p:nvPicPr>
          <p:blipFill>
            <a:blip r:embed="rId2" cstate="print"/>
            <a:stretch>
              <a:fillRect/>
            </a:stretch>
          </p:blipFill>
          <p:spPr>
            <a:xfrm>
              <a:off x="5767998" y="3762667"/>
              <a:ext cx="101010" cy="137117"/>
            </a:xfrm>
            <a:prstGeom prst="rect">
              <a:avLst/>
            </a:prstGeom>
            <a:grpFill/>
          </p:spPr>
        </p:pic>
      </p:grpSp>
      <p:sp>
        <p:nvSpPr>
          <p:cNvPr id="12" name="object 12">
            <a:extLst>
              <a:ext uri="{FF2B5EF4-FFF2-40B4-BE49-F238E27FC236}">
                <a16:creationId xmlns:a16="http://schemas.microsoft.com/office/drawing/2014/main" id="{0C6BF540-7671-7926-FFCB-49BC0C331FA1}"/>
              </a:ext>
            </a:extLst>
          </p:cNvPr>
          <p:cNvSpPr/>
          <p:nvPr/>
        </p:nvSpPr>
        <p:spPr>
          <a:xfrm>
            <a:off x="5300129" y="3286162"/>
            <a:ext cx="404495" cy="607060"/>
          </a:xfrm>
          <a:custGeom>
            <a:avLst/>
            <a:gdLst/>
            <a:ahLst/>
            <a:cxnLst/>
            <a:rect l="l" t="t" r="r" b="b"/>
            <a:pathLst>
              <a:path w="404495" h="607060">
                <a:moveTo>
                  <a:pt x="180022" y="467995"/>
                </a:moveTo>
                <a:lnTo>
                  <a:pt x="60020" y="418287"/>
                </a:lnTo>
                <a:lnTo>
                  <a:pt x="54495" y="431622"/>
                </a:lnTo>
                <a:lnTo>
                  <a:pt x="174498" y="481317"/>
                </a:lnTo>
                <a:lnTo>
                  <a:pt x="180022" y="467995"/>
                </a:lnTo>
                <a:close/>
              </a:path>
              <a:path w="404495" h="607060">
                <a:moveTo>
                  <a:pt x="404025" y="556361"/>
                </a:moveTo>
                <a:lnTo>
                  <a:pt x="389597" y="556361"/>
                </a:lnTo>
                <a:lnTo>
                  <a:pt x="389597" y="570788"/>
                </a:lnTo>
                <a:lnTo>
                  <a:pt x="389597" y="592429"/>
                </a:lnTo>
                <a:lnTo>
                  <a:pt x="14439" y="592429"/>
                </a:lnTo>
                <a:lnTo>
                  <a:pt x="14439" y="570788"/>
                </a:lnTo>
                <a:lnTo>
                  <a:pt x="389597" y="570788"/>
                </a:lnTo>
                <a:lnTo>
                  <a:pt x="389597" y="556361"/>
                </a:lnTo>
                <a:lnTo>
                  <a:pt x="286969" y="556361"/>
                </a:lnTo>
                <a:lnTo>
                  <a:pt x="317334" y="522947"/>
                </a:lnTo>
                <a:lnTo>
                  <a:pt x="339750" y="485292"/>
                </a:lnTo>
                <a:lnTo>
                  <a:pt x="354152" y="444677"/>
                </a:lnTo>
                <a:lnTo>
                  <a:pt x="360476" y="402374"/>
                </a:lnTo>
                <a:lnTo>
                  <a:pt x="358648" y="359638"/>
                </a:lnTo>
                <a:lnTo>
                  <a:pt x="348589" y="317741"/>
                </a:lnTo>
                <a:lnTo>
                  <a:pt x="346316" y="312813"/>
                </a:lnTo>
                <a:lnTo>
                  <a:pt x="346316" y="385686"/>
                </a:lnTo>
                <a:lnTo>
                  <a:pt x="342417" y="431380"/>
                </a:lnTo>
                <a:lnTo>
                  <a:pt x="328282" y="475780"/>
                </a:lnTo>
                <a:lnTo>
                  <a:pt x="303682" y="517131"/>
                </a:lnTo>
                <a:lnTo>
                  <a:pt x="275272" y="547547"/>
                </a:lnTo>
                <a:lnTo>
                  <a:pt x="264515" y="556361"/>
                </a:lnTo>
                <a:lnTo>
                  <a:pt x="207835" y="556361"/>
                </a:lnTo>
                <a:lnTo>
                  <a:pt x="252996" y="528624"/>
                </a:lnTo>
                <a:lnTo>
                  <a:pt x="287566" y="489851"/>
                </a:lnTo>
                <a:lnTo>
                  <a:pt x="309689" y="442849"/>
                </a:lnTo>
                <a:lnTo>
                  <a:pt x="317512" y="390423"/>
                </a:lnTo>
                <a:lnTo>
                  <a:pt x="317474" y="389191"/>
                </a:lnTo>
                <a:lnTo>
                  <a:pt x="317347" y="385686"/>
                </a:lnTo>
                <a:lnTo>
                  <a:pt x="317246" y="383146"/>
                </a:lnTo>
                <a:lnTo>
                  <a:pt x="317157" y="380517"/>
                </a:lnTo>
                <a:lnTo>
                  <a:pt x="310057" y="339915"/>
                </a:lnTo>
                <a:lnTo>
                  <a:pt x="216496" y="339915"/>
                </a:lnTo>
                <a:lnTo>
                  <a:pt x="225869" y="317296"/>
                </a:lnTo>
                <a:lnTo>
                  <a:pt x="241604" y="317614"/>
                </a:lnTo>
                <a:lnTo>
                  <a:pt x="242392" y="317296"/>
                </a:lnTo>
                <a:lnTo>
                  <a:pt x="255752" y="312051"/>
                </a:lnTo>
                <a:lnTo>
                  <a:pt x="264414" y="303847"/>
                </a:lnTo>
                <a:lnTo>
                  <a:pt x="266776" y="301599"/>
                </a:lnTo>
                <a:lnTo>
                  <a:pt x="273164" y="287223"/>
                </a:lnTo>
                <a:lnTo>
                  <a:pt x="273951" y="275069"/>
                </a:lnTo>
                <a:lnTo>
                  <a:pt x="271119" y="263499"/>
                </a:lnTo>
                <a:lnTo>
                  <a:pt x="265010" y="253339"/>
                </a:lnTo>
                <a:lnTo>
                  <a:pt x="259727" y="248666"/>
                </a:lnTo>
                <a:lnTo>
                  <a:pt x="259727" y="278587"/>
                </a:lnTo>
                <a:lnTo>
                  <a:pt x="257746" y="288417"/>
                </a:lnTo>
                <a:lnTo>
                  <a:pt x="252336" y="296443"/>
                </a:lnTo>
                <a:lnTo>
                  <a:pt x="244309" y="301853"/>
                </a:lnTo>
                <a:lnTo>
                  <a:pt x="234480" y="303847"/>
                </a:lnTo>
                <a:lnTo>
                  <a:pt x="224650" y="301853"/>
                </a:lnTo>
                <a:lnTo>
                  <a:pt x="216623" y="296443"/>
                </a:lnTo>
                <a:lnTo>
                  <a:pt x="211213" y="288417"/>
                </a:lnTo>
                <a:lnTo>
                  <a:pt x="209232" y="278587"/>
                </a:lnTo>
                <a:lnTo>
                  <a:pt x="211213" y="268757"/>
                </a:lnTo>
                <a:lnTo>
                  <a:pt x="216623" y="260731"/>
                </a:lnTo>
                <a:lnTo>
                  <a:pt x="224650" y="255320"/>
                </a:lnTo>
                <a:lnTo>
                  <a:pt x="234480" y="253339"/>
                </a:lnTo>
                <a:lnTo>
                  <a:pt x="244309" y="255320"/>
                </a:lnTo>
                <a:lnTo>
                  <a:pt x="252336" y="260731"/>
                </a:lnTo>
                <a:lnTo>
                  <a:pt x="257746" y="268757"/>
                </a:lnTo>
                <a:lnTo>
                  <a:pt x="259727" y="278587"/>
                </a:lnTo>
                <a:lnTo>
                  <a:pt x="259727" y="248666"/>
                </a:lnTo>
                <a:lnTo>
                  <a:pt x="255854" y="245224"/>
                </a:lnTo>
                <a:lnTo>
                  <a:pt x="264299" y="224967"/>
                </a:lnTo>
                <a:lnTo>
                  <a:pt x="298970" y="258330"/>
                </a:lnTo>
                <a:lnTo>
                  <a:pt x="324345" y="297395"/>
                </a:lnTo>
                <a:lnTo>
                  <a:pt x="340207" y="340436"/>
                </a:lnTo>
                <a:lnTo>
                  <a:pt x="346316" y="385686"/>
                </a:lnTo>
                <a:lnTo>
                  <a:pt x="346316" y="312813"/>
                </a:lnTo>
                <a:lnTo>
                  <a:pt x="330250" y="277952"/>
                </a:lnTo>
                <a:lnTo>
                  <a:pt x="303568" y="241515"/>
                </a:lnTo>
                <a:lnTo>
                  <a:pt x="270078" y="211150"/>
                </a:lnTo>
                <a:lnTo>
                  <a:pt x="329158" y="68948"/>
                </a:lnTo>
                <a:lnTo>
                  <a:pt x="310184" y="61531"/>
                </a:lnTo>
                <a:lnTo>
                  <a:pt x="310184" y="77000"/>
                </a:lnTo>
                <a:lnTo>
                  <a:pt x="242557" y="239750"/>
                </a:lnTo>
                <a:lnTo>
                  <a:pt x="226656" y="239750"/>
                </a:lnTo>
                <a:lnTo>
                  <a:pt x="212737" y="245465"/>
                </a:lnTo>
                <a:lnTo>
                  <a:pt x="201866" y="256108"/>
                </a:lnTo>
                <a:lnTo>
                  <a:pt x="195694" y="270611"/>
                </a:lnTo>
                <a:lnTo>
                  <a:pt x="195059" y="282460"/>
                </a:lnTo>
                <a:lnTo>
                  <a:pt x="197878" y="293738"/>
                </a:lnTo>
                <a:lnTo>
                  <a:pt x="203822" y="303720"/>
                </a:lnTo>
                <a:lnTo>
                  <a:pt x="212623" y="311670"/>
                </a:lnTo>
                <a:lnTo>
                  <a:pt x="191147" y="364375"/>
                </a:lnTo>
                <a:lnTo>
                  <a:pt x="163842" y="385826"/>
                </a:lnTo>
                <a:lnTo>
                  <a:pt x="153492" y="381495"/>
                </a:lnTo>
                <a:lnTo>
                  <a:pt x="153492" y="397129"/>
                </a:lnTo>
                <a:lnTo>
                  <a:pt x="147789" y="409905"/>
                </a:lnTo>
                <a:lnTo>
                  <a:pt x="121424" y="398881"/>
                </a:lnTo>
                <a:lnTo>
                  <a:pt x="127127" y="386105"/>
                </a:lnTo>
                <a:lnTo>
                  <a:pt x="153492" y="397129"/>
                </a:lnTo>
                <a:lnTo>
                  <a:pt x="153492" y="381495"/>
                </a:lnTo>
                <a:lnTo>
                  <a:pt x="128092" y="370865"/>
                </a:lnTo>
                <a:lnTo>
                  <a:pt x="123939" y="362953"/>
                </a:lnTo>
                <a:lnTo>
                  <a:pt x="121894" y="354393"/>
                </a:lnTo>
                <a:lnTo>
                  <a:pt x="122008" y="345592"/>
                </a:lnTo>
                <a:lnTo>
                  <a:pt x="124307" y="336956"/>
                </a:lnTo>
                <a:lnTo>
                  <a:pt x="243522" y="49784"/>
                </a:lnTo>
                <a:lnTo>
                  <a:pt x="310184" y="77000"/>
                </a:lnTo>
                <a:lnTo>
                  <a:pt x="310184" y="61531"/>
                </a:lnTo>
                <a:lnTo>
                  <a:pt x="308914" y="61023"/>
                </a:lnTo>
                <a:lnTo>
                  <a:pt x="311137" y="55562"/>
                </a:lnTo>
                <a:lnTo>
                  <a:pt x="324726" y="22186"/>
                </a:lnTo>
                <a:lnTo>
                  <a:pt x="316966" y="18935"/>
                </a:lnTo>
                <a:lnTo>
                  <a:pt x="305968" y="14338"/>
                </a:lnTo>
                <a:lnTo>
                  <a:pt x="305968" y="30010"/>
                </a:lnTo>
                <a:lnTo>
                  <a:pt x="295529" y="55562"/>
                </a:lnTo>
                <a:lnTo>
                  <a:pt x="281698" y="49784"/>
                </a:lnTo>
                <a:lnTo>
                  <a:pt x="269163" y="44551"/>
                </a:lnTo>
                <a:lnTo>
                  <a:pt x="271373" y="39141"/>
                </a:lnTo>
                <a:lnTo>
                  <a:pt x="279590" y="18935"/>
                </a:lnTo>
                <a:lnTo>
                  <a:pt x="305968" y="30010"/>
                </a:lnTo>
                <a:lnTo>
                  <a:pt x="305968" y="14338"/>
                </a:lnTo>
                <a:lnTo>
                  <a:pt x="271729" y="0"/>
                </a:lnTo>
                <a:lnTo>
                  <a:pt x="255790" y="39141"/>
                </a:lnTo>
                <a:lnTo>
                  <a:pt x="235635" y="31203"/>
                </a:lnTo>
                <a:lnTo>
                  <a:pt x="110947" y="331482"/>
                </a:lnTo>
                <a:lnTo>
                  <a:pt x="107797" y="343141"/>
                </a:lnTo>
                <a:lnTo>
                  <a:pt x="107492" y="354393"/>
                </a:lnTo>
                <a:lnTo>
                  <a:pt x="107467" y="355041"/>
                </a:lnTo>
                <a:lnTo>
                  <a:pt x="109931" y="366699"/>
                </a:lnTo>
                <a:lnTo>
                  <a:pt x="115125" y="377596"/>
                </a:lnTo>
                <a:lnTo>
                  <a:pt x="102235" y="406450"/>
                </a:lnTo>
                <a:lnTo>
                  <a:pt x="155244" y="428663"/>
                </a:lnTo>
                <a:lnTo>
                  <a:pt x="163588" y="409905"/>
                </a:lnTo>
                <a:lnTo>
                  <a:pt x="168109" y="399732"/>
                </a:lnTo>
                <a:lnTo>
                  <a:pt x="179654" y="395706"/>
                </a:lnTo>
                <a:lnTo>
                  <a:pt x="189814" y="389191"/>
                </a:lnTo>
                <a:lnTo>
                  <a:pt x="192786" y="386105"/>
                </a:lnTo>
                <a:lnTo>
                  <a:pt x="193065" y="385826"/>
                </a:lnTo>
                <a:lnTo>
                  <a:pt x="198196" y="380517"/>
                </a:lnTo>
                <a:lnTo>
                  <a:pt x="204419" y="369989"/>
                </a:lnTo>
                <a:lnTo>
                  <a:pt x="210566" y="354393"/>
                </a:lnTo>
                <a:lnTo>
                  <a:pt x="298881" y="354393"/>
                </a:lnTo>
                <a:lnTo>
                  <a:pt x="302933" y="385686"/>
                </a:lnTo>
                <a:lnTo>
                  <a:pt x="303047" y="389191"/>
                </a:lnTo>
                <a:lnTo>
                  <a:pt x="297154" y="434378"/>
                </a:lnTo>
                <a:lnTo>
                  <a:pt x="280517" y="473900"/>
                </a:lnTo>
                <a:lnTo>
                  <a:pt x="254711" y="507415"/>
                </a:lnTo>
                <a:lnTo>
                  <a:pt x="221310" y="533387"/>
                </a:lnTo>
                <a:lnTo>
                  <a:pt x="181876" y="550214"/>
                </a:lnTo>
                <a:lnTo>
                  <a:pt x="137947" y="556361"/>
                </a:lnTo>
                <a:lnTo>
                  <a:pt x="0" y="556361"/>
                </a:lnTo>
                <a:lnTo>
                  <a:pt x="0" y="606869"/>
                </a:lnTo>
                <a:lnTo>
                  <a:pt x="404025" y="606869"/>
                </a:lnTo>
                <a:lnTo>
                  <a:pt x="404025" y="592429"/>
                </a:lnTo>
                <a:lnTo>
                  <a:pt x="404025" y="570788"/>
                </a:lnTo>
                <a:lnTo>
                  <a:pt x="404025" y="556361"/>
                </a:lnTo>
                <a:close/>
              </a:path>
            </a:pathLst>
          </a:custGeom>
          <a:solidFill>
            <a:srgbClr val="68478C"/>
          </a:solidFill>
        </p:spPr>
        <p:txBody>
          <a:bodyPr wrap="square" lIns="0" tIns="0" rIns="0" bIns="0" rtlCol="0"/>
          <a:lstStyle/>
          <a:p>
            <a:endParaRPr/>
          </a:p>
        </p:txBody>
      </p:sp>
      <p:grpSp>
        <p:nvGrpSpPr>
          <p:cNvPr id="13" name="object 13">
            <a:extLst>
              <a:ext uri="{FF2B5EF4-FFF2-40B4-BE49-F238E27FC236}">
                <a16:creationId xmlns:a16="http://schemas.microsoft.com/office/drawing/2014/main" id="{5B51E5E6-D8A1-AE56-C1B3-396472139F23}"/>
              </a:ext>
            </a:extLst>
          </p:cNvPr>
          <p:cNvGrpSpPr/>
          <p:nvPr/>
        </p:nvGrpSpPr>
        <p:grpSpPr>
          <a:xfrm>
            <a:off x="5264479" y="4154993"/>
            <a:ext cx="522605" cy="586105"/>
            <a:chOff x="5557087" y="5051105"/>
            <a:chExt cx="522605" cy="586105"/>
          </a:xfrm>
          <a:solidFill>
            <a:srgbClr val="68478C"/>
          </a:solidFill>
        </p:grpSpPr>
        <p:sp>
          <p:nvSpPr>
            <p:cNvPr id="14" name="object 14">
              <a:extLst>
                <a:ext uri="{FF2B5EF4-FFF2-40B4-BE49-F238E27FC236}">
                  <a16:creationId xmlns:a16="http://schemas.microsoft.com/office/drawing/2014/main" id="{835B04FE-1FD1-B304-BBD2-0B9137D10645}"/>
                </a:ext>
              </a:extLst>
            </p:cNvPr>
            <p:cNvSpPr/>
            <p:nvPr/>
          </p:nvSpPr>
          <p:spPr>
            <a:xfrm>
              <a:off x="5644553" y="5201450"/>
              <a:ext cx="348615" cy="348615"/>
            </a:xfrm>
            <a:custGeom>
              <a:avLst/>
              <a:gdLst/>
              <a:ahLst/>
              <a:cxnLst/>
              <a:rect l="l" t="t" r="r" b="b"/>
              <a:pathLst>
                <a:path w="348614" h="348614">
                  <a:moveTo>
                    <a:pt x="31635" y="157391"/>
                  </a:moveTo>
                  <a:lnTo>
                    <a:pt x="24561" y="150317"/>
                  </a:lnTo>
                  <a:lnTo>
                    <a:pt x="15811" y="150317"/>
                  </a:lnTo>
                  <a:lnTo>
                    <a:pt x="7086" y="150317"/>
                  </a:lnTo>
                  <a:lnTo>
                    <a:pt x="0" y="157391"/>
                  </a:lnTo>
                  <a:lnTo>
                    <a:pt x="0" y="174866"/>
                  </a:lnTo>
                  <a:lnTo>
                    <a:pt x="7086" y="181952"/>
                  </a:lnTo>
                  <a:lnTo>
                    <a:pt x="24561" y="181952"/>
                  </a:lnTo>
                  <a:lnTo>
                    <a:pt x="31635" y="174866"/>
                  </a:lnTo>
                  <a:lnTo>
                    <a:pt x="31635" y="157391"/>
                  </a:lnTo>
                  <a:close/>
                </a:path>
                <a:path w="348614" h="348614">
                  <a:moveTo>
                    <a:pt x="189826" y="323545"/>
                  </a:moveTo>
                  <a:lnTo>
                    <a:pt x="182740" y="316458"/>
                  </a:lnTo>
                  <a:lnTo>
                    <a:pt x="174002" y="316458"/>
                  </a:lnTo>
                  <a:lnTo>
                    <a:pt x="165265" y="316458"/>
                  </a:lnTo>
                  <a:lnTo>
                    <a:pt x="158191" y="323545"/>
                  </a:lnTo>
                  <a:lnTo>
                    <a:pt x="158191" y="341020"/>
                  </a:lnTo>
                  <a:lnTo>
                    <a:pt x="165265" y="348094"/>
                  </a:lnTo>
                  <a:lnTo>
                    <a:pt x="182740" y="348094"/>
                  </a:lnTo>
                  <a:lnTo>
                    <a:pt x="189826" y="341020"/>
                  </a:lnTo>
                  <a:lnTo>
                    <a:pt x="189826" y="323545"/>
                  </a:lnTo>
                  <a:close/>
                </a:path>
                <a:path w="348614" h="348614">
                  <a:moveTo>
                    <a:pt x="189826" y="7086"/>
                  </a:moveTo>
                  <a:lnTo>
                    <a:pt x="182740" y="0"/>
                  </a:lnTo>
                  <a:lnTo>
                    <a:pt x="165265" y="0"/>
                  </a:lnTo>
                  <a:lnTo>
                    <a:pt x="158191" y="7086"/>
                  </a:lnTo>
                  <a:lnTo>
                    <a:pt x="158191" y="24561"/>
                  </a:lnTo>
                  <a:lnTo>
                    <a:pt x="165265" y="31635"/>
                  </a:lnTo>
                  <a:lnTo>
                    <a:pt x="174002" y="31635"/>
                  </a:lnTo>
                  <a:lnTo>
                    <a:pt x="182740" y="31635"/>
                  </a:lnTo>
                  <a:lnTo>
                    <a:pt x="189826" y="24561"/>
                  </a:lnTo>
                  <a:lnTo>
                    <a:pt x="189826" y="7086"/>
                  </a:lnTo>
                  <a:close/>
                </a:path>
                <a:path w="348614" h="348614">
                  <a:moveTo>
                    <a:pt x="348005" y="157391"/>
                  </a:moveTo>
                  <a:lnTo>
                    <a:pt x="340931" y="150317"/>
                  </a:lnTo>
                  <a:lnTo>
                    <a:pt x="332193" y="150317"/>
                  </a:lnTo>
                  <a:lnTo>
                    <a:pt x="323456" y="150317"/>
                  </a:lnTo>
                  <a:lnTo>
                    <a:pt x="316369" y="157391"/>
                  </a:lnTo>
                  <a:lnTo>
                    <a:pt x="316369" y="174866"/>
                  </a:lnTo>
                  <a:lnTo>
                    <a:pt x="323456" y="181952"/>
                  </a:lnTo>
                  <a:lnTo>
                    <a:pt x="340931" y="181952"/>
                  </a:lnTo>
                  <a:lnTo>
                    <a:pt x="348005" y="174866"/>
                  </a:lnTo>
                  <a:lnTo>
                    <a:pt x="348005" y="157391"/>
                  </a:lnTo>
                  <a:close/>
                </a:path>
              </a:pathLst>
            </a:custGeom>
            <a:grpFill/>
          </p:spPr>
          <p:txBody>
            <a:bodyPr wrap="square" lIns="0" tIns="0" rIns="0" bIns="0" rtlCol="0"/>
            <a:lstStyle/>
            <a:p>
              <a:endParaRPr/>
            </a:p>
          </p:txBody>
        </p:sp>
        <p:pic>
          <p:nvPicPr>
            <p:cNvPr id="15" name="object 15">
              <a:extLst>
                <a:ext uri="{FF2B5EF4-FFF2-40B4-BE49-F238E27FC236}">
                  <a16:creationId xmlns:a16="http://schemas.microsoft.com/office/drawing/2014/main" id="{00C533D4-A833-79C0-EC2B-46B7067BB812}"/>
                </a:ext>
              </a:extLst>
            </p:cNvPr>
            <p:cNvPicPr/>
            <p:nvPr/>
          </p:nvPicPr>
          <p:blipFill>
            <a:blip r:embed="rId3" cstate="print"/>
            <a:stretch>
              <a:fillRect/>
            </a:stretch>
          </p:blipFill>
          <p:spPr>
            <a:xfrm>
              <a:off x="5810653" y="5256728"/>
              <a:ext cx="92598" cy="195425"/>
            </a:xfrm>
            <a:prstGeom prst="rect">
              <a:avLst/>
            </a:prstGeom>
            <a:grpFill/>
          </p:spPr>
        </p:pic>
        <p:sp>
          <p:nvSpPr>
            <p:cNvPr id="16" name="object 16">
              <a:extLst>
                <a:ext uri="{FF2B5EF4-FFF2-40B4-BE49-F238E27FC236}">
                  <a16:creationId xmlns:a16="http://schemas.microsoft.com/office/drawing/2014/main" id="{28ED0DE4-AF1E-1FCC-ED51-76B64C918D59}"/>
                </a:ext>
              </a:extLst>
            </p:cNvPr>
            <p:cNvSpPr/>
            <p:nvPr/>
          </p:nvSpPr>
          <p:spPr>
            <a:xfrm>
              <a:off x="5557087" y="5051105"/>
              <a:ext cx="522605" cy="586105"/>
            </a:xfrm>
            <a:custGeom>
              <a:avLst/>
              <a:gdLst/>
              <a:ahLst/>
              <a:cxnLst/>
              <a:rect l="l" t="t" r="r" b="b"/>
              <a:pathLst>
                <a:path w="522604" h="586104">
                  <a:moveTo>
                    <a:pt x="269384" y="15792"/>
                  </a:moveTo>
                  <a:lnTo>
                    <a:pt x="253565" y="15792"/>
                  </a:lnTo>
                  <a:lnTo>
                    <a:pt x="253565" y="63447"/>
                  </a:lnTo>
                  <a:lnTo>
                    <a:pt x="206740" y="69026"/>
                  </a:lnTo>
                  <a:lnTo>
                    <a:pt x="162907" y="82449"/>
                  </a:lnTo>
                  <a:lnTo>
                    <a:pt x="122781" y="102956"/>
                  </a:lnTo>
                  <a:lnTo>
                    <a:pt x="87079" y="129789"/>
                  </a:lnTo>
                  <a:lnTo>
                    <a:pt x="56517" y="162188"/>
                  </a:lnTo>
                  <a:lnTo>
                    <a:pt x="31812" y="199395"/>
                  </a:lnTo>
                  <a:lnTo>
                    <a:pt x="13680" y="240650"/>
                  </a:lnTo>
                  <a:lnTo>
                    <a:pt x="2837" y="285194"/>
                  </a:lnTo>
                  <a:lnTo>
                    <a:pt x="0" y="332267"/>
                  </a:lnTo>
                  <a:lnTo>
                    <a:pt x="5576" y="379094"/>
                  </a:lnTo>
                  <a:lnTo>
                    <a:pt x="18998" y="422929"/>
                  </a:lnTo>
                  <a:lnTo>
                    <a:pt x="39504" y="463056"/>
                  </a:lnTo>
                  <a:lnTo>
                    <a:pt x="66336" y="498759"/>
                  </a:lnTo>
                  <a:lnTo>
                    <a:pt x="98734" y="529322"/>
                  </a:lnTo>
                  <a:lnTo>
                    <a:pt x="135939" y="554028"/>
                  </a:lnTo>
                  <a:lnTo>
                    <a:pt x="177192" y="572161"/>
                  </a:lnTo>
                  <a:lnTo>
                    <a:pt x="221734" y="583004"/>
                  </a:lnTo>
                  <a:lnTo>
                    <a:pt x="268804" y="585842"/>
                  </a:lnTo>
                  <a:lnTo>
                    <a:pt x="315631" y="580265"/>
                  </a:lnTo>
                  <a:lnTo>
                    <a:pt x="350913" y="569462"/>
                  </a:lnTo>
                  <a:lnTo>
                    <a:pt x="261475" y="569462"/>
                  </a:lnTo>
                  <a:lnTo>
                    <a:pt x="212061" y="564481"/>
                  </a:lnTo>
                  <a:lnTo>
                    <a:pt x="166036" y="550193"/>
                  </a:lnTo>
                  <a:lnTo>
                    <a:pt x="124388" y="527586"/>
                  </a:lnTo>
                  <a:lnTo>
                    <a:pt x="88100" y="497646"/>
                  </a:lnTo>
                  <a:lnTo>
                    <a:pt x="58161" y="461357"/>
                  </a:lnTo>
                  <a:lnTo>
                    <a:pt x="35554" y="419707"/>
                  </a:lnTo>
                  <a:lnTo>
                    <a:pt x="21267" y="373681"/>
                  </a:lnTo>
                  <a:lnTo>
                    <a:pt x="16286" y="324266"/>
                  </a:lnTo>
                  <a:lnTo>
                    <a:pt x="21267" y="274850"/>
                  </a:lnTo>
                  <a:lnTo>
                    <a:pt x="35554" y="228824"/>
                  </a:lnTo>
                  <a:lnTo>
                    <a:pt x="58160" y="187174"/>
                  </a:lnTo>
                  <a:lnTo>
                    <a:pt x="88100" y="150885"/>
                  </a:lnTo>
                  <a:lnTo>
                    <a:pt x="124387" y="120945"/>
                  </a:lnTo>
                  <a:lnTo>
                    <a:pt x="166036" y="98338"/>
                  </a:lnTo>
                  <a:lnTo>
                    <a:pt x="212061" y="84050"/>
                  </a:lnTo>
                  <a:lnTo>
                    <a:pt x="261475" y="79069"/>
                  </a:lnTo>
                  <a:lnTo>
                    <a:pt x="350327" y="79069"/>
                  </a:lnTo>
                  <a:lnTo>
                    <a:pt x="348223" y="78138"/>
                  </a:lnTo>
                  <a:lnTo>
                    <a:pt x="309493" y="67751"/>
                  </a:lnTo>
                  <a:lnTo>
                    <a:pt x="269384" y="63447"/>
                  </a:lnTo>
                  <a:lnTo>
                    <a:pt x="269384" y="15792"/>
                  </a:lnTo>
                  <a:close/>
                </a:path>
                <a:path w="522604" h="586104">
                  <a:moveTo>
                    <a:pt x="350327" y="79069"/>
                  </a:moveTo>
                  <a:lnTo>
                    <a:pt x="261475" y="79069"/>
                  </a:lnTo>
                  <a:lnTo>
                    <a:pt x="310889" y="84050"/>
                  </a:lnTo>
                  <a:lnTo>
                    <a:pt x="356913" y="98338"/>
                  </a:lnTo>
                  <a:lnTo>
                    <a:pt x="398562" y="120945"/>
                  </a:lnTo>
                  <a:lnTo>
                    <a:pt x="434849" y="150885"/>
                  </a:lnTo>
                  <a:lnTo>
                    <a:pt x="464789" y="187174"/>
                  </a:lnTo>
                  <a:lnTo>
                    <a:pt x="487395" y="228824"/>
                  </a:lnTo>
                  <a:lnTo>
                    <a:pt x="501682" y="274850"/>
                  </a:lnTo>
                  <a:lnTo>
                    <a:pt x="506664" y="324266"/>
                  </a:lnTo>
                  <a:lnTo>
                    <a:pt x="501628" y="373681"/>
                  </a:lnTo>
                  <a:lnTo>
                    <a:pt x="487296" y="419707"/>
                  </a:lnTo>
                  <a:lnTo>
                    <a:pt x="464649" y="461357"/>
                  </a:lnTo>
                  <a:lnTo>
                    <a:pt x="434669" y="497646"/>
                  </a:lnTo>
                  <a:lnTo>
                    <a:pt x="398336" y="527586"/>
                  </a:lnTo>
                  <a:lnTo>
                    <a:pt x="356623" y="550193"/>
                  </a:lnTo>
                  <a:lnTo>
                    <a:pt x="310711" y="564481"/>
                  </a:lnTo>
                  <a:lnTo>
                    <a:pt x="310393" y="564481"/>
                  </a:lnTo>
                  <a:lnTo>
                    <a:pt x="261475" y="569462"/>
                  </a:lnTo>
                  <a:lnTo>
                    <a:pt x="350913" y="569462"/>
                  </a:lnTo>
                  <a:lnTo>
                    <a:pt x="359466" y="566844"/>
                  </a:lnTo>
                  <a:lnTo>
                    <a:pt x="399592" y="546337"/>
                  </a:lnTo>
                  <a:lnTo>
                    <a:pt x="435294" y="519505"/>
                  </a:lnTo>
                  <a:lnTo>
                    <a:pt x="465856" y="487107"/>
                  </a:lnTo>
                  <a:lnTo>
                    <a:pt x="490561" y="449900"/>
                  </a:lnTo>
                  <a:lnTo>
                    <a:pt x="508693" y="408646"/>
                  </a:lnTo>
                  <a:lnTo>
                    <a:pt x="519537" y="364102"/>
                  </a:lnTo>
                  <a:lnTo>
                    <a:pt x="522377" y="317028"/>
                  </a:lnTo>
                  <a:lnTo>
                    <a:pt x="515087" y="262891"/>
                  </a:lnTo>
                  <a:lnTo>
                    <a:pt x="496948" y="211973"/>
                  </a:lnTo>
                  <a:lnTo>
                    <a:pt x="468726" y="165875"/>
                  </a:lnTo>
                  <a:lnTo>
                    <a:pt x="431182" y="126197"/>
                  </a:lnTo>
                  <a:lnTo>
                    <a:pt x="441188" y="116191"/>
                  </a:lnTo>
                  <a:lnTo>
                    <a:pt x="418817" y="116191"/>
                  </a:lnTo>
                  <a:lnTo>
                    <a:pt x="384893" y="94365"/>
                  </a:lnTo>
                  <a:lnTo>
                    <a:pt x="350327" y="79069"/>
                  </a:lnTo>
                  <a:close/>
                </a:path>
                <a:path w="522604" h="586104">
                  <a:moveTo>
                    <a:pt x="461541" y="78429"/>
                  </a:moveTo>
                  <a:lnTo>
                    <a:pt x="456683" y="78429"/>
                  </a:lnTo>
                  <a:lnTo>
                    <a:pt x="453618" y="81389"/>
                  </a:lnTo>
                  <a:lnTo>
                    <a:pt x="418817" y="116191"/>
                  </a:lnTo>
                  <a:lnTo>
                    <a:pt x="441188" y="116191"/>
                  </a:lnTo>
                  <a:lnTo>
                    <a:pt x="464803" y="92574"/>
                  </a:lnTo>
                  <a:lnTo>
                    <a:pt x="467835" y="89430"/>
                  </a:lnTo>
                  <a:lnTo>
                    <a:pt x="467750" y="84421"/>
                  </a:lnTo>
                  <a:lnTo>
                    <a:pt x="461541" y="78429"/>
                  </a:lnTo>
                  <a:close/>
                </a:path>
                <a:path w="522604" h="586104">
                  <a:moveTo>
                    <a:pt x="348477" y="0"/>
                  </a:moveTo>
                  <a:lnTo>
                    <a:pt x="174472" y="0"/>
                  </a:lnTo>
                  <a:lnTo>
                    <a:pt x="174472" y="15792"/>
                  </a:lnTo>
                  <a:lnTo>
                    <a:pt x="348477" y="15792"/>
                  </a:lnTo>
                  <a:lnTo>
                    <a:pt x="348477" y="0"/>
                  </a:lnTo>
                  <a:close/>
                </a:path>
              </a:pathLst>
            </a:custGeom>
            <a:grpFill/>
          </p:spPr>
          <p:txBody>
            <a:bodyPr wrap="square" lIns="0" tIns="0" rIns="0" bIns="0" rtlCol="0"/>
            <a:lstStyle/>
            <a:p>
              <a:endParaRPr/>
            </a:p>
          </p:txBody>
        </p:sp>
      </p:grpSp>
      <p:sp>
        <p:nvSpPr>
          <p:cNvPr id="17" name="object 17">
            <a:extLst>
              <a:ext uri="{FF2B5EF4-FFF2-40B4-BE49-F238E27FC236}">
                <a16:creationId xmlns:a16="http://schemas.microsoft.com/office/drawing/2014/main" id="{17CAE2C5-F255-9682-558B-377192C1F0CB}"/>
              </a:ext>
            </a:extLst>
          </p:cNvPr>
          <p:cNvSpPr/>
          <p:nvPr/>
        </p:nvSpPr>
        <p:spPr>
          <a:xfrm>
            <a:off x="5347000" y="4881531"/>
            <a:ext cx="413384" cy="353060"/>
          </a:xfrm>
          <a:custGeom>
            <a:avLst/>
            <a:gdLst/>
            <a:ahLst/>
            <a:cxnLst/>
            <a:rect l="l" t="t" r="r" b="b"/>
            <a:pathLst>
              <a:path w="413385" h="353060">
                <a:moveTo>
                  <a:pt x="160880" y="0"/>
                </a:moveTo>
                <a:lnTo>
                  <a:pt x="137710" y="0"/>
                </a:lnTo>
                <a:lnTo>
                  <a:pt x="98764" y="1269"/>
                </a:lnTo>
                <a:lnTo>
                  <a:pt x="53362" y="8889"/>
                </a:lnTo>
                <a:lnTo>
                  <a:pt x="15707" y="26669"/>
                </a:lnTo>
                <a:lnTo>
                  <a:pt x="0" y="58419"/>
                </a:lnTo>
                <a:lnTo>
                  <a:pt x="0" y="107949"/>
                </a:lnTo>
                <a:lnTo>
                  <a:pt x="1206" y="118109"/>
                </a:lnTo>
                <a:lnTo>
                  <a:pt x="4856" y="126999"/>
                </a:lnTo>
                <a:lnTo>
                  <a:pt x="10996" y="134619"/>
                </a:lnTo>
                <a:lnTo>
                  <a:pt x="19673" y="142239"/>
                </a:lnTo>
                <a:lnTo>
                  <a:pt x="19673" y="151129"/>
                </a:lnTo>
                <a:lnTo>
                  <a:pt x="11619" y="158749"/>
                </a:lnTo>
                <a:lnTo>
                  <a:pt x="5410" y="166369"/>
                </a:lnTo>
                <a:lnTo>
                  <a:pt x="1414" y="175259"/>
                </a:lnTo>
                <a:lnTo>
                  <a:pt x="0" y="186689"/>
                </a:lnTo>
                <a:lnTo>
                  <a:pt x="0" y="236219"/>
                </a:lnTo>
                <a:lnTo>
                  <a:pt x="30293" y="276859"/>
                </a:lnTo>
                <a:lnTo>
                  <a:pt x="72075" y="289559"/>
                </a:lnTo>
                <a:lnTo>
                  <a:pt x="114541" y="294639"/>
                </a:lnTo>
                <a:lnTo>
                  <a:pt x="137711" y="294639"/>
                </a:lnTo>
                <a:lnTo>
                  <a:pt x="141107" y="311149"/>
                </a:lnTo>
                <a:lnTo>
                  <a:pt x="191320" y="344169"/>
                </a:lnTo>
                <a:lnTo>
                  <a:pt x="230235" y="351789"/>
                </a:lnTo>
                <a:lnTo>
                  <a:pt x="252252" y="353059"/>
                </a:lnTo>
                <a:lnTo>
                  <a:pt x="275422" y="353059"/>
                </a:lnTo>
                <a:lnTo>
                  <a:pt x="314368" y="351789"/>
                </a:lnTo>
                <a:lnTo>
                  <a:pt x="359770" y="344169"/>
                </a:lnTo>
                <a:lnTo>
                  <a:pt x="397425" y="326389"/>
                </a:lnTo>
                <a:lnTo>
                  <a:pt x="398682" y="323849"/>
                </a:lnTo>
                <a:lnTo>
                  <a:pt x="259191" y="323849"/>
                </a:lnTo>
                <a:lnTo>
                  <a:pt x="246404" y="322579"/>
                </a:lnTo>
                <a:lnTo>
                  <a:pt x="246404" y="321309"/>
                </a:lnTo>
                <a:lnTo>
                  <a:pt x="226731" y="321309"/>
                </a:lnTo>
                <a:lnTo>
                  <a:pt x="212960" y="318769"/>
                </a:lnTo>
                <a:lnTo>
                  <a:pt x="207058" y="317499"/>
                </a:lnTo>
                <a:lnTo>
                  <a:pt x="207058" y="311149"/>
                </a:lnTo>
                <a:lnTo>
                  <a:pt x="187385" y="311149"/>
                </a:lnTo>
                <a:lnTo>
                  <a:pt x="167712" y="293369"/>
                </a:lnTo>
                <a:lnTo>
                  <a:pt x="364442" y="293369"/>
                </a:lnTo>
                <a:lnTo>
                  <a:pt x="371327" y="292099"/>
                </a:lnTo>
                <a:lnTo>
                  <a:pt x="378213" y="288289"/>
                </a:lnTo>
                <a:lnTo>
                  <a:pt x="384115" y="285749"/>
                </a:lnTo>
                <a:lnTo>
                  <a:pt x="413133" y="285749"/>
                </a:lnTo>
                <a:lnTo>
                  <a:pt x="413133" y="275589"/>
                </a:lnTo>
                <a:lnTo>
                  <a:pt x="239518" y="275589"/>
                </a:lnTo>
                <a:lnTo>
                  <a:pt x="226731" y="274319"/>
                </a:lnTo>
                <a:lnTo>
                  <a:pt x="226731" y="271779"/>
                </a:lnTo>
                <a:lnTo>
                  <a:pt x="207058" y="271779"/>
                </a:lnTo>
                <a:lnTo>
                  <a:pt x="193287" y="269239"/>
                </a:lnTo>
                <a:lnTo>
                  <a:pt x="187385" y="267969"/>
                </a:lnTo>
                <a:lnTo>
                  <a:pt x="187385" y="264159"/>
                </a:lnTo>
                <a:lnTo>
                  <a:pt x="108693" y="264159"/>
                </a:lnTo>
                <a:lnTo>
                  <a:pt x="108693" y="261619"/>
                </a:lnTo>
                <a:lnTo>
                  <a:pt x="89020" y="261619"/>
                </a:lnTo>
                <a:lnTo>
                  <a:pt x="75249" y="260349"/>
                </a:lnTo>
                <a:lnTo>
                  <a:pt x="69347" y="257809"/>
                </a:lnTo>
                <a:lnTo>
                  <a:pt x="69347" y="252729"/>
                </a:lnTo>
                <a:lnTo>
                  <a:pt x="49674" y="252729"/>
                </a:lnTo>
                <a:lnTo>
                  <a:pt x="30001" y="227329"/>
                </a:lnTo>
                <a:lnTo>
                  <a:pt x="409207" y="227329"/>
                </a:lnTo>
                <a:lnTo>
                  <a:pt x="408706" y="226059"/>
                </a:lnTo>
                <a:lnTo>
                  <a:pt x="256240" y="226059"/>
                </a:lnTo>
                <a:lnTo>
                  <a:pt x="214020" y="223519"/>
                </a:lnTo>
                <a:lnTo>
                  <a:pt x="179639" y="217169"/>
                </a:lnTo>
                <a:lnTo>
                  <a:pt x="156508" y="208279"/>
                </a:lnTo>
                <a:lnTo>
                  <a:pt x="108693" y="208279"/>
                </a:lnTo>
                <a:lnTo>
                  <a:pt x="94922" y="205739"/>
                </a:lnTo>
                <a:lnTo>
                  <a:pt x="89020" y="204469"/>
                </a:lnTo>
                <a:lnTo>
                  <a:pt x="89020" y="198119"/>
                </a:lnTo>
                <a:lnTo>
                  <a:pt x="69347" y="198119"/>
                </a:lnTo>
                <a:lnTo>
                  <a:pt x="49674" y="172719"/>
                </a:lnTo>
                <a:lnTo>
                  <a:pt x="193391" y="172719"/>
                </a:lnTo>
                <a:lnTo>
                  <a:pt x="214020" y="168909"/>
                </a:lnTo>
                <a:lnTo>
                  <a:pt x="256240" y="166369"/>
                </a:lnTo>
                <a:lnTo>
                  <a:pt x="380426" y="166369"/>
                </a:lnTo>
                <a:lnTo>
                  <a:pt x="363658" y="154939"/>
                </a:lnTo>
                <a:lnTo>
                  <a:pt x="340342" y="147319"/>
                </a:lnTo>
                <a:lnTo>
                  <a:pt x="330014" y="144779"/>
                </a:lnTo>
                <a:lnTo>
                  <a:pt x="318948" y="142239"/>
                </a:lnTo>
                <a:lnTo>
                  <a:pt x="294603" y="139699"/>
                </a:lnTo>
                <a:lnTo>
                  <a:pt x="295094" y="137159"/>
                </a:lnTo>
                <a:lnTo>
                  <a:pt x="115087" y="137159"/>
                </a:lnTo>
                <a:lnTo>
                  <a:pt x="108693" y="135889"/>
                </a:lnTo>
                <a:lnTo>
                  <a:pt x="108693" y="134619"/>
                </a:lnTo>
                <a:lnTo>
                  <a:pt x="89020" y="134619"/>
                </a:lnTo>
                <a:lnTo>
                  <a:pt x="75249" y="132079"/>
                </a:lnTo>
                <a:lnTo>
                  <a:pt x="69347" y="130809"/>
                </a:lnTo>
                <a:lnTo>
                  <a:pt x="69347" y="124459"/>
                </a:lnTo>
                <a:lnTo>
                  <a:pt x="49674" y="124459"/>
                </a:lnTo>
                <a:lnTo>
                  <a:pt x="30001" y="99059"/>
                </a:lnTo>
                <a:lnTo>
                  <a:pt x="276867" y="99059"/>
                </a:lnTo>
                <a:lnTo>
                  <a:pt x="275421" y="97789"/>
                </a:lnTo>
                <a:lnTo>
                  <a:pt x="275421" y="87629"/>
                </a:lnTo>
                <a:lnTo>
                  <a:pt x="138202" y="87629"/>
                </a:lnTo>
                <a:lnTo>
                  <a:pt x="95982" y="86359"/>
                </a:lnTo>
                <a:lnTo>
                  <a:pt x="61601" y="80009"/>
                </a:lnTo>
                <a:lnTo>
                  <a:pt x="38469" y="69849"/>
                </a:lnTo>
                <a:lnTo>
                  <a:pt x="30001" y="58419"/>
                </a:lnTo>
                <a:lnTo>
                  <a:pt x="38469" y="46989"/>
                </a:lnTo>
                <a:lnTo>
                  <a:pt x="61601" y="38099"/>
                </a:lnTo>
                <a:lnTo>
                  <a:pt x="95982" y="31749"/>
                </a:lnTo>
                <a:lnTo>
                  <a:pt x="138202" y="29209"/>
                </a:lnTo>
                <a:lnTo>
                  <a:pt x="261896" y="29209"/>
                </a:lnTo>
                <a:lnTo>
                  <a:pt x="245128" y="17779"/>
                </a:lnTo>
                <a:lnTo>
                  <a:pt x="221812" y="8889"/>
                </a:lnTo>
                <a:lnTo>
                  <a:pt x="203346" y="5079"/>
                </a:lnTo>
                <a:lnTo>
                  <a:pt x="160880" y="0"/>
                </a:lnTo>
                <a:close/>
              </a:path>
              <a:path w="413385" h="353060">
                <a:moveTo>
                  <a:pt x="285750" y="304799"/>
                </a:moveTo>
                <a:lnTo>
                  <a:pt x="266077" y="304799"/>
                </a:lnTo>
                <a:lnTo>
                  <a:pt x="266077" y="323849"/>
                </a:lnTo>
                <a:lnTo>
                  <a:pt x="285750" y="323849"/>
                </a:lnTo>
                <a:lnTo>
                  <a:pt x="285750" y="304799"/>
                </a:lnTo>
                <a:close/>
              </a:path>
              <a:path w="413385" h="353060">
                <a:moveTo>
                  <a:pt x="325096" y="300989"/>
                </a:moveTo>
                <a:lnTo>
                  <a:pt x="207058" y="300989"/>
                </a:lnTo>
                <a:lnTo>
                  <a:pt x="219845" y="303529"/>
                </a:lnTo>
                <a:lnTo>
                  <a:pt x="305423" y="303529"/>
                </a:lnTo>
                <a:lnTo>
                  <a:pt x="305423" y="322579"/>
                </a:lnTo>
                <a:lnTo>
                  <a:pt x="292636" y="323849"/>
                </a:lnTo>
                <a:lnTo>
                  <a:pt x="398682" y="323849"/>
                </a:lnTo>
                <a:lnTo>
                  <a:pt x="399938" y="321309"/>
                </a:lnTo>
                <a:lnTo>
                  <a:pt x="325096" y="321309"/>
                </a:lnTo>
                <a:lnTo>
                  <a:pt x="325096" y="300989"/>
                </a:lnTo>
                <a:close/>
              </a:path>
              <a:path w="413385" h="353060">
                <a:moveTo>
                  <a:pt x="305423" y="303529"/>
                </a:moveTo>
                <a:lnTo>
                  <a:pt x="226731" y="303529"/>
                </a:lnTo>
                <a:lnTo>
                  <a:pt x="226731" y="321309"/>
                </a:lnTo>
                <a:lnTo>
                  <a:pt x="246404" y="321309"/>
                </a:lnTo>
                <a:lnTo>
                  <a:pt x="246404" y="304799"/>
                </a:lnTo>
                <a:lnTo>
                  <a:pt x="291652" y="304799"/>
                </a:lnTo>
                <a:lnTo>
                  <a:pt x="305423" y="303529"/>
                </a:lnTo>
                <a:close/>
              </a:path>
              <a:path w="413385" h="353060">
                <a:moveTo>
                  <a:pt x="364442" y="298449"/>
                </a:moveTo>
                <a:lnTo>
                  <a:pt x="344769" y="298449"/>
                </a:lnTo>
                <a:lnTo>
                  <a:pt x="344769" y="317499"/>
                </a:lnTo>
                <a:lnTo>
                  <a:pt x="338867" y="318769"/>
                </a:lnTo>
                <a:lnTo>
                  <a:pt x="325096" y="321309"/>
                </a:lnTo>
                <a:lnTo>
                  <a:pt x="399938" y="321309"/>
                </a:lnTo>
                <a:lnTo>
                  <a:pt x="404965" y="311149"/>
                </a:lnTo>
                <a:lnTo>
                  <a:pt x="364442" y="311149"/>
                </a:lnTo>
                <a:lnTo>
                  <a:pt x="364442" y="298449"/>
                </a:lnTo>
                <a:close/>
              </a:path>
              <a:path w="413385" h="353060">
                <a:moveTo>
                  <a:pt x="364442" y="293369"/>
                </a:moveTo>
                <a:lnTo>
                  <a:pt x="168204" y="293369"/>
                </a:lnTo>
                <a:lnTo>
                  <a:pt x="169679" y="294639"/>
                </a:lnTo>
                <a:lnTo>
                  <a:pt x="172138" y="294639"/>
                </a:lnTo>
                <a:lnTo>
                  <a:pt x="181975" y="297179"/>
                </a:lnTo>
                <a:lnTo>
                  <a:pt x="187385" y="298449"/>
                </a:lnTo>
                <a:lnTo>
                  <a:pt x="187385" y="311149"/>
                </a:lnTo>
                <a:lnTo>
                  <a:pt x="207058" y="311149"/>
                </a:lnTo>
                <a:lnTo>
                  <a:pt x="207058" y="300989"/>
                </a:lnTo>
                <a:lnTo>
                  <a:pt x="331490" y="300989"/>
                </a:lnTo>
                <a:lnTo>
                  <a:pt x="338375" y="299719"/>
                </a:lnTo>
                <a:lnTo>
                  <a:pt x="344769" y="298449"/>
                </a:lnTo>
                <a:lnTo>
                  <a:pt x="364442" y="298449"/>
                </a:lnTo>
                <a:lnTo>
                  <a:pt x="364442" y="293369"/>
                </a:lnTo>
                <a:close/>
              </a:path>
              <a:path w="413385" h="353060">
                <a:moveTo>
                  <a:pt x="413133" y="285749"/>
                </a:moveTo>
                <a:lnTo>
                  <a:pt x="384115" y="285749"/>
                </a:lnTo>
                <a:lnTo>
                  <a:pt x="384115" y="294639"/>
                </a:lnTo>
                <a:lnTo>
                  <a:pt x="382770" y="299719"/>
                </a:lnTo>
                <a:lnTo>
                  <a:pt x="378889" y="303529"/>
                </a:lnTo>
                <a:lnTo>
                  <a:pt x="372703" y="307339"/>
                </a:lnTo>
                <a:lnTo>
                  <a:pt x="364442" y="311149"/>
                </a:lnTo>
                <a:lnTo>
                  <a:pt x="404965" y="311149"/>
                </a:lnTo>
                <a:lnTo>
                  <a:pt x="413133" y="294639"/>
                </a:lnTo>
                <a:lnTo>
                  <a:pt x="413133" y="285749"/>
                </a:lnTo>
                <a:close/>
              </a:path>
              <a:path w="413385" h="353060">
                <a:moveTo>
                  <a:pt x="266077" y="255269"/>
                </a:moveTo>
                <a:lnTo>
                  <a:pt x="246404" y="255269"/>
                </a:lnTo>
                <a:lnTo>
                  <a:pt x="246404" y="275589"/>
                </a:lnTo>
                <a:lnTo>
                  <a:pt x="266077" y="275589"/>
                </a:lnTo>
                <a:lnTo>
                  <a:pt x="266077" y="255269"/>
                </a:lnTo>
                <a:close/>
              </a:path>
              <a:path w="413385" h="353060">
                <a:moveTo>
                  <a:pt x="305423" y="253999"/>
                </a:moveTo>
                <a:lnTo>
                  <a:pt x="285750" y="253999"/>
                </a:lnTo>
                <a:lnTo>
                  <a:pt x="285750" y="274319"/>
                </a:lnTo>
                <a:lnTo>
                  <a:pt x="272962" y="274319"/>
                </a:lnTo>
                <a:lnTo>
                  <a:pt x="266077" y="275589"/>
                </a:lnTo>
                <a:lnTo>
                  <a:pt x="413133" y="275589"/>
                </a:lnTo>
                <a:lnTo>
                  <a:pt x="413133" y="271779"/>
                </a:lnTo>
                <a:lnTo>
                  <a:pt x="305423" y="271779"/>
                </a:lnTo>
                <a:lnTo>
                  <a:pt x="305423" y="253999"/>
                </a:lnTo>
                <a:close/>
              </a:path>
              <a:path w="413385" h="353060">
                <a:moveTo>
                  <a:pt x="325096" y="248919"/>
                </a:moveTo>
                <a:lnTo>
                  <a:pt x="187385" y="248919"/>
                </a:lnTo>
                <a:lnTo>
                  <a:pt x="200172" y="251459"/>
                </a:lnTo>
                <a:lnTo>
                  <a:pt x="207058" y="251459"/>
                </a:lnTo>
                <a:lnTo>
                  <a:pt x="207058" y="271779"/>
                </a:lnTo>
                <a:lnTo>
                  <a:pt x="226731" y="271779"/>
                </a:lnTo>
                <a:lnTo>
                  <a:pt x="226731" y="253999"/>
                </a:lnTo>
                <a:lnTo>
                  <a:pt x="305423" y="253999"/>
                </a:lnTo>
                <a:lnTo>
                  <a:pt x="305423" y="252729"/>
                </a:lnTo>
                <a:lnTo>
                  <a:pt x="311817" y="251459"/>
                </a:lnTo>
                <a:lnTo>
                  <a:pt x="318702" y="250189"/>
                </a:lnTo>
                <a:lnTo>
                  <a:pt x="325096" y="248919"/>
                </a:lnTo>
                <a:close/>
              </a:path>
              <a:path w="413385" h="353060">
                <a:moveTo>
                  <a:pt x="344769" y="248919"/>
                </a:moveTo>
                <a:lnTo>
                  <a:pt x="325096" y="248919"/>
                </a:lnTo>
                <a:lnTo>
                  <a:pt x="325096" y="267969"/>
                </a:lnTo>
                <a:lnTo>
                  <a:pt x="319194" y="269239"/>
                </a:lnTo>
                <a:lnTo>
                  <a:pt x="305423" y="271779"/>
                </a:lnTo>
                <a:lnTo>
                  <a:pt x="413133" y="271779"/>
                </a:lnTo>
                <a:lnTo>
                  <a:pt x="413133" y="261619"/>
                </a:lnTo>
                <a:lnTo>
                  <a:pt x="344769" y="261619"/>
                </a:lnTo>
                <a:lnTo>
                  <a:pt x="344769" y="248919"/>
                </a:lnTo>
                <a:close/>
              </a:path>
              <a:path w="413385" h="353060">
                <a:moveTo>
                  <a:pt x="148039" y="245109"/>
                </a:moveTo>
                <a:lnTo>
                  <a:pt x="118529" y="245109"/>
                </a:lnTo>
                <a:lnTo>
                  <a:pt x="118529" y="252729"/>
                </a:lnTo>
                <a:lnTo>
                  <a:pt x="120005" y="259079"/>
                </a:lnTo>
                <a:lnTo>
                  <a:pt x="123448" y="264159"/>
                </a:lnTo>
                <a:lnTo>
                  <a:pt x="187385" y="264159"/>
                </a:lnTo>
                <a:lnTo>
                  <a:pt x="187385" y="261619"/>
                </a:lnTo>
                <a:lnTo>
                  <a:pt x="167712" y="261619"/>
                </a:lnTo>
                <a:lnTo>
                  <a:pt x="159451" y="257809"/>
                </a:lnTo>
                <a:lnTo>
                  <a:pt x="153265" y="253999"/>
                </a:lnTo>
                <a:lnTo>
                  <a:pt x="149384" y="250189"/>
                </a:lnTo>
                <a:lnTo>
                  <a:pt x="148039" y="245109"/>
                </a:lnTo>
                <a:close/>
              </a:path>
              <a:path w="413385" h="353060">
                <a:moveTo>
                  <a:pt x="148039" y="238759"/>
                </a:moveTo>
                <a:lnTo>
                  <a:pt x="69347" y="238759"/>
                </a:lnTo>
                <a:lnTo>
                  <a:pt x="82134" y="241299"/>
                </a:lnTo>
                <a:lnTo>
                  <a:pt x="89020" y="242569"/>
                </a:lnTo>
                <a:lnTo>
                  <a:pt x="89020" y="261619"/>
                </a:lnTo>
                <a:lnTo>
                  <a:pt x="108693" y="261619"/>
                </a:lnTo>
                <a:lnTo>
                  <a:pt x="108693" y="245109"/>
                </a:lnTo>
                <a:lnTo>
                  <a:pt x="148039" y="245109"/>
                </a:lnTo>
                <a:lnTo>
                  <a:pt x="148039" y="238759"/>
                </a:lnTo>
                <a:close/>
              </a:path>
              <a:path w="413385" h="353060">
                <a:moveTo>
                  <a:pt x="364442" y="236219"/>
                </a:moveTo>
                <a:lnTo>
                  <a:pt x="148039" y="236219"/>
                </a:lnTo>
                <a:lnTo>
                  <a:pt x="153941" y="240029"/>
                </a:lnTo>
                <a:lnTo>
                  <a:pt x="160335" y="242569"/>
                </a:lnTo>
                <a:lnTo>
                  <a:pt x="167712" y="243839"/>
                </a:lnTo>
                <a:lnTo>
                  <a:pt x="167712" y="261619"/>
                </a:lnTo>
                <a:lnTo>
                  <a:pt x="187385" y="261619"/>
                </a:lnTo>
                <a:lnTo>
                  <a:pt x="187385" y="248919"/>
                </a:lnTo>
                <a:lnTo>
                  <a:pt x="344769" y="248919"/>
                </a:lnTo>
                <a:lnTo>
                  <a:pt x="344769" y="245109"/>
                </a:lnTo>
                <a:lnTo>
                  <a:pt x="358540" y="240029"/>
                </a:lnTo>
                <a:lnTo>
                  <a:pt x="364442" y="236219"/>
                </a:lnTo>
                <a:close/>
              </a:path>
              <a:path w="413385" h="353060">
                <a:moveTo>
                  <a:pt x="412326" y="236219"/>
                </a:moveTo>
                <a:lnTo>
                  <a:pt x="364442" y="236219"/>
                </a:lnTo>
                <a:lnTo>
                  <a:pt x="364442" y="245109"/>
                </a:lnTo>
                <a:lnTo>
                  <a:pt x="363097" y="250189"/>
                </a:lnTo>
                <a:lnTo>
                  <a:pt x="359216" y="253999"/>
                </a:lnTo>
                <a:lnTo>
                  <a:pt x="353030" y="259079"/>
                </a:lnTo>
                <a:lnTo>
                  <a:pt x="344769" y="261619"/>
                </a:lnTo>
                <a:lnTo>
                  <a:pt x="413133" y="261619"/>
                </a:lnTo>
                <a:lnTo>
                  <a:pt x="413017" y="243839"/>
                </a:lnTo>
                <a:lnTo>
                  <a:pt x="412326" y="236219"/>
                </a:lnTo>
                <a:close/>
              </a:path>
              <a:path w="413385" h="353060">
                <a:moveTo>
                  <a:pt x="285750" y="253999"/>
                </a:moveTo>
                <a:lnTo>
                  <a:pt x="226731" y="253999"/>
                </a:lnTo>
                <a:lnTo>
                  <a:pt x="239518" y="255269"/>
                </a:lnTo>
                <a:lnTo>
                  <a:pt x="271979" y="255269"/>
                </a:lnTo>
                <a:lnTo>
                  <a:pt x="285750" y="253999"/>
                </a:lnTo>
                <a:close/>
              </a:path>
              <a:path w="413385" h="353060">
                <a:moveTo>
                  <a:pt x="409207" y="227329"/>
                </a:moveTo>
                <a:lnTo>
                  <a:pt x="30001" y="227329"/>
                </a:lnTo>
                <a:lnTo>
                  <a:pt x="35903" y="229869"/>
                </a:lnTo>
                <a:lnTo>
                  <a:pt x="42297" y="232409"/>
                </a:lnTo>
                <a:lnTo>
                  <a:pt x="49674" y="233679"/>
                </a:lnTo>
                <a:lnTo>
                  <a:pt x="49674" y="252729"/>
                </a:lnTo>
                <a:lnTo>
                  <a:pt x="69347" y="252729"/>
                </a:lnTo>
                <a:lnTo>
                  <a:pt x="69347" y="238759"/>
                </a:lnTo>
                <a:lnTo>
                  <a:pt x="148039" y="238759"/>
                </a:lnTo>
                <a:lnTo>
                  <a:pt x="148039" y="236219"/>
                </a:lnTo>
                <a:lnTo>
                  <a:pt x="412326" y="236219"/>
                </a:lnTo>
                <a:lnTo>
                  <a:pt x="412210" y="234949"/>
                </a:lnTo>
                <a:lnTo>
                  <a:pt x="409207" y="227329"/>
                </a:lnTo>
                <a:close/>
              </a:path>
              <a:path w="413385" h="353060">
                <a:moveTo>
                  <a:pt x="380426" y="166369"/>
                </a:moveTo>
                <a:lnTo>
                  <a:pt x="256240" y="166369"/>
                </a:lnTo>
                <a:lnTo>
                  <a:pt x="298460" y="168909"/>
                </a:lnTo>
                <a:lnTo>
                  <a:pt x="332842" y="175259"/>
                </a:lnTo>
                <a:lnTo>
                  <a:pt x="355973" y="185419"/>
                </a:lnTo>
                <a:lnTo>
                  <a:pt x="364442" y="196849"/>
                </a:lnTo>
                <a:lnTo>
                  <a:pt x="355973" y="208279"/>
                </a:lnTo>
                <a:lnTo>
                  <a:pt x="332842" y="217169"/>
                </a:lnTo>
                <a:lnTo>
                  <a:pt x="298460" y="223519"/>
                </a:lnTo>
                <a:lnTo>
                  <a:pt x="256240" y="226059"/>
                </a:lnTo>
                <a:lnTo>
                  <a:pt x="408706" y="226059"/>
                </a:lnTo>
                <a:lnTo>
                  <a:pt x="402620" y="218439"/>
                </a:lnTo>
                <a:lnTo>
                  <a:pt x="393951" y="210819"/>
                </a:lnTo>
                <a:lnTo>
                  <a:pt x="393951" y="196849"/>
                </a:lnTo>
                <a:lnTo>
                  <a:pt x="390555" y="180339"/>
                </a:lnTo>
                <a:lnTo>
                  <a:pt x="380426" y="166369"/>
                </a:lnTo>
                <a:close/>
              </a:path>
              <a:path w="413385" h="353060">
                <a:moveTo>
                  <a:pt x="156507" y="185419"/>
                </a:moveTo>
                <a:lnTo>
                  <a:pt x="89020" y="185419"/>
                </a:lnTo>
                <a:lnTo>
                  <a:pt x="101807" y="187959"/>
                </a:lnTo>
                <a:lnTo>
                  <a:pt x="108693" y="187959"/>
                </a:lnTo>
                <a:lnTo>
                  <a:pt x="108693" y="208279"/>
                </a:lnTo>
                <a:lnTo>
                  <a:pt x="156508" y="208279"/>
                </a:lnTo>
                <a:lnTo>
                  <a:pt x="148039" y="196849"/>
                </a:lnTo>
                <a:lnTo>
                  <a:pt x="156507" y="185419"/>
                </a:lnTo>
                <a:close/>
              </a:path>
              <a:path w="413385" h="353060">
                <a:moveTo>
                  <a:pt x="193391" y="172719"/>
                </a:moveTo>
                <a:lnTo>
                  <a:pt x="49674" y="172719"/>
                </a:lnTo>
                <a:lnTo>
                  <a:pt x="55576" y="175259"/>
                </a:lnTo>
                <a:lnTo>
                  <a:pt x="61970" y="177799"/>
                </a:lnTo>
                <a:lnTo>
                  <a:pt x="69347" y="180339"/>
                </a:lnTo>
                <a:lnTo>
                  <a:pt x="69347" y="198119"/>
                </a:lnTo>
                <a:lnTo>
                  <a:pt x="89020" y="198119"/>
                </a:lnTo>
                <a:lnTo>
                  <a:pt x="89020" y="185419"/>
                </a:lnTo>
                <a:lnTo>
                  <a:pt x="156507" y="185419"/>
                </a:lnTo>
                <a:lnTo>
                  <a:pt x="179639" y="175259"/>
                </a:lnTo>
                <a:lnTo>
                  <a:pt x="193391" y="172719"/>
                </a:lnTo>
                <a:close/>
              </a:path>
              <a:path w="413385" h="353060">
                <a:moveTo>
                  <a:pt x="148039" y="118109"/>
                </a:moveTo>
                <a:lnTo>
                  <a:pt x="128366" y="118109"/>
                </a:lnTo>
                <a:lnTo>
                  <a:pt x="128366" y="137159"/>
                </a:lnTo>
                <a:lnTo>
                  <a:pt x="148039" y="137159"/>
                </a:lnTo>
                <a:lnTo>
                  <a:pt x="148039" y="118109"/>
                </a:lnTo>
                <a:close/>
              </a:path>
              <a:path w="413385" h="353060">
                <a:moveTo>
                  <a:pt x="187385" y="116839"/>
                </a:moveTo>
                <a:lnTo>
                  <a:pt x="167712" y="116839"/>
                </a:lnTo>
                <a:lnTo>
                  <a:pt x="167712" y="135889"/>
                </a:lnTo>
                <a:lnTo>
                  <a:pt x="161318" y="137159"/>
                </a:lnTo>
                <a:lnTo>
                  <a:pt x="295094" y="137159"/>
                </a:lnTo>
                <a:lnTo>
                  <a:pt x="295094" y="133349"/>
                </a:lnTo>
                <a:lnTo>
                  <a:pt x="187385" y="133349"/>
                </a:lnTo>
                <a:lnTo>
                  <a:pt x="187385" y="116839"/>
                </a:lnTo>
                <a:close/>
              </a:path>
              <a:path w="413385" h="353060">
                <a:moveTo>
                  <a:pt x="187385" y="114299"/>
                </a:moveTo>
                <a:lnTo>
                  <a:pt x="89020" y="114299"/>
                </a:lnTo>
                <a:lnTo>
                  <a:pt x="89020" y="134619"/>
                </a:lnTo>
                <a:lnTo>
                  <a:pt x="108693" y="134619"/>
                </a:lnTo>
                <a:lnTo>
                  <a:pt x="108693" y="116839"/>
                </a:lnTo>
                <a:lnTo>
                  <a:pt x="187385" y="116839"/>
                </a:lnTo>
                <a:lnTo>
                  <a:pt x="187385" y="114299"/>
                </a:lnTo>
                <a:close/>
              </a:path>
              <a:path w="413385" h="353060">
                <a:moveTo>
                  <a:pt x="226731" y="111759"/>
                </a:moveTo>
                <a:lnTo>
                  <a:pt x="207058" y="111759"/>
                </a:lnTo>
                <a:lnTo>
                  <a:pt x="207058" y="130809"/>
                </a:lnTo>
                <a:lnTo>
                  <a:pt x="201156" y="132079"/>
                </a:lnTo>
                <a:lnTo>
                  <a:pt x="187385" y="133349"/>
                </a:lnTo>
                <a:lnTo>
                  <a:pt x="295094" y="133349"/>
                </a:lnTo>
                <a:lnTo>
                  <a:pt x="295094" y="132079"/>
                </a:lnTo>
                <a:lnTo>
                  <a:pt x="294190" y="124459"/>
                </a:lnTo>
                <a:lnTo>
                  <a:pt x="226731" y="124459"/>
                </a:lnTo>
                <a:lnTo>
                  <a:pt x="226731" y="111759"/>
                </a:lnTo>
                <a:close/>
              </a:path>
              <a:path w="413385" h="353060">
                <a:moveTo>
                  <a:pt x="246404" y="99059"/>
                </a:moveTo>
                <a:lnTo>
                  <a:pt x="30001" y="99059"/>
                </a:lnTo>
                <a:lnTo>
                  <a:pt x="35903" y="101599"/>
                </a:lnTo>
                <a:lnTo>
                  <a:pt x="42296" y="104139"/>
                </a:lnTo>
                <a:lnTo>
                  <a:pt x="49674" y="106679"/>
                </a:lnTo>
                <a:lnTo>
                  <a:pt x="49674" y="124459"/>
                </a:lnTo>
                <a:lnTo>
                  <a:pt x="69347" y="124459"/>
                </a:lnTo>
                <a:lnTo>
                  <a:pt x="69347" y="111759"/>
                </a:lnTo>
                <a:lnTo>
                  <a:pt x="226731" y="111759"/>
                </a:lnTo>
                <a:lnTo>
                  <a:pt x="226731" y="106679"/>
                </a:lnTo>
                <a:lnTo>
                  <a:pt x="233616" y="105409"/>
                </a:lnTo>
                <a:lnTo>
                  <a:pt x="240502" y="101599"/>
                </a:lnTo>
                <a:lnTo>
                  <a:pt x="246404" y="99059"/>
                </a:lnTo>
                <a:close/>
              </a:path>
              <a:path w="413385" h="353060">
                <a:moveTo>
                  <a:pt x="276867" y="99059"/>
                </a:moveTo>
                <a:lnTo>
                  <a:pt x="246404" y="99059"/>
                </a:lnTo>
                <a:lnTo>
                  <a:pt x="246404" y="107949"/>
                </a:lnTo>
                <a:lnTo>
                  <a:pt x="245059" y="113029"/>
                </a:lnTo>
                <a:lnTo>
                  <a:pt x="241178" y="116839"/>
                </a:lnTo>
                <a:lnTo>
                  <a:pt x="234992" y="120649"/>
                </a:lnTo>
                <a:lnTo>
                  <a:pt x="226731" y="124459"/>
                </a:lnTo>
                <a:lnTo>
                  <a:pt x="294190" y="124459"/>
                </a:lnTo>
                <a:lnTo>
                  <a:pt x="293888" y="121919"/>
                </a:lnTo>
                <a:lnTo>
                  <a:pt x="290238" y="113029"/>
                </a:lnTo>
                <a:lnTo>
                  <a:pt x="284098" y="105409"/>
                </a:lnTo>
                <a:lnTo>
                  <a:pt x="276867" y="99059"/>
                </a:lnTo>
                <a:close/>
              </a:path>
              <a:path w="413385" h="353060">
                <a:moveTo>
                  <a:pt x="167712" y="116839"/>
                </a:moveTo>
                <a:lnTo>
                  <a:pt x="108693" y="116839"/>
                </a:lnTo>
                <a:lnTo>
                  <a:pt x="121480" y="118109"/>
                </a:lnTo>
                <a:lnTo>
                  <a:pt x="153941" y="118109"/>
                </a:lnTo>
                <a:lnTo>
                  <a:pt x="167712" y="116839"/>
                </a:lnTo>
                <a:close/>
              </a:path>
              <a:path w="413385" h="353060">
                <a:moveTo>
                  <a:pt x="207058" y="111759"/>
                </a:moveTo>
                <a:lnTo>
                  <a:pt x="69347" y="111759"/>
                </a:lnTo>
                <a:lnTo>
                  <a:pt x="82134" y="114299"/>
                </a:lnTo>
                <a:lnTo>
                  <a:pt x="193779" y="114299"/>
                </a:lnTo>
                <a:lnTo>
                  <a:pt x="200664" y="113029"/>
                </a:lnTo>
                <a:lnTo>
                  <a:pt x="207058" y="111759"/>
                </a:lnTo>
                <a:close/>
              </a:path>
              <a:path w="413385" h="353060">
                <a:moveTo>
                  <a:pt x="261896" y="29209"/>
                </a:moveTo>
                <a:lnTo>
                  <a:pt x="138202" y="29209"/>
                </a:lnTo>
                <a:lnTo>
                  <a:pt x="180422" y="31749"/>
                </a:lnTo>
                <a:lnTo>
                  <a:pt x="214804" y="38099"/>
                </a:lnTo>
                <a:lnTo>
                  <a:pt x="237935" y="46989"/>
                </a:lnTo>
                <a:lnTo>
                  <a:pt x="246404" y="58419"/>
                </a:lnTo>
                <a:lnTo>
                  <a:pt x="237935" y="69849"/>
                </a:lnTo>
                <a:lnTo>
                  <a:pt x="214804" y="80009"/>
                </a:lnTo>
                <a:lnTo>
                  <a:pt x="180422" y="86359"/>
                </a:lnTo>
                <a:lnTo>
                  <a:pt x="138202" y="87629"/>
                </a:lnTo>
                <a:lnTo>
                  <a:pt x="275421" y="87629"/>
                </a:lnTo>
                <a:lnTo>
                  <a:pt x="275421" y="58419"/>
                </a:lnTo>
                <a:lnTo>
                  <a:pt x="272025" y="41909"/>
                </a:lnTo>
                <a:lnTo>
                  <a:pt x="261896" y="29209"/>
                </a:lnTo>
                <a:close/>
              </a:path>
            </a:pathLst>
          </a:custGeom>
          <a:solidFill>
            <a:srgbClr val="68478C"/>
          </a:solidFill>
        </p:spPr>
        <p:txBody>
          <a:bodyPr wrap="square" lIns="0" tIns="0" rIns="0" bIns="0" rtlCol="0"/>
          <a:lstStyle/>
          <a:p>
            <a:endParaRPr/>
          </a:p>
        </p:txBody>
      </p:sp>
    </p:spTree>
    <p:extLst>
      <p:ext uri="{BB962C8B-B14F-4D97-AF65-F5344CB8AC3E}">
        <p14:creationId xmlns:p14="http://schemas.microsoft.com/office/powerpoint/2010/main" val="2142624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CB61-8987-52E3-92D4-45A2CA5CB2D4}"/>
              </a:ext>
            </a:extLst>
          </p:cNvPr>
          <p:cNvSpPr>
            <a:spLocks noGrp="1"/>
          </p:cNvSpPr>
          <p:nvPr>
            <p:ph type="title"/>
          </p:nvPr>
        </p:nvSpPr>
        <p:spPr/>
        <p:txBody>
          <a:bodyPr>
            <a:normAutofit fontScale="90000"/>
          </a:bodyPr>
          <a:lstStyle/>
          <a:p>
            <a:r>
              <a:rPr lang="lv-LV" dirty="0"/>
              <a:t>Piemērs</a:t>
            </a:r>
          </a:p>
        </p:txBody>
      </p:sp>
      <p:sp>
        <p:nvSpPr>
          <p:cNvPr id="3" name="object 11">
            <a:extLst>
              <a:ext uri="{FF2B5EF4-FFF2-40B4-BE49-F238E27FC236}">
                <a16:creationId xmlns:a16="http://schemas.microsoft.com/office/drawing/2014/main" id="{FCD9DABC-6081-8B0A-764B-23B2D5C3E555}"/>
              </a:ext>
            </a:extLst>
          </p:cNvPr>
          <p:cNvSpPr txBox="1"/>
          <p:nvPr/>
        </p:nvSpPr>
        <p:spPr>
          <a:xfrm>
            <a:off x="935707" y="1714174"/>
            <a:ext cx="4524375" cy="2998898"/>
          </a:xfrm>
          <a:prstGeom prst="rect">
            <a:avLst/>
          </a:prstGeom>
        </p:spPr>
        <p:txBody>
          <a:bodyPr vert="horz" wrap="square" lIns="0" tIns="13335" rIns="0" bIns="0" rtlCol="0">
            <a:spAutoFit/>
          </a:bodyPr>
          <a:lstStyle/>
          <a:p>
            <a:pPr marL="12700" algn="just">
              <a:lnSpc>
                <a:spcPct val="100000"/>
              </a:lnSpc>
              <a:spcBef>
                <a:spcPts val="105"/>
              </a:spcBef>
            </a:pPr>
            <a:r>
              <a:rPr sz="2000" b="1" dirty="0">
                <a:solidFill>
                  <a:srgbClr val="68478C"/>
                </a:solidFill>
                <a:latin typeface="Arial"/>
                <a:cs typeface="Arial"/>
              </a:rPr>
              <a:t>Deep</a:t>
            </a:r>
            <a:r>
              <a:rPr sz="2000" b="1" spc="-50" dirty="0">
                <a:solidFill>
                  <a:srgbClr val="68478C"/>
                </a:solidFill>
                <a:latin typeface="Arial"/>
                <a:cs typeface="Arial"/>
              </a:rPr>
              <a:t> </a:t>
            </a:r>
            <a:r>
              <a:rPr sz="2000" b="1" spc="-20" dirty="0">
                <a:solidFill>
                  <a:srgbClr val="68478C"/>
                </a:solidFill>
                <a:latin typeface="Arial"/>
                <a:cs typeface="Arial"/>
              </a:rPr>
              <a:t>tech</a:t>
            </a:r>
            <a:endParaRPr sz="2000" dirty="0">
              <a:solidFill>
                <a:srgbClr val="68478C"/>
              </a:solidFill>
              <a:latin typeface="Arial"/>
              <a:cs typeface="Arial"/>
            </a:endParaRPr>
          </a:p>
          <a:p>
            <a:pPr marL="12700" algn="just">
              <a:lnSpc>
                <a:spcPct val="100000"/>
              </a:lnSpc>
              <a:spcBef>
                <a:spcPts val="1215"/>
              </a:spcBef>
            </a:pPr>
            <a:r>
              <a:rPr lang="lv-LV" sz="1600" dirty="0">
                <a:solidFill>
                  <a:srgbClr val="404040"/>
                </a:solidFill>
                <a:latin typeface="Arial MT"/>
                <a:cs typeface="Arial MT"/>
              </a:rPr>
              <a:t>Grafēna bāzes </a:t>
            </a:r>
            <a:r>
              <a:rPr lang="lv-LV" sz="1600" b="1" dirty="0" err="1">
                <a:solidFill>
                  <a:srgbClr val="404040"/>
                </a:solidFill>
                <a:latin typeface="Arial MT"/>
                <a:cs typeface="Arial MT"/>
              </a:rPr>
              <a:t>supervadītāju</a:t>
            </a:r>
            <a:r>
              <a:rPr lang="lv-LV" sz="1600" b="1" dirty="0">
                <a:solidFill>
                  <a:srgbClr val="404040"/>
                </a:solidFill>
                <a:latin typeface="Arial MT"/>
                <a:cs typeface="Arial MT"/>
              </a:rPr>
              <a:t> izstrāde </a:t>
            </a:r>
            <a:r>
              <a:rPr lang="lv-LV" sz="1600" dirty="0">
                <a:solidFill>
                  <a:srgbClr val="404040"/>
                </a:solidFill>
                <a:latin typeface="Arial MT"/>
                <a:cs typeface="Arial MT"/>
              </a:rPr>
              <a:t>īpaši efektīvai enerģijas pārvadei</a:t>
            </a:r>
          </a:p>
          <a:p>
            <a:pPr marL="12700" algn="just">
              <a:lnSpc>
                <a:spcPct val="100000"/>
              </a:lnSpc>
              <a:spcBef>
                <a:spcPts val="1215"/>
              </a:spcBef>
            </a:pPr>
            <a:r>
              <a:rPr lang="lv-LV" sz="1600" dirty="0">
                <a:solidFill>
                  <a:srgbClr val="404040"/>
                </a:solidFill>
                <a:latin typeface="Arial MT"/>
                <a:cs typeface="Arial MT"/>
              </a:rPr>
              <a:t>Jauna </a:t>
            </a:r>
            <a:r>
              <a:rPr lang="lv-LV" sz="1600" b="1" dirty="0">
                <a:solidFill>
                  <a:srgbClr val="404040"/>
                </a:solidFill>
                <a:latin typeface="Arial MT"/>
                <a:cs typeface="Arial MT"/>
              </a:rPr>
              <a:t>mākslīgā intelekta modeļa izstrāde</a:t>
            </a:r>
            <a:r>
              <a:rPr lang="lv-LV" sz="1600" dirty="0">
                <a:solidFill>
                  <a:srgbClr val="404040"/>
                </a:solidFill>
                <a:latin typeface="Arial MT"/>
                <a:cs typeface="Arial MT"/>
              </a:rPr>
              <a:t>, kas atdarina cilvēka domāšanu, lai atrisinātu sarežģītas zinātniskas problēmas</a:t>
            </a:r>
          </a:p>
          <a:p>
            <a:pPr marL="12700" algn="just">
              <a:lnSpc>
                <a:spcPct val="100000"/>
              </a:lnSpc>
              <a:spcBef>
                <a:spcPts val="1215"/>
              </a:spcBef>
            </a:pPr>
            <a:r>
              <a:rPr lang="lv-LV" sz="1600" dirty="0">
                <a:solidFill>
                  <a:srgbClr val="404040"/>
                </a:solidFill>
                <a:latin typeface="Arial MT"/>
                <a:cs typeface="Arial MT"/>
              </a:rPr>
              <a:t>Mākslīgā intelekta vadītas </a:t>
            </a:r>
            <a:r>
              <a:rPr lang="lv-LV" sz="1600" b="1" dirty="0">
                <a:solidFill>
                  <a:srgbClr val="404040"/>
                </a:solidFill>
                <a:latin typeface="Arial MT"/>
                <a:cs typeface="Arial MT"/>
              </a:rPr>
              <a:t>molekulārās modelēšanas izstrāde</a:t>
            </a:r>
            <a:r>
              <a:rPr lang="lv-LV" sz="1600" dirty="0">
                <a:solidFill>
                  <a:srgbClr val="404040"/>
                </a:solidFill>
                <a:latin typeface="Arial MT"/>
                <a:cs typeface="Arial MT"/>
              </a:rPr>
              <a:t>, lai izstrādātu personalizētas zāles, pamatojoties uz pacienta ģenētisko profilu</a:t>
            </a:r>
            <a:endParaRPr lang="en-US" sz="1600" dirty="0">
              <a:latin typeface="Arial MT"/>
              <a:cs typeface="Arial MT"/>
            </a:endParaRPr>
          </a:p>
        </p:txBody>
      </p:sp>
      <p:sp>
        <p:nvSpPr>
          <p:cNvPr id="4" name="object 12">
            <a:extLst>
              <a:ext uri="{FF2B5EF4-FFF2-40B4-BE49-F238E27FC236}">
                <a16:creationId xmlns:a16="http://schemas.microsoft.com/office/drawing/2014/main" id="{413D8F13-C97E-C071-218A-9D1FCBA95CFE}"/>
              </a:ext>
            </a:extLst>
          </p:cNvPr>
          <p:cNvSpPr txBox="1"/>
          <p:nvPr/>
        </p:nvSpPr>
        <p:spPr>
          <a:xfrm>
            <a:off x="6553146" y="1714174"/>
            <a:ext cx="5027295" cy="2260234"/>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68478C"/>
                </a:solidFill>
                <a:latin typeface="Arial"/>
                <a:cs typeface="Arial"/>
              </a:rPr>
              <a:t>Not</a:t>
            </a:r>
            <a:r>
              <a:rPr sz="2000" b="1" spc="-10" dirty="0">
                <a:solidFill>
                  <a:srgbClr val="68478C"/>
                </a:solidFill>
                <a:latin typeface="Arial"/>
                <a:cs typeface="Arial"/>
              </a:rPr>
              <a:t> </a:t>
            </a:r>
            <a:r>
              <a:rPr sz="2000" b="1" dirty="0">
                <a:solidFill>
                  <a:srgbClr val="68478C"/>
                </a:solidFill>
                <a:latin typeface="Arial"/>
                <a:cs typeface="Arial"/>
              </a:rPr>
              <a:t>deep</a:t>
            </a:r>
            <a:r>
              <a:rPr sz="2000" b="1" spc="-15" dirty="0">
                <a:solidFill>
                  <a:srgbClr val="68478C"/>
                </a:solidFill>
                <a:latin typeface="Arial"/>
                <a:cs typeface="Arial"/>
              </a:rPr>
              <a:t> </a:t>
            </a:r>
            <a:r>
              <a:rPr sz="2000" b="1" spc="-20" dirty="0">
                <a:solidFill>
                  <a:srgbClr val="68478C"/>
                </a:solidFill>
                <a:latin typeface="Arial"/>
                <a:cs typeface="Arial"/>
              </a:rPr>
              <a:t>tech</a:t>
            </a:r>
            <a:endParaRPr sz="2000" dirty="0">
              <a:solidFill>
                <a:srgbClr val="68478C"/>
              </a:solidFill>
              <a:latin typeface="Arial"/>
              <a:cs typeface="Arial"/>
            </a:endParaRPr>
          </a:p>
          <a:p>
            <a:pPr marL="12700" marR="5080">
              <a:lnSpc>
                <a:spcPct val="100000"/>
              </a:lnSpc>
              <a:spcBef>
                <a:spcPts val="1215"/>
              </a:spcBef>
            </a:pPr>
            <a:r>
              <a:rPr lang="lv-LV" sz="1600" b="1" dirty="0">
                <a:solidFill>
                  <a:srgbClr val="404040"/>
                </a:solidFill>
                <a:latin typeface="Arial MT"/>
                <a:cs typeface="Arial MT"/>
              </a:rPr>
              <a:t>Jauna veida videi draudzīga iepakojuma izveide</a:t>
            </a:r>
            <a:r>
              <a:rPr lang="lv-LV" sz="1600" dirty="0">
                <a:solidFill>
                  <a:srgbClr val="404040"/>
                </a:solidFill>
                <a:latin typeface="Arial MT"/>
                <a:cs typeface="Arial MT"/>
              </a:rPr>
              <a:t>, izmantojot esošos bioloģiski noārdāmos materiālus</a:t>
            </a:r>
          </a:p>
          <a:p>
            <a:pPr marL="12700" marR="5080">
              <a:lnSpc>
                <a:spcPct val="100000"/>
              </a:lnSpc>
              <a:spcBef>
                <a:spcPts val="1215"/>
              </a:spcBef>
            </a:pPr>
            <a:r>
              <a:rPr lang="lv-LV" sz="1600" b="1" dirty="0">
                <a:solidFill>
                  <a:srgbClr val="404040"/>
                </a:solidFill>
                <a:latin typeface="Arial MT"/>
                <a:cs typeface="Arial MT"/>
              </a:rPr>
              <a:t>Saules paneļu uzstādīšanas uzņēmuma dibināšana</a:t>
            </a:r>
            <a:r>
              <a:rPr lang="lv-LV" sz="1600" dirty="0">
                <a:solidFill>
                  <a:srgbClr val="404040"/>
                </a:solidFill>
                <a:latin typeface="Arial MT"/>
                <a:cs typeface="Arial MT"/>
              </a:rPr>
              <a:t>, kas izmanto esošo fotoelementu tehnoloģiju</a:t>
            </a:r>
          </a:p>
          <a:p>
            <a:pPr marL="12700" marR="5080">
              <a:lnSpc>
                <a:spcPct val="100000"/>
              </a:lnSpc>
              <a:spcBef>
                <a:spcPts val="1215"/>
              </a:spcBef>
            </a:pPr>
            <a:r>
              <a:rPr lang="lv-LV" sz="1600" b="1" spc="-10" dirty="0" err="1">
                <a:solidFill>
                  <a:srgbClr val="404040"/>
                </a:solidFill>
                <a:latin typeface="Arial MT"/>
                <a:cs typeface="Arial MT"/>
              </a:rPr>
              <a:t>Čatbota</a:t>
            </a:r>
            <a:r>
              <a:rPr lang="lv-LV" sz="1600" b="1" spc="-10" dirty="0">
                <a:solidFill>
                  <a:srgbClr val="404040"/>
                </a:solidFill>
                <a:latin typeface="Arial MT"/>
                <a:cs typeface="Arial MT"/>
              </a:rPr>
              <a:t> izveide klientu atbalstam</a:t>
            </a:r>
            <a:r>
              <a:rPr lang="lv-LV" sz="1600" spc="-10" dirty="0">
                <a:solidFill>
                  <a:srgbClr val="404040"/>
                </a:solidFill>
                <a:latin typeface="Arial MT"/>
                <a:cs typeface="Arial MT"/>
              </a:rPr>
              <a:t>, izmantojot esošos AI ietvarus</a:t>
            </a:r>
            <a:endParaRPr sz="1600" dirty="0">
              <a:latin typeface="Arial MT"/>
              <a:cs typeface="Arial MT"/>
            </a:endParaRPr>
          </a:p>
        </p:txBody>
      </p:sp>
      <p:pic>
        <p:nvPicPr>
          <p:cNvPr id="6" name="Graphic 5" descr="Comment Like with solid fill">
            <a:extLst>
              <a:ext uri="{FF2B5EF4-FFF2-40B4-BE49-F238E27FC236}">
                <a16:creationId xmlns:a16="http://schemas.microsoft.com/office/drawing/2014/main" id="{84E69336-30B7-B750-5161-666FB8B6E1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0424" y="4782312"/>
            <a:ext cx="914400" cy="914400"/>
          </a:xfrm>
          <a:prstGeom prst="rect">
            <a:avLst/>
          </a:prstGeom>
        </p:spPr>
      </p:pic>
      <p:pic>
        <p:nvPicPr>
          <p:cNvPr id="8" name="Graphic 7" descr="Comment Dislike with solid fill">
            <a:extLst>
              <a:ext uri="{FF2B5EF4-FFF2-40B4-BE49-F238E27FC236}">
                <a16:creationId xmlns:a16="http://schemas.microsoft.com/office/drawing/2014/main" id="{8CFDC671-51B7-9C80-CC00-1A43F54FF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2393" y="4782312"/>
            <a:ext cx="914400" cy="914400"/>
          </a:xfrm>
          <a:prstGeom prst="rect">
            <a:avLst/>
          </a:prstGeom>
        </p:spPr>
      </p:pic>
    </p:spTree>
    <p:extLst>
      <p:ext uri="{BB962C8B-B14F-4D97-AF65-F5344CB8AC3E}">
        <p14:creationId xmlns:p14="http://schemas.microsoft.com/office/powerpoint/2010/main" val="11023576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Rectangle"/>
          <p:cNvSpPr>
            <a:spLocks noGrp="1" noRot="1" noMove="1" noResize="1" noEditPoints="1" noAdjustHandles="1" noChangeArrowheads="1" noChangeShapeType="1"/>
          </p:cNvSpPr>
          <p:nvPr/>
        </p:nvSpPr>
        <p:spPr>
          <a:xfrm>
            <a:off x="-19324" y="0"/>
            <a:ext cx="12217400" cy="6863491"/>
          </a:xfrm>
          <a:prstGeom prst="rect">
            <a:avLst/>
          </a:prstGeom>
          <a:solidFill>
            <a:srgbClr val="513687">
              <a:alpha val="20000"/>
            </a:srgbClr>
          </a:solidFill>
          <a:ln w="12700">
            <a:miter lim="400000"/>
          </a:ln>
        </p:spPr>
        <p:txBody>
          <a:bodyPr lIns="45719" rIns="45719" anchor="ctr"/>
          <a:lstStyle/>
          <a:p>
            <a:endParaRPr dirty="0"/>
          </a:p>
        </p:txBody>
      </p:sp>
      <p:sp>
        <p:nvSpPr>
          <p:cNvPr id="469" name="Rectangle 16"/>
          <p:cNvSpPr txBox="1">
            <a:spLocks noGrp="1"/>
          </p:cNvSpPr>
          <p:nvPr>
            <p:ph type="sldNum" sz="quarter" idx="2"/>
          </p:nvPr>
        </p:nvSpPr>
        <p:spPr>
          <a:xfrm>
            <a:off x="401118" y="6343143"/>
            <a:ext cx="254102"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44</a:t>
            </a:fld>
            <a:endParaRPr/>
          </a:p>
        </p:txBody>
      </p:sp>
      <p:pic>
        <p:nvPicPr>
          <p:cNvPr id="470" name="eic-process-road.ai" descr="eic-process-road.ai"/>
          <p:cNvPicPr>
            <a:picLocks noChangeAspect="1"/>
          </p:cNvPicPr>
          <p:nvPr/>
        </p:nvPicPr>
        <p:blipFill>
          <a:blip r:embed="rId3"/>
          <a:stretch>
            <a:fillRect/>
          </a:stretch>
        </p:blipFill>
        <p:spPr>
          <a:xfrm>
            <a:off x="3011591" y="1329601"/>
            <a:ext cx="5816873" cy="3499363"/>
          </a:xfrm>
          <a:prstGeom prst="rect">
            <a:avLst/>
          </a:prstGeom>
          <a:ln w="12700">
            <a:miter lim="400000"/>
          </a:ln>
        </p:spPr>
      </p:pic>
      <p:pic>
        <p:nvPicPr>
          <p:cNvPr id="471"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62468" y="4541851"/>
            <a:ext cx="381001" cy="379770"/>
          </a:xfrm>
          <a:prstGeom prst="rect">
            <a:avLst/>
          </a:prstGeom>
          <a:ln w="12700">
            <a:miter lim="400000"/>
          </a:ln>
        </p:spPr>
      </p:pic>
      <p:pic>
        <p:nvPicPr>
          <p:cNvPr id="472"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8990" y="66689"/>
            <a:ext cx="1270001" cy="1366417"/>
          </a:xfrm>
          <a:prstGeom prst="rect">
            <a:avLst/>
          </a:prstGeom>
          <a:ln w="12700">
            <a:miter lim="400000"/>
          </a:ln>
        </p:spPr>
      </p:pic>
      <p:pic>
        <p:nvPicPr>
          <p:cNvPr id="473" name="Image" descr="Image"/>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06496" y="409101"/>
            <a:ext cx="454190" cy="647635"/>
          </a:xfrm>
          <a:prstGeom prst="rect">
            <a:avLst/>
          </a:prstGeom>
          <a:ln w="12700">
            <a:miter lim="400000"/>
          </a:ln>
        </p:spPr>
      </p:pic>
      <p:grpSp>
        <p:nvGrpSpPr>
          <p:cNvPr id="477" name="Group"/>
          <p:cNvGrpSpPr/>
          <p:nvPr/>
        </p:nvGrpSpPr>
        <p:grpSpPr>
          <a:xfrm>
            <a:off x="368162" y="1576376"/>
            <a:ext cx="3746600" cy="759535"/>
            <a:chOff x="0" y="0"/>
            <a:chExt cx="3746599" cy="759533"/>
          </a:xfrm>
        </p:grpSpPr>
        <p:pic>
          <p:nvPicPr>
            <p:cNvPr id="474" name="Image" descr="Imag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0"/>
              <a:ext cx="762000" cy="759533"/>
            </a:xfrm>
            <a:prstGeom prst="rect">
              <a:avLst/>
            </a:prstGeom>
            <a:ln w="12700" cap="flat">
              <a:noFill/>
              <a:miter lim="400000"/>
            </a:ln>
            <a:effectLst/>
          </p:spPr>
        </p:pic>
        <p:sp>
          <p:nvSpPr>
            <p:cNvPr id="475" name="TextBox 72"/>
            <p:cNvSpPr txBox="1"/>
            <p:nvPr/>
          </p:nvSpPr>
          <p:spPr>
            <a:xfrm>
              <a:off x="899268" y="124719"/>
              <a:ext cx="2141538"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200">
                  <a:solidFill>
                    <a:srgbClr val="BE443E"/>
                  </a:solidFill>
                </a:defRPr>
              </a:lvl1pPr>
            </a:lstStyle>
            <a:p>
              <a:r>
                <a:rPr dirty="0"/>
                <a:t>SEAL OF EXCELLENCE</a:t>
              </a:r>
            </a:p>
          </p:txBody>
        </p:sp>
        <p:sp>
          <p:nvSpPr>
            <p:cNvPr id="476" name="TextBox 72"/>
            <p:cNvSpPr txBox="1"/>
            <p:nvPr/>
          </p:nvSpPr>
          <p:spPr>
            <a:xfrm>
              <a:off x="899268" y="352872"/>
              <a:ext cx="2847331" cy="3200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defTabSz="457200">
                <a:defRPr sz="1400">
                  <a:latin typeface="Averta PE Semibold"/>
                  <a:ea typeface="Averta PE Semibold"/>
                  <a:cs typeface="Averta PE Semibold"/>
                  <a:sym typeface="Averta PE Semibold"/>
                </a:defRPr>
              </a:lvl1pPr>
            </a:lstStyle>
            <a:p>
              <a:r>
                <a:rPr dirty="0"/>
                <a:t>Fast track to other funding</a:t>
              </a:r>
            </a:p>
          </p:txBody>
        </p:sp>
      </p:grpSp>
      <p:pic>
        <p:nvPicPr>
          <p:cNvPr id="478" name="Image" descr="Image"/>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48076" y="4460856"/>
            <a:ext cx="856532" cy="1267829"/>
          </a:xfrm>
          <a:prstGeom prst="rect">
            <a:avLst/>
          </a:prstGeom>
          <a:ln w="12700">
            <a:miter lim="400000"/>
          </a:ln>
        </p:spPr>
      </p:pic>
      <p:grpSp>
        <p:nvGrpSpPr>
          <p:cNvPr id="486" name="Group"/>
          <p:cNvGrpSpPr/>
          <p:nvPr/>
        </p:nvGrpSpPr>
        <p:grpSpPr>
          <a:xfrm>
            <a:off x="6564129" y="5010286"/>
            <a:ext cx="4561462" cy="1004470"/>
            <a:chOff x="0" y="-1"/>
            <a:chExt cx="4561461" cy="1004468"/>
          </a:xfrm>
        </p:grpSpPr>
        <p:sp>
          <p:nvSpPr>
            <p:cNvPr id="481" name="TextBox 72"/>
            <p:cNvSpPr txBox="1"/>
            <p:nvPr/>
          </p:nvSpPr>
          <p:spPr>
            <a:xfrm>
              <a:off x="0" y="-1"/>
              <a:ext cx="2242206"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lang="en-IE" dirty="0"/>
                <a:t>E</a:t>
              </a:r>
              <a:r>
                <a:rPr dirty="0"/>
                <a:t>IC PATHFINDER</a:t>
              </a:r>
            </a:p>
          </p:txBody>
        </p:sp>
        <p:sp>
          <p:nvSpPr>
            <p:cNvPr id="482" name="TextBox 72"/>
            <p:cNvSpPr txBox="1"/>
            <p:nvPr/>
          </p:nvSpPr>
          <p:spPr>
            <a:xfrm>
              <a:off x="152400" y="265806"/>
              <a:ext cx="4409061" cy="7386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For consortia</a:t>
              </a:r>
            </a:p>
            <a:p>
              <a:pPr defTabSz="457200">
                <a:defRPr sz="1400">
                  <a:latin typeface="Averta PE Semibold"/>
                  <a:ea typeface="Averta PE Semibold"/>
                  <a:cs typeface="Averta PE Semibold"/>
                  <a:sym typeface="Averta PE Semibold"/>
                </a:defRPr>
              </a:pPr>
              <a:r>
                <a:rPr dirty="0"/>
                <a:t>Grants up to </a:t>
              </a:r>
              <a:r>
                <a:rPr dirty="0">
                  <a:solidFill>
                    <a:srgbClr val="E0252F"/>
                  </a:solidFill>
                </a:rPr>
                <a:t>€4 million</a:t>
              </a:r>
            </a:p>
            <a:p>
              <a:pPr defTabSz="457200">
                <a:defRPr sz="1400">
                  <a:latin typeface="Averta PE Semibold"/>
                  <a:ea typeface="Averta PE Semibold"/>
                  <a:cs typeface="Averta PE Semibold"/>
                  <a:sym typeface="Averta PE Semibold"/>
                </a:defRPr>
              </a:pPr>
              <a:r>
                <a:rPr dirty="0"/>
                <a:t>To research technology</a:t>
              </a:r>
              <a:r>
                <a:rPr lang="en-IE" dirty="0"/>
                <a:t> </a:t>
              </a:r>
              <a:r>
                <a:rPr dirty="0"/>
                <a:t>breakthroughs (TRL 1-4)</a:t>
              </a:r>
            </a:p>
          </p:txBody>
        </p:sp>
        <p:pic>
          <p:nvPicPr>
            <p:cNvPr id="483"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386667"/>
              <a:ext cx="101601" cy="101272"/>
            </a:xfrm>
            <a:prstGeom prst="rect">
              <a:avLst/>
            </a:prstGeom>
            <a:ln w="12700" cap="flat">
              <a:noFill/>
              <a:miter lim="400000"/>
            </a:ln>
            <a:effectLst/>
          </p:spPr>
        </p:pic>
        <p:pic>
          <p:nvPicPr>
            <p:cNvPr id="484"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609182"/>
              <a:ext cx="101601" cy="101273"/>
            </a:xfrm>
            <a:prstGeom prst="rect">
              <a:avLst/>
            </a:prstGeom>
            <a:ln w="12700" cap="flat">
              <a:noFill/>
              <a:miter lim="400000"/>
            </a:ln>
            <a:effectLst/>
          </p:spPr>
        </p:pic>
        <p:pic>
          <p:nvPicPr>
            <p:cNvPr id="485"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831698"/>
              <a:ext cx="101601" cy="101273"/>
            </a:xfrm>
            <a:prstGeom prst="rect">
              <a:avLst/>
            </a:prstGeom>
            <a:ln w="12700" cap="flat">
              <a:noFill/>
              <a:miter lim="400000"/>
            </a:ln>
            <a:effectLst/>
          </p:spPr>
        </p:pic>
      </p:grpSp>
      <p:pic>
        <p:nvPicPr>
          <p:cNvPr id="487" name="Image" descr="Image"/>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116014" y="2429417"/>
            <a:ext cx="856531" cy="1267831"/>
          </a:xfrm>
          <a:prstGeom prst="rect">
            <a:avLst/>
          </a:prstGeom>
          <a:ln w="12700">
            <a:miter lim="400000"/>
          </a:ln>
        </p:spPr>
      </p:pic>
      <p:pic>
        <p:nvPicPr>
          <p:cNvPr id="488" name="Image" descr="Image"/>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flipH="1">
            <a:off x="5157048" y="3602999"/>
            <a:ext cx="508001" cy="899276"/>
          </a:xfrm>
          <a:prstGeom prst="rect">
            <a:avLst/>
          </a:prstGeom>
          <a:ln w="12700">
            <a:miter lim="400000"/>
          </a:ln>
        </p:spPr>
      </p:pic>
      <p:grpSp>
        <p:nvGrpSpPr>
          <p:cNvPr id="17" name="Group 16">
            <a:extLst>
              <a:ext uri="{FF2B5EF4-FFF2-40B4-BE49-F238E27FC236}">
                <a16:creationId xmlns:a16="http://schemas.microsoft.com/office/drawing/2014/main" id="{21EA3113-A4A9-BA9E-C13C-FBB283944E19}"/>
              </a:ext>
            </a:extLst>
          </p:cNvPr>
          <p:cNvGrpSpPr/>
          <p:nvPr/>
        </p:nvGrpSpPr>
        <p:grpSpPr>
          <a:xfrm>
            <a:off x="896761" y="2733845"/>
            <a:ext cx="3761795" cy="1258011"/>
            <a:chOff x="312410" y="2838179"/>
            <a:chExt cx="3761795" cy="1258011"/>
          </a:xfrm>
        </p:grpSpPr>
        <p:pic>
          <p:nvPicPr>
            <p:cNvPr id="493"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653017"/>
              <a:ext cx="101601" cy="101272"/>
            </a:xfrm>
            <a:prstGeom prst="rect">
              <a:avLst/>
            </a:prstGeom>
            <a:ln w="12700" cap="flat">
              <a:noFill/>
              <a:miter lim="400000"/>
            </a:ln>
            <a:effectLst/>
          </p:spPr>
        </p:pic>
        <p:grpSp>
          <p:nvGrpSpPr>
            <p:cNvPr id="16" name="Group 15">
              <a:extLst>
                <a:ext uri="{FF2B5EF4-FFF2-40B4-BE49-F238E27FC236}">
                  <a16:creationId xmlns:a16="http://schemas.microsoft.com/office/drawing/2014/main" id="{027EEBC5-31CA-F887-94FB-EE8DC6EB4C2B}"/>
                </a:ext>
              </a:extLst>
            </p:cNvPr>
            <p:cNvGrpSpPr/>
            <p:nvPr/>
          </p:nvGrpSpPr>
          <p:grpSpPr>
            <a:xfrm>
              <a:off x="312410" y="2838179"/>
              <a:ext cx="3761795" cy="1258011"/>
              <a:chOff x="312410" y="2838179"/>
              <a:chExt cx="3761795" cy="1258011"/>
            </a:xfrm>
          </p:grpSpPr>
          <p:sp>
            <p:nvSpPr>
              <p:cNvPr id="489" name="TextBox 72"/>
              <p:cNvSpPr txBox="1"/>
              <p:nvPr/>
            </p:nvSpPr>
            <p:spPr>
              <a:xfrm>
                <a:off x="312410" y="2838179"/>
                <a:ext cx="2169877" cy="320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dirty="0"/>
                  <a:t>EIC ACCELERATOR</a:t>
                </a:r>
              </a:p>
            </p:txBody>
          </p:sp>
          <p:sp>
            <p:nvSpPr>
              <p:cNvPr id="490" name="TextBox 72"/>
              <p:cNvSpPr txBox="1"/>
              <p:nvPr/>
            </p:nvSpPr>
            <p:spPr>
              <a:xfrm>
                <a:off x="452109" y="3142085"/>
                <a:ext cx="3622096" cy="954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For single companies</a:t>
                </a:r>
              </a:p>
              <a:p>
                <a:pPr defTabSz="457200">
                  <a:defRPr sz="1400">
                    <a:latin typeface="Averta PE Semibold"/>
                    <a:ea typeface="Averta PE Semibold"/>
                    <a:cs typeface="Averta PE Semibold"/>
                    <a:sym typeface="Averta PE Semibold"/>
                  </a:defRPr>
                </a:pPr>
                <a:r>
                  <a:rPr dirty="0"/>
                  <a:t>Grants up to </a:t>
                </a:r>
                <a:r>
                  <a:rPr dirty="0">
                    <a:solidFill>
                      <a:srgbClr val="E0252F"/>
                    </a:solidFill>
                  </a:rPr>
                  <a:t>€2.5 million</a:t>
                </a:r>
              </a:p>
              <a:p>
                <a:pPr defTabSz="457200">
                  <a:defRPr sz="1400">
                    <a:latin typeface="Averta PE Semibold"/>
                    <a:ea typeface="Averta PE Semibold"/>
                    <a:cs typeface="Averta PE Semibold"/>
                    <a:sym typeface="Averta PE Semibold"/>
                  </a:defRPr>
                </a:pPr>
                <a:r>
                  <a:rPr dirty="0"/>
                  <a:t>Equity up to </a:t>
                </a:r>
                <a:r>
                  <a:rPr dirty="0">
                    <a:solidFill>
                      <a:srgbClr val="E0252F"/>
                    </a:solidFill>
                  </a:rPr>
                  <a:t>€1</a:t>
                </a:r>
                <a:r>
                  <a:rPr lang="fr-BE" dirty="0">
                    <a:solidFill>
                      <a:srgbClr val="E0252F"/>
                    </a:solidFill>
                  </a:rPr>
                  <a:t>0</a:t>
                </a:r>
                <a:r>
                  <a:rPr dirty="0">
                    <a:solidFill>
                      <a:srgbClr val="E0252F"/>
                    </a:solidFill>
                  </a:rPr>
                  <a:t> million</a:t>
                </a:r>
                <a:endParaRPr dirty="0"/>
              </a:p>
              <a:p>
                <a:pPr defTabSz="457200">
                  <a:defRPr sz="1400">
                    <a:latin typeface="Averta PE Semibold"/>
                    <a:ea typeface="Averta PE Semibold"/>
                    <a:cs typeface="Averta PE Semibold"/>
                    <a:sym typeface="Averta PE Semibold"/>
                  </a:defRPr>
                </a:pPr>
                <a:r>
                  <a:rPr dirty="0"/>
                  <a:t>To enter the market &amp;</a:t>
                </a:r>
                <a:r>
                  <a:rPr lang="en-IE" dirty="0"/>
                  <a:t> </a:t>
                </a:r>
                <a:r>
                  <a:rPr dirty="0"/>
                  <a:t>scale-up (TRL 6-9)</a:t>
                </a:r>
              </a:p>
            </p:txBody>
          </p:sp>
          <p:pic>
            <p:nvPicPr>
              <p:cNvPr id="491"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235873"/>
                <a:ext cx="101601" cy="101273"/>
              </a:xfrm>
              <a:prstGeom prst="rect">
                <a:avLst/>
              </a:prstGeom>
              <a:ln w="12700" cap="flat">
                <a:noFill/>
                <a:miter lim="400000"/>
              </a:ln>
              <a:effectLst/>
            </p:spPr>
          </p:pic>
          <p:pic>
            <p:nvPicPr>
              <p:cNvPr id="492"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452628"/>
                <a:ext cx="101601" cy="101272"/>
              </a:xfrm>
              <a:prstGeom prst="rect">
                <a:avLst/>
              </a:prstGeom>
              <a:ln w="12700" cap="flat">
                <a:noFill/>
                <a:miter lim="400000"/>
              </a:ln>
              <a:effectLst/>
            </p:spPr>
          </p:pic>
          <p:pic>
            <p:nvPicPr>
              <p:cNvPr id="494"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0730" y="3877819"/>
                <a:ext cx="101601" cy="101272"/>
              </a:xfrm>
              <a:prstGeom prst="rect">
                <a:avLst/>
              </a:prstGeom>
              <a:ln w="12700" cap="flat">
                <a:noFill/>
                <a:miter lim="400000"/>
              </a:ln>
              <a:effectLst/>
            </p:spPr>
          </p:pic>
        </p:grpSp>
      </p:grpSp>
      <p:pic>
        <p:nvPicPr>
          <p:cNvPr id="496" name="Image" descr="Image"/>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07055" y="3366905"/>
            <a:ext cx="856532" cy="1267831"/>
          </a:xfrm>
          <a:prstGeom prst="rect">
            <a:avLst/>
          </a:prstGeom>
          <a:ln w="12700">
            <a:miter lim="400000"/>
          </a:ln>
        </p:spPr>
      </p:pic>
      <p:pic>
        <p:nvPicPr>
          <p:cNvPr id="497" name="Image" descr="Image"/>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27453" y="5003229"/>
            <a:ext cx="1270001" cy="596180"/>
          </a:xfrm>
          <a:prstGeom prst="rect">
            <a:avLst/>
          </a:prstGeom>
          <a:ln w="12700">
            <a:miter lim="400000"/>
          </a:ln>
        </p:spPr>
      </p:pic>
      <p:grpSp>
        <p:nvGrpSpPr>
          <p:cNvPr id="2" name="Group 1">
            <a:extLst>
              <a:ext uri="{FF2B5EF4-FFF2-40B4-BE49-F238E27FC236}">
                <a16:creationId xmlns:a16="http://schemas.microsoft.com/office/drawing/2014/main" id="{D720423A-4CD6-B91A-DE8A-582D12E889EC}"/>
              </a:ext>
            </a:extLst>
          </p:cNvPr>
          <p:cNvGrpSpPr/>
          <p:nvPr/>
        </p:nvGrpSpPr>
        <p:grpSpPr>
          <a:xfrm>
            <a:off x="9814985" y="3288442"/>
            <a:ext cx="2234762" cy="1426435"/>
            <a:chOff x="9510693" y="3270826"/>
            <a:chExt cx="2234762" cy="1426435"/>
          </a:xfrm>
        </p:grpSpPr>
        <p:sp>
          <p:nvSpPr>
            <p:cNvPr id="498" name="TextBox 72"/>
            <p:cNvSpPr txBox="1"/>
            <p:nvPr/>
          </p:nvSpPr>
          <p:spPr>
            <a:xfrm>
              <a:off x="9510693" y="3270826"/>
              <a:ext cx="1994210" cy="3200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dirty="0"/>
                <a:t>EIC TRANSITION</a:t>
              </a:r>
            </a:p>
          </p:txBody>
        </p:sp>
        <p:sp>
          <p:nvSpPr>
            <p:cNvPr id="499" name="TextBox 72"/>
            <p:cNvSpPr txBox="1"/>
            <p:nvPr/>
          </p:nvSpPr>
          <p:spPr>
            <a:xfrm>
              <a:off x="9688493" y="3527712"/>
              <a:ext cx="2056962" cy="116954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For consortia &amp;</a:t>
              </a:r>
              <a:r>
                <a:rPr lang="en-IE" dirty="0"/>
                <a:t> </a:t>
              </a:r>
              <a:r>
                <a:rPr dirty="0"/>
                <a:t>single companies</a:t>
              </a:r>
            </a:p>
            <a:p>
              <a:pPr defTabSz="457200">
                <a:defRPr sz="1400">
                  <a:latin typeface="Averta PE Semibold"/>
                  <a:ea typeface="Averta PE Semibold"/>
                  <a:cs typeface="Averta PE Semibold"/>
                  <a:sym typeface="Averta PE Semibold"/>
                </a:defRPr>
              </a:pPr>
              <a:r>
                <a:rPr dirty="0"/>
                <a:t>Grants up to</a:t>
              </a:r>
              <a:r>
                <a:rPr lang="en-IE" dirty="0"/>
                <a:t> </a:t>
              </a:r>
              <a:r>
                <a:rPr dirty="0">
                  <a:solidFill>
                    <a:srgbClr val="E0252F"/>
                  </a:solidFill>
                </a:rPr>
                <a:t>€2.5 million</a:t>
              </a:r>
              <a:endParaRPr lang="en-IE" dirty="0"/>
            </a:p>
            <a:p>
              <a:pPr defTabSz="457200">
                <a:defRPr sz="1400">
                  <a:latin typeface="Averta PE Semibold"/>
                  <a:ea typeface="Averta PE Semibold"/>
                  <a:cs typeface="Averta PE Semibold"/>
                  <a:sym typeface="Averta PE Semibold"/>
                </a:defRPr>
              </a:pPr>
              <a:r>
                <a:rPr lang="fr-BE" dirty="0"/>
                <a:t>To </a:t>
              </a:r>
              <a:r>
                <a:rPr lang="fr-BE" dirty="0" err="1"/>
                <a:t>develop</a:t>
              </a:r>
              <a:r>
                <a:rPr lang="fr-BE" dirty="0"/>
                <a:t> </a:t>
              </a:r>
              <a:r>
                <a:rPr dirty="0"/>
                <a:t>business cases</a:t>
              </a:r>
              <a:r>
                <a:rPr lang="en-IE" dirty="0"/>
                <a:t> </a:t>
              </a:r>
              <a:r>
                <a:rPr dirty="0"/>
                <a:t>(TRL 4-6)</a:t>
              </a:r>
              <a:endParaRPr lang="en-IE" dirty="0"/>
            </a:p>
          </p:txBody>
        </p:sp>
        <p:pic>
          <p:nvPicPr>
            <p:cNvPr id="500"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61493" y="3633684"/>
              <a:ext cx="101600" cy="101272"/>
            </a:xfrm>
            <a:prstGeom prst="rect">
              <a:avLst/>
            </a:prstGeom>
            <a:ln w="12700" cap="flat">
              <a:noFill/>
              <a:miter lim="400000"/>
            </a:ln>
            <a:effectLst/>
          </p:spPr>
        </p:pic>
        <p:pic>
          <p:nvPicPr>
            <p:cNvPr id="501"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61493" y="4053245"/>
              <a:ext cx="101600" cy="101273"/>
            </a:xfrm>
            <a:prstGeom prst="rect">
              <a:avLst/>
            </a:prstGeom>
            <a:ln w="12700" cap="flat">
              <a:noFill/>
              <a:miter lim="400000"/>
            </a:ln>
            <a:effectLst/>
          </p:spPr>
        </p:pic>
        <p:pic>
          <p:nvPicPr>
            <p:cNvPr id="502"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561493" y="4488781"/>
              <a:ext cx="101600" cy="101273"/>
            </a:xfrm>
            <a:prstGeom prst="rect">
              <a:avLst/>
            </a:prstGeom>
            <a:ln w="12700" cap="flat">
              <a:noFill/>
              <a:miter lim="400000"/>
            </a:ln>
            <a:effectLst/>
          </p:spPr>
        </p:pic>
      </p:grpSp>
      <p:pic>
        <p:nvPicPr>
          <p:cNvPr id="504" name="Image" descr="Image"/>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3869192" y="1806956"/>
            <a:ext cx="1270001" cy="664254"/>
          </a:xfrm>
          <a:prstGeom prst="rect">
            <a:avLst/>
          </a:prstGeom>
          <a:ln w="12700">
            <a:miter lim="400000"/>
          </a:ln>
        </p:spPr>
      </p:pic>
      <p:pic>
        <p:nvPicPr>
          <p:cNvPr id="505" name="Image" descr="Image"/>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2602" y="890520"/>
            <a:ext cx="856532" cy="1267828"/>
          </a:xfrm>
          <a:prstGeom prst="rect">
            <a:avLst/>
          </a:prstGeom>
          <a:ln w="12700">
            <a:miter lim="400000"/>
          </a:ln>
        </p:spPr>
      </p:pic>
      <p:pic>
        <p:nvPicPr>
          <p:cNvPr id="506" name="Image" descr="Image"/>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rot="2100000">
            <a:off x="4955943" y="2102223"/>
            <a:ext cx="1728122" cy="1182234"/>
          </a:xfrm>
          <a:prstGeom prst="rect">
            <a:avLst/>
          </a:prstGeom>
          <a:ln w="12700">
            <a:miter lim="400000"/>
          </a:ln>
        </p:spPr>
      </p:pic>
      <p:pic>
        <p:nvPicPr>
          <p:cNvPr id="507" name="Image" descr="Image"/>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1109659" y="400609"/>
            <a:ext cx="648186" cy="647891"/>
          </a:xfrm>
          <a:prstGeom prst="rect">
            <a:avLst/>
          </a:prstGeom>
          <a:ln w="12700">
            <a:miter lim="400000"/>
          </a:ln>
        </p:spPr>
      </p:pic>
      <p:grpSp>
        <p:nvGrpSpPr>
          <p:cNvPr id="514" name="Group"/>
          <p:cNvGrpSpPr/>
          <p:nvPr/>
        </p:nvGrpSpPr>
        <p:grpSpPr>
          <a:xfrm>
            <a:off x="6947086" y="30152"/>
            <a:ext cx="2805510" cy="1551048"/>
            <a:chOff x="0" y="0"/>
            <a:chExt cx="2805509" cy="1551046"/>
          </a:xfrm>
        </p:grpSpPr>
        <p:sp>
          <p:nvSpPr>
            <p:cNvPr id="508" name="TextBox 72"/>
            <p:cNvSpPr txBox="1"/>
            <p:nvPr/>
          </p:nvSpPr>
          <p:spPr>
            <a:xfrm>
              <a:off x="0" y="0"/>
              <a:ext cx="2157324" cy="5486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400">
                  <a:solidFill>
                    <a:srgbClr val="56358C"/>
                  </a:solidFill>
                </a:defRPr>
              </a:pPr>
              <a:r>
                <a:rPr dirty="0"/>
                <a:t>EIC ACCELERATOR </a:t>
              </a:r>
            </a:p>
            <a:p>
              <a:pPr>
                <a:defRPr sz="1400">
                  <a:solidFill>
                    <a:srgbClr val="56358C"/>
                  </a:solidFill>
                </a:defRPr>
              </a:pPr>
              <a:r>
                <a:rPr dirty="0"/>
                <a:t>SERVICES</a:t>
              </a:r>
            </a:p>
          </p:txBody>
        </p:sp>
        <p:sp>
          <p:nvSpPr>
            <p:cNvPr id="509" name="TextBox 72"/>
            <p:cNvSpPr txBox="1"/>
            <p:nvPr/>
          </p:nvSpPr>
          <p:spPr>
            <a:xfrm>
              <a:off x="152400" y="545206"/>
              <a:ext cx="2653110" cy="1005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dirty="0"/>
                <a:t>Mentors, coaches</a:t>
              </a:r>
            </a:p>
            <a:p>
              <a:pPr defTabSz="457200">
                <a:defRPr sz="1400">
                  <a:latin typeface="Averta PE Semibold"/>
                  <a:ea typeface="Averta PE Semibold"/>
                  <a:cs typeface="Averta PE Semibold"/>
                  <a:sym typeface="Averta PE Semibold"/>
                </a:defRPr>
              </a:pPr>
              <a:r>
                <a:rPr dirty="0"/>
                <a:t>Global partners</a:t>
              </a:r>
            </a:p>
            <a:p>
              <a:pPr defTabSz="457200">
                <a:defRPr sz="1400">
                  <a:latin typeface="Averta PE Semibold"/>
                  <a:ea typeface="Averta PE Semibold"/>
                  <a:cs typeface="Averta PE Semibold"/>
                  <a:sym typeface="Averta PE Semibold"/>
                </a:defRPr>
              </a:pPr>
              <a:r>
                <a:rPr dirty="0"/>
                <a:t>Innovation ecosystems</a:t>
              </a:r>
            </a:p>
            <a:p>
              <a:pPr defTabSz="457200">
                <a:defRPr sz="1400">
                  <a:latin typeface="Averta PE Semibold"/>
                  <a:ea typeface="Averta PE Semibold"/>
                  <a:cs typeface="Averta PE Semibold"/>
                  <a:sym typeface="Averta PE Semibold"/>
                </a:defRPr>
              </a:pPr>
              <a:r>
                <a:rPr dirty="0"/>
                <a:t>EIC Community Platform</a:t>
              </a:r>
            </a:p>
          </p:txBody>
        </p:sp>
        <p:pic>
          <p:nvPicPr>
            <p:cNvPr id="510"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673821"/>
              <a:ext cx="101601" cy="101273"/>
            </a:xfrm>
            <a:prstGeom prst="rect">
              <a:avLst/>
            </a:prstGeom>
            <a:ln w="12700" cap="flat">
              <a:noFill/>
              <a:miter lim="400000"/>
            </a:ln>
            <a:effectLst/>
          </p:spPr>
        </p:pic>
        <p:pic>
          <p:nvPicPr>
            <p:cNvPr id="511"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896337"/>
              <a:ext cx="101601" cy="101273"/>
            </a:xfrm>
            <a:prstGeom prst="rect">
              <a:avLst/>
            </a:prstGeom>
            <a:ln w="12700" cap="flat">
              <a:noFill/>
              <a:miter lim="400000"/>
            </a:ln>
            <a:effectLst/>
          </p:spPr>
        </p:pic>
        <p:pic>
          <p:nvPicPr>
            <p:cNvPr id="512"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1118853"/>
              <a:ext cx="101601" cy="101272"/>
            </a:xfrm>
            <a:prstGeom prst="rect">
              <a:avLst/>
            </a:prstGeom>
            <a:ln w="12700" cap="flat">
              <a:noFill/>
              <a:miter lim="400000"/>
            </a:ln>
            <a:effectLst/>
          </p:spPr>
        </p:pic>
        <p:pic>
          <p:nvPicPr>
            <p:cNvPr id="513"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1347453"/>
              <a:ext cx="101601" cy="101272"/>
            </a:xfrm>
            <a:prstGeom prst="rect">
              <a:avLst/>
            </a:prstGeom>
            <a:ln w="12700" cap="flat">
              <a:noFill/>
              <a:miter lim="400000"/>
            </a:ln>
            <a:effectLst/>
          </p:spPr>
        </p:pic>
      </p:grpSp>
      <p:grpSp>
        <p:nvGrpSpPr>
          <p:cNvPr id="524" name="Group"/>
          <p:cNvGrpSpPr/>
          <p:nvPr/>
        </p:nvGrpSpPr>
        <p:grpSpPr>
          <a:xfrm>
            <a:off x="343361" y="232664"/>
            <a:ext cx="3262738" cy="791408"/>
            <a:chOff x="-748776" y="-52883"/>
            <a:chExt cx="3262736" cy="791407"/>
          </a:xfrm>
        </p:grpSpPr>
        <p:pic>
          <p:nvPicPr>
            <p:cNvPr id="515" name="Image" descr="Image"/>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8776" y="-21012"/>
              <a:ext cx="762001" cy="759536"/>
            </a:xfrm>
            <a:prstGeom prst="rect">
              <a:avLst/>
            </a:prstGeom>
            <a:ln w="12700" cap="flat">
              <a:noFill/>
              <a:miter lim="400000"/>
            </a:ln>
            <a:effectLst/>
          </p:spPr>
        </p:pic>
        <p:sp>
          <p:nvSpPr>
            <p:cNvPr id="516" name="TextBox 72"/>
            <p:cNvSpPr txBox="1"/>
            <p:nvPr/>
          </p:nvSpPr>
          <p:spPr>
            <a:xfrm>
              <a:off x="286513" y="-52883"/>
              <a:ext cx="1709704" cy="281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r">
                <a:defRPr sz="1200">
                  <a:solidFill>
                    <a:srgbClr val="BE443E"/>
                  </a:solidFill>
                </a:defRPr>
              </a:lvl1pPr>
            </a:lstStyle>
            <a:p>
              <a:pPr algn="l"/>
              <a:r>
                <a:rPr dirty="0"/>
                <a:t>EIC PRIZES</a:t>
              </a:r>
            </a:p>
          </p:txBody>
        </p:sp>
        <p:sp>
          <p:nvSpPr>
            <p:cNvPr id="517" name="TextBox 72"/>
            <p:cNvSpPr txBox="1"/>
            <p:nvPr/>
          </p:nvSpPr>
          <p:spPr>
            <a:xfrm>
              <a:off x="274704" y="184773"/>
              <a:ext cx="2239256" cy="4413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lnSpc>
                  <a:spcPct val="80000"/>
                </a:lnSpc>
                <a:defRPr sz="1400">
                  <a:latin typeface="Averta PE Semibold"/>
                  <a:ea typeface="Averta PE Semibold"/>
                  <a:cs typeface="Averta PE Semibold"/>
                  <a:sym typeface="Averta PE Semibold"/>
                </a:defRPr>
              </a:pPr>
              <a:r>
                <a:rPr dirty="0"/>
                <a:t>Women innovators</a:t>
              </a:r>
            </a:p>
            <a:p>
              <a:pPr defTabSz="457200">
                <a:lnSpc>
                  <a:spcPct val="80000"/>
                </a:lnSpc>
                <a:defRPr sz="1400">
                  <a:latin typeface="Averta PE Semibold"/>
                  <a:ea typeface="Averta PE Semibold"/>
                  <a:cs typeface="Averta PE Semibold"/>
                  <a:sym typeface="Averta PE Semibold"/>
                </a:defRPr>
              </a:pPr>
              <a:r>
                <a:rPr dirty="0"/>
                <a:t>Capital of innovation</a:t>
              </a:r>
            </a:p>
          </p:txBody>
        </p:sp>
        <p:pic>
          <p:nvPicPr>
            <p:cNvPr id="518"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7510" y="240004"/>
              <a:ext cx="101601" cy="101273"/>
            </a:xfrm>
            <a:prstGeom prst="rect">
              <a:avLst/>
            </a:prstGeom>
            <a:ln w="12700" cap="flat">
              <a:noFill/>
              <a:miter lim="400000"/>
            </a:ln>
            <a:effectLst/>
          </p:spPr>
        </p:pic>
        <p:pic>
          <p:nvPicPr>
            <p:cNvPr id="519" name="Image" descr="Image"/>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67510" y="422991"/>
              <a:ext cx="101601" cy="101272"/>
            </a:xfrm>
            <a:prstGeom prst="rect">
              <a:avLst/>
            </a:prstGeom>
            <a:ln w="12700" cap="flat">
              <a:noFill/>
              <a:miter lim="400000"/>
            </a:ln>
            <a:effectLst/>
          </p:spPr>
        </p:pic>
      </p:grpSp>
      <p:pic>
        <p:nvPicPr>
          <p:cNvPr id="525" name="EIC square.ai" descr="EIC square.ai"/>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10651930" y="6247878"/>
            <a:ext cx="1397816" cy="469766"/>
          </a:xfrm>
          <a:prstGeom prst="rect">
            <a:avLst/>
          </a:prstGeom>
          <a:ln w="12700">
            <a:miter lim="400000"/>
          </a:ln>
        </p:spPr>
      </p:pic>
      <p:pic>
        <p:nvPicPr>
          <p:cNvPr id="479" name="Image" descr="Image"/>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058860" y="3447389"/>
            <a:ext cx="968997" cy="834345"/>
          </a:xfrm>
          <a:prstGeom prst="rect">
            <a:avLst/>
          </a:prstGeom>
          <a:ln w="12700">
            <a:miter lim="400000"/>
          </a:ln>
        </p:spPr>
      </p:pic>
      <p:pic>
        <p:nvPicPr>
          <p:cNvPr id="480" name="Image" descr="Image"/>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6866852" y="3590866"/>
            <a:ext cx="581399" cy="925933"/>
          </a:xfrm>
          <a:prstGeom prst="rect">
            <a:avLst/>
          </a:prstGeom>
          <a:ln w="12700">
            <a:miter lim="400000"/>
          </a:ln>
        </p:spPr>
      </p:pic>
      <p:pic>
        <p:nvPicPr>
          <p:cNvPr id="4" name="Picture 3" descr="A red and white pin with a person holding a flag&#10;&#10;Description automatically generated">
            <a:extLst>
              <a:ext uri="{FF2B5EF4-FFF2-40B4-BE49-F238E27FC236}">
                <a16:creationId xmlns:a16="http://schemas.microsoft.com/office/drawing/2014/main" id="{1879D54E-D3C9-8DA0-1DE2-DC81DD2D4D3A}"/>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386306" y="3948833"/>
            <a:ext cx="2136057" cy="2621827"/>
          </a:xfrm>
          <a:prstGeom prst="rect">
            <a:avLst/>
          </a:prstGeom>
        </p:spPr>
      </p:pic>
      <p:grpSp>
        <p:nvGrpSpPr>
          <p:cNvPr id="8" name="Group">
            <a:extLst>
              <a:ext uri="{FF2B5EF4-FFF2-40B4-BE49-F238E27FC236}">
                <a16:creationId xmlns:a16="http://schemas.microsoft.com/office/drawing/2014/main" id="{906F8C0A-F749-D19D-B8F5-720235025829}"/>
              </a:ext>
            </a:extLst>
          </p:cNvPr>
          <p:cNvGrpSpPr/>
          <p:nvPr/>
        </p:nvGrpSpPr>
        <p:grpSpPr>
          <a:xfrm>
            <a:off x="2235045" y="5170227"/>
            <a:ext cx="3789612" cy="1435356"/>
            <a:chOff x="0" y="-1"/>
            <a:chExt cx="3789611" cy="1435354"/>
          </a:xfrm>
        </p:grpSpPr>
        <p:sp>
          <p:nvSpPr>
            <p:cNvPr id="9" name="TextBox 72">
              <a:extLst>
                <a:ext uri="{FF2B5EF4-FFF2-40B4-BE49-F238E27FC236}">
                  <a16:creationId xmlns:a16="http://schemas.microsoft.com/office/drawing/2014/main" id="{2EA2A132-18E5-BF0B-3128-6473BD5DD475}"/>
                </a:ext>
              </a:extLst>
            </p:cNvPr>
            <p:cNvSpPr txBox="1"/>
            <p:nvPr/>
          </p:nvSpPr>
          <p:spPr>
            <a:xfrm>
              <a:off x="0" y="-1"/>
              <a:ext cx="2997044" cy="3077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1400">
                  <a:solidFill>
                    <a:srgbClr val="56358C"/>
                  </a:solidFill>
                </a:defRPr>
              </a:lvl1pPr>
            </a:lstStyle>
            <a:p>
              <a:r>
                <a:rPr lang="en-IE" dirty="0"/>
                <a:t>E</a:t>
              </a:r>
              <a:r>
                <a:rPr dirty="0"/>
                <a:t>IC PR</a:t>
              </a:r>
              <a:r>
                <a:rPr lang="en-IE" dirty="0"/>
                <a:t>OGRAMME MANAGERS</a:t>
              </a:r>
              <a:endParaRPr dirty="0"/>
            </a:p>
          </p:txBody>
        </p:sp>
        <p:sp>
          <p:nvSpPr>
            <p:cNvPr id="10" name="TextBox 72">
              <a:extLst>
                <a:ext uri="{FF2B5EF4-FFF2-40B4-BE49-F238E27FC236}">
                  <a16:creationId xmlns:a16="http://schemas.microsoft.com/office/drawing/2014/main" id="{208E68AB-927F-1F31-E04B-9D933B608D1C}"/>
                </a:ext>
              </a:extLst>
            </p:cNvPr>
            <p:cNvSpPr txBox="1"/>
            <p:nvPr/>
          </p:nvSpPr>
          <p:spPr>
            <a:xfrm>
              <a:off x="152400" y="265806"/>
              <a:ext cx="3637211" cy="11695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lang="en-US" dirty="0"/>
                <a:t>In-house leading experts</a:t>
              </a:r>
            </a:p>
            <a:p>
              <a:pPr defTabSz="457200">
                <a:defRPr sz="1400">
                  <a:latin typeface="Averta PE Semibold"/>
                  <a:ea typeface="Averta PE Semibold"/>
                  <a:cs typeface="Averta PE Semibold"/>
                  <a:sym typeface="Averta PE Semibold"/>
                </a:defRPr>
              </a:pPr>
              <a:r>
                <a:rPr lang="en-US" dirty="0"/>
                <a:t>Identifying potential challenges in </a:t>
              </a:r>
              <a:r>
                <a:rPr lang="en-US" dirty="0">
                  <a:solidFill>
                    <a:srgbClr val="E0252F"/>
                  </a:solidFill>
                </a:rPr>
                <a:t>emerging deep tech areas</a:t>
              </a:r>
            </a:p>
            <a:p>
              <a:pPr defTabSz="457200">
                <a:defRPr sz="1400">
                  <a:latin typeface="Averta PE Semibold"/>
                  <a:ea typeface="Averta PE Semibold"/>
                  <a:cs typeface="Averta PE Semibold"/>
                  <a:sym typeface="Averta PE Semibold"/>
                </a:defRPr>
              </a:pPr>
              <a:r>
                <a:rPr lang="en-IE" dirty="0"/>
                <a:t>Pro-actively managing EIC Pathfinder, Transition and Accelerator portfolios</a:t>
              </a:r>
              <a:endParaRPr dirty="0"/>
            </a:p>
          </p:txBody>
        </p:sp>
        <p:pic>
          <p:nvPicPr>
            <p:cNvPr id="11" name="Image" descr="Image">
              <a:extLst>
                <a:ext uri="{FF2B5EF4-FFF2-40B4-BE49-F238E27FC236}">
                  <a16:creationId xmlns:a16="http://schemas.microsoft.com/office/drawing/2014/main" id="{3E0E6E3D-199F-64C4-FA96-00B0436ED5C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386667"/>
              <a:ext cx="101601" cy="101272"/>
            </a:xfrm>
            <a:prstGeom prst="rect">
              <a:avLst/>
            </a:prstGeom>
            <a:ln w="12700" cap="flat">
              <a:noFill/>
              <a:miter lim="400000"/>
            </a:ln>
            <a:effectLst/>
          </p:spPr>
        </p:pic>
        <p:pic>
          <p:nvPicPr>
            <p:cNvPr id="12" name="Image" descr="Image">
              <a:extLst>
                <a:ext uri="{FF2B5EF4-FFF2-40B4-BE49-F238E27FC236}">
                  <a16:creationId xmlns:a16="http://schemas.microsoft.com/office/drawing/2014/main" id="{6BC38AD2-4D45-418F-DF33-F3FA1926BC7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609182"/>
              <a:ext cx="101601" cy="101273"/>
            </a:xfrm>
            <a:prstGeom prst="rect">
              <a:avLst/>
            </a:prstGeom>
            <a:ln w="12700" cap="flat">
              <a:noFill/>
              <a:miter lim="400000"/>
            </a:ln>
            <a:effectLst/>
          </p:spPr>
        </p:pic>
        <p:pic>
          <p:nvPicPr>
            <p:cNvPr id="13" name="Image" descr="Image">
              <a:extLst>
                <a:ext uri="{FF2B5EF4-FFF2-40B4-BE49-F238E27FC236}">
                  <a16:creationId xmlns:a16="http://schemas.microsoft.com/office/drawing/2014/main" id="{39D12173-E7A7-0A6B-D93B-CB4DAD80364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08" y="1012322"/>
              <a:ext cx="101601" cy="101273"/>
            </a:xfrm>
            <a:prstGeom prst="rect">
              <a:avLst/>
            </a:prstGeom>
            <a:ln w="12700" cap="flat">
              <a:noFill/>
              <a:miter lim="400000"/>
            </a:ln>
            <a:effectLst/>
          </p:spPr>
        </p:pic>
      </p:grpSp>
      <p:grpSp>
        <p:nvGrpSpPr>
          <p:cNvPr id="5" name="Group">
            <a:extLst>
              <a:ext uri="{FF2B5EF4-FFF2-40B4-BE49-F238E27FC236}">
                <a16:creationId xmlns:a16="http://schemas.microsoft.com/office/drawing/2014/main" id="{99E0DB7D-04C9-DD9D-9111-198A56079CAD}"/>
              </a:ext>
            </a:extLst>
          </p:cNvPr>
          <p:cNvGrpSpPr/>
          <p:nvPr/>
        </p:nvGrpSpPr>
        <p:grpSpPr>
          <a:xfrm>
            <a:off x="8848005" y="1901340"/>
            <a:ext cx="3879539" cy="1068425"/>
            <a:chOff x="-1" y="0"/>
            <a:chExt cx="3879538" cy="1068423"/>
          </a:xfrm>
        </p:grpSpPr>
        <p:sp>
          <p:nvSpPr>
            <p:cNvPr id="6" name="TextBox 72">
              <a:extLst>
                <a:ext uri="{FF2B5EF4-FFF2-40B4-BE49-F238E27FC236}">
                  <a16:creationId xmlns:a16="http://schemas.microsoft.com/office/drawing/2014/main" id="{3D94FFCF-0E65-1466-C0A1-AC1EC2F5803E}"/>
                </a:ext>
              </a:extLst>
            </p:cNvPr>
            <p:cNvSpPr txBox="1"/>
            <p:nvPr/>
          </p:nvSpPr>
          <p:spPr>
            <a:xfrm>
              <a:off x="-1" y="0"/>
              <a:ext cx="3669916"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defRPr sz="1400">
                  <a:solidFill>
                    <a:srgbClr val="56358C"/>
                  </a:solidFill>
                </a:defRPr>
              </a:pPr>
              <a:r>
                <a:rPr lang="fr-BE" dirty="0"/>
                <a:t>EIC STEP</a:t>
              </a:r>
            </a:p>
            <a:p>
              <a:pPr>
                <a:defRPr sz="1400">
                  <a:solidFill>
                    <a:srgbClr val="56358C"/>
                  </a:solidFill>
                </a:defRPr>
              </a:pPr>
              <a:r>
                <a:rPr lang="en-IE" sz="1400" i="1" dirty="0"/>
                <a:t>Strategic Technologies for Europe Platform</a:t>
              </a:r>
              <a:r>
                <a:rPr lang="en-IE" sz="1000" i="1" dirty="0"/>
                <a:t> </a:t>
              </a:r>
              <a:endParaRPr sz="1000" dirty="0"/>
            </a:p>
          </p:txBody>
        </p:sp>
        <p:sp>
          <p:nvSpPr>
            <p:cNvPr id="7" name="TextBox 72">
              <a:extLst>
                <a:ext uri="{FF2B5EF4-FFF2-40B4-BE49-F238E27FC236}">
                  <a16:creationId xmlns:a16="http://schemas.microsoft.com/office/drawing/2014/main" id="{DDB53651-4828-146C-E563-56324E2005BE}"/>
                </a:ext>
              </a:extLst>
            </p:cNvPr>
            <p:cNvSpPr txBox="1"/>
            <p:nvPr/>
          </p:nvSpPr>
          <p:spPr>
            <a:xfrm>
              <a:off x="152400" y="545206"/>
              <a:ext cx="3727137" cy="5232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defTabSz="457200">
                <a:defRPr sz="1400">
                  <a:latin typeface="Averta PE Semibold"/>
                  <a:ea typeface="Averta PE Semibold"/>
                  <a:cs typeface="Averta PE Semibold"/>
                  <a:sym typeface="Averta PE Semibold"/>
                </a:defRPr>
              </a:pPr>
              <a:r>
                <a:rPr lang="en-US" dirty="0"/>
                <a:t>Co-investments up to </a:t>
              </a:r>
              <a:r>
                <a:rPr lang="en-US" sz="1400" dirty="0">
                  <a:solidFill>
                    <a:srgbClr val="E0252F"/>
                  </a:solidFill>
                  <a:latin typeface="Averta PE Semibold"/>
                </a:rPr>
                <a:t>€30 million</a:t>
              </a:r>
              <a:endParaRPr lang="en-US" dirty="0"/>
            </a:p>
            <a:p>
              <a:pPr defTabSz="457200">
                <a:defRPr sz="1400">
                  <a:latin typeface="Averta PE Semibold"/>
                  <a:ea typeface="Averta PE Semibold"/>
                  <a:cs typeface="Averta PE Semibold"/>
                  <a:sym typeface="Averta PE Semibold"/>
                </a:defRPr>
              </a:pPr>
              <a:r>
                <a:rPr lang="en-IE" dirty="0"/>
                <a:t>Digital, deep tech, biotech, clean tech</a:t>
              </a:r>
              <a:endParaRPr dirty="0"/>
            </a:p>
          </p:txBody>
        </p:sp>
        <p:pic>
          <p:nvPicPr>
            <p:cNvPr id="14" name="Image" descr="Image">
              <a:extLst>
                <a:ext uri="{FF2B5EF4-FFF2-40B4-BE49-F238E27FC236}">
                  <a16:creationId xmlns:a16="http://schemas.microsoft.com/office/drawing/2014/main" id="{A5294F1E-7E51-2326-7323-29ABB6D9380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657946"/>
              <a:ext cx="101601" cy="101273"/>
            </a:xfrm>
            <a:prstGeom prst="rect">
              <a:avLst/>
            </a:prstGeom>
            <a:ln w="12700" cap="flat">
              <a:noFill/>
              <a:miter lim="400000"/>
            </a:ln>
            <a:effectLst/>
          </p:spPr>
        </p:pic>
        <p:pic>
          <p:nvPicPr>
            <p:cNvPr id="15" name="Image" descr="Image">
              <a:extLst>
                <a:ext uri="{FF2B5EF4-FFF2-40B4-BE49-F238E27FC236}">
                  <a16:creationId xmlns:a16="http://schemas.microsoft.com/office/drawing/2014/main" id="{75071AA0-4875-83F4-7F93-CCD0E1FD3CB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3408" y="870937"/>
              <a:ext cx="101601" cy="101273"/>
            </a:xfrm>
            <a:prstGeom prst="rect">
              <a:avLst/>
            </a:prstGeom>
            <a:ln w="12700" cap="flat">
              <a:noFill/>
              <a:miter lim="400000"/>
            </a:ln>
            <a:effectLst/>
          </p:spPr>
        </p:pic>
      </p:grpSp>
      <p:pic>
        <p:nvPicPr>
          <p:cNvPr id="19" name="Picture 18">
            <a:extLst>
              <a:ext uri="{FF2B5EF4-FFF2-40B4-BE49-F238E27FC236}">
                <a16:creationId xmlns:a16="http://schemas.microsoft.com/office/drawing/2014/main" id="{0C0D8279-0A90-7C84-5ACD-A0217DA0AE3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31994" y="1819191"/>
            <a:ext cx="819904" cy="12134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fill="hold" grpId="0" nodeType="afterEffect">
                                  <p:stCondLst>
                                    <p:cond delay="0"/>
                                  </p:stCondLst>
                                  <p:iterate>
                                    <p:tmAbs val="0"/>
                                  </p:iterate>
                                  <p:childTnLst>
                                    <p:set>
                                      <p:cBhvr>
                                        <p:cTn id="10" fill="hold"/>
                                        <p:tgtEl>
                                          <p:spTgt spid="471"/>
                                        </p:tgtEl>
                                        <p:attrNameLst>
                                          <p:attrName>style.visibility</p:attrName>
                                        </p:attrNameLst>
                                      </p:cBhvr>
                                      <p:to>
                                        <p:strVal val="visible"/>
                                      </p:to>
                                    </p:set>
                                    <p:animEffect transition="in" filter="fade">
                                      <p:cBhvr>
                                        <p:cTn id="11" dur="250"/>
                                        <p:tgtEl>
                                          <p:spTgt spid="471"/>
                                        </p:tgtEl>
                                      </p:cBhvr>
                                    </p:animEffect>
                                  </p:childTnLst>
                                </p:cTn>
                              </p:par>
                            </p:childTnLst>
                          </p:cTn>
                        </p:par>
                        <p:par>
                          <p:cTn id="12" fill="hold">
                            <p:stCondLst>
                              <p:cond delay="500"/>
                            </p:stCondLst>
                            <p:childTnLst>
                              <p:par>
                                <p:cTn id="13" presetID="10" presetClass="entr" fill="hold" grpId="0" nodeType="afterEffect">
                                  <p:stCondLst>
                                    <p:cond delay="0"/>
                                  </p:stCondLst>
                                  <p:iterate>
                                    <p:tmAbs val="0"/>
                                  </p:iterate>
                                  <p:childTnLst>
                                    <p:set>
                                      <p:cBhvr>
                                        <p:cTn id="14" fill="hold"/>
                                        <p:tgtEl>
                                          <p:spTgt spid="470"/>
                                        </p:tgtEl>
                                        <p:attrNameLst>
                                          <p:attrName>style.visibility</p:attrName>
                                        </p:attrNameLst>
                                      </p:cBhvr>
                                      <p:to>
                                        <p:strVal val="visible"/>
                                      </p:to>
                                    </p:set>
                                    <p:animEffect transition="in" filter="fade">
                                      <p:cBhvr>
                                        <p:cTn id="15" dur="250"/>
                                        <p:tgtEl>
                                          <p:spTgt spid="470"/>
                                        </p:tgtEl>
                                      </p:cBhvr>
                                    </p:animEffect>
                                  </p:childTnLst>
                                </p:cTn>
                              </p:par>
                            </p:childTnLst>
                          </p:cTn>
                        </p:par>
                        <p:par>
                          <p:cTn id="16" fill="hold">
                            <p:stCondLst>
                              <p:cond delay="750"/>
                            </p:stCondLst>
                            <p:childTnLst>
                              <p:par>
                                <p:cTn id="17" presetID="10" presetClass="entr" fill="hold" grpId="0" nodeType="afterEffect">
                                  <p:stCondLst>
                                    <p:cond delay="0"/>
                                  </p:stCondLst>
                                  <p:iterate>
                                    <p:tmAbs val="0"/>
                                  </p:iterate>
                                  <p:childTnLst>
                                    <p:set>
                                      <p:cBhvr>
                                        <p:cTn id="18" fill="hold"/>
                                        <p:tgtEl>
                                          <p:spTgt spid="8"/>
                                        </p:tgtEl>
                                        <p:attrNameLst>
                                          <p:attrName>style.visibility</p:attrName>
                                        </p:attrNameLst>
                                      </p:cBhvr>
                                      <p:to>
                                        <p:strVal val="visible"/>
                                      </p:to>
                                    </p:set>
                                    <p:animEffect transition="in" filter="fade">
                                      <p:cBhvr>
                                        <p:cTn id="19" dur="250"/>
                                        <p:tgtEl>
                                          <p:spTgt spid="8"/>
                                        </p:tgtEl>
                                      </p:cBhvr>
                                    </p:animEffect>
                                  </p:childTnLst>
                                </p:cTn>
                              </p:par>
                            </p:childTnLst>
                          </p:cTn>
                        </p:par>
                        <p:par>
                          <p:cTn id="20" fill="hold">
                            <p:stCondLst>
                              <p:cond delay="1000"/>
                            </p:stCondLst>
                            <p:childTnLst>
                              <p:par>
                                <p:cTn id="21" presetID="10" presetClass="entr" fill="hold" grpId="0" nodeType="afterEffect">
                                  <p:stCondLst>
                                    <p:cond delay="0"/>
                                  </p:stCondLst>
                                  <p:iterate>
                                    <p:tmAbs val="0"/>
                                  </p:iterate>
                                  <p:childTnLst>
                                    <p:set>
                                      <p:cBhvr>
                                        <p:cTn id="22" fill="hold"/>
                                        <p:tgtEl>
                                          <p:spTgt spid="478"/>
                                        </p:tgtEl>
                                        <p:attrNameLst>
                                          <p:attrName>style.visibility</p:attrName>
                                        </p:attrNameLst>
                                      </p:cBhvr>
                                      <p:to>
                                        <p:strVal val="visible"/>
                                      </p:to>
                                    </p:set>
                                    <p:animEffect transition="in" filter="fade">
                                      <p:cBhvr>
                                        <p:cTn id="23" dur="250"/>
                                        <p:tgtEl>
                                          <p:spTgt spid="478"/>
                                        </p:tgtEl>
                                      </p:cBhvr>
                                    </p:animEffect>
                                  </p:childTnLst>
                                </p:cTn>
                              </p:par>
                            </p:childTnLst>
                          </p:cTn>
                        </p:par>
                        <p:par>
                          <p:cTn id="24" fill="hold">
                            <p:stCondLst>
                              <p:cond delay="1250"/>
                            </p:stCondLst>
                            <p:childTnLst>
                              <p:par>
                                <p:cTn id="25" presetID="10" presetClass="entr" fill="hold" grpId="0" nodeType="afterEffect">
                                  <p:stCondLst>
                                    <p:cond delay="0"/>
                                  </p:stCondLst>
                                  <p:iterate>
                                    <p:tmAbs val="0"/>
                                  </p:iterate>
                                  <p:childTnLst>
                                    <p:set>
                                      <p:cBhvr>
                                        <p:cTn id="26" fill="hold"/>
                                        <p:tgtEl>
                                          <p:spTgt spid="486"/>
                                        </p:tgtEl>
                                        <p:attrNameLst>
                                          <p:attrName>style.visibility</p:attrName>
                                        </p:attrNameLst>
                                      </p:cBhvr>
                                      <p:to>
                                        <p:strVal val="visible"/>
                                      </p:to>
                                    </p:set>
                                    <p:animEffect transition="in" filter="fade">
                                      <p:cBhvr>
                                        <p:cTn id="27" dur="250"/>
                                        <p:tgtEl>
                                          <p:spTgt spid="486"/>
                                        </p:tgtEl>
                                      </p:cBhvr>
                                    </p:animEffect>
                                  </p:childTnLst>
                                </p:cTn>
                              </p:par>
                            </p:childTnLst>
                          </p:cTn>
                        </p:par>
                        <p:par>
                          <p:cTn id="28" fill="hold">
                            <p:stCondLst>
                              <p:cond delay="1500"/>
                            </p:stCondLst>
                            <p:childTnLst>
                              <p:par>
                                <p:cTn id="29" presetID="10" presetClass="entr" fill="hold" grpId="0" nodeType="afterEffect">
                                  <p:stCondLst>
                                    <p:cond delay="0"/>
                                  </p:stCondLst>
                                  <p:iterate>
                                    <p:tmAbs val="0"/>
                                  </p:iterate>
                                  <p:childTnLst>
                                    <p:set>
                                      <p:cBhvr>
                                        <p:cTn id="30" fill="hold"/>
                                        <p:tgtEl>
                                          <p:spTgt spid="497"/>
                                        </p:tgtEl>
                                        <p:attrNameLst>
                                          <p:attrName>style.visibility</p:attrName>
                                        </p:attrNameLst>
                                      </p:cBhvr>
                                      <p:to>
                                        <p:strVal val="visible"/>
                                      </p:to>
                                    </p:set>
                                    <p:animEffect transition="in" filter="fade">
                                      <p:cBhvr>
                                        <p:cTn id="31" dur="250"/>
                                        <p:tgtEl>
                                          <p:spTgt spid="497"/>
                                        </p:tgtEl>
                                      </p:cBhvr>
                                    </p:animEffect>
                                  </p:childTnLst>
                                </p:cTn>
                              </p:par>
                            </p:childTnLst>
                          </p:cTn>
                        </p:par>
                        <p:par>
                          <p:cTn id="32" fill="hold">
                            <p:stCondLst>
                              <p:cond delay="1750"/>
                            </p:stCondLst>
                            <p:childTnLst>
                              <p:par>
                                <p:cTn id="33" presetID="10" presetClass="entr" fill="hold" grpId="0" nodeType="afterEffect">
                                  <p:stCondLst>
                                    <p:cond delay="0"/>
                                  </p:stCondLst>
                                  <p:iterate>
                                    <p:tmAbs val="0"/>
                                  </p:iterate>
                                  <p:childTnLst>
                                    <p:set>
                                      <p:cBhvr>
                                        <p:cTn id="34" fill="hold"/>
                                        <p:tgtEl>
                                          <p:spTgt spid="496"/>
                                        </p:tgtEl>
                                        <p:attrNameLst>
                                          <p:attrName>style.visibility</p:attrName>
                                        </p:attrNameLst>
                                      </p:cBhvr>
                                      <p:to>
                                        <p:strVal val="visible"/>
                                      </p:to>
                                    </p:set>
                                    <p:animEffect transition="in" filter="fade">
                                      <p:cBhvr>
                                        <p:cTn id="35" dur="250"/>
                                        <p:tgtEl>
                                          <p:spTgt spid="496"/>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250"/>
                                        <p:tgtEl>
                                          <p:spTgt spid="2"/>
                                        </p:tgtEl>
                                      </p:cBhvr>
                                    </p:animEffect>
                                  </p:childTnLst>
                                </p:cTn>
                              </p:par>
                            </p:childTnLst>
                          </p:cTn>
                        </p:par>
                        <p:par>
                          <p:cTn id="40" fill="hold">
                            <p:stCondLst>
                              <p:cond delay="2250"/>
                            </p:stCondLst>
                            <p:childTnLst>
                              <p:par>
                                <p:cTn id="41" presetID="10" presetClass="entr" fill="hold" grpId="0" nodeType="afterEffect">
                                  <p:stCondLst>
                                    <p:cond delay="0"/>
                                  </p:stCondLst>
                                  <p:iterate>
                                    <p:tmAbs val="0"/>
                                  </p:iterate>
                                  <p:childTnLst>
                                    <p:set>
                                      <p:cBhvr>
                                        <p:cTn id="42" fill="hold"/>
                                        <p:tgtEl>
                                          <p:spTgt spid="480"/>
                                        </p:tgtEl>
                                        <p:attrNameLst>
                                          <p:attrName>style.visibility</p:attrName>
                                        </p:attrNameLst>
                                      </p:cBhvr>
                                      <p:to>
                                        <p:strVal val="visible"/>
                                      </p:to>
                                    </p:set>
                                    <p:animEffect transition="in" filter="fade">
                                      <p:cBhvr>
                                        <p:cTn id="43" dur="250"/>
                                        <p:tgtEl>
                                          <p:spTgt spid="480"/>
                                        </p:tgtEl>
                                      </p:cBhvr>
                                    </p:animEffect>
                                  </p:childTnLst>
                                </p:cTn>
                              </p:par>
                            </p:childTnLst>
                          </p:cTn>
                        </p:par>
                        <p:par>
                          <p:cTn id="44" fill="hold">
                            <p:stCondLst>
                              <p:cond delay="2500"/>
                            </p:stCondLst>
                            <p:childTnLst>
                              <p:par>
                                <p:cTn id="45" presetID="10" presetClass="entr" fill="hold" grpId="0" nodeType="afterEffect">
                                  <p:stCondLst>
                                    <p:cond delay="0"/>
                                  </p:stCondLst>
                                  <p:iterate>
                                    <p:tmAbs val="0"/>
                                  </p:iterate>
                                  <p:childTnLst>
                                    <p:set>
                                      <p:cBhvr>
                                        <p:cTn id="46" fill="hold"/>
                                        <p:tgtEl>
                                          <p:spTgt spid="479"/>
                                        </p:tgtEl>
                                        <p:attrNameLst>
                                          <p:attrName>style.visibility</p:attrName>
                                        </p:attrNameLst>
                                      </p:cBhvr>
                                      <p:to>
                                        <p:strVal val="visible"/>
                                      </p:to>
                                    </p:set>
                                    <p:animEffect transition="in" filter="fade">
                                      <p:cBhvr>
                                        <p:cTn id="47" dur="250"/>
                                        <p:tgtEl>
                                          <p:spTgt spid="479"/>
                                        </p:tgtEl>
                                      </p:cBhvr>
                                    </p:animEffect>
                                  </p:childTnLst>
                                </p:cTn>
                              </p:par>
                            </p:childTnLst>
                          </p:cTn>
                        </p:par>
                        <p:par>
                          <p:cTn id="48" fill="hold">
                            <p:stCondLst>
                              <p:cond delay="2750"/>
                            </p:stCondLst>
                            <p:childTnLst>
                              <p:par>
                                <p:cTn id="49" presetID="10" presetClass="entr" fill="hold" grpId="0" nodeType="afterEffect">
                                  <p:stCondLst>
                                    <p:cond delay="0"/>
                                  </p:stCondLst>
                                  <p:iterate>
                                    <p:tmAbs val="0"/>
                                  </p:iterate>
                                  <p:childTnLst>
                                    <p:set>
                                      <p:cBhvr>
                                        <p:cTn id="50" fill="hold"/>
                                        <p:tgtEl>
                                          <p:spTgt spid="487"/>
                                        </p:tgtEl>
                                        <p:attrNameLst>
                                          <p:attrName>style.visibility</p:attrName>
                                        </p:attrNameLst>
                                      </p:cBhvr>
                                      <p:to>
                                        <p:strVal val="visible"/>
                                      </p:to>
                                    </p:set>
                                    <p:animEffect transition="in" filter="fade">
                                      <p:cBhvr>
                                        <p:cTn id="51" dur="250"/>
                                        <p:tgtEl>
                                          <p:spTgt spid="487"/>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childTnLst>
                          </p:cTn>
                        </p:par>
                        <p:par>
                          <p:cTn id="56" fill="hold">
                            <p:stCondLst>
                              <p:cond delay="3250"/>
                            </p:stCondLst>
                            <p:childTnLst>
                              <p:par>
                                <p:cTn id="57" presetID="10" presetClass="entr" fill="hold" grpId="0" nodeType="afterEffect">
                                  <p:stCondLst>
                                    <p:cond delay="0"/>
                                  </p:stCondLst>
                                  <p:iterate>
                                    <p:tmAbs val="0"/>
                                  </p:iterate>
                                  <p:childTnLst>
                                    <p:set>
                                      <p:cBhvr>
                                        <p:cTn id="58" fill="hold"/>
                                        <p:tgtEl>
                                          <p:spTgt spid="504"/>
                                        </p:tgtEl>
                                        <p:attrNameLst>
                                          <p:attrName>style.visibility</p:attrName>
                                        </p:attrNameLst>
                                      </p:cBhvr>
                                      <p:to>
                                        <p:strVal val="visible"/>
                                      </p:to>
                                    </p:set>
                                    <p:animEffect transition="in" filter="fade">
                                      <p:cBhvr>
                                        <p:cTn id="59" dur="250"/>
                                        <p:tgtEl>
                                          <p:spTgt spid="504"/>
                                        </p:tgtEl>
                                      </p:cBhvr>
                                    </p:animEffect>
                                  </p:childTnLst>
                                </p:cTn>
                              </p:par>
                            </p:childTnLst>
                          </p:cTn>
                        </p:par>
                        <p:par>
                          <p:cTn id="60" fill="hold">
                            <p:stCondLst>
                              <p:cond delay="3500"/>
                            </p:stCondLst>
                            <p:childTnLst>
                              <p:par>
                                <p:cTn id="61" presetID="10" presetClass="entr" fill="hold" grpId="0" nodeType="afterEffect">
                                  <p:stCondLst>
                                    <p:cond delay="0"/>
                                  </p:stCondLst>
                                  <p:iterate>
                                    <p:tmAbs val="0"/>
                                  </p:iterate>
                                  <p:childTnLst>
                                    <p:set>
                                      <p:cBhvr>
                                        <p:cTn id="62" fill="hold"/>
                                        <p:tgtEl>
                                          <p:spTgt spid="506"/>
                                        </p:tgtEl>
                                        <p:attrNameLst>
                                          <p:attrName>style.visibility</p:attrName>
                                        </p:attrNameLst>
                                      </p:cBhvr>
                                      <p:to>
                                        <p:strVal val="visible"/>
                                      </p:to>
                                    </p:set>
                                    <p:animEffect transition="in" filter="fade">
                                      <p:cBhvr>
                                        <p:cTn id="63" dur="250"/>
                                        <p:tgtEl>
                                          <p:spTgt spid="506"/>
                                        </p:tgtEl>
                                      </p:cBhvr>
                                    </p:animEffect>
                                  </p:childTnLst>
                                </p:cTn>
                              </p:par>
                            </p:childTnLst>
                          </p:cTn>
                        </p:par>
                        <p:par>
                          <p:cTn id="64" fill="hold">
                            <p:stCondLst>
                              <p:cond delay="3750"/>
                            </p:stCondLst>
                            <p:childTnLst>
                              <p:par>
                                <p:cTn id="65" presetID="10" presetClass="entr" presetSubtype="0"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50"/>
                                        <p:tgtEl>
                                          <p:spTgt spid="19"/>
                                        </p:tgtEl>
                                      </p:cBhvr>
                                    </p:animEffect>
                                  </p:childTnLst>
                                </p:cTn>
                              </p:par>
                            </p:childTnLst>
                          </p:cTn>
                        </p:par>
                        <p:par>
                          <p:cTn id="68" fill="hold">
                            <p:stCondLst>
                              <p:cond delay="4000"/>
                            </p:stCondLst>
                            <p:childTnLst>
                              <p:par>
                                <p:cTn id="69" presetID="10" presetClass="entr" fill="hold" grpId="0" nodeType="afterEffect">
                                  <p:stCondLst>
                                    <p:cond delay="0"/>
                                  </p:stCondLst>
                                  <p:iterate>
                                    <p:tmAbs val="0"/>
                                  </p:iterate>
                                  <p:childTnLst>
                                    <p:set>
                                      <p:cBhvr>
                                        <p:cTn id="70" fill="hold"/>
                                        <p:tgtEl>
                                          <p:spTgt spid="5"/>
                                        </p:tgtEl>
                                        <p:attrNameLst>
                                          <p:attrName>style.visibility</p:attrName>
                                        </p:attrNameLst>
                                      </p:cBhvr>
                                      <p:to>
                                        <p:strVal val="visible"/>
                                      </p:to>
                                    </p:set>
                                    <p:animEffect transition="in" filter="fade">
                                      <p:cBhvr>
                                        <p:cTn id="71" dur="250"/>
                                        <p:tgtEl>
                                          <p:spTgt spid="5"/>
                                        </p:tgtEl>
                                      </p:cBhvr>
                                    </p:animEffect>
                                  </p:childTnLst>
                                </p:cTn>
                              </p:par>
                            </p:childTnLst>
                          </p:cTn>
                        </p:par>
                        <p:par>
                          <p:cTn id="72" fill="hold">
                            <p:stCondLst>
                              <p:cond delay="4250"/>
                            </p:stCondLst>
                            <p:childTnLst>
                              <p:par>
                                <p:cTn id="73" presetID="10" presetClass="entr" fill="hold" grpId="0" nodeType="afterEffect">
                                  <p:stCondLst>
                                    <p:cond delay="0"/>
                                  </p:stCondLst>
                                  <p:iterate>
                                    <p:tmAbs val="0"/>
                                  </p:iterate>
                                  <p:childTnLst>
                                    <p:set>
                                      <p:cBhvr>
                                        <p:cTn id="74" fill="hold"/>
                                        <p:tgtEl>
                                          <p:spTgt spid="505"/>
                                        </p:tgtEl>
                                        <p:attrNameLst>
                                          <p:attrName>style.visibility</p:attrName>
                                        </p:attrNameLst>
                                      </p:cBhvr>
                                      <p:to>
                                        <p:strVal val="visible"/>
                                      </p:to>
                                    </p:set>
                                    <p:animEffect transition="in" filter="fade">
                                      <p:cBhvr>
                                        <p:cTn id="75" dur="250"/>
                                        <p:tgtEl>
                                          <p:spTgt spid="505"/>
                                        </p:tgtEl>
                                      </p:cBhvr>
                                    </p:animEffect>
                                  </p:childTnLst>
                                </p:cTn>
                              </p:par>
                            </p:childTnLst>
                          </p:cTn>
                        </p:par>
                        <p:par>
                          <p:cTn id="76" fill="hold">
                            <p:stCondLst>
                              <p:cond delay="4500"/>
                            </p:stCondLst>
                            <p:childTnLst>
                              <p:par>
                                <p:cTn id="77" presetID="10" presetClass="entr" fill="hold" grpId="0" nodeType="afterEffect">
                                  <p:stCondLst>
                                    <p:cond delay="0"/>
                                  </p:stCondLst>
                                  <p:iterate>
                                    <p:tmAbs val="0"/>
                                  </p:iterate>
                                  <p:childTnLst>
                                    <p:set>
                                      <p:cBhvr>
                                        <p:cTn id="78" fill="hold"/>
                                        <p:tgtEl>
                                          <p:spTgt spid="514"/>
                                        </p:tgtEl>
                                        <p:attrNameLst>
                                          <p:attrName>style.visibility</p:attrName>
                                        </p:attrNameLst>
                                      </p:cBhvr>
                                      <p:to>
                                        <p:strVal val="visible"/>
                                      </p:to>
                                    </p:set>
                                    <p:animEffect transition="in" filter="fade">
                                      <p:cBhvr>
                                        <p:cTn id="79" dur="250"/>
                                        <p:tgtEl>
                                          <p:spTgt spid="514"/>
                                        </p:tgtEl>
                                      </p:cBhvr>
                                    </p:animEffect>
                                  </p:childTnLst>
                                </p:cTn>
                              </p:par>
                            </p:childTnLst>
                          </p:cTn>
                        </p:par>
                        <p:par>
                          <p:cTn id="80" fill="hold">
                            <p:stCondLst>
                              <p:cond delay="4750"/>
                            </p:stCondLst>
                            <p:childTnLst>
                              <p:par>
                                <p:cTn id="81" presetID="10" presetClass="entr" fill="hold" grpId="0" nodeType="afterEffect">
                                  <p:stCondLst>
                                    <p:cond delay="0"/>
                                  </p:stCondLst>
                                  <p:iterate>
                                    <p:tmAbs val="0"/>
                                  </p:iterate>
                                  <p:childTnLst>
                                    <p:set>
                                      <p:cBhvr>
                                        <p:cTn id="82" fill="hold"/>
                                        <p:tgtEl>
                                          <p:spTgt spid="472"/>
                                        </p:tgtEl>
                                        <p:attrNameLst>
                                          <p:attrName>style.visibility</p:attrName>
                                        </p:attrNameLst>
                                      </p:cBhvr>
                                      <p:to>
                                        <p:strVal val="visible"/>
                                      </p:to>
                                    </p:set>
                                    <p:animEffect transition="in" filter="fade">
                                      <p:cBhvr>
                                        <p:cTn id="83" dur="250"/>
                                        <p:tgtEl>
                                          <p:spTgt spid="472"/>
                                        </p:tgtEl>
                                      </p:cBhvr>
                                    </p:animEffect>
                                  </p:childTnLst>
                                </p:cTn>
                              </p:par>
                            </p:childTnLst>
                          </p:cTn>
                        </p:par>
                        <p:par>
                          <p:cTn id="84" fill="hold">
                            <p:stCondLst>
                              <p:cond delay="5000"/>
                            </p:stCondLst>
                            <p:childTnLst>
                              <p:par>
                                <p:cTn id="85" presetID="10" presetClass="entr" fill="hold" grpId="0" nodeType="afterEffect">
                                  <p:stCondLst>
                                    <p:cond delay="0"/>
                                  </p:stCondLst>
                                  <p:iterate>
                                    <p:tmAbs val="0"/>
                                  </p:iterate>
                                  <p:childTnLst>
                                    <p:set>
                                      <p:cBhvr>
                                        <p:cTn id="86" fill="hold"/>
                                        <p:tgtEl>
                                          <p:spTgt spid="488"/>
                                        </p:tgtEl>
                                        <p:attrNameLst>
                                          <p:attrName>style.visibility</p:attrName>
                                        </p:attrNameLst>
                                      </p:cBhvr>
                                      <p:to>
                                        <p:strVal val="visible"/>
                                      </p:to>
                                    </p:set>
                                    <p:animEffect transition="in" filter="fade">
                                      <p:cBhvr>
                                        <p:cTn id="87" dur="250"/>
                                        <p:tgtEl>
                                          <p:spTgt spid="488"/>
                                        </p:tgtEl>
                                      </p:cBhvr>
                                    </p:animEffect>
                                  </p:childTnLst>
                                </p:cTn>
                              </p:par>
                            </p:childTnLst>
                          </p:cTn>
                        </p:par>
                        <p:par>
                          <p:cTn id="88" fill="hold">
                            <p:stCondLst>
                              <p:cond delay="5250"/>
                            </p:stCondLst>
                            <p:childTnLst>
                              <p:par>
                                <p:cTn id="89" presetID="10" presetClass="entr" fill="hold" grpId="0" nodeType="afterEffect">
                                  <p:stCondLst>
                                    <p:cond delay="0"/>
                                  </p:stCondLst>
                                  <p:iterate>
                                    <p:tmAbs val="0"/>
                                  </p:iterate>
                                  <p:childTnLst>
                                    <p:set>
                                      <p:cBhvr>
                                        <p:cTn id="90" fill="hold"/>
                                        <p:tgtEl>
                                          <p:spTgt spid="477"/>
                                        </p:tgtEl>
                                        <p:attrNameLst>
                                          <p:attrName>style.visibility</p:attrName>
                                        </p:attrNameLst>
                                      </p:cBhvr>
                                      <p:to>
                                        <p:strVal val="visible"/>
                                      </p:to>
                                    </p:set>
                                    <p:animEffect transition="in" filter="fade">
                                      <p:cBhvr>
                                        <p:cTn id="91" dur="250"/>
                                        <p:tgtEl>
                                          <p:spTgt spid="477"/>
                                        </p:tgtEl>
                                      </p:cBhvr>
                                    </p:animEffect>
                                  </p:childTnLst>
                                </p:cTn>
                              </p:par>
                            </p:childTnLst>
                          </p:cTn>
                        </p:par>
                        <p:par>
                          <p:cTn id="92" fill="hold">
                            <p:stCondLst>
                              <p:cond delay="5500"/>
                            </p:stCondLst>
                            <p:childTnLst>
                              <p:par>
                                <p:cTn id="93" presetID="10" presetClass="entr" fill="hold" grpId="0" nodeType="afterEffect">
                                  <p:stCondLst>
                                    <p:cond delay="0"/>
                                  </p:stCondLst>
                                  <p:iterate>
                                    <p:tmAbs val="0"/>
                                  </p:iterate>
                                  <p:childTnLst>
                                    <p:set>
                                      <p:cBhvr>
                                        <p:cTn id="94" fill="hold"/>
                                        <p:tgtEl>
                                          <p:spTgt spid="524"/>
                                        </p:tgtEl>
                                        <p:attrNameLst>
                                          <p:attrName>style.visibility</p:attrName>
                                        </p:attrNameLst>
                                      </p:cBhvr>
                                      <p:to>
                                        <p:strVal val="visible"/>
                                      </p:to>
                                    </p:set>
                                    <p:animEffect transition="in" filter="fade">
                                      <p:cBhvr>
                                        <p:cTn id="95" dur="250"/>
                                        <p:tgtEl>
                                          <p:spTgt spid="524"/>
                                        </p:tgtEl>
                                      </p:cBhvr>
                                    </p:animEffect>
                                  </p:childTnLst>
                                </p:cTn>
                              </p:par>
                            </p:childTnLst>
                          </p:cTn>
                        </p:par>
                        <p:par>
                          <p:cTn id="96" fill="hold">
                            <p:stCondLst>
                              <p:cond delay="5750"/>
                            </p:stCondLst>
                            <p:childTnLst>
                              <p:par>
                                <p:cTn id="97" presetID="10" presetClass="entr" fill="hold" grpId="0" nodeType="afterEffect">
                                  <p:stCondLst>
                                    <p:cond delay="0"/>
                                  </p:stCondLst>
                                  <p:iterate>
                                    <p:tmAbs val="0"/>
                                  </p:iterate>
                                  <p:childTnLst>
                                    <p:set>
                                      <p:cBhvr>
                                        <p:cTn id="98" fill="hold"/>
                                        <p:tgtEl>
                                          <p:spTgt spid="507"/>
                                        </p:tgtEl>
                                        <p:attrNameLst>
                                          <p:attrName>style.visibility</p:attrName>
                                        </p:attrNameLst>
                                      </p:cBhvr>
                                      <p:to>
                                        <p:strVal val="visible"/>
                                      </p:to>
                                    </p:set>
                                    <p:animEffect transition="in" filter="fade">
                                      <p:cBhvr>
                                        <p:cTn id="99" dur="250"/>
                                        <p:tgtEl>
                                          <p:spTgt spid="507"/>
                                        </p:tgtEl>
                                      </p:cBhvr>
                                    </p:animEffect>
                                  </p:childTnLst>
                                </p:cTn>
                              </p:par>
                            </p:childTnLst>
                          </p:cTn>
                        </p:par>
                        <p:par>
                          <p:cTn id="100" fill="hold">
                            <p:stCondLst>
                              <p:cond delay="6000"/>
                            </p:stCondLst>
                            <p:childTnLst>
                              <p:par>
                                <p:cTn id="101" presetID="10" presetClass="entr" fill="hold" grpId="0" nodeType="afterEffect">
                                  <p:stCondLst>
                                    <p:cond delay="0"/>
                                  </p:stCondLst>
                                  <p:iterate>
                                    <p:tmAbs val="0"/>
                                  </p:iterate>
                                  <p:childTnLst>
                                    <p:set>
                                      <p:cBhvr>
                                        <p:cTn id="102" fill="hold"/>
                                        <p:tgtEl>
                                          <p:spTgt spid="473"/>
                                        </p:tgtEl>
                                        <p:attrNameLst>
                                          <p:attrName>style.visibility</p:attrName>
                                        </p:attrNameLst>
                                      </p:cBhvr>
                                      <p:to>
                                        <p:strVal val="visible"/>
                                      </p:to>
                                    </p:set>
                                    <p:animEffect transition="in" filter="fade">
                                      <p:cBhvr>
                                        <p:cTn id="103" dur="250"/>
                                        <p:tgtEl>
                                          <p:spTgt spid="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 grpId="0" animBg="1" advAuto="0"/>
      <p:bldP spid="471" grpId="0" animBg="1" advAuto="0"/>
      <p:bldP spid="472" grpId="0" animBg="1" advAuto="0"/>
      <p:bldP spid="473" grpId="0" animBg="1" advAuto="0"/>
      <p:bldP spid="477" grpId="0" animBg="1" advAuto="0"/>
      <p:bldP spid="478" grpId="0" animBg="1" advAuto="0"/>
      <p:bldP spid="486" grpId="0" animBg="1" advAuto="0"/>
      <p:bldP spid="487" grpId="0" animBg="1" advAuto="0"/>
      <p:bldP spid="488" grpId="0" animBg="1" advAuto="0"/>
      <p:bldP spid="496" grpId="0" animBg="1" advAuto="0"/>
      <p:bldP spid="497" grpId="0" animBg="1" advAuto="0"/>
      <p:bldP spid="504" grpId="0" animBg="1" advAuto="0"/>
      <p:bldP spid="505" grpId="0" animBg="1" advAuto="0"/>
      <p:bldP spid="506" grpId="0" animBg="1" advAuto="0"/>
      <p:bldP spid="507" grpId="0" animBg="1" advAuto="0"/>
      <p:bldP spid="514" grpId="0" animBg="1" advAuto="0"/>
      <p:bldP spid="524" grpId="0" animBg="1" advAuto="0"/>
      <p:bldP spid="479" grpId="0" animBg="1" advAuto="0"/>
      <p:bldP spid="480" grpId="0" animBg="1" advAuto="0"/>
      <p:bldP spid="8" grpId="0" animBg="1" advAuto="0"/>
      <p:bldP spid="5"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131D66-4E73-AA25-3309-46B83E30133E}"/>
              </a:ext>
            </a:extLst>
          </p:cNvPr>
          <p:cNvSpPr>
            <a:spLocks noGrp="1"/>
          </p:cNvSpPr>
          <p:nvPr>
            <p:ph type="title"/>
          </p:nvPr>
        </p:nvSpPr>
        <p:spPr>
          <a:xfrm>
            <a:off x="838199" y="1412488"/>
            <a:ext cx="2899189" cy="4363844"/>
          </a:xfrm>
        </p:spPr>
        <p:txBody>
          <a:bodyPr anchor="t">
            <a:normAutofit/>
          </a:bodyPr>
          <a:lstStyle/>
          <a:p>
            <a:r>
              <a:rPr lang="lv-LV" sz="4000" dirty="0">
                <a:solidFill>
                  <a:srgbClr val="FFFFFF"/>
                </a:solidFill>
              </a:rPr>
              <a:t>Konkursu veidi</a:t>
            </a:r>
          </a:p>
        </p:txBody>
      </p:sp>
      <p:sp>
        <p:nvSpPr>
          <p:cNvPr id="6" name="Content Placeholder 5">
            <a:extLst>
              <a:ext uri="{FF2B5EF4-FFF2-40B4-BE49-F238E27FC236}">
                <a16:creationId xmlns:a16="http://schemas.microsoft.com/office/drawing/2014/main" id="{FDB8F57F-B977-3CD4-008B-4191E3F6C09B}"/>
              </a:ext>
            </a:extLst>
          </p:cNvPr>
          <p:cNvSpPr>
            <a:spLocks noGrp="1"/>
          </p:cNvSpPr>
          <p:nvPr>
            <p:ph sz="half" idx="1"/>
          </p:nvPr>
        </p:nvSpPr>
        <p:spPr>
          <a:xfrm>
            <a:off x="4396095" y="1412489"/>
            <a:ext cx="3427283" cy="4363844"/>
          </a:xfrm>
        </p:spPr>
        <p:txBody>
          <a:bodyPr>
            <a:normAutofit fontScale="92500"/>
          </a:bodyPr>
          <a:lstStyle/>
          <a:p>
            <a:pPr marL="0" indent="0">
              <a:buNone/>
            </a:pPr>
            <a:r>
              <a:rPr lang="lv-LV" sz="2600" b="1" dirty="0">
                <a:solidFill>
                  <a:srgbClr val="68478C"/>
                </a:solidFill>
              </a:rPr>
              <a:t>OPEN</a:t>
            </a:r>
          </a:p>
          <a:p>
            <a:pPr fontAlgn="base">
              <a:lnSpc>
                <a:spcPct val="120000"/>
              </a:lnSpc>
              <a:spcBef>
                <a:spcPts val="0"/>
              </a:spcBef>
            </a:pPr>
            <a:r>
              <a:rPr lang="lv-LV" sz="2100" b="0" i="0" u="none" strike="noStrike" kern="1200" dirty="0">
                <a:solidFill>
                  <a:srgbClr val="000000"/>
                </a:solidFill>
                <a:effectLst/>
                <a:latin typeface="Calibri" panose="020F0502020204030204" pitchFamily="34" charset="0"/>
              </a:rPr>
              <a:t>Atvērts plašam inovāciju klāstam bez iepriekš noteiktas tēmas.</a:t>
            </a:r>
          </a:p>
          <a:p>
            <a:pPr fontAlgn="base">
              <a:lnSpc>
                <a:spcPct val="120000"/>
              </a:lnSpc>
              <a:spcBef>
                <a:spcPts val="0"/>
              </a:spcBef>
            </a:pPr>
            <a:r>
              <a:rPr lang="lv-LV" sz="2100" dirty="0">
                <a:solidFill>
                  <a:srgbClr val="000000"/>
                </a:solidFill>
                <a:latin typeface="Calibri" panose="020F0502020204030204" pitchFamily="34" charset="0"/>
              </a:rPr>
              <a:t>V</a:t>
            </a:r>
            <a:r>
              <a:rPr lang="lv-LV" sz="2100" b="0" i="0" u="none" strike="noStrike" kern="1200" dirty="0">
                <a:solidFill>
                  <a:srgbClr val="000000"/>
                </a:solidFill>
                <a:effectLst/>
                <a:latin typeface="Calibri" panose="020F0502020204030204" pitchFamily="34" charset="0"/>
              </a:rPr>
              <a:t>eicina pētniecisku, fundamentālu pētniecību un izstrādi.</a:t>
            </a:r>
          </a:p>
          <a:p>
            <a:pPr fontAlgn="base">
              <a:lnSpc>
                <a:spcPct val="120000"/>
              </a:lnSpc>
              <a:spcBef>
                <a:spcPts val="0"/>
              </a:spcBef>
            </a:pPr>
            <a:r>
              <a:rPr lang="lv-LV" sz="2100" b="0" i="0" u="none" strike="noStrike" kern="1200" dirty="0">
                <a:solidFill>
                  <a:srgbClr val="000000"/>
                </a:solidFill>
                <a:effectLst/>
                <a:latin typeface="Calibri" panose="020F0502020204030204" pitchFamily="34" charset="0"/>
              </a:rPr>
              <a:t>Pieejams visās trijās EIC programmās, bet ar atšķirīgiem mērķiem un budžetiem.</a:t>
            </a:r>
          </a:p>
          <a:p>
            <a:endParaRPr lang="lv-LV" sz="2000" dirty="0"/>
          </a:p>
        </p:txBody>
      </p:sp>
      <p:sp>
        <p:nvSpPr>
          <p:cNvPr id="7" name="Content Placeholder 6">
            <a:extLst>
              <a:ext uri="{FF2B5EF4-FFF2-40B4-BE49-F238E27FC236}">
                <a16:creationId xmlns:a16="http://schemas.microsoft.com/office/drawing/2014/main" id="{EBF3040D-1883-FE62-2BA0-CBA302F41854}"/>
              </a:ext>
            </a:extLst>
          </p:cNvPr>
          <p:cNvSpPr>
            <a:spLocks noGrp="1"/>
          </p:cNvSpPr>
          <p:nvPr>
            <p:ph sz="half" idx="2"/>
          </p:nvPr>
        </p:nvSpPr>
        <p:spPr>
          <a:xfrm>
            <a:off x="8451605" y="1412488"/>
            <a:ext cx="3197701" cy="4363844"/>
          </a:xfrm>
        </p:spPr>
        <p:txBody>
          <a:bodyPr>
            <a:normAutofit fontScale="92500"/>
          </a:bodyPr>
          <a:lstStyle/>
          <a:p>
            <a:pPr marL="0" indent="0">
              <a:buNone/>
            </a:pPr>
            <a:r>
              <a:rPr lang="lv-LV" sz="2600" b="1" dirty="0">
                <a:solidFill>
                  <a:srgbClr val="68478C"/>
                </a:solidFill>
              </a:rPr>
              <a:t>CHALLENGES</a:t>
            </a:r>
          </a:p>
          <a:p>
            <a:r>
              <a:rPr lang="lv-LV" sz="2000" dirty="0"/>
              <a:t>Mērķis - pievērsties konkrētām, EIC noteiktām inovācijas jomām.</a:t>
            </a:r>
          </a:p>
          <a:p>
            <a:r>
              <a:rPr lang="lv-LV" sz="2000" dirty="0"/>
              <a:t>Koncentrējas uz noteiktu sabiedrības, tehnoloģiju vai vides problēmu risināšanu.</a:t>
            </a:r>
          </a:p>
          <a:p>
            <a:r>
              <a:rPr lang="lv-LV" sz="2000" dirty="0"/>
              <a:t>Iekļautas </a:t>
            </a:r>
            <a:r>
              <a:rPr lang="lv-LV" sz="2000" b="1" dirty="0"/>
              <a:t>EIC </a:t>
            </a:r>
            <a:r>
              <a:rPr lang="lv-LV" sz="2000" b="1" dirty="0" err="1"/>
              <a:t>Accelerator</a:t>
            </a:r>
            <a:r>
              <a:rPr lang="lv-LV" sz="2000" b="1" dirty="0"/>
              <a:t> </a:t>
            </a:r>
            <a:r>
              <a:rPr lang="lv-LV" sz="2000" dirty="0"/>
              <a:t>un </a:t>
            </a:r>
            <a:r>
              <a:rPr lang="lv-LV" sz="2000" b="1" dirty="0" err="1"/>
              <a:t>Pathfinder</a:t>
            </a:r>
            <a:r>
              <a:rPr lang="lv-LV" sz="2000" dirty="0"/>
              <a:t> programmās ar detalizētiem tematiskiem uzaicinājumiem.</a:t>
            </a:r>
          </a:p>
          <a:p>
            <a:r>
              <a:rPr lang="lv-LV" sz="2000" dirty="0"/>
              <a:t>Projektiem jāatbilst EIC paredzētajiem konkrētajiem mērķiem un rezultātiem.</a:t>
            </a:r>
          </a:p>
          <a:p>
            <a:pPr marL="0" algn="l" rtl="0" eaLnBrk="1" fontAlgn="base" latinLnBrk="0" hangingPunct="1">
              <a:spcBef>
                <a:spcPts val="0"/>
              </a:spcBef>
              <a:spcAft>
                <a:spcPts val="0"/>
              </a:spcAft>
            </a:pPr>
            <a:endParaRPr lang="lv-LV" sz="1800" b="0" i="0" u="none" strike="noStrike"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B3DCCA9-AAEB-75C1-D342-A03B2FF88061}"/>
              </a:ext>
            </a:extLst>
          </p:cNvPr>
          <p:cNvSpPr>
            <a:spLocks noGrp="1"/>
          </p:cNvSpPr>
          <p:nvPr>
            <p:ph type="sldNum" sz="quarter" idx="12"/>
          </p:nvPr>
        </p:nvSpPr>
        <p:spPr>
          <a:xfrm>
            <a:off x="9202366" y="6356350"/>
            <a:ext cx="2151434" cy="365125"/>
          </a:xfrm>
        </p:spPr>
        <p:txBody>
          <a:bodyPr>
            <a:normAutofit/>
          </a:bodyPr>
          <a:lstStyle/>
          <a:p>
            <a:pPr>
              <a:spcAft>
                <a:spcPts val="600"/>
              </a:spcAft>
            </a:pPr>
            <a:fld id="{660F3F40-12FA-4968-8235-5F18DAFE2DEF}" type="slidenum">
              <a:rPr lang="lv-LV" smtClean="0"/>
              <a:pPr>
                <a:spcAft>
                  <a:spcPts val="600"/>
                </a:spcAft>
              </a:pPr>
              <a:t>45</a:t>
            </a:fld>
            <a:endParaRPr lang="lv-LV"/>
          </a:p>
        </p:txBody>
      </p:sp>
      <p:pic>
        <p:nvPicPr>
          <p:cNvPr id="10" name="Graphic 9" descr="Trophy outline">
            <a:extLst>
              <a:ext uri="{FF2B5EF4-FFF2-40B4-BE49-F238E27FC236}">
                <a16:creationId xmlns:a16="http://schemas.microsoft.com/office/drawing/2014/main" id="{424B0124-DC74-93F8-C3D3-6B3155DE48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0861" y="5299323"/>
            <a:ext cx="1422152" cy="1422152"/>
          </a:xfrm>
          <a:prstGeom prst="rect">
            <a:avLst/>
          </a:prstGeom>
        </p:spPr>
      </p:pic>
      <p:pic>
        <p:nvPicPr>
          <p:cNvPr id="13" name="Graphic 12" descr="Fireworks outline">
            <a:extLst>
              <a:ext uri="{FF2B5EF4-FFF2-40B4-BE49-F238E27FC236}">
                <a16:creationId xmlns:a16="http://schemas.microsoft.com/office/drawing/2014/main" id="{B14E179F-31A3-D763-ED9A-E6DA99539B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777638">
            <a:off x="1350195" y="2880401"/>
            <a:ext cx="3147841" cy="3147841"/>
          </a:xfrm>
          <a:prstGeom prst="rect">
            <a:avLst/>
          </a:prstGeom>
        </p:spPr>
      </p:pic>
    </p:spTree>
    <p:extLst>
      <p:ext uri="{BB962C8B-B14F-4D97-AF65-F5344CB8AC3E}">
        <p14:creationId xmlns:p14="http://schemas.microsoft.com/office/powerpoint/2010/main" val="33397713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 name="rectangles-02.ai" descr="rectangles-02.ai"/>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95255" y="4903129"/>
            <a:ext cx="2522715" cy="1779037"/>
          </a:xfrm>
          <a:prstGeom prst="rect">
            <a:avLst/>
          </a:prstGeom>
          <a:ln w="12700">
            <a:miter lim="400000"/>
          </a:ln>
        </p:spPr>
      </p:pic>
      <p:sp>
        <p:nvSpPr>
          <p:cNvPr id="528" name="Rectangle 16"/>
          <p:cNvSpPr txBox="1">
            <a:spLocks noGrp="1"/>
          </p:cNvSpPr>
          <p:nvPr>
            <p:ph type="sldNum" sz="quarter" idx="2"/>
          </p:nvPr>
        </p:nvSpPr>
        <p:spPr>
          <a:xfrm>
            <a:off x="352451" y="6406643"/>
            <a:ext cx="249836"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46</a:t>
            </a:fld>
            <a:endParaRPr/>
          </a:p>
        </p:txBody>
      </p:sp>
      <p:sp>
        <p:nvSpPr>
          <p:cNvPr id="529" name="Straight Connector 31"/>
          <p:cNvSpPr/>
          <p:nvPr/>
        </p:nvSpPr>
        <p:spPr>
          <a:xfrm>
            <a:off x="2523069" y="3557370"/>
            <a:ext cx="3285068" cy="16020"/>
          </a:xfrm>
          <a:prstGeom prst="line">
            <a:avLst/>
          </a:prstGeom>
          <a:ln w="38100">
            <a:solidFill>
              <a:srgbClr val="56358B"/>
            </a:solidFill>
            <a:prstDash val="sysDot"/>
            <a:miter/>
          </a:ln>
        </p:spPr>
        <p:txBody>
          <a:bodyPr lIns="45719" rIns="45719"/>
          <a:lstStyle/>
          <a:p>
            <a:pPr defTabSz="914034">
              <a:defRPr b="1">
                <a:solidFill>
                  <a:srgbClr val="494949"/>
                </a:solidFill>
                <a:latin typeface="Open Sans"/>
                <a:ea typeface="Open Sans"/>
                <a:cs typeface="Open Sans"/>
                <a:sym typeface="Open Sans"/>
              </a:defRPr>
            </a:pPr>
            <a:endParaRPr/>
          </a:p>
        </p:txBody>
      </p:sp>
      <p:sp>
        <p:nvSpPr>
          <p:cNvPr id="530" name="Straight Connector 7"/>
          <p:cNvSpPr/>
          <p:nvPr/>
        </p:nvSpPr>
        <p:spPr>
          <a:xfrm flipH="1">
            <a:off x="6097058" y="3121499"/>
            <a:ext cx="1" cy="3787300"/>
          </a:xfrm>
          <a:prstGeom prst="line">
            <a:avLst/>
          </a:prstGeom>
          <a:ln w="57150">
            <a:solidFill>
              <a:srgbClr val="56358B"/>
            </a:solidFill>
            <a:miter/>
          </a:ln>
        </p:spPr>
        <p:txBody>
          <a:bodyPr lIns="45719" rIns="45719"/>
          <a:lstStyle/>
          <a:p>
            <a:pPr defTabSz="914034">
              <a:defRPr b="1">
                <a:solidFill>
                  <a:srgbClr val="494949"/>
                </a:solidFill>
                <a:latin typeface="Open Sans"/>
                <a:ea typeface="Open Sans"/>
                <a:cs typeface="Open Sans"/>
                <a:sym typeface="Open Sans"/>
              </a:defRPr>
            </a:pPr>
            <a:endParaRPr/>
          </a:p>
        </p:txBody>
      </p:sp>
      <p:grpSp>
        <p:nvGrpSpPr>
          <p:cNvPr id="533" name="Group 22"/>
          <p:cNvGrpSpPr/>
          <p:nvPr/>
        </p:nvGrpSpPr>
        <p:grpSpPr>
          <a:xfrm>
            <a:off x="5994400" y="2159001"/>
            <a:ext cx="203201" cy="1025168"/>
            <a:chOff x="0" y="0"/>
            <a:chExt cx="203200" cy="1025166"/>
          </a:xfrm>
        </p:grpSpPr>
        <p:sp>
          <p:nvSpPr>
            <p:cNvPr id="531" name="Oval 14"/>
            <p:cNvSpPr/>
            <p:nvPr/>
          </p:nvSpPr>
          <p:spPr>
            <a:xfrm>
              <a:off x="0" y="-1"/>
              <a:ext cx="203201" cy="203201"/>
            </a:xfrm>
            <a:prstGeom prst="ellipse">
              <a:avLst/>
            </a:prstGeom>
            <a:solidFill>
              <a:srgbClr val="56358B"/>
            </a:solidFill>
            <a:ln w="6350" cap="flat">
              <a:solidFill>
                <a:srgbClr val="000000"/>
              </a:solidFill>
              <a:prstDash val="solid"/>
              <a:miter lim="8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sp>
          <p:nvSpPr>
            <p:cNvPr id="532" name="Straight Connector 11"/>
            <p:cNvSpPr/>
            <p:nvPr/>
          </p:nvSpPr>
          <p:spPr>
            <a:xfrm flipH="1">
              <a:off x="102047" y="197206"/>
              <a:ext cx="1" cy="827961"/>
            </a:xfrm>
            <a:prstGeom prst="line">
              <a:avLst/>
            </a:prstGeom>
            <a:solidFill>
              <a:srgbClr val="56358B"/>
            </a:solidFill>
            <a:ln w="57150" cap="flat">
              <a:solidFill>
                <a:srgbClr val="56358B"/>
              </a:solidFill>
              <a:prstDash val="solid"/>
              <a:miter lim="800000"/>
            </a:ln>
            <a:effectLst/>
          </p:spPr>
          <p:txBody>
            <a:bodyPr wrap="square" lIns="45719" tIns="45719" rIns="45719" bIns="45719" numCol="1" anchor="t">
              <a:noAutofit/>
            </a:bodyPr>
            <a:lstStyle/>
            <a:p>
              <a:pPr defTabSz="914034">
                <a:defRPr b="1">
                  <a:solidFill>
                    <a:srgbClr val="494949"/>
                  </a:solidFill>
                  <a:latin typeface="Open Sans"/>
                  <a:ea typeface="Open Sans"/>
                  <a:cs typeface="Open Sans"/>
                  <a:sym typeface="Open Sans"/>
                </a:defRPr>
              </a:pPr>
              <a:endParaRPr/>
            </a:p>
          </p:txBody>
        </p:sp>
      </p:grpSp>
      <p:grpSp>
        <p:nvGrpSpPr>
          <p:cNvPr id="536" name="Group 21"/>
          <p:cNvGrpSpPr/>
          <p:nvPr/>
        </p:nvGrpSpPr>
        <p:grpSpPr>
          <a:xfrm>
            <a:off x="5312271" y="2816080"/>
            <a:ext cx="1567458" cy="1567458"/>
            <a:chOff x="0" y="0"/>
            <a:chExt cx="1567457" cy="1567457"/>
          </a:xfrm>
        </p:grpSpPr>
        <p:sp>
          <p:nvSpPr>
            <p:cNvPr id="534" name="Oval 5"/>
            <p:cNvSpPr/>
            <p:nvPr/>
          </p:nvSpPr>
          <p:spPr>
            <a:xfrm>
              <a:off x="0" y="0"/>
              <a:ext cx="1567458" cy="1567458"/>
            </a:xfrm>
            <a:prstGeom prst="ellipse">
              <a:avLst/>
            </a:prstGeom>
            <a:solidFill>
              <a:srgbClr val="FFFFFF"/>
            </a:solidFill>
            <a:ln w="6350" cap="flat">
              <a:solidFill>
                <a:srgbClr val="56358B"/>
              </a:solidFill>
              <a:prstDash val="solid"/>
              <a:miter lim="4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sp>
          <p:nvSpPr>
            <p:cNvPr id="535" name="Oval 15"/>
            <p:cNvSpPr/>
            <p:nvPr/>
          </p:nvSpPr>
          <p:spPr>
            <a:xfrm>
              <a:off x="221576" y="221580"/>
              <a:ext cx="1124302" cy="1124302"/>
            </a:xfrm>
            <a:prstGeom prst="ellipse">
              <a:avLst/>
            </a:prstGeom>
            <a:solidFill>
              <a:srgbClr val="56358B"/>
            </a:solidFill>
            <a:ln w="12700" cap="flat">
              <a:noFill/>
              <a:miter lim="4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grpSp>
      <p:sp>
        <p:nvSpPr>
          <p:cNvPr id="537" name="Rectangle 37"/>
          <p:cNvSpPr txBox="1"/>
          <p:nvPr/>
        </p:nvSpPr>
        <p:spPr>
          <a:xfrm>
            <a:off x="2765879" y="2937485"/>
            <a:ext cx="197073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r" defTabSz="914034">
              <a:defRPr sz="2400">
                <a:solidFill>
                  <a:srgbClr val="56358B"/>
                </a:solidFill>
                <a:latin typeface="Averta PE Bold"/>
                <a:ea typeface="Averta PE Bold"/>
                <a:cs typeface="Averta PE Bold"/>
                <a:sym typeface="Averta PE Bold"/>
              </a:defRPr>
            </a:lvl1pPr>
          </a:lstStyle>
          <a:p>
            <a:r>
              <a:t>PATHFINDER</a:t>
            </a:r>
          </a:p>
        </p:txBody>
      </p:sp>
      <p:sp>
        <p:nvSpPr>
          <p:cNvPr id="538" name="TextBox 36"/>
          <p:cNvSpPr txBox="1"/>
          <p:nvPr/>
        </p:nvSpPr>
        <p:spPr>
          <a:xfrm>
            <a:off x="2790946" y="3940728"/>
            <a:ext cx="2621621" cy="204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solidFill>
                  <a:srgbClr val="2C2C2C"/>
                </a:solidFill>
                <a:latin typeface="Averta PE Regular"/>
                <a:ea typeface="Averta PE Regular"/>
                <a:cs typeface="Averta PE Regular"/>
                <a:sym typeface="Averta PE Regular"/>
              </a:defRPr>
            </a:pPr>
            <a:r>
              <a:rPr sz="1600">
                <a:solidFill>
                  <a:srgbClr val="4C3782"/>
                </a:solidFill>
                <a:latin typeface="Averta PE Semibold"/>
                <a:ea typeface="Averta PE Semibold"/>
                <a:cs typeface="Averta PE Semibold"/>
                <a:sym typeface="Averta PE Semibold"/>
              </a:rPr>
              <a:t>Consortia of at least 3 different independent legal entities established in at least 3 different eligible countries.</a:t>
            </a:r>
            <a:r>
              <a:rPr>
                <a:solidFill>
                  <a:srgbClr val="4C3782"/>
                </a:solidFill>
                <a:latin typeface="Averta PE Semibold"/>
                <a:ea typeface="Averta PE Semibold"/>
                <a:cs typeface="Averta PE Semibold"/>
                <a:sym typeface="Averta PE Semibold"/>
              </a:rPr>
              <a:t> </a:t>
            </a:r>
            <a:r>
              <a:rPr i="1"/>
              <a:t>Additionally, single applicants or small consortia (2 partners) for EIC Pathfinder Challenges only. </a:t>
            </a:r>
          </a:p>
        </p:txBody>
      </p:sp>
      <p:sp>
        <p:nvSpPr>
          <p:cNvPr id="539" name="TextBox 36"/>
          <p:cNvSpPr txBox="1"/>
          <p:nvPr/>
        </p:nvSpPr>
        <p:spPr>
          <a:xfrm>
            <a:off x="6906856" y="4220129"/>
            <a:ext cx="3201605"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solidFill>
                  <a:srgbClr val="2C2C2C"/>
                </a:solidFill>
                <a:latin typeface="Averta PE Regular"/>
                <a:ea typeface="Averta PE Regular"/>
                <a:cs typeface="Averta PE Regular"/>
                <a:sym typeface="Averta PE Regular"/>
              </a:defRPr>
            </a:pPr>
            <a:r>
              <a:rPr sz="1600" dirty="0">
                <a:solidFill>
                  <a:srgbClr val="4D3782"/>
                </a:solidFill>
                <a:latin typeface="Averta PE Semibold"/>
                <a:ea typeface="Averta PE Semibold"/>
                <a:cs typeface="Averta PE Semibold"/>
                <a:sym typeface="Averta PE Semibold"/>
              </a:rPr>
              <a:t>Grants of up to €3 million (open) or €4 million (challenges</a:t>
            </a:r>
            <a:r>
              <a:rPr lang="fr-BE" sz="1600" dirty="0">
                <a:solidFill>
                  <a:srgbClr val="4D3782"/>
                </a:solidFill>
                <a:latin typeface="Averta PE Semibold"/>
                <a:ea typeface="Averta PE Semibold"/>
                <a:cs typeface="Averta PE Semibold"/>
                <a:sym typeface="Averta PE Semibold"/>
              </a:rPr>
              <a:t>)</a:t>
            </a:r>
            <a:r>
              <a:rPr sz="1600" dirty="0">
                <a:solidFill>
                  <a:srgbClr val="4D3782"/>
                </a:solidFill>
                <a:latin typeface="Averta PE Semibold"/>
                <a:ea typeface="Averta PE Semibold"/>
                <a:cs typeface="Averta PE Semibold"/>
                <a:sym typeface="Averta PE Semibold"/>
              </a:rPr>
              <a:t>, or more if duly justified,</a:t>
            </a:r>
            <a:r>
              <a:rPr dirty="0"/>
              <a:t> </a:t>
            </a:r>
            <a:r>
              <a:rPr i="1" dirty="0"/>
              <a:t>to achieve the proof of principle and validate the scientific basis of breakthrough technology (Technology Readiness Levels 1-4)</a:t>
            </a:r>
          </a:p>
        </p:txBody>
      </p:sp>
      <p:pic>
        <p:nvPicPr>
          <p:cNvPr id="540"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00996" y="3206083"/>
            <a:ext cx="790008" cy="787452"/>
          </a:xfrm>
          <a:prstGeom prst="rect">
            <a:avLst/>
          </a:prstGeom>
          <a:ln w="12700">
            <a:miter lim="400000"/>
          </a:ln>
        </p:spPr>
      </p:pic>
      <p:sp>
        <p:nvSpPr>
          <p:cNvPr id="541" name="Rectangle"/>
          <p:cNvSpPr/>
          <p:nvPr/>
        </p:nvSpPr>
        <p:spPr>
          <a:xfrm>
            <a:off x="-12701" y="-15278"/>
            <a:ext cx="12217402" cy="1898366"/>
          </a:xfrm>
          <a:prstGeom prst="rect">
            <a:avLst/>
          </a:prstGeom>
          <a:solidFill>
            <a:srgbClr val="4D3782">
              <a:alpha val="20000"/>
            </a:srgbClr>
          </a:solidFill>
          <a:ln w="12700">
            <a:miter lim="400000"/>
          </a:ln>
        </p:spPr>
        <p:txBody>
          <a:bodyPr lIns="45719" rIns="45719" anchor="ctr"/>
          <a:lstStyle/>
          <a:p>
            <a:pPr>
              <a:defRPr>
                <a:solidFill>
                  <a:srgbClr val="4D3782"/>
                </a:solidFill>
              </a:defRPr>
            </a:pPr>
            <a:endParaRPr/>
          </a:p>
        </p:txBody>
      </p:sp>
      <p:sp>
        <p:nvSpPr>
          <p:cNvPr id="542" name="EIC…"/>
          <p:cNvSpPr txBox="1"/>
          <p:nvPr/>
        </p:nvSpPr>
        <p:spPr>
          <a:xfrm>
            <a:off x="1108286" y="266519"/>
            <a:ext cx="9975428" cy="133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90000"/>
              </a:lnSpc>
              <a:defRPr sz="4900">
                <a:solidFill>
                  <a:srgbClr val="4D3782"/>
                </a:solidFill>
                <a:latin typeface="Averta PE Bold"/>
                <a:ea typeface="Averta PE Bold"/>
                <a:cs typeface="Averta PE Bold"/>
                <a:sym typeface="Averta PE Bold"/>
              </a:defRPr>
            </a:pPr>
            <a:r>
              <a:rPr dirty="0"/>
              <a:t>EIC</a:t>
            </a:r>
          </a:p>
          <a:p>
            <a:pPr algn="ctr">
              <a:lnSpc>
                <a:spcPct val="90000"/>
              </a:lnSpc>
              <a:defRPr sz="3500" i="1">
                <a:solidFill>
                  <a:srgbClr val="4D3782"/>
                </a:solidFill>
                <a:latin typeface="Averta PE Semibold"/>
                <a:ea typeface="Averta PE Semibold"/>
                <a:cs typeface="Averta PE Semibold"/>
                <a:sym typeface="Averta PE Semibold"/>
              </a:defRPr>
            </a:pPr>
            <a:r>
              <a:t>WHO CAN APPLY &amp; WHAT FOR?</a:t>
            </a:r>
            <a:endParaRPr dirty="0"/>
          </a:p>
        </p:txBody>
      </p:sp>
      <p:pic>
        <p:nvPicPr>
          <p:cNvPr id="543"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84502" y="3040491"/>
            <a:ext cx="1270001" cy="1093521"/>
          </a:xfrm>
          <a:prstGeom prst="rect">
            <a:avLst/>
          </a:prstGeom>
          <a:ln w="12700">
            <a:miter lim="400000"/>
          </a:ln>
        </p:spPr>
      </p:pic>
      <p:pic>
        <p:nvPicPr>
          <p:cNvPr id="544"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41288" y="2432129"/>
            <a:ext cx="762001" cy="121355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533"/>
                                        </p:tgtEl>
                                        <p:attrNameLst>
                                          <p:attrName>style.visibility</p:attrName>
                                        </p:attrNameLst>
                                      </p:cBhvr>
                                      <p:to>
                                        <p:strVal val="visible"/>
                                      </p:to>
                                    </p:set>
                                    <p:animEffect transition="in" filter="wipe(up)">
                                      <p:cBhvr>
                                        <p:cTn id="7" dur="500"/>
                                        <p:tgtEl>
                                          <p:spTgt spid="533"/>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p:tmAbs val="0"/>
                                  </p:iterate>
                                  <p:childTnLst>
                                    <p:set>
                                      <p:cBhvr>
                                        <p:cTn id="10" fill="hold"/>
                                        <p:tgtEl>
                                          <p:spTgt spid="536"/>
                                        </p:tgtEl>
                                        <p:attrNameLst>
                                          <p:attrName>style.visibility</p:attrName>
                                        </p:attrNameLst>
                                      </p:cBhvr>
                                      <p:to>
                                        <p:strVal val="visible"/>
                                      </p:to>
                                    </p:set>
                                    <p:anim calcmode="lin" valueType="num">
                                      <p:cBhvr>
                                        <p:cTn id="11" dur="500" fill="hold"/>
                                        <p:tgtEl>
                                          <p:spTgt spid="536"/>
                                        </p:tgtEl>
                                        <p:attrNameLst>
                                          <p:attrName>ppt_w</p:attrName>
                                        </p:attrNameLst>
                                      </p:cBhvr>
                                      <p:tavLst>
                                        <p:tav tm="0">
                                          <p:val>
                                            <p:fltVal val="0"/>
                                          </p:val>
                                        </p:tav>
                                        <p:tav tm="100000">
                                          <p:val>
                                            <p:strVal val="#ppt_w"/>
                                          </p:val>
                                        </p:tav>
                                      </p:tavLst>
                                    </p:anim>
                                    <p:anim calcmode="lin" valueType="num">
                                      <p:cBhvr>
                                        <p:cTn id="12" dur="500" fill="hold"/>
                                        <p:tgtEl>
                                          <p:spTgt spid="536"/>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iterate>
                                    <p:tmAbs val="0"/>
                                  </p:iterate>
                                  <p:childTnLst>
                                    <p:set>
                                      <p:cBhvr>
                                        <p:cTn id="15" fill="hold"/>
                                        <p:tgtEl>
                                          <p:spTgt spid="540"/>
                                        </p:tgtEl>
                                        <p:attrNameLst>
                                          <p:attrName>style.visibility</p:attrName>
                                        </p:attrNameLst>
                                      </p:cBhvr>
                                      <p:to>
                                        <p:strVal val="visible"/>
                                      </p:to>
                                    </p:set>
                                    <p:anim calcmode="lin" valueType="num">
                                      <p:cBhvr>
                                        <p:cTn id="16" dur="200" fill="hold"/>
                                        <p:tgtEl>
                                          <p:spTgt spid="540"/>
                                        </p:tgtEl>
                                        <p:attrNameLst>
                                          <p:attrName>ppt_w</p:attrName>
                                        </p:attrNameLst>
                                      </p:cBhvr>
                                      <p:tavLst>
                                        <p:tav tm="0">
                                          <p:val>
                                            <p:fltVal val="0"/>
                                          </p:val>
                                        </p:tav>
                                        <p:tav tm="100000">
                                          <p:val>
                                            <p:strVal val="#ppt_w"/>
                                          </p:val>
                                        </p:tav>
                                      </p:tavLst>
                                    </p:anim>
                                    <p:anim calcmode="lin" valueType="num">
                                      <p:cBhvr>
                                        <p:cTn id="17" dur="200" fill="hold"/>
                                        <p:tgtEl>
                                          <p:spTgt spid="540"/>
                                        </p:tgtEl>
                                        <p:attrNameLst>
                                          <p:attrName>ppt_h</p:attrName>
                                        </p:attrNameLst>
                                      </p:cBhvr>
                                      <p:tavLst>
                                        <p:tav tm="0">
                                          <p:val>
                                            <p:fltVal val="0"/>
                                          </p:val>
                                        </p:tav>
                                        <p:tav tm="100000">
                                          <p:val>
                                            <p:strVal val="#ppt_h"/>
                                          </p:val>
                                        </p:tav>
                                      </p:tavLst>
                                    </p:anim>
                                  </p:childTnLst>
                                </p:cTn>
                              </p:par>
                            </p:childTnLst>
                          </p:cTn>
                        </p:par>
                        <p:par>
                          <p:cTn id="18" fill="hold">
                            <p:stCondLst>
                              <p:cond delay="1200"/>
                            </p:stCondLst>
                            <p:childTnLst>
                              <p:par>
                                <p:cTn id="19" presetID="22" presetClass="entr" presetSubtype="8" fill="hold" grpId="0" nodeType="afterEffect">
                                  <p:stCondLst>
                                    <p:cond delay="0"/>
                                  </p:stCondLst>
                                  <p:iterate>
                                    <p:tmAbs val="0"/>
                                  </p:iterate>
                                  <p:childTnLst>
                                    <p:set>
                                      <p:cBhvr>
                                        <p:cTn id="20" fill="hold"/>
                                        <p:tgtEl>
                                          <p:spTgt spid="529"/>
                                        </p:tgtEl>
                                        <p:attrNameLst>
                                          <p:attrName>style.visibility</p:attrName>
                                        </p:attrNameLst>
                                      </p:cBhvr>
                                      <p:to>
                                        <p:strVal val="visible"/>
                                      </p:to>
                                    </p:set>
                                    <p:animEffect transition="in" filter="wipe(left)">
                                      <p:cBhvr>
                                        <p:cTn id="21" dur="500"/>
                                        <p:tgtEl>
                                          <p:spTgt spid="529"/>
                                        </p:tgtEl>
                                      </p:cBhvr>
                                    </p:animEffect>
                                  </p:childTnLst>
                                </p:cTn>
                              </p:par>
                            </p:childTnLst>
                          </p:cTn>
                        </p:par>
                        <p:par>
                          <p:cTn id="22" fill="hold">
                            <p:stCondLst>
                              <p:cond delay="1700"/>
                            </p:stCondLst>
                            <p:childTnLst>
                              <p:par>
                                <p:cTn id="23" presetID="10" presetClass="entr" fill="hold" grpId="0" nodeType="afterEffect">
                                  <p:stCondLst>
                                    <p:cond delay="0"/>
                                  </p:stCondLst>
                                  <p:iterate>
                                    <p:tmAbs val="0"/>
                                  </p:iterate>
                                  <p:childTnLst>
                                    <p:set>
                                      <p:cBhvr>
                                        <p:cTn id="24" fill="hold"/>
                                        <p:tgtEl>
                                          <p:spTgt spid="537"/>
                                        </p:tgtEl>
                                        <p:attrNameLst>
                                          <p:attrName>style.visibility</p:attrName>
                                        </p:attrNameLst>
                                      </p:cBhvr>
                                      <p:to>
                                        <p:strVal val="visible"/>
                                      </p:to>
                                    </p:set>
                                    <p:animEffect transition="in" filter="fade">
                                      <p:cBhvr>
                                        <p:cTn id="25" dur="500"/>
                                        <p:tgtEl>
                                          <p:spTgt spid="537"/>
                                        </p:tgtEl>
                                      </p:cBhvr>
                                    </p:animEffect>
                                  </p:childTnLst>
                                </p:cTn>
                              </p:par>
                            </p:childTnLst>
                          </p:cTn>
                        </p:par>
                        <p:par>
                          <p:cTn id="26" fill="hold">
                            <p:stCondLst>
                              <p:cond delay="2200"/>
                            </p:stCondLst>
                            <p:childTnLst>
                              <p:par>
                                <p:cTn id="27" presetID="10" presetClass="entr" fill="hold" grpId="0" nodeType="afterEffect">
                                  <p:stCondLst>
                                    <p:cond delay="0"/>
                                  </p:stCondLst>
                                  <p:iterate>
                                    <p:tmAbs val="0"/>
                                  </p:iterate>
                                  <p:childTnLst>
                                    <p:set>
                                      <p:cBhvr>
                                        <p:cTn id="28" fill="hold"/>
                                        <p:tgtEl>
                                          <p:spTgt spid="538"/>
                                        </p:tgtEl>
                                        <p:attrNameLst>
                                          <p:attrName>style.visibility</p:attrName>
                                        </p:attrNameLst>
                                      </p:cBhvr>
                                      <p:to>
                                        <p:strVal val="visible"/>
                                      </p:to>
                                    </p:set>
                                    <p:animEffect transition="in" filter="fade">
                                      <p:cBhvr>
                                        <p:cTn id="29" dur="500"/>
                                        <p:tgtEl>
                                          <p:spTgt spid="538"/>
                                        </p:tgtEl>
                                      </p:cBhvr>
                                    </p:animEffect>
                                  </p:childTnLst>
                                </p:cTn>
                              </p:par>
                            </p:childTnLst>
                          </p:cTn>
                        </p:par>
                        <p:par>
                          <p:cTn id="30" fill="hold">
                            <p:stCondLst>
                              <p:cond delay="2700"/>
                            </p:stCondLst>
                            <p:childTnLst>
                              <p:par>
                                <p:cTn id="31" presetID="22" presetClass="entr" presetSubtype="1" fill="hold" grpId="0" nodeType="afterEffect">
                                  <p:stCondLst>
                                    <p:cond delay="0"/>
                                  </p:stCondLst>
                                  <p:iterate>
                                    <p:tmAbs val="0"/>
                                  </p:iterate>
                                  <p:childTnLst>
                                    <p:set>
                                      <p:cBhvr>
                                        <p:cTn id="32" fill="hold"/>
                                        <p:tgtEl>
                                          <p:spTgt spid="530"/>
                                        </p:tgtEl>
                                        <p:attrNameLst>
                                          <p:attrName>style.visibility</p:attrName>
                                        </p:attrNameLst>
                                      </p:cBhvr>
                                      <p:to>
                                        <p:strVal val="visible"/>
                                      </p:to>
                                    </p:set>
                                    <p:animEffect transition="in" filter="wipe(up)">
                                      <p:cBhvr>
                                        <p:cTn id="33" dur="500"/>
                                        <p:tgtEl>
                                          <p:spTgt spid="530"/>
                                        </p:tgtEl>
                                      </p:cBhvr>
                                    </p:animEffect>
                                  </p:childTnLst>
                                </p:cTn>
                              </p:par>
                            </p:childTnLst>
                          </p:cTn>
                        </p:par>
                        <p:par>
                          <p:cTn id="34" fill="hold">
                            <p:stCondLst>
                              <p:cond delay="3200"/>
                            </p:stCondLst>
                            <p:childTnLst>
                              <p:par>
                                <p:cTn id="35" presetID="10" presetClass="entr" fill="hold" grpId="0" nodeType="afterEffect">
                                  <p:stCondLst>
                                    <p:cond delay="0"/>
                                  </p:stCondLst>
                                  <p:iterate>
                                    <p:tmAbs val="0"/>
                                  </p:iterate>
                                  <p:childTnLst>
                                    <p:set>
                                      <p:cBhvr>
                                        <p:cTn id="36" fill="hold"/>
                                        <p:tgtEl>
                                          <p:spTgt spid="539"/>
                                        </p:tgtEl>
                                        <p:attrNameLst>
                                          <p:attrName>style.visibility</p:attrName>
                                        </p:attrNameLst>
                                      </p:cBhvr>
                                      <p:to>
                                        <p:strVal val="visible"/>
                                      </p:to>
                                    </p:set>
                                    <p:animEffect transition="in" filter="fade">
                                      <p:cBhvr>
                                        <p:cTn id="37" dur="500"/>
                                        <p:tgtEl>
                                          <p:spTgt spid="539"/>
                                        </p:tgtEl>
                                      </p:cBhvr>
                                    </p:animEffect>
                                  </p:childTnLst>
                                </p:cTn>
                              </p:par>
                            </p:childTnLst>
                          </p:cTn>
                        </p:par>
                        <p:par>
                          <p:cTn id="38" fill="hold">
                            <p:stCondLst>
                              <p:cond delay="3700"/>
                            </p:stCondLst>
                            <p:childTnLst>
                              <p:par>
                                <p:cTn id="39" presetID="10" presetClass="entr" fill="hold" grpId="0" nodeType="afterEffect">
                                  <p:stCondLst>
                                    <p:cond delay="0"/>
                                  </p:stCondLst>
                                  <p:iterate>
                                    <p:tmAbs val="0"/>
                                  </p:iterate>
                                  <p:childTnLst>
                                    <p:set>
                                      <p:cBhvr>
                                        <p:cTn id="40" fill="hold"/>
                                        <p:tgtEl>
                                          <p:spTgt spid="543"/>
                                        </p:tgtEl>
                                        <p:attrNameLst>
                                          <p:attrName>style.visibility</p:attrName>
                                        </p:attrNameLst>
                                      </p:cBhvr>
                                      <p:to>
                                        <p:strVal val="visible"/>
                                      </p:to>
                                    </p:set>
                                    <p:animEffect transition="in" filter="fade">
                                      <p:cBhvr>
                                        <p:cTn id="41" dur="500"/>
                                        <p:tgtEl>
                                          <p:spTgt spid="543"/>
                                        </p:tgtEl>
                                      </p:cBhvr>
                                    </p:animEffect>
                                  </p:childTnLst>
                                </p:cTn>
                              </p:par>
                            </p:childTnLst>
                          </p:cTn>
                        </p:par>
                        <p:par>
                          <p:cTn id="42" fill="hold">
                            <p:stCondLst>
                              <p:cond delay="4200"/>
                            </p:stCondLst>
                            <p:childTnLst>
                              <p:par>
                                <p:cTn id="43" presetID="10" presetClass="entr" fill="hold" grpId="0" nodeType="afterEffect">
                                  <p:stCondLst>
                                    <p:cond delay="0"/>
                                  </p:stCondLst>
                                  <p:iterate>
                                    <p:tmAbs val="0"/>
                                  </p:iterate>
                                  <p:childTnLst>
                                    <p:set>
                                      <p:cBhvr>
                                        <p:cTn id="44" fill="hold"/>
                                        <p:tgtEl>
                                          <p:spTgt spid="544"/>
                                        </p:tgtEl>
                                        <p:attrNameLst>
                                          <p:attrName>style.visibility</p:attrName>
                                        </p:attrNameLst>
                                      </p:cBhvr>
                                      <p:to>
                                        <p:strVal val="visible"/>
                                      </p:to>
                                    </p:set>
                                    <p:animEffect transition="in" filter="fade">
                                      <p:cBhvr>
                                        <p:cTn id="45" dur="500"/>
                                        <p:tgtEl>
                                          <p:spTgt spid="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animBg="1" advAuto="0"/>
      <p:bldP spid="530" grpId="0" animBg="1" advAuto="0"/>
      <p:bldP spid="533" grpId="0" animBg="1" advAuto="0"/>
      <p:bldP spid="536" grpId="0" animBg="1" advAuto="0"/>
      <p:bldP spid="537" grpId="0" animBg="1" advAuto="0"/>
      <p:bldP spid="538" grpId="0" animBg="1" advAuto="0"/>
      <p:bldP spid="539" grpId="0" animBg="1" advAuto="0"/>
      <p:bldP spid="540" grpId="0" animBg="1" advAuto="0"/>
      <p:bldP spid="543" grpId="0" animBg="1" advAuto="0"/>
      <p:bldP spid="544"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DBAAF21D-0288-E4BF-05D3-51EF4DD95E8C}"/>
              </a:ext>
            </a:extLst>
          </p:cNvPr>
          <p:cNvPicPr>
            <a:picLocks noGrp="1" noChangeAspect="1"/>
          </p:cNvPicPr>
          <p:nvPr>
            <p:ph idx="4294967295"/>
          </p:nvPr>
        </p:nvPicPr>
        <p:blipFill>
          <a:blip r:embed="rId3"/>
          <a:stretch>
            <a:fillRect/>
          </a:stretch>
        </p:blipFill>
        <p:spPr>
          <a:xfrm>
            <a:off x="976095" y="1477277"/>
            <a:ext cx="9566041" cy="4249754"/>
          </a:xfrm>
          <a:prstGeom prst="rect">
            <a:avLst/>
          </a:prstGeom>
        </p:spPr>
      </p:pic>
      <p:sp>
        <p:nvSpPr>
          <p:cNvPr id="8" name="Rectangle">
            <a:extLst>
              <a:ext uri="{FF2B5EF4-FFF2-40B4-BE49-F238E27FC236}">
                <a16:creationId xmlns:a16="http://schemas.microsoft.com/office/drawing/2014/main" id="{B7884B22-594A-654E-CE5F-8AAB20DF842C}"/>
              </a:ext>
            </a:extLst>
          </p:cNvPr>
          <p:cNvSpPr/>
          <p:nvPr/>
        </p:nvSpPr>
        <p:spPr>
          <a:xfrm>
            <a:off x="-12701" y="-15278"/>
            <a:ext cx="12217402" cy="1898366"/>
          </a:xfrm>
          <a:prstGeom prst="rect">
            <a:avLst/>
          </a:prstGeom>
          <a:solidFill>
            <a:srgbClr val="4D3782">
              <a:alpha val="20000"/>
            </a:srgbClr>
          </a:solidFill>
          <a:ln w="12700">
            <a:miter lim="400000"/>
          </a:ln>
        </p:spPr>
        <p:txBody>
          <a:bodyPr lIns="45719" rIns="45719" anchor="ctr"/>
          <a:lstStyle/>
          <a:p>
            <a:pPr>
              <a:defRPr>
                <a:solidFill>
                  <a:srgbClr val="4D3782"/>
                </a:solidFill>
              </a:defRPr>
            </a:pPr>
            <a:endParaRPr/>
          </a:p>
        </p:txBody>
      </p:sp>
    </p:spTree>
    <p:extLst>
      <p:ext uri="{BB962C8B-B14F-4D97-AF65-F5344CB8AC3E}">
        <p14:creationId xmlns:p14="http://schemas.microsoft.com/office/powerpoint/2010/main" val="4235600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E3DAEC-C7D8-676E-5170-1D27CA36BD7E}"/>
              </a:ext>
            </a:extLst>
          </p:cNvPr>
          <p:cNvPicPr>
            <a:picLocks noChangeAspect="1"/>
          </p:cNvPicPr>
          <p:nvPr/>
        </p:nvPicPr>
        <p:blipFill>
          <a:blip r:embed="rId2"/>
          <a:stretch>
            <a:fillRect/>
          </a:stretch>
        </p:blipFill>
        <p:spPr>
          <a:xfrm>
            <a:off x="276528" y="619759"/>
            <a:ext cx="6153466" cy="4311872"/>
          </a:xfrm>
          <a:prstGeom prst="rect">
            <a:avLst/>
          </a:prstGeom>
        </p:spPr>
      </p:pic>
      <p:pic>
        <p:nvPicPr>
          <p:cNvPr id="5" name="Picture 4">
            <a:extLst>
              <a:ext uri="{FF2B5EF4-FFF2-40B4-BE49-F238E27FC236}">
                <a16:creationId xmlns:a16="http://schemas.microsoft.com/office/drawing/2014/main" id="{B5488E62-C002-CB83-4702-0F420D73E63E}"/>
              </a:ext>
            </a:extLst>
          </p:cNvPr>
          <p:cNvPicPr>
            <a:picLocks noChangeAspect="1"/>
          </p:cNvPicPr>
          <p:nvPr/>
        </p:nvPicPr>
        <p:blipFill>
          <a:blip r:embed="rId3"/>
          <a:stretch>
            <a:fillRect/>
          </a:stretch>
        </p:blipFill>
        <p:spPr>
          <a:xfrm>
            <a:off x="6458040" y="619759"/>
            <a:ext cx="5457432" cy="1637901"/>
          </a:xfrm>
          <a:prstGeom prst="rect">
            <a:avLst/>
          </a:prstGeom>
        </p:spPr>
      </p:pic>
      <p:pic>
        <p:nvPicPr>
          <p:cNvPr id="7" name="Picture 6">
            <a:extLst>
              <a:ext uri="{FF2B5EF4-FFF2-40B4-BE49-F238E27FC236}">
                <a16:creationId xmlns:a16="http://schemas.microsoft.com/office/drawing/2014/main" id="{723993D7-1078-168D-E6B0-392E65485AC2}"/>
              </a:ext>
            </a:extLst>
          </p:cNvPr>
          <p:cNvPicPr>
            <a:picLocks noChangeAspect="1"/>
          </p:cNvPicPr>
          <p:nvPr/>
        </p:nvPicPr>
        <p:blipFill>
          <a:blip r:embed="rId4"/>
          <a:stretch>
            <a:fillRect/>
          </a:stretch>
        </p:blipFill>
        <p:spPr>
          <a:xfrm>
            <a:off x="6466073" y="2336800"/>
            <a:ext cx="5449399" cy="3858580"/>
          </a:xfrm>
          <a:prstGeom prst="rect">
            <a:avLst/>
          </a:prstGeom>
        </p:spPr>
      </p:pic>
    </p:spTree>
    <p:extLst>
      <p:ext uri="{BB962C8B-B14F-4D97-AF65-F5344CB8AC3E}">
        <p14:creationId xmlns:p14="http://schemas.microsoft.com/office/powerpoint/2010/main" val="22657402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F0A41-A451-69B2-F863-77CD3BA65007}"/>
              </a:ext>
            </a:extLst>
          </p:cNvPr>
          <p:cNvPicPr>
            <a:picLocks noChangeAspect="1"/>
          </p:cNvPicPr>
          <p:nvPr/>
        </p:nvPicPr>
        <p:blipFill>
          <a:blip r:embed="rId2"/>
          <a:stretch>
            <a:fillRect/>
          </a:stretch>
        </p:blipFill>
        <p:spPr>
          <a:xfrm>
            <a:off x="1306513" y="520567"/>
            <a:ext cx="10764837" cy="5570804"/>
          </a:xfrm>
          <a:prstGeom prst="rect">
            <a:avLst/>
          </a:prstGeom>
          <a:noFill/>
        </p:spPr>
      </p:pic>
      <p:sp>
        <p:nvSpPr>
          <p:cNvPr id="2" name="Slide Number Placeholder 1" hidden="1">
            <a:extLst>
              <a:ext uri="{FF2B5EF4-FFF2-40B4-BE49-F238E27FC236}">
                <a16:creationId xmlns:a16="http://schemas.microsoft.com/office/drawing/2014/main" id="{08E1C3C0-848A-0746-BC49-61BCE4E07DDC}"/>
              </a:ext>
            </a:extLst>
          </p:cNvPr>
          <p:cNvSpPr>
            <a:spLocks noGrp="1"/>
          </p:cNvSpPr>
          <p:nvPr>
            <p:ph type="sldNum" sz="quarter" idx="4294967295"/>
          </p:nvPr>
        </p:nvSpPr>
        <p:spPr>
          <a:xfrm>
            <a:off x="346051" y="6406643"/>
            <a:ext cx="262637" cy="281941"/>
          </a:xfrm>
        </p:spPr>
        <p:txBody>
          <a:bodyPr/>
          <a:lstStyle/>
          <a:p>
            <a:pPr>
              <a:spcAft>
                <a:spcPts val="600"/>
              </a:spcAft>
            </a:pPr>
            <a:fld id="{86CB4B4D-7CA3-9044-876B-883B54F8677D}" type="slidenum">
              <a:rPr lang="lv-LV" smtClean="0"/>
              <a:pPr>
                <a:spcAft>
                  <a:spcPts val="600"/>
                </a:spcAft>
              </a:pPr>
              <a:t>49</a:t>
            </a:fld>
            <a:endParaRPr lang="lv-LV"/>
          </a:p>
        </p:txBody>
      </p:sp>
    </p:spTree>
    <p:extLst>
      <p:ext uri="{BB962C8B-B14F-4D97-AF65-F5344CB8AC3E}">
        <p14:creationId xmlns:p14="http://schemas.microsoft.com/office/powerpoint/2010/main" val="107606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E22998-1A5E-6A40-9DE4-2A332E77B4E9}"/>
              </a:ext>
            </a:extLst>
          </p:cNvPr>
          <p:cNvSpPr>
            <a:spLocks noGrp="1"/>
          </p:cNvSpPr>
          <p:nvPr>
            <p:ph type="sldNum" sz="quarter" idx="12"/>
          </p:nvPr>
        </p:nvSpPr>
        <p:spPr>
          <a:xfrm>
            <a:off x="9342120" y="6289080"/>
            <a:ext cx="2743200" cy="365125"/>
          </a:xfrm>
        </p:spPr>
        <p:txBody>
          <a:bodyPr/>
          <a:lstStyle/>
          <a:p>
            <a:fld id="{660F3F40-12FA-4968-8235-5F18DAFE2DEF}" type="slidenum">
              <a:rPr lang="lv-LV" sz="900" smtClean="0">
                <a:latin typeface="Arial" panose="020B0604020202020204" pitchFamily="34" charset="0"/>
                <a:cs typeface="Arial" panose="020B0604020202020204" pitchFamily="34" charset="0"/>
              </a:rPr>
              <a:t>5</a:t>
            </a:fld>
            <a:endParaRPr lang="lv-LV" sz="9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0013EB8-7210-F64D-8AAD-0A40A2411F1A}"/>
              </a:ext>
            </a:extLst>
          </p:cNvPr>
          <p:cNvSpPr/>
          <p:nvPr/>
        </p:nvSpPr>
        <p:spPr>
          <a:xfrm>
            <a:off x="6397720" y="203795"/>
            <a:ext cx="6122853" cy="400110"/>
          </a:xfrm>
          <a:prstGeom prst="rect">
            <a:avLst/>
          </a:prstGeom>
        </p:spPr>
        <p:txBody>
          <a:bodyPr wrap="square">
            <a:spAutoFit/>
          </a:bodyPr>
          <a:lstStyle/>
          <a:p>
            <a:r>
              <a:rPr lang="en-US" sz="2000" dirty="0" err="1">
                <a:latin typeface="Arial" panose="020B0604020202020204" pitchFamily="34" charset="0"/>
                <a:ea typeface="Verdana" panose="020B0604030504040204" pitchFamily="34" charset="0"/>
                <a:cs typeface="Arial" panose="020B0604020202020204" pitchFamily="34" charset="0"/>
                <a:hlinkClick r:id="rId2"/>
              </a:rPr>
              <a:t>Prezentācijas</a:t>
            </a:r>
            <a:r>
              <a:rPr lang="en-US" sz="2000" dirty="0">
                <a:latin typeface="Arial" panose="020B0604020202020204" pitchFamily="34" charset="0"/>
                <a:ea typeface="Verdana" panose="020B0604030504040204" pitchFamily="34" charset="0"/>
                <a:cs typeface="Arial" panose="020B0604020202020204" pitchFamily="34" charset="0"/>
                <a:hlinkClick r:id="rId2"/>
              </a:rPr>
              <a:t> </a:t>
            </a:r>
            <a:r>
              <a:rPr lang="en-US" sz="2000" dirty="0" err="1">
                <a:latin typeface="Arial" panose="020B0604020202020204" pitchFamily="34" charset="0"/>
                <a:ea typeface="Verdana" panose="020B0604030504040204" pitchFamily="34" charset="0"/>
                <a:cs typeface="Arial" panose="020B0604020202020204" pitchFamily="34" charset="0"/>
                <a:hlinkClick r:id="rId2"/>
              </a:rPr>
              <a:t>materiāli</a:t>
            </a:r>
            <a:r>
              <a:rPr lang="en-US" sz="2000" dirty="0">
                <a:latin typeface="Arial" panose="020B0604020202020204" pitchFamily="34" charset="0"/>
                <a:ea typeface="Verdana" panose="020B0604030504040204" pitchFamily="34" charset="0"/>
                <a:cs typeface="Arial" panose="020B0604020202020204" pitchFamily="34" charset="0"/>
                <a:hlinkClick r:id="rId2"/>
              </a:rPr>
              <a:t> un video </a:t>
            </a:r>
            <a:r>
              <a:rPr lang="en-US" sz="2000" dirty="0" err="1">
                <a:latin typeface="Arial" panose="020B0604020202020204" pitchFamily="34" charset="0"/>
                <a:ea typeface="Verdana" panose="020B0604030504040204" pitchFamily="34" charset="0"/>
                <a:cs typeface="Arial" panose="020B0604020202020204" pitchFamily="34" charset="0"/>
                <a:hlinkClick r:id="rId2"/>
              </a:rPr>
              <a:t>ieraksti</a:t>
            </a:r>
            <a:endParaRPr lang="en-US" sz="2000" dirty="0">
              <a:latin typeface="Arial" panose="020B0604020202020204" pitchFamily="34" charset="0"/>
              <a:ea typeface="Verdana" panose="020B060403050404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9B21CF5B-A885-334C-9C90-2BA7C59D3F1C}"/>
              </a:ext>
            </a:extLst>
          </p:cNvPr>
          <p:cNvSpPr/>
          <p:nvPr/>
        </p:nvSpPr>
        <p:spPr>
          <a:xfrm>
            <a:off x="190882" y="3162318"/>
            <a:ext cx="1225015" cy="400110"/>
          </a:xfrm>
          <a:prstGeom prst="rect">
            <a:avLst/>
          </a:prstGeom>
        </p:spPr>
        <p:txBody>
          <a:bodyPr wrap="none">
            <a:spAutoFit/>
          </a:bodyPr>
          <a:lstStyle/>
          <a:p>
            <a:r>
              <a:rPr lang="lv-LV" sz="2000" dirty="0">
                <a:latin typeface="Arial" panose="020B0604020202020204" pitchFamily="34" charset="0"/>
                <a:ea typeface="Verdana" panose="020B0604030504040204" pitchFamily="34" charset="0"/>
                <a:cs typeface="Arial" panose="020B0604020202020204" pitchFamily="34" charset="0"/>
                <a:hlinkClick r:id="rId3"/>
              </a:rPr>
              <a:t>Statistika</a:t>
            </a:r>
            <a:endParaRPr lang="lv-LV" sz="2000" dirty="0">
              <a:latin typeface="Arial" panose="020B0604020202020204" pitchFamily="34" charset="0"/>
              <a:ea typeface="Verdana" panose="020B060403050404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2D7D6B05-B8FF-4442-A3FC-E887B6FD80B1}"/>
              </a:ext>
            </a:extLst>
          </p:cNvPr>
          <p:cNvPicPr>
            <a:picLocks noChangeAspect="1"/>
          </p:cNvPicPr>
          <p:nvPr/>
        </p:nvPicPr>
        <p:blipFill>
          <a:blip r:embed="rId4"/>
          <a:stretch>
            <a:fillRect/>
          </a:stretch>
        </p:blipFill>
        <p:spPr>
          <a:xfrm>
            <a:off x="20659" y="0"/>
            <a:ext cx="2259107" cy="1290918"/>
          </a:xfrm>
          <a:prstGeom prst="rect">
            <a:avLst/>
          </a:prstGeom>
        </p:spPr>
      </p:pic>
      <p:sp>
        <p:nvSpPr>
          <p:cNvPr id="7" name="TextBox 6">
            <a:extLst>
              <a:ext uri="{FF2B5EF4-FFF2-40B4-BE49-F238E27FC236}">
                <a16:creationId xmlns:a16="http://schemas.microsoft.com/office/drawing/2014/main" id="{8EEE03CD-E34E-6843-8E14-825F8DE01923}"/>
              </a:ext>
            </a:extLst>
          </p:cNvPr>
          <p:cNvSpPr txBox="1"/>
          <p:nvPr/>
        </p:nvSpPr>
        <p:spPr>
          <a:xfrm>
            <a:off x="190882" y="181496"/>
            <a:ext cx="1311578" cy="400110"/>
          </a:xfrm>
          <a:prstGeom prst="rect">
            <a:avLst/>
          </a:prstGeom>
          <a:noFill/>
        </p:spPr>
        <p:txBody>
          <a:bodyPr wrap="none" rtlCol="0">
            <a:spAutoFit/>
          </a:bodyPr>
          <a:lstStyle/>
          <a:p>
            <a:r>
              <a:rPr lang="lv-LV" sz="2000" dirty="0">
                <a:latin typeface="Arial" panose="020B0604020202020204" pitchFamily="34" charset="0"/>
                <a:ea typeface="Verdana" panose="020B0604030504040204" pitchFamily="34" charset="0"/>
                <a:cs typeface="Arial" panose="020B0604020202020204" pitchFamily="34" charset="0"/>
                <a:hlinkClick r:id="rId5"/>
              </a:rPr>
              <a:t>Pasākumi</a:t>
            </a:r>
            <a:endParaRPr lang="lv-LV" sz="2000" dirty="0">
              <a:latin typeface="Arial" panose="020B0604020202020204" pitchFamily="34" charset="0"/>
              <a:ea typeface="Verdana" panose="020B060403050404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2968F8F7-78A0-6D7E-4B48-586C06019A2F}"/>
              </a:ext>
            </a:extLst>
          </p:cNvPr>
          <p:cNvPicPr>
            <a:picLocks noChangeAspect="1"/>
          </p:cNvPicPr>
          <p:nvPr/>
        </p:nvPicPr>
        <p:blipFill>
          <a:blip r:embed="rId6"/>
          <a:stretch>
            <a:fillRect/>
          </a:stretch>
        </p:blipFill>
        <p:spPr>
          <a:xfrm>
            <a:off x="6397720" y="749428"/>
            <a:ext cx="5491989" cy="2013345"/>
          </a:xfrm>
          <a:prstGeom prst="rect">
            <a:avLst/>
          </a:prstGeom>
        </p:spPr>
      </p:pic>
      <p:pic>
        <p:nvPicPr>
          <p:cNvPr id="19" name="Picture 18">
            <a:extLst>
              <a:ext uri="{FF2B5EF4-FFF2-40B4-BE49-F238E27FC236}">
                <a16:creationId xmlns:a16="http://schemas.microsoft.com/office/drawing/2014/main" id="{FAFA55CA-DAFF-AD36-BE05-340F5FCF1D2A}"/>
              </a:ext>
            </a:extLst>
          </p:cNvPr>
          <p:cNvPicPr>
            <a:picLocks noChangeAspect="1"/>
          </p:cNvPicPr>
          <p:nvPr/>
        </p:nvPicPr>
        <p:blipFill>
          <a:blip r:embed="rId7"/>
          <a:stretch>
            <a:fillRect/>
          </a:stretch>
        </p:blipFill>
        <p:spPr>
          <a:xfrm>
            <a:off x="190882" y="3594676"/>
            <a:ext cx="5186661" cy="2978071"/>
          </a:xfrm>
          <a:prstGeom prst="rect">
            <a:avLst/>
          </a:prstGeom>
        </p:spPr>
      </p:pic>
      <p:pic>
        <p:nvPicPr>
          <p:cNvPr id="21" name="Picture 20">
            <a:extLst>
              <a:ext uri="{FF2B5EF4-FFF2-40B4-BE49-F238E27FC236}">
                <a16:creationId xmlns:a16="http://schemas.microsoft.com/office/drawing/2014/main" id="{35B3C97F-BDEF-327D-8BE4-9F21313C450D}"/>
              </a:ext>
            </a:extLst>
          </p:cNvPr>
          <p:cNvPicPr>
            <a:picLocks noChangeAspect="1"/>
          </p:cNvPicPr>
          <p:nvPr/>
        </p:nvPicPr>
        <p:blipFill>
          <a:blip r:embed="rId8"/>
          <a:stretch>
            <a:fillRect/>
          </a:stretch>
        </p:blipFill>
        <p:spPr>
          <a:xfrm>
            <a:off x="6096000" y="3356893"/>
            <a:ext cx="6019091" cy="3183651"/>
          </a:xfrm>
          <a:prstGeom prst="rect">
            <a:avLst/>
          </a:prstGeom>
        </p:spPr>
      </p:pic>
      <p:sp>
        <p:nvSpPr>
          <p:cNvPr id="17" name="Rectangle 16">
            <a:extLst>
              <a:ext uri="{FF2B5EF4-FFF2-40B4-BE49-F238E27FC236}">
                <a16:creationId xmlns:a16="http://schemas.microsoft.com/office/drawing/2014/main" id="{63E58AA3-9D2A-984F-8C74-FCCE30470F0E}"/>
              </a:ext>
            </a:extLst>
          </p:cNvPr>
          <p:cNvSpPr/>
          <p:nvPr/>
        </p:nvSpPr>
        <p:spPr>
          <a:xfrm>
            <a:off x="6096000" y="2956783"/>
            <a:ext cx="1154483" cy="400110"/>
          </a:xfrm>
          <a:prstGeom prst="rect">
            <a:avLst/>
          </a:prstGeom>
        </p:spPr>
        <p:txBody>
          <a:bodyPr wrap="none">
            <a:spAutoFit/>
          </a:bodyPr>
          <a:lstStyle/>
          <a:p>
            <a:r>
              <a:rPr lang="lv-LV" sz="2000" dirty="0">
                <a:latin typeface="Arial" panose="020B0604020202020204" pitchFamily="34" charset="0"/>
                <a:ea typeface="Verdana" panose="020B0604030504040204" pitchFamily="34" charset="0"/>
                <a:cs typeface="Arial" panose="020B0604020202020204" pitchFamily="34" charset="0"/>
                <a:hlinkClick r:id="rId9"/>
              </a:rPr>
              <a:t>Jaunumi</a:t>
            </a:r>
            <a:endParaRPr lang="lv-LV" sz="2000" dirty="0">
              <a:latin typeface="Arial" panose="020B06040202020202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5BE0E44-D679-5D5C-1612-33D64C414B13}"/>
              </a:ext>
            </a:extLst>
          </p:cNvPr>
          <p:cNvPicPr>
            <a:picLocks noChangeAspect="1"/>
          </p:cNvPicPr>
          <p:nvPr/>
        </p:nvPicPr>
        <p:blipFill>
          <a:blip r:embed="rId10"/>
          <a:stretch>
            <a:fillRect/>
          </a:stretch>
        </p:blipFill>
        <p:spPr>
          <a:xfrm>
            <a:off x="126006" y="763102"/>
            <a:ext cx="5316411" cy="2230344"/>
          </a:xfrm>
          <a:prstGeom prst="rect">
            <a:avLst/>
          </a:prstGeom>
        </p:spPr>
      </p:pic>
    </p:spTree>
    <p:extLst>
      <p:ext uri="{BB962C8B-B14F-4D97-AF65-F5344CB8AC3E}">
        <p14:creationId xmlns:p14="http://schemas.microsoft.com/office/powerpoint/2010/main" val="1121662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D85142-CEAC-8F28-CA63-E3CDEF899800}"/>
              </a:ext>
            </a:extLst>
          </p:cNvPr>
          <p:cNvPicPr>
            <a:picLocks noChangeAspect="1"/>
          </p:cNvPicPr>
          <p:nvPr/>
        </p:nvPicPr>
        <p:blipFill>
          <a:blip r:embed="rId2"/>
          <a:stretch>
            <a:fillRect/>
          </a:stretch>
        </p:blipFill>
        <p:spPr>
          <a:xfrm>
            <a:off x="1413965" y="536893"/>
            <a:ext cx="7604305" cy="5893335"/>
          </a:xfrm>
          <a:prstGeom prst="rect">
            <a:avLst/>
          </a:prstGeom>
          <a:noFill/>
        </p:spPr>
      </p:pic>
      <p:sp>
        <p:nvSpPr>
          <p:cNvPr id="4" name="Slide Number Placeholder 3" hidden="1">
            <a:extLst>
              <a:ext uri="{FF2B5EF4-FFF2-40B4-BE49-F238E27FC236}">
                <a16:creationId xmlns:a16="http://schemas.microsoft.com/office/drawing/2014/main" id="{6DC63AA5-A07D-E5A2-74C1-03CC809E393E}"/>
              </a:ext>
            </a:extLst>
          </p:cNvPr>
          <p:cNvSpPr>
            <a:spLocks noGrp="1"/>
          </p:cNvSpPr>
          <p:nvPr>
            <p:ph type="sldNum" sz="quarter" idx="12"/>
          </p:nvPr>
        </p:nvSpPr>
        <p:spPr/>
        <p:txBody>
          <a:bodyPr/>
          <a:lstStyle/>
          <a:p>
            <a:pPr>
              <a:spcAft>
                <a:spcPts val="600"/>
              </a:spcAft>
            </a:pPr>
            <a:fld id="{660F3F40-12FA-4968-8235-5F18DAFE2DEF}" type="slidenum">
              <a:rPr lang="lv-LV" smtClean="0"/>
              <a:pPr>
                <a:spcAft>
                  <a:spcPts val="600"/>
                </a:spcAft>
              </a:pPr>
              <a:t>50</a:t>
            </a:fld>
            <a:endParaRPr lang="lv-LV"/>
          </a:p>
        </p:txBody>
      </p:sp>
    </p:spTree>
    <p:extLst>
      <p:ext uri="{BB962C8B-B14F-4D97-AF65-F5344CB8AC3E}">
        <p14:creationId xmlns:p14="http://schemas.microsoft.com/office/powerpoint/2010/main" val="42208344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6EBC402-37BC-21B8-FFA4-213F3AA73434}"/>
              </a:ext>
            </a:extLst>
          </p:cNvPr>
          <p:cNvPicPr>
            <a:picLocks noGrp="1" noChangeAspect="1"/>
          </p:cNvPicPr>
          <p:nvPr>
            <p:ph idx="1"/>
          </p:nvPr>
        </p:nvPicPr>
        <p:blipFill>
          <a:blip r:embed="rId3"/>
          <a:stretch>
            <a:fillRect/>
          </a:stretch>
        </p:blipFill>
        <p:spPr>
          <a:xfrm>
            <a:off x="1003298" y="1067029"/>
            <a:ext cx="6248402" cy="5294405"/>
          </a:xfrm>
        </p:spPr>
      </p:pic>
      <p:sp>
        <p:nvSpPr>
          <p:cNvPr id="4" name="Slide Number Placeholder 3">
            <a:extLst>
              <a:ext uri="{FF2B5EF4-FFF2-40B4-BE49-F238E27FC236}">
                <a16:creationId xmlns:a16="http://schemas.microsoft.com/office/drawing/2014/main" id="{B1852C30-B92C-DB93-B0B8-B3D65CF82CA6}"/>
              </a:ext>
            </a:extLst>
          </p:cNvPr>
          <p:cNvSpPr>
            <a:spLocks noGrp="1"/>
          </p:cNvSpPr>
          <p:nvPr>
            <p:ph type="sldNum" sz="quarter" idx="12"/>
          </p:nvPr>
        </p:nvSpPr>
        <p:spPr/>
        <p:txBody>
          <a:bodyPr/>
          <a:lstStyle/>
          <a:p>
            <a:fld id="{660F3F40-12FA-4968-8235-5F18DAFE2DEF}" type="slidenum">
              <a:rPr lang="lv-LV" smtClean="0"/>
              <a:t>51</a:t>
            </a:fld>
            <a:endParaRPr lang="lv-LV"/>
          </a:p>
        </p:txBody>
      </p:sp>
      <p:pic>
        <p:nvPicPr>
          <p:cNvPr id="8" name="Picture 7">
            <a:extLst>
              <a:ext uri="{FF2B5EF4-FFF2-40B4-BE49-F238E27FC236}">
                <a16:creationId xmlns:a16="http://schemas.microsoft.com/office/drawing/2014/main" id="{7A091055-6CFC-1EB3-4792-DE9CD91002C9}"/>
              </a:ext>
            </a:extLst>
          </p:cNvPr>
          <p:cNvPicPr>
            <a:picLocks noChangeAspect="1"/>
          </p:cNvPicPr>
          <p:nvPr/>
        </p:nvPicPr>
        <p:blipFill>
          <a:blip r:embed="rId4"/>
          <a:stretch>
            <a:fillRect/>
          </a:stretch>
        </p:blipFill>
        <p:spPr>
          <a:xfrm>
            <a:off x="5537199" y="688974"/>
            <a:ext cx="6146802" cy="2898258"/>
          </a:xfrm>
          <a:prstGeom prst="rect">
            <a:avLst/>
          </a:prstGeom>
        </p:spPr>
      </p:pic>
      <p:sp>
        <p:nvSpPr>
          <p:cNvPr id="9" name="TextBox 8">
            <a:extLst>
              <a:ext uri="{FF2B5EF4-FFF2-40B4-BE49-F238E27FC236}">
                <a16:creationId xmlns:a16="http://schemas.microsoft.com/office/drawing/2014/main" id="{63E32534-6C23-0E8A-6B5E-98370CB8F47E}"/>
              </a:ext>
            </a:extLst>
          </p:cNvPr>
          <p:cNvSpPr txBox="1"/>
          <p:nvPr/>
        </p:nvSpPr>
        <p:spPr>
          <a:xfrm>
            <a:off x="9745667" y="5799694"/>
            <a:ext cx="1608133" cy="369332"/>
          </a:xfrm>
          <a:prstGeom prst="rect">
            <a:avLst/>
          </a:prstGeom>
          <a:noFill/>
        </p:spPr>
        <p:txBody>
          <a:bodyPr wrap="none" rtlCol="0">
            <a:spAutoFit/>
          </a:bodyPr>
          <a:lstStyle/>
          <a:p>
            <a:r>
              <a:rPr lang="lv-LV" b="1" dirty="0" err="1">
                <a:solidFill>
                  <a:srgbClr val="800080"/>
                </a:solidFill>
                <a:latin typeface="Arial" panose="020B0604020202020204" pitchFamily="34" charset="0"/>
                <a:cs typeface="Arial" panose="020B0604020202020204" pitchFamily="34" charset="0"/>
              </a:rPr>
              <a:t>data</a:t>
            </a:r>
            <a:r>
              <a:rPr lang="lv-LV" b="1" dirty="0">
                <a:solidFill>
                  <a:srgbClr val="800080"/>
                </a:solidFill>
                <a:latin typeface="Arial" panose="020B0604020202020204" pitchFamily="34" charset="0"/>
                <a:cs typeface="Arial" panose="020B0604020202020204" pitchFamily="34" charset="0"/>
              </a:rPr>
              <a:t> </a:t>
            </a:r>
            <a:r>
              <a:rPr lang="lv-LV" b="1" dirty="0" err="1">
                <a:solidFill>
                  <a:srgbClr val="800080"/>
                </a:solidFill>
                <a:latin typeface="Arial" panose="020B0604020202020204" pitchFamily="34" charset="0"/>
                <a:cs typeface="Arial" panose="020B0604020202020204" pitchFamily="34" charset="0"/>
              </a:rPr>
              <a:t>for</a:t>
            </a:r>
            <a:r>
              <a:rPr lang="lv-LV" b="1" dirty="0">
                <a:solidFill>
                  <a:srgbClr val="800080"/>
                </a:solidFill>
                <a:latin typeface="Arial" panose="020B0604020202020204" pitchFamily="34" charset="0"/>
                <a:cs typeface="Arial" panose="020B0604020202020204" pitchFamily="34" charset="0"/>
              </a:rPr>
              <a:t> 2024</a:t>
            </a:r>
          </a:p>
        </p:txBody>
      </p:sp>
    </p:spTree>
    <p:extLst>
      <p:ext uri="{BB962C8B-B14F-4D97-AF65-F5344CB8AC3E}">
        <p14:creationId xmlns:p14="http://schemas.microsoft.com/office/powerpoint/2010/main" val="3575087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6969-AC50-AF2C-F155-7C01FB788B15}"/>
              </a:ext>
            </a:extLst>
          </p:cNvPr>
          <p:cNvSpPr>
            <a:spLocks noGrp="1"/>
          </p:cNvSpPr>
          <p:nvPr>
            <p:ph type="title"/>
          </p:nvPr>
        </p:nvSpPr>
        <p:spPr>
          <a:xfrm>
            <a:off x="1320800" y="339725"/>
            <a:ext cx="10515600" cy="1325563"/>
          </a:xfrm>
        </p:spPr>
        <p:txBody>
          <a:bodyPr/>
          <a:lstStyle/>
          <a:p>
            <a:r>
              <a:rPr lang="lv-LV" b="1">
                <a:solidFill>
                  <a:srgbClr val="002060"/>
                </a:solidFill>
                <a:latin typeface="Verdana"/>
                <a:ea typeface="Verdana"/>
              </a:rPr>
              <a:t>CONSORTIUM</a:t>
            </a:r>
            <a:endParaRPr lang="lv-LV" dirty="0"/>
          </a:p>
        </p:txBody>
      </p:sp>
      <p:sp>
        <p:nvSpPr>
          <p:cNvPr id="4" name="Slide Number Placeholder 3">
            <a:extLst>
              <a:ext uri="{FF2B5EF4-FFF2-40B4-BE49-F238E27FC236}">
                <a16:creationId xmlns:a16="http://schemas.microsoft.com/office/drawing/2014/main" id="{077D3E61-2BD4-C6BB-77CC-23BFF3B02985}"/>
              </a:ext>
            </a:extLst>
          </p:cNvPr>
          <p:cNvSpPr>
            <a:spLocks noGrp="1"/>
          </p:cNvSpPr>
          <p:nvPr>
            <p:ph type="sldNum" sz="quarter" idx="12"/>
          </p:nvPr>
        </p:nvSpPr>
        <p:spPr/>
        <p:txBody>
          <a:bodyPr/>
          <a:lstStyle/>
          <a:p>
            <a:fld id="{660F3F40-12FA-4968-8235-5F18DAFE2DEF}" type="slidenum">
              <a:rPr lang="lv-LV" smtClean="0"/>
              <a:t>52</a:t>
            </a:fld>
            <a:endParaRPr lang="lv-LV"/>
          </a:p>
        </p:txBody>
      </p:sp>
      <p:sp>
        <p:nvSpPr>
          <p:cNvPr id="6" name="Rectangle 2">
            <a:extLst>
              <a:ext uri="{FF2B5EF4-FFF2-40B4-BE49-F238E27FC236}">
                <a16:creationId xmlns:a16="http://schemas.microsoft.com/office/drawing/2014/main" id="{CA85D718-A79A-80FF-D13A-D2051E8C9311}"/>
              </a:ext>
            </a:extLst>
          </p:cNvPr>
          <p:cNvSpPr>
            <a:spLocks noGrp="1" noChangeArrowheads="1"/>
          </p:cNvSpPr>
          <p:nvPr>
            <p:ph idx="1"/>
          </p:nvPr>
        </p:nvSpPr>
        <p:spPr bwMode="auto">
          <a:xfrm>
            <a:off x="1066800" y="1535168"/>
            <a:ext cx="9804400" cy="4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50000"/>
              </a:lnSpc>
              <a:spcBef>
                <a:spcPct val="0"/>
              </a:spcBef>
              <a:spcAft>
                <a:spcPct val="0"/>
              </a:spcAft>
            </a:pPr>
            <a:r>
              <a:rPr kumimoji="0" lang="lv-LV" altLang="lv-LV" sz="2000" b="1" i="0" u="none" strike="noStrike" cap="none" normalizeH="0" baseline="0" dirty="0">
                <a:ln>
                  <a:noFill/>
                </a:ln>
                <a:solidFill>
                  <a:schemeClr val="tx1"/>
                </a:solidFill>
                <a:effectLst/>
                <a:latin typeface="Arial" panose="020B0604020202020204" pitchFamily="34" charset="0"/>
              </a:rPr>
              <a:t>EIC </a:t>
            </a:r>
            <a:r>
              <a:rPr kumimoji="0" lang="lv-LV" altLang="lv-LV" sz="2000" b="1" i="0" u="none" strike="noStrike" cap="none" normalizeH="0" baseline="0" dirty="0" err="1">
                <a:ln>
                  <a:noFill/>
                </a:ln>
                <a:solidFill>
                  <a:schemeClr val="tx1"/>
                </a:solidFill>
                <a:effectLst/>
                <a:latin typeface="Arial" panose="020B0604020202020204" pitchFamily="34" charset="0"/>
              </a:rPr>
              <a:t>Pathfinder</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projects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have</a:t>
            </a:r>
            <a:r>
              <a:rPr kumimoji="0" lang="lv-LV" altLang="lv-LV" sz="2000" b="0" i="0" u="none" strike="noStrike" cap="none" normalizeH="0" baseline="0" dirty="0">
                <a:ln>
                  <a:noFill/>
                </a:ln>
                <a:solidFill>
                  <a:schemeClr val="tx1"/>
                </a:solidFill>
                <a:effectLst/>
                <a:latin typeface="Arial" panose="020B0604020202020204" pitchFamily="34" charset="0"/>
              </a:rPr>
              <a:t> a </a:t>
            </a:r>
            <a:r>
              <a:rPr kumimoji="0" lang="lv-LV" altLang="lv-LV" sz="2000" b="0" i="0" u="none" strike="noStrike" cap="none" normalizeH="0" baseline="0" dirty="0" err="1">
                <a:ln>
                  <a:noFill/>
                </a:ln>
                <a:solidFill>
                  <a:schemeClr val="tx1"/>
                </a:solidFill>
                <a:effectLst/>
                <a:latin typeface="Arial" panose="020B0604020202020204" pitchFamily="34" charset="0"/>
              </a:rPr>
              <a:t>recommended</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maximum</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grant</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of</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a:ln>
                  <a:noFill/>
                </a:ln>
                <a:solidFill>
                  <a:schemeClr val="tx1"/>
                </a:solidFill>
                <a:effectLst/>
                <a:latin typeface="Arial" panose="020B0604020202020204" pitchFamily="34" charset="0"/>
              </a:rPr>
              <a:t>€3M</a:t>
            </a:r>
            <a:r>
              <a:rPr kumimoji="0" lang="lv-LV" altLang="lv-LV" sz="2000" b="0" i="0" u="none" strike="noStrike" cap="none" normalizeH="0" baseline="0" dirty="0">
                <a:ln>
                  <a:noFill/>
                </a:ln>
                <a:solidFill>
                  <a:schemeClr val="tx1"/>
                </a:solidFill>
                <a:effectLst/>
                <a:latin typeface="Arial" panose="020B0604020202020204" pitchFamily="34" charset="0"/>
              </a:rPr>
              <a:t> and </a:t>
            </a:r>
            <a:r>
              <a:rPr kumimoji="0" lang="lv-LV" altLang="lv-LV" sz="2000" b="0" i="0" u="none" strike="noStrike" cap="none" normalizeH="0" baseline="0" dirty="0" err="1">
                <a:ln>
                  <a:noFill/>
                </a:ln>
                <a:solidFill>
                  <a:schemeClr val="tx1"/>
                </a:solidFill>
                <a:effectLst/>
                <a:latin typeface="Arial" panose="020B0604020202020204" pitchFamily="34" charset="0"/>
              </a:rPr>
              <a:t>require</a:t>
            </a:r>
            <a:r>
              <a:rPr kumimoji="0" lang="lv-LV" altLang="lv-LV" sz="2000" b="0" i="0" u="none" strike="noStrike" cap="none" normalizeH="0" baseline="0" dirty="0">
                <a:ln>
                  <a:noFill/>
                </a:ln>
                <a:solidFill>
                  <a:schemeClr val="tx1"/>
                </a:solidFill>
                <a:effectLst/>
                <a:latin typeface="Arial" panose="020B0604020202020204" pitchFamily="34" charset="0"/>
              </a:rPr>
              <a:t> at </a:t>
            </a:r>
            <a:r>
              <a:rPr kumimoji="0" lang="lv-LV" altLang="lv-LV" sz="2000" b="0" i="0" u="none" strike="noStrike" cap="none" normalizeH="0" baseline="0" dirty="0" err="1">
                <a:ln>
                  <a:noFill/>
                </a:ln>
                <a:solidFill>
                  <a:schemeClr val="tx1"/>
                </a:solidFill>
                <a:effectLst/>
                <a:latin typeface="Arial" panose="020B0604020202020204" pitchFamily="34" charset="0"/>
              </a:rPr>
              <a:t>least</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three</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independent</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organisations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from</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different</a:t>
            </a:r>
            <a:r>
              <a:rPr kumimoji="0" lang="lv-LV" altLang="lv-LV" sz="2000" b="0" i="0" u="none" strike="noStrike" cap="none" normalizeH="0" baseline="0" dirty="0">
                <a:ln>
                  <a:noFill/>
                </a:ln>
                <a:solidFill>
                  <a:schemeClr val="tx1"/>
                </a:solidFill>
                <a:effectLst/>
                <a:latin typeface="Arial" panose="020B0604020202020204" pitchFamily="34" charset="0"/>
              </a:rPr>
              <a:t> EU </a:t>
            </a:r>
            <a:r>
              <a:rPr kumimoji="0" lang="lv-LV" altLang="lv-LV" sz="2000" b="0" i="0" u="none" strike="noStrike" cap="none" normalizeH="0" baseline="0" dirty="0" err="1">
                <a:ln>
                  <a:noFill/>
                </a:ln>
                <a:solidFill>
                  <a:schemeClr val="tx1"/>
                </a:solidFill>
                <a:effectLst/>
                <a:latin typeface="Arial" panose="020B0604020202020204" pitchFamily="34" charset="0"/>
              </a:rPr>
              <a:t>or</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Horizon</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Europe-associated</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countries</a:t>
            </a:r>
            <a:r>
              <a:rPr kumimoji="0" lang="lv-LV" altLang="lv-LV" sz="2000" b="0" i="0" u="none" strike="noStrike" cap="none" normalizeH="0" baseline="0" dirty="0">
                <a:ln>
                  <a:noFill/>
                </a:ln>
                <a:solidFill>
                  <a:schemeClr val="tx1"/>
                </a:solidFill>
                <a:effectLst/>
                <a:latin typeface="Arial" panose="020B0604020202020204" pitchFamily="34" charset="0"/>
              </a:rPr>
              <a:t>. </a:t>
            </a:r>
          </a:p>
          <a:p>
            <a:pPr eaLnBrk="0" fontAlgn="base" hangingPunct="0">
              <a:lnSpc>
                <a:spcPct val="150000"/>
              </a:lnSpc>
              <a:spcBef>
                <a:spcPct val="0"/>
              </a:spcBef>
              <a:spcAft>
                <a:spcPct val="0"/>
              </a:spcAft>
            </a:pPr>
            <a:r>
              <a:rPr kumimoji="0" lang="lv-LV" altLang="lv-LV" sz="2000" b="1" i="0" u="none" strike="noStrike" cap="none" normalizeH="0" baseline="0" dirty="0" err="1">
                <a:ln>
                  <a:noFill/>
                </a:ln>
                <a:solidFill>
                  <a:schemeClr val="tx1"/>
                </a:solidFill>
                <a:effectLst/>
                <a:latin typeface="Arial" panose="020B0604020202020204" pitchFamily="34" charset="0"/>
              </a:rPr>
              <a:t>Consortium</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size</a:t>
            </a:r>
            <a:r>
              <a:rPr kumimoji="0" lang="lv-LV" altLang="lv-LV" sz="2000" b="1" i="0" u="none" strike="noStrike" cap="none" normalizeH="0" baseline="0" dirty="0">
                <a:ln>
                  <a:noFill/>
                </a:ln>
                <a:solidFill>
                  <a:schemeClr val="tx1"/>
                </a:solidFill>
                <a:effectLst/>
                <a:latin typeface="Arial" panose="020B0604020202020204" pitchFamily="34" charset="0"/>
              </a:rPr>
              <a:t> (2024 </a:t>
            </a:r>
            <a:r>
              <a:rPr kumimoji="0" lang="lv-LV" altLang="lv-LV" sz="2000" b="1" i="0" u="none" strike="noStrike" cap="none" normalizeH="0" baseline="0" dirty="0" err="1">
                <a:ln>
                  <a:noFill/>
                </a:ln>
                <a:solidFill>
                  <a:schemeClr val="tx1"/>
                </a:solidFill>
                <a:effectLst/>
                <a:latin typeface="Arial" panose="020B0604020202020204" pitchFamily="34" charset="0"/>
              </a:rPr>
              <a:t>projects</a:t>
            </a:r>
            <a:r>
              <a:rPr kumimoji="0" lang="lv-LV" altLang="lv-LV" sz="2000" b="1" i="0" u="none" strike="noStrike" cap="none" normalizeH="0" baseline="0" dirty="0">
                <a:ln>
                  <a:noFill/>
                </a:ln>
                <a:solidFill>
                  <a:schemeClr val="tx1"/>
                </a:solidFill>
                <a:effectLst/>
                <a:latin typeface="Arial" panose="020B0604020202020204" pitchFamily="34" charset="0"/>
              </a:rPr>
              <a:t>):</a:t>
            </a:r>
            <a:r>
              <a:rPr kumimoji="0" lang="lv-LV" altLang="lv-LV" sz="2000" b="0" i="0" u="none" strike="noStrike" cap="none" normalizeH="0" baseline="0" dirty="0">
                <a:ln>
                  <a:noFill/>
                </a:ln>
                <a:solidFill>
                  <a:schemeClr val="tx1"/>
                </a:solidFill>
                <a:effectLst/>
                <a:latin typeface="Arial" panose="020B0604020202020204" pitchFamily="34" charset="0"/>
              </a:rPr>
              <a:t> 4–15 </a:t>
            </a:r>
            <a:r>
              <a:rPr kumimoji="0" lang="lv-LV" altLang="lv-LV" sz="2000" b="0" i="0" u="none" strike="noStrike" cap="none" normalizeH="0" baseline="0" dirty="0" err="1">
                <a:ln>
                  <a:noFill/>
                </a:ln>
                <a:solidFill>
                  <a:schemeClr val="tx1"/>
                </a:solidFill>
                <a:effectLst/>
                <a:latin typeface="Arial" panose="020B0604020202020204" pitchFamily="34" charset="0"/>
              </a:rPr>
              <a:t>partners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median</a:t>
            </a:r>
            <a:r>
              <a:rPr kumimoji="0" lang="lv-LV" altLang="lv-LV" sz="2000" b="0" i="0" u="none" strike="noStrike" cap="none" normalizeH="0" baseline="0" dirty="0">
                <a:ln>
                  <a:noFill/>
                </a:ln>
                <a:solidFill>
                  <a:schemeClr val="tx1"/>
                </a:solidFill>
                <a:effectLst/>
                <a:latin typeface="Arial" panose="020B0604020202020204" pitchFamily="34" charset="0"/>
              </a:rPr>
              <a:t>: 6). </a:t>
            </a:r>
          </a:p>
          <a:p>
            <a:pPr eaLnBrk="0" fontAlgn="base" hangingPunct="0">
              <a:lnSpc>
                <a:spcPct val="150000"/>
              </a:lnSpc>
              <a:spcBef>
                <a:spcPct val="0"/>
              </a:spcBef>
              <a:spcAft>
                <a:spcPct val="0"/>
              </a:spcAft>
            </a:pPr>
            <a:r>
              <a:rPr kumimoji="0" lang="lv-LV" altLang="lv-LV" sz="2000" b="1" i="0" u="none" strike="noStrike" cap="none" normalizeH="0" baseline="0" dirty="0" err="1">
                <a:ln>
                  <a:noFill/>
                </a:ln>
                <a:solidFill>
                  <a:schemeClr val="tx1"/>
                </a:solidFill>
                <a:effectLst/>
                <a:latin typeface="Arial" panose="020B0604020202020204" pitchFamily="34" charset="0"/>
              </a:rPr>
              <a:t>Composition</a:t>
            </a:r>
            <a:r>
              <a:rPr kumimoji="0" lang="lv-LV" altLang="lv-LV" sz="2000" b="1" i="0" u="none" strike="noStrike" cap="none" normalizeH="0" baseline="0" dirty="0">
                <a:ln>
                  <a:noFill/>
                </a:ln>
                <a:solidFill>
                  <a:schemeClr val="tx1"/>
                </a:solidFill>
                <a:effectLst/>
                <a:latin typeface="Arial" panose="020B0604020202020204" pitchFamily="34" charset="0"/>
              </a:rPr>
              <a:t>:</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a:ln>
                  <a:noFill/>
                </a:ln>
                <a:solidFill>
                  <a:schemeClr val="tx1"/>
                </a:solidFill>
                <a:effectLst/>
                <a:latin typeface="Arial" panose="020B0604020202020204" pitchFamily="34" charset="0"/>
              </a:rPr>
              <a:t>65% </a:t>
            </a:r>
            <a:r>
              <a:rPr kumimoji="0" lang="lv-LV" altLang="lv-LV" sz="2000" b="1" i="0" u="none" strike="noStrike" cap="none" normalizeH="0" baseline="0" dirty="0" err="1">
                <a:ln>
                  <a:noFill/>
                </a:ln>
                <a:solidFill>
                  <a:schemeClr val="tx1"/>
                </a:solidFill>
                <a:effectLst/>
                <a:latin typeface="Arial" panose="020B0604020202020204" pitchFamily="34" charset="0"/>
              </a:rPr>
              <a:t>academic</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institutions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universities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research</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organisations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hospitals</a:t>
            </a:r>
            <a:r>
              <a:rPr kumimoji="0" lang="lv-LV" altLang="lv-LV" sz="2000" b="0" i="0" u="none" strike="noStrike" cap="none" normalizeH="0" baseline="0" dirty="0">
                <a:ln>
                  <a:noFill/>
                </a:ln>
                <a:solidFill>
                  <a:schemeClr val="tx1"/>
                </a:solidFill>
                <a:effectLst/>
                <a:latin typeface="Arial" panose="020B0604020202020204" pitchFamily="34" charset="0"/>
              </a:rPr>
              <a:t>) and </a:t>
            </a:r>
            <a:r>
              <a:rPr kumimoji="0" lang="lv-LV" altLang="lv-LV" sz="2000" b="1" i="0" u="none" strike="noStrike" cap="none" normalizeH="0" baseline="0" dirty="0">
                <a:ln>
                  <a:noFill/>
                </a:ln>
                <a:solidFill>
                  <a:schemeClr val="tx1"/>
                </a:solidFill>
                <a:effectLst/>
                <a:latin typeface="Arial" panose="020B0604020202020204" pitchFamily="34" charset="0"/>
              </a:rPr>
              <a:t>35% </a:t>
            </a:r>
            <a:r>
              <a:rPr kumimoji="0" lang="lv-LV" altLang="lv-LV" sz="2000" b="1" i="0" u="none" strike="noStrike" cap="none" normalizeH="0" baseline="0" dirty="0" err="1">
                <a:ln>
                  <a:noFill/>
                </a:ln>
                <a:solidFill>
                  <a:schemeClr val="tx1"/>
                </a:solidFill>
                <a:effectLst/>
                <a:latin typeface="Arial" panose="020B0604020202020204" pitchFamily="34" charset="0"/>
              </a:rPr>
              <a:t>for-profit</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organisations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mainly</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SMEs</a:t>
            </a:r>
            <a:r>
              <a:rPr kumimoji="0" lang="lv-LV" altLang="lv-LV" sz="2000" b="0" i="0" u="none" strike="noStrike" cap="none" normalizeH="0" baseline="0" dirty="0">
                <a:ln>
                  <a:noFill/>
                </a:ln>
                <a:solidFill>
                  <a:schemeClr val="tx1"/>
                </a:solidFill>
                <a:effectLst/>
                <a:latin typeface="Arial" panose="020B0604020202020204" pitchFamily="34" charset="0"/>
              </a:rPr>
              <a:t>). </a:t>
            </a:r>
          </a:p>
          <a:p>
            <a:pPr eaLnBrk="0" fontAlgn="base" hangingPunct="0">
              <a:lnSpc>
                <a:spcPct val="150000"/>
              </a:lnSpc>
              <a:spcBef>
                <a:spcPct val="0"/>
              </a:spcBef>
              <a:spcAft>
                <a:spcPct val="0"/>
              </a:spcAft>
            </a:pPr>
            <a:r>
              <a:rPr kumimoji="0" lang="lv-LV" altLang="lv-LV" sz="2000" b="0" i="0" u="none" strike="noStrike" cap="none" normalizeH="0" baseline="0" dirty="0" err="1">
                <a:ln>
                  <a:noFill/>
                </a:ln>
                <a:solidFill>
                  <a:srgbClr val="800080"/>
                </a:solidFill>
                <a:effectLst/>
                <a:latin typeface="Arial" panose="020B0604020202020204" pitchFamily="34" charset="0"/>
              </a:rPr>
              <a:t>Despite</a:t>
            </a:r>
            <a:r>
              <a:rPr kumimoji="0" lang="lv-LV" altLang="lv-LV" sz="2000" b="0" i="0" u="none" strike="noStrike" cap="none" normalizeH="0" baseline="0" dirty="0">
                <a:ln>
                  <a:noFill/>
                </a:ln>
                <a:solidFill>
                  <a:srgbClr val="800080"/>
                </a:solidFill>
                <a:effectLst/>
                <a:latin typeface="Arial" panose="020B0604020202020204" pitchFamily="34" charset="0"/>
              </a:rPr>
              <a:t> </a:t>
            </a:r>
            <a:r>
              <a:rPr kumimoji="0" lang="lv-LV" altLang="lv-LV" sz="2000" b="1" i="0" u="none" strike="noStrike" cap="none" normalizeH="0" baseline="0" dirty="0" err="1">
                <a:ln>
                  <a:noFill/>
                </a:ln>
                <a:solidFill>
                  <a:srgbClr val="800080"/>
                </a:solidFill>
                <a:effectLst/>
                <a:latin typeface="Arial" panose="020B0604020202020204" pitchFamily="34" charset="0"/>
              </a:rPr>
              <a:t>low</a:t>
            </a:r>
            <a:r>
              <a:rPr kumimoji="0" lang="lv-LV" altLang="lv-LV" sz="2000" b="1" i="0" u="none" strike="noStrike" cap="none" normalizeH="0" baseline="0" dirty="0">
                <a:ln>
                  <a:noFill/>
                </a:ln>
                <a:solidFill>
                  <a:srgbClr val="800080"/>
                </a:solidFill>
                <a:effectLst/>
                <a:latin typeface="Arial" panose="020B0604020202020204" pitchFamily="34" charset="0"/>
              </a:rPr>
              <a:t> </a:t>
            </a:r>
            <a:r>
              <a:rPr kumimoji="0" lang="lv-LV" altLang="lv-LV" sz="2000" b="1" i="0" u="none" strike="noStrike" cap="none" normalizeH="0" baseline="0" dirty="0" err="1">
                <a:ln>
                  <a:noFill/>
                </a:ln>
                <a:solidFill>
                  <a:srgbClr val="800080"/>
                </a:solidFill>
                <a:effectLst/>
                <a:latin typeface="Arial" panose="020B0604020202020204" pitchFamily="34" charset="0"/>
              </a:rPr>
              <a:t>technology</a:t>
            </a:r>
            <a:r>
              <a:rPr kumimoji="0" lang="lv-LV" altLang="lv-LV" sz="2000" b="1" i="0" u="none" strike="noStrike" cap="none" normalizeH="0" baseline="0" dirty="0">
                <a:ln>
                  <a:noFill/>
                </a:ln>
                <a:solidFill>
                  <a:srgbClr val="800080"/>
                </a:solidFill>
                <a:effectLst/>
                <a:latin typeface="Arial" panose="020B0604020202020204" pitchFamily="34" charset="0"/>
              </a:rPr>
              <a:t> </a:t>
            </a:r>
            <a:r>
              <a:rPr kumimoji="0" lang="lv-LV" altLang="lv-LV" sz="2000" b="1" i="0" u="none" strike="noStrike" cap="none" normalizeH="0" baseline="0" dirty="0" err="1">
                <a:ln>
                  <a:noFill/>
                </a:ln>
                <a:solidFill>
                  <a:srgbClr val="800080"/>
                </a:solidFill>
                <a:effectLst/>
                <a:latin typeface="Arial" panose="020B0604020202020204" pitchFamily="34" charset="0"/>
              </a:rPr>
              <a:t>readiness</a:t>
            </a:r>
            <a:r>
              <a:rPr kumimoji="0" lang="lv-LV" altLang="lv-LV" sz="2000" b="1" i="0" u="none" strike="noStrike" cap="none" normalizeH="0" baseline="0" dirty="0">
                <a:ln>
                  <a:noFill/>
                </a:ln>
                <a:solidFill>
                  <a:srgbClr val="800080"/>
                </a:solidFill>
                <a:effectLst/>
                <a:latin typeface="Arial" panose="020B0604020202020204" pitchFamily="34" charset="0"/>
              </a:rPr>
              <a:t> </a:t>
            </a:r>
            <a:r>
              <a:rPr kumimoji="0" lang="lv-LV" altLang="lv-LV" sz="2000" b="1" i="0" u="none" strike="noStrike" cap="none" normalizeH="0" baseline="0" dirty="0" err="1">
                <a:ln>
                  <a:noFill/>
                </a:ln>
                <a:solidFill>
                  <a:srgbClr val="800080"/>
                </a:solidFill>
                <a:effectLst/>
                <a:latin typeface="Arial" panose="020B0604020202020204" pitchFamily="34" charset="0"/>
              </a:rPr>
              <a:t>levels</a:t>
            </a:r>
            <a:r>
              <a:rPr kumimoji="0" lang="lv-LV" altLang="lv-LV" sz="2000" b="0" i="0" u="none" strike="noStrike" cap="none" normalizeH="0" baseline="0" dirty="0">
                <a:ln>
                  <a:noFill/>
                </a:ln>
                <a:solidFill>
                  <a:srgbClr val="800080"/>
                </a:solidFill>
                <a:effectLst/>
                <a:latin typeface="Arial" panose="020B0604020202020204" pitchFamily="34" charset="0"/>
              </a:rPr>
              <a:t>, </a:t>
            </a:r>
            <a:r>
              <a:rPr kumimoji="0" lang="lv-LV" altLang="lv-LV" sz="2000" b="0" i="0" u="none" strike="noStrike" cap="none" normalizeH="0" baseline="0" dirty="0" err="1">
                <a:ln>
                  <a:noFill/>
                </a:ln>
                <a:solidFill>
                  <a:srgbClr val="800080"/>
                </a:solidFill>
                <a:effectLst/>
                <a:latin typeface="Arial" panose="020B0604020202020204" pitchFamily="34" charset="0"/>
              </a:rPr>
              <a:t>nearly</a:t>
            </a:r>
            <a:r>
              <a:rPr kumimoji="0" lang="lv-LV" altLang="lv-LV" sz="2000" b="0" i="0" u="none" strike="noStrike" cap="none" normalizeH="0" baseline="0" dirty="0">
                <a:ln>
                  <a:noFill/>
                </a:ln>
                <a:solidFill>
                  <a:srgbClr val="800080"/>
                </a:solidFill>
                <a:effectLst/>
                <a:latin typeface="Arial" panose="020B0604020202020204" pitchFamily="34" charset="0"/>
              </a:rPr>
              <a:t> </a:t>
            </a:r>
            <a:r>
              <a:rPr kumimoji="0" lang="lv-LV" altLang="lv-LV" sz="2000" b="0" i="0" u="none" strike="noStrike" cap="none" normalizeH="0" baseline="0" dirty="0" err="1">
                <a:ln>
                  <a:noFill/>
                </a:ln>
                <a:solidFill>
                  <a:srgbClr val="800080"/>
                </a:solidFill>
                <a:effectLst/>
                <a:latin typeface="Arial" panose="020B0604020202020204" pitchFamily="34" charset="0"/>
              </a:rPr>
              <a:t>all</a:t>
            </a:r>
            <a:r>
              <a:rPr kumimoji="0" lang="lv-LV" altLang="lv-LV" sz="2000" b="0" i="0" u="none" strike="noStrike" cap="none" normalizeH="0" baseline="0" dirty="0">
                <a:ln>
                  <a:noFill/>
                </a:ln>
                <a:solidFill>
                  <a:srgbClr val="800080"/>
                </a:solidFill>
                <a:effectLst/>
                <a:latin typeface="Arial" panose="020B0604020202020204" pitchFamily="34" charset="0"/>
              </a:rPr>
              <a:t> </a:t>
            </a:r>
            <a:r>
              <a:rPr kumimoji="0" lang="lv-LV" altLang="lv-LV" sz="2000" b="0" i="0" u="none" strike="noStrike" cap="none" normalizeH="0" baseline="0" dirty="0" err="1">
                <a:ln>
                  <a:noFill/>
                </a:ln>
                <a:solidFill>
                  <a:srgbClr val="800080"/>
                </a:solidFill>
                <a:effectLst/>
                <a:latin typeface="Arial" panose="020B0604020202020204" pitchFamily="34" charset="0"/>
              </a:rPr>
              <a:t>projects</a:t>
            </a:r>
            <a:r>
              <a:rPr kumimoji="0" lang="lv-LV" altLang="lv-LV" sz="2000" b="0" i="0" u="none" strike="noStrike" cap="none" normalizeH="0" baseline="0" dirty="0">
                <a:ln>
                  <a:noFill/>
                </a:ln>
                <a:solidFill>
                  <a:srgbClr val="800080"/>
                </a:solidFill>
                <a:effectLst/>
                <a:latin typeface="Arial" panose="020B0604020202020204" pitchFamily="34" charset="0"/>
              </a:rPr>
              <a:t> </a:t>
            </a:r>
            <a:r>
              <a:rPr kumimoji="0" lang="lv-LV" altLang="lv-LV" sz="2000" b="0" i="0" u="none" strike="noStrike" cap="none" normalizeH="0" baseline="0" dirty="0" err="1">
                <a:ln>
                  <a:noFill/>
                </a:ln>
                <a:solidFill>
                  <a:srgbClr val="800080"/>
                </a:solidFill>
                <a:effectLst/>
                <a:latin typeface="Arial" panose="020B0604020202020204" pitchFamily="34" charset="0"/>
              </a:rPr>
              <a:t>include</a:t>
            </a:r>
            <a:r>
              <a:rPr kumimoji="0" lang="lv-LV" altLang="lv-LV" sz="2000" b="0" i="0" u="none" strike="noStrike" cap="none" normalizeH="0" baseline="0" dirty="0">
                <a:ln>
                  <a:noFill/>
                </a:ln>
                <a:solidFill>
                  <a:srgbClr val="800080"/>
                </a:solidFill>
                <a:effectLst/>
                <a:latin typeface="Arial" panose="020B0604020202020204" pitchFamily="34" charset="0"/>
              </a:rPr>
              <a:t> at </a:t>
            </a:r>
            <a:r>
              <a:rPr kumimoji="0" lang="lv-LV" altLang="lv-LV" sz="2000" b="0" i="0" u="none" strike="noStrike" cap="none" normalizeH="0" baseline="0" dirty="0" err="1">
                <a:ln>
                  <a:noFill/>
                </a:ln>
                <a:solidFill>
                  <a:srgbClr val="800080"/>
                </a:solidFill>
                <a:effectLst/>
                <a:latin typeface="Arial" panose="020B0604020202020204" pitchFamily="34" charset="0"/>
              </a:rPr>
              <a:t>least</a:t>
            </a:r>
            <a:r>
              <a:rPr kumimoji="0" lang="lv-LV" altLang="lv-LV" sz="2000" b="0" i="0" u="none" strike="noStrike" cap="none" normalizeH="0" baseline="0" dirty="0">
                <a:ln>
                  <a:noFill/>
                </a:ln>
                <a:solidFill>
                  <a:srgbClr val="800080"/>
                </a:solidFill>
                <a:effectLst/>
                <a:latin typeface="Arial" panose="020B0604020202020204" pitchFamily="34" charset="0"/>
              </a:rPr>
              <a:t> </a:t>
            </a:r>
            <a:r>
              <a:rPr kumimoji="0" lang="lv-LV" altLang="lv-LV" sz="2000" b="1" i="0" u="none" strike="noStrike" cap="none" normalizeH="0" baseline="0" dirty="0" err="1">
                <a:ln>
                  <a:noFill/>
                </a:ln>
                <a:solidFill>
                  <a:srgbClr val="800080"/>
                </a:solidFill>
                <a:effectLst/>
                <a:latin typeface="Arial" panose="020B0604020202020204" pitchFamily="34" charset="0"/>
              </a:rPr>
              <a:t>one</a:t>
            </a:r>
            <a:r>
              <a:rPr kumimoji="0" lang="lv-LV" altLang="lv-LV" sz="2000" b="1" i="0" u="none" strike="noStrike" cap="none" normalizeH="0" baseline="0" dirty="0">
                <a:ln>
                  <a:noFill/>
                </a:ln>
                <a:solidFill>
                  <a:srgbClr val="800080"/>
                </a:solidFill>
                <a:effectLst/>
                <a:latin typeface="Arial" panose="020B0604020202020204" pitchFamily="34" charset="0"/>
              </a:rPr>
              <a:t> </a:t>
            </a:r>
            <a:r>
              <a:rPr kumimoji="0" lang="lv-LV" altLang="lv-LV" sz="2000" b="1" i="0" u="none" strike="noStrike" cap="none" normalizeH="0" baseline="0" dirty="0" err="1">
                <a:ln>
                  <a:noFill/>
                </a:ln>
                <a:solidFill>
                  <a:srgbClr val="800080"/>
                </a:solidFill>
                <a:effectLst/>
                <a:latin typeface="Arial" panose="020B0604020202020204" pitchFamily="34" charset="0"/>
              </a:rPr>
              <a:t>company</a:t>
            </a:r>
            <a:r>
              <a:rPr kumimoji="0" lang="lv-LV" altLang="lv-LV" sz="2000" b="0" i="0" u="none" strike="noStrike" cap="none" normalizeH="0" baseline="0" dirty="0">
                <a:ln>
                  <a:noFill/>
                </a:ln>
                <a:solidFill>
                  <a:srgbClr val="800080"/>
                </a:solidFill>
                <a:effectLst/>
                <a:latin typeface="Arial" panose="020B0604020202020204" pitchFamily="34" charset="0"/>
              </a:rPr>
              <a:t>. </a:t>
            </a:r>
          </a:p>
          <a:p>
            <a:pPr eaLnBrk="0" fontAlgn="base" hangingPunct="0">
              <a:lnSpc>
                <a:spcPct val="150000"/>
              </a:lnSpc>
              <a:spcBef>
                <a:spcPct val="0"/>
              </a:spcBef>
              <a:spcAft>
                <a:spcPct val="0"/>
              </a:spcAft>
            </a:pPr>
            <a:r>
              <a:rPr kumimoji="0" lang="lv-LV" altLang="lv-LV" sz="2000" b="0" i="0" u="none" strike="noStrike" cap="none" normalizeH="0" baseline="0" dirty="0">
                <a:ln>
                  <a:noFill/>
                </a:ln>
                <a:solidFill>
                  <a:schemeClr val="tx1"/>
                </a:solidFill>
                <a:effectLst/>
                <a:latin typeface="Arial" panose="020B0604020202020204" pitchFamily="34" charset="0"/>
              </a:rPr>
              <a:t>A </a:t>
            </a:r>
            <a:r>
              <a:rPr kumimoji="0" lang="lv-LV" altLang="lv-LV" sz="2000" b="1" i="0" u="none" strike="noStrike" cap="none" normalizeH="0" baseline="0" dirty="0" err="1">
                <a:ln>
                  <a:noFill/>
                </a:ln>
                <a:solidFill>
                  <a:schemeClr val="tx1"/>
                </a:solidFill>
                <a:effectLst/>
                <a:latin typeface="Arial" panose="020B0604020202020204" pitchFamily="34" charset="0"/>
              </a:rPr>
              <a:t>balanced</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consortium</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integrating</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a:ln>
                  <a:noFill/>
                </a:ln>
                <a:solidFill>
                  <a:schemeClr val="tx1"/>
                </a:solidFill>
                <a:effectLst/>
                <a:latin typeface="Arial" panose="020B0604020202020204" pitchFamily="34" charset="0"/>
              </a:rPr>
              <a:t>non-</a:t>
            </a:r>
            <a:r>
              <a:rPr kumimoji="0" lang="lv-LV" altLang="lv-LV" sz="2000" b="1" i="0" u="none" strike="noStrike" cap="none" normalizeH="0" baseline="0" dirty="0" err="1">
                <a:ln>
                  <a:noFill/>
                </a:ln>
                <a:solidFill>
                  <a:schemeClr val="tx1"/>
                </a:solidFill>
                <a:effectLst/>
                <a:latin typeface="Arial" panose="020B0604020202020204" pitchFamily="34" charset="0"/>
              </a:rPr>
              <a:t>academic</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partners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is</a:t>
            </a:r>
            <a:r>
              <a:rPr kumimoji="0" lang="lv-LV" altLang="lv-LV" sz="2000" b="0" i="0" u="none" strike="noStrike" cap="none" normalizeH="0" baseline="0" dirty="0">
                <a:ln>
                  <a:noFill/>
                </a:ln>
                <a:solidFill>
                  <a:schemeClr val="tx1"/>
                </a:solidFill>
                <a:effectLst/>
                <a:latin typeface="Arial" panose="020B0604020202020204" pitchFamily="34" charset="0"/>
              </a:rPr>
              <a:t> a </a:t>
            </a:r>
            <a:r>
              <a:rPr kumimoji="0" lang="lv-LV" altLang="lv-LV" sz="2000" b="0" i="0" u="none" strike="noStrike" cap="none" normalizeH="0" baseline="0" dirty="0" err="1">
                <a:ln>
                  <a:noFill/>
                </a:ln>
                <a:solidFill>
                  <a:schemeClr val="tx1"/>
                </a:solidFill>
                <a:effectLst/>
                <a:latin typeface="Arial" panose="020B0604020202020204" pitchFamily="34" charset="0"/>
              </a:rPr>
              <a:t>key</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success</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factor</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for</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long</a:t>
            </a:r>
            <a:r>
              <a:rPr kumimoji="0" lang="lv-LV" altLang="lv-LV" sz="2000" b="1" i="0" u="none" strike="noStrike" cap="none" normalizeH="0" baseline="0" dirty="0">
                <a:ln>
                  <a:noFill/>
                </a:ln>
                <a:solidFill>
                  <a:schemeClr val="tx1"/>
                </a:solidFill>
                <a:effectLst/>
                <a:latin typeface="Arial" panose="020B0604020202020204" pitchFamily="34" charset="0"/>
              </a:rPr>
              <a:t>-term </a:t>
            </a:r>
            <a:r>
              <a:rPr kumimoji="0" lang="lv-LV" altLang="lv-LV" sz="2000" b="1" i="0" u="none" strike="noStrike" cap="none" normalizeH="0" baseline="0" dirty="0" err="1">
                <a:ln>
                  <a:noFill/>
                </a:ln>
                <a:solidFill>
                  <a:schemeClr val="tx1"/>
                </a:solidFill>
                <a:effectLst/>
                <a:latin typeface="Arial" panose="020B0604020202020204" pitchFamily="34" charset="0"/>
              </a:rPr>
              <a:t>technology</a:t>
            </a:r>
            <a:r>
              <a:rPr kumimoji="0" lang="lv-LV" altLang="lv-LV" sz="2000" b="1" i="0" u="none" strike="noStrike" cap="none" normalizeH="0" baseline="0" dirty="0">
                <a:ln>
                  <a:noFill/>
                </a:ln>
                <a:solidFill>
                  <a:schemeClr val="tx1"/>
                </a:solidFill>
                <a:effectLst/>
                <a:latin typeface="Arial" panose="020B0604020202020204" pitchFamily="34" charset="0"/>
              </a:rPr>
              <a:t> </a:t>
            </a:r>
            <a:r>
              <a:rPr kumimoji="0" lang="lv-LV" altLang="lv-LV" sz="2000" b="1" i="0" u="none" strike="noStrike" cap="none" normalizeH="0" baseline="0" dirty="0" err="1">
                <a:ln>
                  <a:noFill/>
                </a:ln>
                <a:solidFill>
                  <a:schemeClr val="tx1"/>
                </a:solidFill>
                <a:effectLst/>
                <a:latin typeface="Arial" panose="020B0604020202020204" pitchFamily="34" charset="0"/>
              </a:rPr>
              <a:t>exploitation</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in</a:t>
            </a:r>
            <a:r>
              <a:rPr kumimoji="0" lang="lv-LV" altLang="lv-LV" sz="2000" b="0" i="0" u="none" strike="noStrike" cap="none" normalizeH="0" baseline="0" dirty="0">
                <a:ln>
                  <a:noFill/>
                </a:ln>
                <a:solidFill>
                  <a:schemeClr val="tx1"/>
                </a:solidFill>
                <a:effectLst/>
                <a:latin typeface="Arial" panose="020B0604020202020204" pitchFamily="34" charset="0"/>
              </a:rPr>
              <a:t> EIC </a:t>
            </a:r>
            <a:r>
              <a:rPr kumimoji="0" lang="lv-LV" altLang="lv-LV" sz="2000" b="0" i="0" u="none" strike="noStrike" cap="none" normalizeH="0" baseline="0" dirty="0" err="1">
                <a:ln>
                  <a:noFill/>
                </a:ln>
                <a:solidFill>
                  <a:schemeClr val="tx1"/>
                </a:solidFill>
                <a:effectLst/>
                <a:latin typeface="Arial" panose="020B0604020202020204" pitchFamily="34" charset="0"/>
              </a:rPr>
              <a:t>Pathfinder</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Open</a:t>
            </a:r>
            <a:r>
              <a:rPr kumimoji="0" lang="lv-LV" altLang="lv-LV" sz="2000" b="0" i="0" u="none" strike="noStrike" cap="none" normalizeH="0" baseline="0" dirty="0">
                <a:ln>
                  <a:noFill/>
                </a:ln>
                <a:solidFill>
                  <a:schemeClr val="tx1"/>
                </a:solidFill>
                <a:effectLst/>
                <a:latin typeface="Arial" panose="020B0604020202020204" pitchFamily="34" charset="0"/>
              </a:rPr>
              <a:t> </a:t>
            </a:r>
            <a:r>
              <a:rPr kumimoji="0" lang="lv-LV" altLang="lv-LV" sz="2000" b="0" i="0" u="none" strike="noStrike" cap="none" normalizeH="0" baseline="0" dirty="0" err="1">
                <a:ln>
                  <a:noFill/>
                </a:ln>
                <a:solidFill>
                  <a:schemeClr val="tx1"/>
                </a:solidFill>
                <a:effectLst/>
                <a:latin typeface="Arial" panose="020B0604020202020204" pitchFamily="34" charset="0"/>
              </a:rPr>
              <a:t>proposals</a:t>
            </a:r>
            <a:r>
              <a:rPr kumimoji="0" lang="lv-LV" altLang="lv-LV" sz="20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288546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4B5BFAA-C4E7-3FD5-8A79-8DE532A312DC}"/>
              </a:ext>
            </a:extLst>
          </p:cNvPr>
          <p:cNvSpPr>
            <a:spLocks noGrp="1"/>
          </p:cNvSpPr>
          <p:nvPr>
            <p:ph type="title"/>
          </p:nvPr>
        </p:nvSpPr>
        <p:spPr>
          <a:xfrm>
            <a:off x="1011455" y="320674"/>
            <a:ext cx="10515600" cy="1325563"/>
          </a:xfrm>
        </p:spPr>
        <p:txBody>
          <a:bodyPr/>
          <a:lstStyle/>
          <a:p>
            <a:r>
              <a:rPr lang="lv-LV" dirty="0">
                <a:solidFill>
                  <a:srgbClr val="051C4C"/>
                </a:solidFill>
                <a:latin typeface="Arial" panose="020B0604020202020204" pitchFamily="34" charset="0"/>
                <a:cs typeface="Arial" panose="020B0604020202020204" pitchFamily="34" charset="0"/>
              </a:rPr>
              <a:t>… un vairāk</a:t>
            </a:r>
            <a:endParaRPr lang="en-US" dirty="0">
              <a:solidFill>
                <a:srgbClr val="051C4C"/>
              </a:solidFill>
              <a:latin typeface="Arial" panose="020B0604020202020204" pitchFamily="34" charset="0"/>
              <a:cs typeface="Arial" panose="020B0604020202020204" pitchFamily="34" charset="0"/>
            </a:endParaRPr>
          </a:p>
        </p:txBody>
      </p:sp>
      <p:pic>
        <p:nvPicPr>
          <p:cNvPr id="6" name="Picture 5" descr="A screenshot of a computer&#10;&#10;AI-generated content may be incorrect.">
            <a:hlinkClick r:id="rId3"/>
            <a:extLst>
              <a:ext uri="{FF2B5EF4-FFF2-40B4-BE49-F238E27FC236}">
                <a16:creationId xmlns:a16="http://schemas.microsoft.com/office/drawing/2014/main" id="{F3A74D96-234C-4F92-F5B6-FED5F0F8B39B}"/>
              </a:ext>
            </a:extLst>
          </p:cNvPr>
          <p:cNvPicPr>
            <a:picLocks noChangeAspect="1"/>
          </p:cNvPicPr>
          <p:nvPr/>
        </p:nvPicPr>
        <p:blipFill>
          <a:blip r:embed="rId4"/>
          <a:stretch>
            <a:fillRect/>
          </a:stretch>
        </p:blipFill>
        <p:spPr>
          <a:xfrm>
            <a:off x="838200" y="2279364"/>
            <a:ext cx="10515600" cy="3443859"/>
          </a:xfrm>
          <a:prstGeom prst="rect">
            <a:avLst/>
          </a:prstGeom>
          <a:noFill/>
        </p:spPr>
      </p:pic>
      <p:sp>
        <p:nvSpPr>
          <p:cNvPr id="4" name="Slide Number Placeholder 3">
            <a:extLst>
              <a:ext uri="{FF2B5EF4-FFF2-40B4-BE49-F238E27FC236}">
                <a16:creationId xmlns:a16="http://schemas.microsoft.com/office/drawing/2014/main" id="{C973AF2F-0027-F139-D446-67ECE8346006}"/>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60F3F40-12FA-4968-8235-5F18DAFE2DEF}" type="slidenum">
              <a:rPr lang="lv-LV" smtClean="0"/>
              <a:pPr>
                <a:spcAft>
                  <a:spcPts val="600"/>
                </a:spcAft>
              </a:pPr>
              <a:t>53</a:t>
            </a:fld>
            <a:endParaRPr lang="lv-LV"/>
          </a:p>
        </p:txBody>
      </p:sp>
    </p:spTree>
    <p:extLst>
      <p:ext uri="{BB962C8B-B14F-4D97-AF65-F5344CB8AC3E}">
        <p14:creationId xmlns:p14="http://schemas.microsoft.com/office/powerpoint/2010/main" val="1929322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E19D-6E35-EFEB-2049-D48A3256ECBB}"/>
              </a:ext>
            </a:extLst>
          </p:cNvPr>
          <p:cNvSpPr>
            <a:spLocks noGrp="1"/>
          </p:cNvSpPr>
          <p:nvPr>
            <p:ph type="title"/>
          </p:nvPr>
        </p:nvSpPr>
        <p:spPr/>
        <p:txBody>
          <a:bodyPr/>
          <a:lstStyle/>
          <a:p>
            <a:r>
              <a:rPr lang="lv-LV" dirty="0">
                <a:solidFill>
                  <a:srgbClr val="051C4C"/>
                </a:solidFill>
                <a:latin typeface="Arial" panose="020B0604020202020204" pitchFamily="34" charset="0"/>
                <a:cs typeface="Arial" panose="020B0604020202020204" pitchFamily="34" charset="0"/>
              </a:rPr>
              <a:t>… un vairāk</a:t>
            </a:r>
          </a:p>
        </p:txBody>
      </p:sp>
      <p:sp>
        <p:nvSpPr>
          <p:cNvPr id="3" name="Content Placeholder 2">
            <a:extLst>
              <a:ext uri="{FF2B5EF4-FFF2-40B4-BE49-F238E27FC236}">
                <a16:creationId xmlns:a16="http://schemas.microsoft.com/office/drawing/2014/main" id="{543A4DE5-039C-C374-F968-22C77299E439}"/>
              </a:ext>
            </a:extLst>
          </p:cNvPr>
          <p:cNvSpPr>
            <a:spLocks noGrp="1"/>
          </p:cNvSpPr>
          <p:nvPr>
            <p:ph idx="1"/>
          </p:nvPr>
        </p:nvSpPr>
        <p:spPr>
          <a:xfrm>
            <a:off x="838200" y="2367815"/>
            <a:ext cx="10515600" cy="3809148"/>
          </a:xfrm>
        </p:spPr>
        <p:txBody>
          <a:bodyPr>
            <a:normAutofit/>
          </a:bodyPr>
          <a:lstStyle/>
          <a:p>
            <a:pPr marL="0" indent="0">
              <a:buNone/>
            </a:pPr>
            <a:r>
              <a:rPr lang="en-US" sz="3600" dirty="0">
                <a:latin typeface="Arial" panose="020B0604020202020204" pitchFamily="34" charset="0"/>
                <a:cs typeface="Arial" panose="020B0604020202020204" pitchFamily="34" charset="0"/>
              </a:rPr>
              <a:t>Booster grants of a fixed amount not exceeding </a:t>
            </a:r>
            <a:r>
              <a:rPr lang="en-US" sz="3600" b="1" dirty="0">
                <a:solidFill>
                  <a:srgbClr val="051C4C"/>
                </a:solidFill>
                <a:latin typeface="Arial" panose="020B0604020202020204" pitchFamily="34" charset="0"/>
                <a:cs typeface="Arial" panose="020B0604020202020204" pitchFamily="34" charset="0"/>
              </a:rPr>
              <a:t>EUR 50 000 </a:t>
            </a:r>
            <a:r>
              <a:rPr lang="en-US" sz="3600" dirty="0">
                <a:latin typeface="Arial" panose="020B0604020202020204" pitchFamily="34" charset="0"/>
                <a:cs typeface="Arial" panose="020B0604020202020204" pitchFamily="34" charset="0"/>
              </a:rPr>
              <a:t>to undertake complementary activities to explore potential pathways to </a:t>
            </a:r>
            <a:r>
              <a:rPr lang="en-US" sz="3600" dirty="0" err="1">
                <a:latin typeface="Arial" panose="020B0604020202020204" pitchFamily="34" charset="0"/>
                <a:cs typeface="Arial" panose="020B0604020202020204" pitchFamily="34" charset="0"/>
              </a:rPr>
              <a:t>commercialisation</a:t>
            </a:r>
            <a:r>
              <a:rPr lang="en-US" sz="3600" dirty="0">
                <a:latin typeface="Arial" panose="020B0604020202020204" pitchFamily="34" charset="0"/>
                <a:cs typeface="Arial" panose="020B0604020202020204" pitchFamily="34" charset="0"/>
              </a:rPr>
              <a:t> or for portfolio activities</a:t>
            </a:r>
            <a:r>
              <a:rPr lang="lv-LV" sz="3600" dirty="0">
                <a:latin typeface="Arial" panose="020B0604020202020204" pitchFamily="34" charset="0"/>
                <a:cs typeface="Arial" panose="020B0604020202020204" pitchFamily="34" charset="0"/>
              </a:rPr>
              <a:t>.</a:t>
            </a:r>
          </a:p>
        </p:txBody>
      </p:sp>
      <p:sp>
        <p:nvSpPr>
          <p:cNvPr id="4" name="Slide Number Placeholder 3">
            <a:extLst>
              <a:ext uri="{FF2B5EF4-FFF2-40B4-BE49-F238E27FC236}">
                <a16:creationId xmlns:a16="http://schemas.microsoft.com/office/drawing/2014/main" id="{E8835FD2-1C16-139C-E623-9C8F84E31534}"/>
              </a:ext>
            </a:extLst>
          </p:cNvPr>
          <p:cNvSpPr>
            <a:spLocks noGrp="1"/>
          </p:cNvSpPr>
          <p:nvPr>
            <p:ph type="sldNum" sz="quarter" idx="12"/>
          </p:nvPr>
        </p:nvSpPr>
        <p:spPr/>
        <p:txBody>
          <a:bodyPr/>
          <a:lstStyle/>
          <a:p>
            <a:fld id="{660F3F40-12FA-4968-8235-5F18DAFE2DEF}" type="slidenum">
              <a:rPr lang="lv-LV" smtClean="0"/>
              <a:t>54</a:t>
            </a:fld>
            <a:endParaRPr lang="lv-LV"/>
          </a:p>
        </p:txBody>
      </p:sp>
    </p:spTree>
    <p:extLst>
      <p:ext uri="{BB962C8B-B14F-4D97-AF65-F5344CB8AC3E}">
        <p14:creationId xmlns:p14="http://schemas.microsoft.com/office/powerpoint/2010/main" val="24793348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160C-FC96-38B1-E3E1-8AF700701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D53AB-6CA8-E60D-018B-729A94C7D5C1}"/>
              </a:ext>
            </a:extLst>
          </p:cNvPr>
          <p:cNvSpPr>
            <a:spLocks noGrp="1"/>
          </p:cNvSpPr>
          <p:nvPr>
            <p:ph type="title"/>
          </p:nvPr>
        </p:nvSpPr>
        <p:spPr>
          <a:xfrm>
            <a:off x="312420" y="1283316"/>
            <a:ext cx="10515600" cy="966130"/>
          </a:xfrm>
        </p:spPr>
        <p:txBody>
          <a:bodyPr>
            <a:normAutofit/>
          </a:bodyPr>
          <a:lstStyle/>
          <a:p>
            <a:r>
              <a:rPr lang="en-US" sz="2400" b="1">
                <a:solidFill>
                  <a:srgbClr val="002060"/>
                </a:solidFill>
                <a:latin typeface="Verdana"/>
                <a:ea typeface="Verdana"/>
              </a:rPr>
              <a:t>PATHFINDER OPEN</a:t>
            </a:r>
          </a:p>
        </p:txBody>
      </p:sp>
      <p:sp>
        <p:nvSpPr>
          <p:cNvPr id="8" name="TextBox 7">
            <a:extLst>
              <a:ext uri="{FF2B5EF4-FFF2-40B4-BE49-F238E27FC236}">
                <a16:creationId xmlns:a16="http://schemas.microsoft.com/office/drawing/2014/main" id="{9B41180D-5E87-5367-0344-95A89753EC52}"/>
              </a:ext>
            </a:extLst>
          </p:cNvPr>
          <p:cNvSpPr txBox="1"/>
          <p:nvPr/>
        </p:nvSpPr>
        <p:spPr>
          <a:xfrm>
            <a:off x="4724399" y="42879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cap="all">
                <a:solidFill>
                  <a:srgbClr val="01046D"/>
                </a:solidFill>
                <a:latin typeface="Verdana"/>
                <a:ea typeface="Verdana"/>
              </a:rPr>
              <a:t>STATISTICS</a:t>
            </a:r>
            <a:endParaRPr lang="en-US" sz="2800"/>
          </a:p>
        </p:txBody>
      </p:sp>
      <p:graphicFrame>
        <p:nvGraphicFramePr>
          <p:cNvPr id="3" name="Content Placeholder 10">
            <a:extLst>
              <a:ext uri="{FF2B5EF4-FFF2-40B4-BE49-F238E27FC236}">
                <a16:creationId xmlns:a16="http://schemas.microsoft.com/office/drawing/2014/main" id="{C8CE9276-3BF5-034D-3DC2-6575F5E3A8C1}"/>
              </a:ext>
            </a:extLst>
          </p:cNvPr>
          <p:cNvGraphicFramePr>
            <a:graphicFrameLocks/>
          </p:cNvGraphicFramePr>
          <p:nvPr/>
        </p:nvGraphicFramePr>
        <p:xfrm>
          <a:off x="312420" y="2251516"/>
          <a:ext cx="10881359" cy="1512512"/>
        </p:xfrm>
        <a:graphic>
          <a:graphicData uri="http://schemas.openxmlformats.org/drawingml/2006/table">
            <a:tbl>
              <a:tblPr/>
              <a:tblGrid>
                <a:gridCol w="1722120">
                  <a:extLst>
                    <a:ext uri="{9D8B030D-6E8A-4147-A177-3AD203B41FA5}">
                      <a16:colId xmlns:a16="http://schemas.microsoft.com/office/drawing/2014/main" val="1425082869"/>
                    </a:ext>
                  </a:extLst>
                </a:gridCol>
                <a:gridCol w="379476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3"/>
                    </a:ext>
                  </a:extLst>
                </a:gridCol>
                <a:gridCol w="1036320">
                  <a:extLst>
                    <a:ext uri="{9D8B030D-6E8A-4147-A177-3AD203B41FA5}">
                      <a16:colId xmlns:a16="http://schemas.microsoft.com/office/drawing/2014/main" val="3995975852"/>
                    </a:ext>
                  </a:extLst>
                </a:gridCol>
                <a:gridCol w="979941">
                  <a:extLst>
                    <a:ext uri="{9D8B030D-6E8A-4147-A177-3AD203B41FA5}">
                      <a16:colId xmlns:a16="http://schemas.microsoft.com/office/drawing/2014/main" val="1771316509"/>
                    </a:ext>
                  </a:extLst>
                </a:gridCol>
                <a:gridCol w="1260338">
                  <a:extLst>
                    <a:ext uri="{9D8B030D-6E8A-4147-A177-3AD203B41FA5}">
                      <a16:colId xmlns:a16="http://schemas.microsoft.com/office/drawing/2014/main" val="4046911121"/>
                    </a:ext>
                  </a:extLst>
                </a:gridCol>
              </a:tblGrid>
              <a:tr h="679075">
                <a:tc>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buNone/>
                      </a:pPr>
                      <a:r>
                        <a:rPr lang="en-US" sz="1400" b="1" i="0" u="none" strike="noStrike" kern="1200">
                          <a:solidFill>
                            <a:schemeClr val="bg1"/>
                          </a:solidFill>
                          <a:effectLst/>
                          <a:latin typeface="Verdana"/>
                          <a:ea typeface="Verdana"/>
                        </a:rPr>
                        <a:t>Topic</a:t>
                      </a:r>
                      <a:endParaRPr sz="1400" b="1" i="0" u="none" strike="noStrike" kern="1200">
                        <a:solidFill>
                          <a:schemeClr val="bg1"/>
                        </a:solidFill>
                        <a:effectLst/>
                        <a:latin typeface="Verdana"/>
                        <a:ea typeface="Verdana"/>
                      </a:endParaRPr>
                    </a:p>
                  </a:txBody>
                  <a:tcPr marL="0" marR="0" marT="0" marB="0" anchor="ctr" horzOverflow="overflow">
                    <a:lnL w="6350" cap="flat" cmpd="sng" algn="ctr">
                      <a:solidFill>
                        <a:srgbClr val="000000"/>
                      </a:solidFill>
                      <a:prstDash val="solid"/>
                      <a:round/>
                      <a:headEnd type="none" w="med" len="med"/>
                      <a:tailEnd type="none" w="med" len="med"/>
                    </a:lnL>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Type</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of</a:t>
                      </a:r>
                      <a:r>
                        <a:rPr lang="lv-LV" sz="1400" b="1" i="0" u="none" strike="noStrike">
                          <a:solidFill>
                            <a:schemeClr val="bg1"/>
                          </a:solidFill>
                          <a:effectLst/>
                          <a:latin typeface="Verdana"/>
                          <a:ea typeface="Verdana"/>
                          <a:cs typeface="Verdana" panose="020B0604030504040204" pitchFamily="34" charset="0"/>
                        </a:rPr>
                        <a:t> </a:t>
                      </a:r>
                      <a:r>
                        <a:rPr lang="lv-LV" sz="1400" b="1" i="0" u="none" strike="noStrike" err="1">
                          <a:solidFill>
                            <a:schemeClr val="bg1"/>
                          </a:solidFill>
                          <a:effectLst/>
                          <a:latin typeface="Verdana"/>
                          <a:ea typeface="Verdana"/>
                          <a:cs typeface="Verdana" panose="020B0604030504040204" pitchFamily="34" charset="0"/>
                        </a:rPr>
                        <a:t>action</a:t>
                      </a:r>
                      <a:endParaRPr lang="lv-LV" sz="1400" b="1" i="0" u="none" strike="noStrike">
                        <a:solidFill>
                          <a:schemeClr val="bg1"/>
                        </a:solidFill>
                        <a:effectLst/>
                        <a:latin typeface="Verdana"/>
                        <a:ea typeface="Verdana"/>
                        <a:cs typeface="Verdana" panose="020B0604030504040204" pitchFamily="34" charset="0"/>
                      </a:endParaRPr>
                    </a:p>
                  </a:txBody>
                  <a:tcPr marL="5099" marR="5099" marT="509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Proposals</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a:solidFill>
                            <a:schemeClr val="bg1"/>
                          </a:solidFill>
                          <a:effectLst/>
                          <a:latin typeface="Verdana"/>
                          <a:ea typeface="Verdana"/>
                          <a:cs typeface="Verdana" panose="020B0604030504040204" pitchFamily="34" charset="0"/>
                        </a:rPr>
                        <a:t>Funded</a:t>
                      </a:r>
                      <a:endParaRPr lang="en-US" sz="1400" b="1">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Funding score</a:t>
                      </a:r>
                      <a:endParaRPr lang="en-US" sz="1400" b="1">
                        <a:solidFill>
                          <a:schemeClr val="bg1"/>
                        </a:solidFill>
                        <a:latin typeface="Verdana"/>
                        <a:ea typeface="Verdana"/>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33437">
                <a:tc>
                  <a:txBody>
                    <a:bodyPr/>
                    <a:lstStyle/>
                    <a:p>
                      <a:pPr algn="ctr" fontAlgn="b">
                        <a:lnSpc>
                          <a:spcPct val="120000"/>
                        </a:lnSpc>
                      </a:pPr>
                      <a:r>
                        <a:rPr lang="en-US" sz="1400" b="0" i="0" u="none" strike="noStrike" noProof="0">
                          <a:solidFill>
                            <a:srgbClr val="000000"/>
                          </a:solidFill>
                          <a:effectLst/>
                          <a:hlinkClick r:id="rId2"/>
                        </a:rPr>
                        <a:t>HORIZON-EIC-2023-PATHFINDEROPEN-01</a:t>
                      </a:r>
                      <a:endParaRPr lang="en-US" sz="1400" b="1" i="0" u="none" strike="noStrike">
                        <a:solidFill>
                          <a:srgbClr val="000000"/>
                        </a:solidFill>
                        <a:effectLst/>
                        <a:latin typeface="Verdana"/>
                        <a:ea typeface="Verdana"/>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buNone/>
                      </a:pPr>
                      <a:r>
                        <a:rPr lang="en-US" sz="1400" b="0" i="0" u="none" strike="noStrike" noProof="0">
                          <a:solidFill>
                            <a:srgbClr val="000000"/>
                          </a:solidFill>
                          <a:effectLst/>
                          <a:latin typeface="Verdana"/>
                        </a:rPr>
                        <a:t>EIC Pathfinder Open</a:t>
                      </a:r>
                      <a:endParaRPr lang="en-US"/>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t"/>
                      <a:r>
                        <a:rPr lang="lv-LV" sz="1400" b="1">
                          <a:effectLst/>
                          <a:latin typeface="Verdana"/>
                          <a:ea typeface="Verdana"/>
                        </a:rPr>
                        <a:t>EIC Grants</a:t>
                      </a:r>
                      <a:endParaRPr lang="en-US" sz="1400" b="1">
                        <a:effectLst/>
                        <a:latin typeface="Verdana"/>
                        <a:ea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a:solidFill>
                            <a:srgbClr val="000000"/>
                          </a:solidFill>
                          <a:effectLst/>
                          <a:latin typeface="Verdana"/>
                          <a:ea typeface="Verdana"/>
                        </a:rPr>
                        <a:t>15</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a:solidFill>
                            <a:srgbClr val="000000"/>
                          </a:solidFill>
                          <a:effectLst/>
                          <a:latin typeface="Verdana"/>
                          <a:ea typeface="Verdana"/>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lv-LV" sz="1400" b="0" i="0" u="none" strike="noStrike" kern="1200">
                          <a:solidFill>
                            <a:srgbClr val="000000"/>
                          </a:solidFill>
                          <a:effectLst/>
                          <a:latin typeface="Verdana"/>
                          <a:ea typeface="Verdana"/>
                          <a:cs typeface="Verdana" panose="020B0604030504040204" pitchFamily="34" charset="0"/>
                        </a:rPr>
                        <a:t>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a:solidFill>
                            <a:srgbClr val="000000"/>
                          </a:solidFill>
                          <a:effectLst/>
                          <a:latin typeface="Verdana"/>
                          <a:ea typeface="Verdana"/>
                        </a:rPr>
                        <a:t>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004774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160C-FC96-38B1-E3E1-8AF70070159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B41180D-5E87-5367-0344-95A89753EC52}"/>
              </a:ext>
            </a:extLst>
          </p:cNvPr>
          <p:cNvSpPr txBox="1"/>
          <p:nvPr/>
        </p:nvSpPr>
        <p:spPr>
          <a:xfrm>
            <a:off x="4724399" y="42879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cap="all">
                <a:solidFill>
                  <a:srgbClr val="01046D"/>
                </a:solidFill>
                <a:latin typeface="Verdana"/>
                <a:ea typeface="Verdana"/>
              </a:rPr>
              <a:t>STATISTICS</a:t>
            </a:r>
            <a:endParaRPr lang="en-US" sz="2800"/>
          </a:p>
        </p:txBody>
      </p:sp>
      <p:graphicFrame>
        <p:nvGraphicFramePr>
          <p:cNvPr id="4" name="Content Placeholder 10">
            <a:extLst>
              <a:ext uri="{FF2B5EF4-FFF2-40B4-BE49-F238E27FC236}">
                <a16:creationId xmlns:a16="http://schemas.microsoft.com/office/drawing/2014/main" id="{28FE41AE-A6FC-183D-5B81-90D5E274BB24}"/>
              </a:ext>
            </a:extLst>
          </p:cNvPr>
          <p:cNvGraphicFramePr>
            <a:graphicFrameLocks/>
          </p:cNvGraphicFramePr>
          <p:nvPr/>
        </p:nvGraphicFramePr>
        <p:xfrm>
          <a:off x="312419" y="1913127"/>
          <a:ext cx="11567155" cy="2801619"/>
        </p:xfrm>
        <a:graphic>
          <a:graphicData uri="http://schemas.openxmlformats.org/drawingml/2006/table">
            <a:tbl>
              <a:tblPr/>
              <a:tblGrid>
                <a:gridCol w="1722119">
                  <a:extLst>
                    <a:ext uri="{9D8B030D-6E8A-4147-A177-3AD203B41FA5}">
                      <a16:colId xmlns:a16="http://schemas.microsoft.com/office/drawing/2014/main" val="1425082869"/>
                    </a:ext>
                  </a:extLst>
                </a:gridCol>
                <a:gridCol w="685800">
                  <a:extLst>
                    <a:ext uri="{9D8B030D-6E8A-4147-A177-3AD203B41FA5}">
                      <a16:colId xmlns:a16="http://schemas.microsoft.com/office/drawing/2014/main" val="2014251421"/>
                    </a:ext>
                  </a:extLst>
                </a:gridCol>
                <a:gridCol w="379476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3"/>
                    </a:ext>
                  </a:extLst>
                </a:gridCol>
                <a:gridCol w="1036319">
                  <a:extLst>
                    <a:ext uri="{9D8B030D-6E8A-4147-A177-3AD203B41FA5}">
                      <a16:colId xmlns:a16="http://schemas.microsoft.com/office/drawing/2014/main" val="3995975852"/>
                    </a:ext>
                  </a:extLst>
                </a:gridCol>
                <a:gridCol w="979940">
                  <a:extLst>
                    <a:ext uri="{9D8B030D-6E8A-4147-A177-3AD203B41FA5}">
                      <a16:colId xmlns:a16="http://schemas.microsoft.com/office/drawing/2014/main" val="1771316509"/>
                    </a:ext>
                  </a:extLst>
                </a:gridCol>
                <a:gridCol w="1260337">
                  <a:extLst>
                    <a:ext uri="{9D8B030D-6E8A-4147-A177-3AD203B41FA5}">
                      <a16:colId xmlns:a16="http://schemas.microsoft.com/office/drawing/2014/main" val="4046911121"/>
                    </a:ext>
                  </a:extLst>
                </a:gridCol>
              </a:tblGrid>
              <a:tr h="679075">
                <a:tc>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Calls</a:t>
                      </a:r>
                      <a:endParaRPr lang="lv-LV" sz="1400" b="1" i="0" u="none" strike="noStrike" dirty="0" err="1">
                        <a:solidFill>
                          <a:schemeClr val="bg1"/>
                        </a:solidFill>
                        <a:effectLst/>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2">
                  <a:txBody>
                    <a:bodyPr/>
                    <a:lstStyle/>
                    <a:p>
                      <a:pPr algn="ctr" fontAlgn="ctr">
                        <a:lnSpc>
                          <a:spcPct val="120000"/>
                        </a:lnSpc>
                      </a:pPr>
                      <a:r>
                        <a:rPr lang="lv-LV" sz="1400" b="1" i="0" u="none" strike="noStrike" err="1">
                          <a:solidFill>
                            <a:schemeClr val="bg1"/>
                          </a:solidFill>
                          <a:effectLst/>
                          <a:latin typeface="Verdana" panose="020B0604030504040204" pitchFamily="34" charset="0"/>
                          <a:ea typeface="Verdana" panose="020B0604030504040204" pitchFamily="34" charset="0"/>
                          <a:cs typeface="Verdana" panose="020B0604030504040204" pitchFamily="34" charset="0"/>
                        </a:rPr>
                        <a:t>Topic</a:t>
                      </a:r>
                      <a:endParaRPr lang="lv-LV" sz="1400" b="1" i="0" u="none" strike="noStrike">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Type</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of</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action</a:t>
                      </a:r>
                      <a:endParaRPr lang="lv-LV" sz="1400" b="1" i="0" u="none" strike="noStrike" dirty="0">
                        <a:solidFill>
                          <a:schemeClr val="bg1"/>
                        </a:solidFill>
                        <a:effectLst/>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Proposals</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Funded</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Funding score</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492038">
                <a:tc rowSpan="4">
                  <a:txBody>
                    <a:bodyPr/>
                    <a:lstStyle/>
                    <a:p>
                      <a:pPr algn="ctr" fontAlgn="b">
                        <a:lnSpc>
                          <a:spcPct val="120000"/>
                        </a:lnSpc>
                      </a:pPr>
                      <a:r>
                        <a:rPr lang="en-US" sz="1400" b="0" i="0" u="none" strike="noStrike" noProof="0" dirty="0">
                          <a:solidFill>
                            <a:srgbClr val="000000"/>
                          </a:solidFill>
                          <a:effectLst/>
                        </a:rPr>
                        <a:t>HORIZON-EIC-2023-PATHFINDERCHALLENGES-01</a:t>
                      </a:r>
                      <a:endParaRPr lang="en-US" sz="14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a:solidFill>
                        <a:srgbClr val="000000"/>
                      </a:solidFill>
                    </a:lnB>
                    <a:lnTlToBr w="12700" cmpd="sng">
                      <a:noFill/>
                      <a:prstDash val="solid"/>
                    </a:lnTlToBr>
                    <a:lnBlToTr w="12700" cmpd="sng">
                      <a:noFill/>
                      <a:prstDash val="solid"/>
                    </a:lnBlToTr>
                    <a:solidFill>
                      <a:sysClr val="window" lastClr="FFFFFF"/>
                    </a:solidFill>
                  </a:tcPr>
                </a:tc>
                <a:tc>
                  <a:txBody>
                    <a:bodyPr/>
                    <a:lstStyle/>
                    <a:p>
                      <a:pPr algn="ctr" fontAlgn="b">
                        <a:lnSpc>
                          <a:spcPct val="120000"/>
                        </a:lnSpc>
                      </a:pPr>
                      <a:r>
                        <a:rPr lang="lv-LV" sz="1400" b="1" i="0" u="none" strike="noStrike" dirty="0">
                          <a:solidFill>
                            <a:srgbClr val="000000"/>
                          </a:solidFill>
                          <a:effectLst/>
                          <a:latin typeface="Verdana"/>
                          <a:ea typeface="Verdana"/>
                          <a:cs typeface="Verdana" panose="020B0604030504040204" pitchFamily="34" charset="0"/>
                        </a:rPr>
                        <a:t>01</a:t>
                      </a:r>
                      <a:endParaRPr lang="en-US" sz="1400" b="1" i="0" u="none" strike="noStrike" dirty="0">
                        <a:solidFill>
                          <a:srgbClr val="000000"/>
                        </a:solidFill>
                        <a:effectLst/>
                        <a:latin typeface="Verdana"/>
                        <a:ea typeface="Verdana"/>
                        <a:cs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en-US" sz="1400" b="0" i="0" u="none" strike="noStrike" noProof="0" dirty="0">
                          <a:solidFill>
                            <a:srgbClr val="000000"/>
                          </a:solidFill>
                          <a:effectLst/>
                          <a:latin typeface="Verdana"/>
                        </a:rPr>
                        <a:t>EIC Pathfinder Challenge: Clean and efficient cooling</a:t>
                      </a:r>
                      <a:endParaRPr lang="en-US" sz="1400" b="0" i="0" u="none" strike="noStrike" noProof="0" dirty="0">
                        <a:solidFill>
                          <a:srgbClr val="000000"/>
                        </a:solidFill>
                        <a:effectLst/>
                      </a:endParaRP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buNone/>
                      </a:pPr>
                      <a:r>
                        <a:rPr lang="lv-LV" sz="1400" b="1" i="0" u="none" strike="noStrike" noProof="0" dirty="0">
                          <a:solidFill>
                            <a:srgbClr val="000000"/>
                          </a:solidFill>
                          <a:effectLst/>
                          <a:latin typeface="Verdana"/>
                        </a:rPr>
                        <a:t>EIC Grants</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en-US" sz="1400" b="0" i="0" u="none" strike="noStrike" kern="1200" dirty="0">
                          <a:solidFill>
                            <a:srgbClr val="000000"/>
                          </a:solidFill>
                          <a:effectLst/>
                          <a:latin typeface="Verdana"/>
                          <a:ea typeface="Verdana"/>
                          <a:cs typeface="Verdana" panose="020B060403050404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492038">
                <a:tc vMerge="1">
                  <a:txBody>
                    <a:bodyPr/>
                    <a:lstStyle/>
                    <a:p>
                      <a:endParaRPr lang="en-US"/>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lnSpc>
                          <a:spcPct val="120000"/>
                        </a:lnSpc>
                        <a:buNone/>
                      </a:pPr>
                      <a:r>
                        <a:rPr lang="lv-LV" sz="1400" b="1" i="0" u="none" strike="noStrike" noProof="0" dirty="0">
                          <a:solidFill>
                            <a:srgbClr val="000000"/>
                          </a:solidFill>
                          <a:effectLst/>
                          <a:latin typeface="Verdana"/>
                        </a:rPr>
                        <a:t>02</a:t>
                      </a:r>
                      <a:endParaRPr lang="en-US" dirty="0"/>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Pathfinder Challenge: AEC </a:t>
                      </a:r>
                      <a:r>
                        <a:rPr lang="en-US" sz="1400" b="0" i="0" u="none" strike="noStrike" noProof="0" dirty="0" err="1">
                          <a:solidFill>
                            <a:srgbClr val="000000"/>
                          </a:solidFill>
                          <a:effectLst/>
                          <a:latin typeface="Verdana"/>
                        </a:rPr>
                        <a:t>digitalisation</a:t>
                      </a:r>
                      <a:r>
                        <a:rPr lang="en-US" sz="1400" b="0" i="0" u="none" strike="noStrike" noProof="0" dirty="0">
                          <a:solidFill>
                            <a:srgbClr val="000000"/>
                          </a:solidFill>
                          <a:effectLst/>
                          <a:latin typeface="Verdana"/>
                        </a:rPr>
                        <a:t> for a new triad of design, fabrication, and materials</a:t>
                      </a:r>
                      <a:endParaRPr lang="en-US" dirty="0"/>
                    </a:p>
                  </a:txBody>
                  <a:tcPr marL="6350" marR="6350" marT="6350" marB="0" anchor="b">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1" i="0" u="none" strike="noStrike" noProof="0" dirty="0">
                          <a:solidFill>
                            <a:srgbClr val="000000"/>
                          </a:solidFill>
                          <a:effectLst/>
                          <a:latin typeface="Verdana"/>
                        </a:rPr>
                        <a:t>EIC Grants</a:t>
                      </a:r>
                      <a:endParaRPr lang="en-US" dirty="0"/>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1</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marL="0" lvl="0" algn="ctr" defTabSz="914400">
                        <a:lnSpc>
                          <a:spcPct val="120000"/>
                        </a:lnSpc>
                        <a:buNone/>
                      </a:pPr>
                      <a:r>
                        <a:rPr lang="en-US" sz="1400" b="0" i="0" u="none" strike="noStrike" kern="1200" dirty="0">
                          <a:solidFill>
                            <a:srgbClr val="000000"/>
                          </a:solidFill>
                          <a:effectLst/>
                          <a:latin typeface="Verdana"/>
                          <a:ea typeface="Verdana"/>
                          <a:cs typeface="Verdana" panose="020B0604030504040204" pitchFamily="34" charset="0"/>
                        </a:rPr>
                        <a:t>-</a:t>
                      </a: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noProof="0" dirty="0">
                          <a:solidFill>
                            <a:srgbClr val="000000"/>
                          </a:solidFill>
                          <a:effectLst/>
                          <a:latin typeface="Verdana"/>
                        </a:rPr>
                        <a:t>0%</a:t>
                      </a:r>
                      <a:endParaRPr lang="en-US" dirty="0"/>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extLst>
                  <a:ext uri="{0D108BD9-81ED-4DB2-BD59-A6C34878D82A}">
                    <a16:rowId xmlns:a16="http://schemas.microsoft.com/office/drawing/2014/main" val="3320471161"/>
                  </a:ext>
                </a:extLst>
              </a:tr>
              <a:tr h="492038">
                <a:tc vMerge="1">
                  <a:txBody>
                    <a:bodyPr/>
                    <a:lstStyle/>
                    <a:p>
                      <a:endParaRPr lang="en-US"/>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lnSpc>
                          <a:spcPct val="120000"/>
                        </a:lnSpc>
                        <a:buNone/>
                      </a:pPr>
                      <a:r>
                        <a:rPr lang="lv-LV" sz="1400" b="1" i="0" u="none" strike="noStrike" noProof="0" dirty="0">
                          <a:solidFill>
                            <a:srgbClr val="000000"/>
                          </a:solidFill>
                          <a:effectLst/>
                          <a:latin typeface="Verdana"/>
                        </a:rPr>
                        <a:t>03</a:t>
                      </a:r>
                      <a:endParaRPr lang="en-US" dirty="0"/>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a:t>
                      </a:r>
                      <a:r>
                        <a:rPr lang="en-US" sz="1400" b="0" i="0" u="none" strike="noStrike" kern="1200" noProof="0" dirty="0">
                          <a:solidFill>
                            <a:srgbClr val="000000"/>
                          </a:solidFill>
                          <a:effectLst/>
                          <a:latin typeface="Verdana"/>
                          <a:ea typeface="+mn-ea"/>
                          <a:cs typeface="+mn-cs"/>
                        </a:rPr>
                        <a:t>Pathfinder</a:t>
                      </a:r>
                      <a:r>
                        <a:rPr lang="en-US" sz="1400" b="0" i="0" u="none" strike="noStrike" noProof="0" dirty="0">
                          <a:solidFill>
                            <a:srgbClr val="000000"/>
                          </a:solidFill>
                          <a:effectLst/>
                          <a:latin typeface="Verdana"/>
                        </a:rPr>
                        <a:t> Challenge: Precision Nutrition</a:t>
                      </a:r>
                      <a:endParaRPr lang="en-US" dirty="0">
                        <a:latin typeface="Verdana"/>
                      </a:endParaRP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1" i="0" u="none" strike="noStrike" noProof="0" dirty="0">
                          <a:solidFill>
                            <a:srgbClr val="000000"/>
                          </a:solidFill>
                          <a:effectLst/>
                          <a:latin typeface="Verdana"/>
                        </a:rPr>
                        <a:t>EIC Grants</a:t>
                      </a:r>
                      <a:endParaRPr lang="en-US" dirty="0"/>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2</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1</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marL="0" lvl="0" algn="ctr" defTabSz="914400">
                        <a:lnSpc>
                          <a:spcPct val="120000"/>
                        </a:lnSpc>
                        <a:buNone/>
                      </a:pPr>
                      <a:r>
                        <a:rPr lang="en-US" sz="1400" b="0" i="0" u="none" strike="noStrike" kern="1200" dirty="0">
                          <a:solidFill>
                            <a:srgbClr val="000000"/>
                          </a:solidFill>
                          <a:effectLst/>
                          <a:latin typeface="Verdana"/>
                          <a:ea typeface="Verdana"/>
                          <a:cs typeface="Verdana" panose="020B0604030504040204" pitchFamily="34" charset="0"/>
                        </a:rPr>
                        <a:t>-</a:t>
                      </a: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noProof="0" dirty="0">
                          <a:solidFill>
                            <a:srgbClr val="000000"/>
                          </a:solidFill>
                          <a:effectLst/>
                          <a:latin typeface="Verdana"/>
                        </a:rPr>
                        <a:t>0%</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extLst>
                  <a:ext uri="{0D108BD9-81ED-4DB2-BD59-A6C34878D82A}">
                    <a16:rowId xmlns:a16="http://schemas.microsoft.com/office/drawing/2014/main" val="2254224960"/>
                  </a:ext>
                </a:extLst>
              </a:tr>
              <a:tr h="492038">
                <a:tc vMerge="1">
                  <a:txBody>
                    <a:bodyPr/>
                    <a:lstStyle/>
                    <a:p>
                      <a:endParaRPr lang="en-US"/>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lnSpc>
                          <a:spcPct val="120000"/>
                        </a:lnSpc>
                        <a:buNone/>
                      </a:pPr>
                      <a:r>
                        <a:rPr lang="lv-LV" sz="1400" b="1" i="0" u="none" strike="noStrike" noProof="0" dirty="0">
                          <a:solidFill>
                            <a:srgbClr val="000000"/>
                          </a:solidFill>
                          <a:effectLst/>
                          <a:latin typeface="Verdana"/>
                        </a:rPr>
                        <a:t>04</a:t>
                      </a:r>
                      <a:endParaRPr lang="en-US" dirty="0"/>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Pathfinder Challenge: Responsible Electronics</a:t>
                      </a:r>
                      <a:endParaRPr lang="en-US" dirty="0"/>
                    </a:p>
                  </a:txBody>
                  <a:tcPr marL="6350" marR="6350" marT="6350" marB="0" anchor="b">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1" i="0" u="none" strike="noStrike" noProof="0" dirty="0">
                          <a:solidFill>
                            <a:srgbClr val="000000"/>
                          </a:solidFill>
                          <a:effectLst/>
                          <a:latin typeface="Verdana"/>
                        </a:rPr>
                        <a:t>EIC Grants</a:t>
                      </a:r>
                      <a:endParaRPr lang="en-US" dirty="0"/>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1</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algn="ctr" defTabSz="914400">
                        <a:lnSpc>
                          <a:spcPct val="120000"/>
                        </a:lnSpc>
                        <a:buNone/>
                      </a:pPr>
                      <a:r>
                        <a:rPr lang="en-US" sz="1400" b="0" i="0" u="none" strike="noStrike" kern="1200" dirty="0">
                          <a:solidFill>
                            <a:srgbClr val="000000"/>
                          </a:solidFill>
                          <a:effectLst/>
                          <a:latin typeface="Verdana"/>
                          <a:ea typeface="Verdana"/>
                          <a:cs typeface="Verdana" panose="020B0604030504040204" pitchFamily="34" charset="0"/>
                        </a:rPr>
                        <a:t>-</a:t>
                      </a: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noProof="0" dirty="0">
                          <a:solidFill>
                            <a:srgbClr val="000000"/>
                          </a:solidFill>
                          <a:effectLst/>
                          <a:latin typeface="Verdana"/>
                        </a:rPr>
                        <a:t>0%</a:t>
                      </a:r>
                      <a:endParaRPr lang="en-US" dirty="0"/>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extLst>
                  <a:ext uri="{0D108BD9-81ED-4DB2-BD59-A6C34878D82A}">
                    <a16:rowId xmlns:a16="http://schemas.microsoft.com/office/drawing/2014/main" val="1340293437"/>
                  </a:ext>
                </a:extLst>
              </a:tr>
            </a:tbl>
          </a:graphicData>
        </a:graphic>
      </p:graphicFrame>
      <p:sp>
        <p:nvSpPr>
          <p:cNvPr id="6" name="Title 1">
            <a:extLst>
              <a:ext uri="{FF2B5EF4-FFF2-40B4-BE49-F238E27FC236}">
                <a16:creationId xmlns:a16="http://schemas.microsoft.com/office/drawing/2014/main" id="{DDB89494-0D56-C35F-9139-E9BF23599067}"/>
              </a:ext>
            </a:extLst>
          </p:cNvPr>
          <p:cNvSpPr txBox="1">
            <a:spLocks/>
          </p:cNvSpPr>
          <p:nvPr/>
        </p:nvSpPr>
        <p:spPr>
          <a:xfrm>
            <a:off x="306669" y="953553"/>
            <a:ext cx="10515600" cy="9661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r>
              <a:rPr lang="en-US" sz="2800" b="1">
                <a:solidFill>
                  <a:srgbClr val="002060"/>
                </a:solidFill>
                <a:latin typeface="Verdana"/>
                <a:ea typeface="Verdana"/>
              </a:rPr>
              <a:t>PATHFINDER CHALLENGES</a:t>
            </a:r>
            <a:endParaRPr lang="en-US"/>
          </a:p>
        </p:txBody>
      </p:sp>
    </p:spTree>
    <p:extLst>
      <p:ext uri="{BB962C8B-B14F-4D97-AF65-F5344CB8AC3E}">
        <p14:creationId xmlns:p14="http://schemas.microsoft.com/office/powerpoint/2010/main" val="4227000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AFC6F3B-A945-C7C6-910F-A6176254207D}"/>
              </a:ext>
            </a:extLst>
          </p:cNvPr>
          <p:cNvSpPr>
            <a:spLocks noGrp="1"/>
          </p:cNvSpPr>
          <p:nvPr>
            <p:ph type="sldNum" sz="quarter" idx="4294967295"/>
          </p:nvPr>
        </p:nvSpPr>
        <p:spPr>
          <a:xfrm>
            <a:off x="9448800" y="6356350"/>
            <a:ext cx="2743200" cy="365125"/>
          </a:xfrm>
        </p:spPr>
        <p:txBody>
          <a:bodyPr/>
          <a:lstStyle/>
          <a:p>
            <a:fld id="{660F3F40-12FA-4968-8235-5F18DAFE2DEF}" type="slidenum">
              <a:rPr lang="lv-LV" smtClean="0"/>
              <a:t>57</a:t>
            </a:fld>
            <a:endParaRPr lang="lv-LV"/>
          </a:p>
        </p:txBody>
      </p:sp>
      <p:pic>
        <p:nvPicPr>
          <p:cNvPr id="9" name="Picture 8">
            <a:extLst>
              <a:ext uri="{FF2B5EF4-FFF2-40B4-BE49-F238E27FC236}">
                <a16:creationId xmlns:a16="http://schemas.microsoft.com/office/drawing/2014/main" id="{BDE40757-A0E7-C1FC-6A85-13BC26BBE6C5}"/>
              </a:ext>
            </a:extLst>
          </p:cNvPr>
          <p:cNvPicPr>
            <a:picLocks noChangeAspect="1"/>
          </p:cNvPicPr>
          <p:nvPr/>
        </p:nvPicPr>
        <p:blipFill>
          <a:blip r:embed="rId2"/>
          <a:stretch>
            <a:fillRect/>
          </a:stretch>
        </p:blipFill>
        <p:spPr>
          <a:xfrm>
            <a:off x="352200" y="131433"/>
            <a:ext cx="8495255" cy="6224918"/>
          </a:xfrm>
          <a:prstGeom prst="rect">
            <a:avLst/>
          </a:prstGeom>
        </p:spPr>
      </p:pic>
      <p:sp>
        <p:nvSpPr>
          <p:cNvPr id="7" name="TextBox 6">
            <a:extLst>
              <a:ext uri="{FF2B5EF4-FFF2-40B4-BE49-F238E27FC236}">
                <a16:creationId xmlns:a16="http://schemas.microsoft.com/office/drawing/2014/main" id="{95D1358E-AABF-40D8-D8BE-BBD860252A10}"/>
              </a:ext>
            </a:extLst>
          </p:cNvPr>
          <p:cNvSpPr txBox="1"/>
          <p:nvPr/>
        </p:nvSpPr>
        <p:spPr>
          <a:xfrm>
            <a:off x="5917021" y="2438403"/>
            <a:ext cx="6217920" cy="646331"/>
          </a:xfrm>
          <a:prstGeom prst="rect">
            <a:avLst/>
          </a:prstGeom>
          <a:noFill/>
        </p:spPr>
        <p:txBody>
          <a:bodyPr wrap="square">
            <a:spAutoFit/>
          </a:bodyPr>
          <a:lstStyle/>
          <a:p>
            <a:r>
              <a:rPr lang="en-US" dirty="0">
                <a:hlinkClick r:id="rId3"/>
              </a:rPr>
              <a:t>European Innovation Council Pathfinder Challenges – Work </a:t>
            </a:r>
            <a:r>
              <a:rPr lang="en-US" dirty="0" err="1">
                <a:hlinkClick r:id="rId3"/>
              </a:rPr>
              <a:t>Programme</a:t>
            </a:r>
            <a:r>
              <a:rPr lang="en-US" dirty="0">
                <a:hlinkClick r:id="rId3"/>
              </a:rPr>
              <a:t> 2025 Info Day - European Commission</a:t>
            </a:r>
            <a:endParaRPr lang="lv-LV" dirty="0"/>
          </a:p>
        </p:txBody>
      </p:sp>
      <p:pic>
        <p:nvPicPr>
          <p:cNvPr id="11" name="Graphic 10" descr="Cursor outline">
            <a:extLst>
              <a:ext uri="{FF2B5EF4-FFF2-40B4-BE49-F238E27FC236}">
                <a16:creationId xmlns:a16="http://schemas.microsoft.com/office/drawing/2014/main" id="{8CB0A027-45AA-E821-2771-47BD43E22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2761568"/>
            <a:ext cx="914400" cy="914400"/>
          </a:xfrm>
          <a:prstGeom prst="rect">
            <a:avLst/>
          </a:prstGeom>
        </p:spPr>
      </p:pic>
    </p:spTree>
    <p:extLst>
      <p:ext uri="{BB962C8B-B14F-4D97-AF65-F5344CB8AC3E}">
        <p14:creationId xmlns:p14="http://schemas.microsoft.com/office/powerpoint/2010/main" val="354081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 name="young-european-woman-in-vr-glasses-click-virtual-b-2022-05-02-19-51-29-utc.JPG" descr="young-european-woman-in-vr-glasses-click-virtual-b-2022-05-02-19-51-29-utc.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flipH="1">
            <a:off x="-9085" y="-3865"/>
            <a:ext cx="6077955" cy="6865582"/>
          </a:xfrm>
          <a:prstGeom prst="rect">
            <a:avLst/>
          </a:prstGeom>
          <a:ln w="12700">
            <a:miter lim="400000"/>
          </a:ln>
        </p:spPr>
      </p:pic>
      <p:pic>
        <p:nvPicPr>
          <p:cNvPr id="547" name="rectangles.ai" descr="rectangles.ai"/>
          <p:cNvPicPr>
            <a:picLocks noChangeAspect="1"/>
          </p:cNvPicPr>
          <p:nvPr/>
        </p:nvPicPr>
        <p:blipFill>
          <a:blip r:embed="rId3"/>
          <a:stretch>
            <a:fillRect/>
          </a:stretch>
        </p:blipFill>
        <p:spPr>
          <a:xfrm>
            <a:off x="352121" y="5048504"/>
            <a:ext cx="2219834" cy="1554944"/>
          </a:xfrm>
          <a:prstGeom prst="rect">
            <a:avLst/>
          </a:prstGeom>
          <a:ln w="12700">
            <a:miter lim="400000"/>
          </a:ln>
        </p:spPr>
      </p:pic>
      <p:sp>
        <p:nvSpPr>
          <p:cNvPr id="548" name="Rectangle 16"/>
          <p:cNvSpPr txBox="1">
            <a:spLocks noGrp="1"/>
          </p:cNvSpPr>
          <p:nvPr>
            <p:ph type="sldNum" sz="quarter" idx="2"/>
          </p:nvPr>
        </p:nvSpPr>
        <p:spPr>
          <a:xfrm>
            <a:off x="349708" y="6406643"/>
            <a:ext cx="255322"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58</a:t>
            </a:fld>
            <a:endParaRPr/>
          </a:p>
        </p:txBody>
      </p:sp>
      <p:sp>
        <p:nvSpPr>
          <p:cNvPr id="549" name="Straight Connector 32"/>
          <p:cNvSpPr/>
          <p:nvPr/>
        </p:nvSpPr>
        <p:spPr>
          <a:xfrm flipH="1">
            <a:off x="6094941" y="-125939"/>
            <a:ext cx="2118" cy="2514601"/>
          </a:xfrm>
          <a:prstGeom prst="line">
            <a:avLst/>
          </a:prstGeom>
          <a:ln w="57150">
            <a:solidFill>
              <a:srgbClr val="2D2C2A"/>
            </a:solidFill>
            <a:miter/>
          </a:ln>
        </p:spPr>
        <p:txBody>
          <a:bodyPr lIns="45719" rIns="45719"/>
          <a:lstStyle/>
          <a:p>
            <a:pPr defTabSz="914034">
              <a:defRPr b="1">
                <a:solidFill>
                  <a:srgbClr val="494949"/>
                </a:solidFill>
                <a:latin typeface="Open Sans"/>
                <a:ea typeface="Open Sans"/>
                <a:cs typeface="Open Sans"/>
                <a:sym typeface="Open Sans"/>
              </a:defRPr>
            </a:pPr>
            <a:endParaRPr/>
          </a:p>
        </p:txBody>
      </p:sp>
      <p:pic>
        <p:nvPicPr>
          <p:cNvPr id="550" name="EIC square.ai" descr="EIC square.ai"/>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51930" y="6247878"/>
            <a:ext cx="1397816" cy="469766"/>
          </a:xfrm>
          <a:prstGeom prst="rect">
            <a:avLst/>
          </a:prstGeom>
          <a:ln w="12700">
            <a:miter lim="400000"/>
          </a:ln>
        </p:spPr>
      </p:pic>
      <p:sp>
        <p:nvSpPr>
          <p:cNvPr id="551" name="Straight Connector 33"/>
          <p:cNvSpPr/>
          <p:nvPr/>
        </p:nvSpPr>
        <p:spPr>
          <a:xfrm>
            <a:off x="6954613" y="2143311"/>
            <a:ext cx="3285068" cy="16020"/>
          </a:xfrm>
          <a:prstGeom prst="line">
            <a:avLst/>
          </a:prstGeom>
          <a:ln w="38100">
            <a:solidFill>
              <a:srgbClr val="2D2C2A"/>
            </a:solidFill>
            <a:prstDash val="sysDot"/>
            <a:miter/>
          </a:ln>
        </p:spPr>
        <p:txBody>
          <a:bodyPr lIns="45719" rIns="45719"/>
          <a:lstStyle/>
          <a:p>
            <a:pPr defTabSz="914034">
              <a:defRPr b="1">
                <a:solidFill>
                  <a:srgbClr val="494949"/>
                </a:solidFill>
                <a:latin typeface="Open Sans"/>
                <a:ea typeface="Open Sans"/>
                <a:cs typeface="Open Sans"/>
                <a:sym typeface="Open Sans"/>
              </a:defRPr>
            </a:pPr>
            <a:endParaRPr/>
          </a:p>
        </p:txBody>
      </p:sp>
      <p:sp>
        <p:nvSpPr>
          <p:cNvPr id="552" name="Straight Connector 10"/>
          <p:cNvSpPr/>
          <p:nvPr/>
        </p:nvSpPr>
        <p:spPr>
          <a:xfrm flipH="1">
            <a:off x="6094941" y="3027567"/>
            <a:ext cx="1" cy="4016084"/>
          </a:xfrm>
          <a:prstGeom prst="line">
            <a:avLst/>
          </a:prstGeom>
          <a:ln w="57150">
            <a:solidFill>
              <a:srgbClr val="2D2C2A"/>
            </a:solidFill>
            <a:miter/>
          </a:ln>
        </p:spPr>
        <p:txBody>
          <a:bodyPr lIns="45719" rIns="45719"/>
          <a:lstStyle/>
          <a:p>
            <a:pPr defTabSz="914034">
              <a:defRPr b="1">
                <a:solidFill>
                  <a:srgbClr val="494949"/>
                </a:solidFill>
                <a:latin typeface="Open Sans"/>
                <a:ea typeface="Open Sans"/>
                <a:cs typeface="Open Sans"/>
                <a:sym typeface="Open Sans"/>
              </a:defRPr>
            </a:pPr>
            <a:endParaRPr/>
          </a:p>
        </p:txBody>
      </p:sp>
      <p:grpSp>
        <p:nvGrpSpPr>
          <p:cNvPr id="555" name="Group 20"/>
          <p:cNvGrpSpPr/>
          <p:nvPr/>
        </p:nvGrpSpPr>
        <p:grpSpPr>
          <a:xfrm>
            <a:off x="5232364" y="1287685"/>
            <a:ext cx="1727271" cy="1727271"/>
            <a:chOff x="0" y="0"/>
            <a:chExt cx="1727270" cy="1727270"/>
          </a:xfrm>
        </p:grpSpPr>
        <p:sp>
          <p:nvSpPr>
            <p:cNvPr id="553" name="Oval 9"/>
            <p:cNvSpPr/>
            <p:nvPr/>
          </p:nvSpPr>
          <p:spPr>
            <a:xfrm>
              <a:off x="0" y="0"/>
              <a:ext cx="1727271" cy="1727271"/>
            </a:xfrm>
            <a:prstGeom prst="ellipse">
              <a:avLst/>
            </a:prstGeom>
            <a:solidFill>
              <a:srgbClr val="FFFFFF"/>
            </a:solidFill>
            <a:ln w="6350" cap="flat">
              <a:solidFill>
                <a:srgbClr val="2D2C2A"/>
              </a:solidFill>
              <a:prstDash val="solid"/>
              <a:miter lim="8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sp>
          <p:nvSpPr>
            <p:cNvPr id="554" name="Oval 16"/>
            <p:cNvSpPr/>
            <p:nvPr/>
          </p:nvSpPr>
          <p:spPr>
            <a:xfrm>
              <a:off x="244169" y="244169"/>
              <a:ext cx="1238932" cy="1238932"/>
            </a:xfrm>
            <a:prstGeom prst="ellipse">
              <a:avLst/>
            </a:prstGeom>
            <a:solidFill>
              <a:srgbClr val="2D2C2A"/>
            </a:solidFill>
            <a:ln w="12700" cap="flat">
              <a:noFill/>
              <a:miter lim="4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grpSp>
      <p:sp>
        <p:nvSpPr>
          <p:cNvPr id="556" name="Rectangle 40"/>
          <p:cNvSpPr txBox="1"/>
          <p:nvPr/>
        </p:nvSpPr>
        <p:spPr>
          <a:xfrm>
            <a:off x="7343288" y="1509840"/>
            <a:ext cx="1946353"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034">
              <a:defRPr sz="2400">
                <a:solidFill>
                  <a:srgbClr val="2D2C2A"/>
                </a:solidFill>
                <a:latin typeface="Averta PE Bold"/>
                <a:ea typeface="Averta PE Bold"/>
                <a:cs typeface="Averta PE Bold"/>
                <a:sym typeface="Averta PE Bold"/>
              </a:defRPr>
            </a:lvl1pPr>
          </a:lstStyle>
          <a:p>
            <a:r>
              <a:t>TRANSITION</a:t>
            </a:r>
          </a:p>
        </p:txBody>
      </p:sp>
      <p:sp>
        <p:nvSpPr>
          <p:cNvPr id="557" name="TextBox 36"/>
          <p:cNvSpPr txBox="1"/>
          <p:nvPr/>
        </p:nvSpPr>
        <p:spPr>
          <a:xfrm>
            <a:off x="1652384" y="3019597"/>
            <a:ext cx="3817713" cy="2123441"/>
          </a:xfrm>
          <a:prstGeom prst="rect">
            <a:avLst/>
          </a:prstGeom>
          <a:ln w="12700">
            <a:miter lim="400000"/>
          </a:ln>
          <a:effectLst>
            <a:outerShdw blurRad="635000" dist="25400" dir="5400000" rotWithShape="0">
              <a:srgbClr val="000000">
                <a:alpha val="79395"/>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solidFill>
                  <a:srgbClr val="FFFFFF"/>
                </a:solidFill>
                <a:latin typeface="Averta PE Regular"/>
                <a:ea typeface="Averta PE Regular"/>
                <a:cs typeface="Averta PE Regular"/>
                <a:sym typeface="Averta PE Regular"/>
              </a:defRPr>
            </a:pPr>
            <a:r>
              <a:rPr dirty="0">
                <a:latin typeface="Averta PE Semibold"/>
                <a:ea typeface="Averta PE Semibold"/>
                <a:cs typeface="Averta PE Semibold"/>
                <a:sym typeface="Averta PE Semibold"/>
              </a:rPr>
              <a:t>Single applicants (SMEs, spin-offs,</a:t>
            </a:r>
          </a:p>
          <a:p>
            <a:pPr>
              <a:defRPr sz="1600">
                <a:solidFill>
                  <a:srgbClr val="FFFFFF"/>
                </a:solidFill>
                <a:latin typeface="Averta PE Regular"/>
                <a:ea typeface="Averta PE Regular"/>
                <a:cs typeface="Averta PE Regular"/>
                <a:sym typeface="Averta PE Regular"/>
              </a:defRPr>
            </a:pPr>
            <a:r>
              <a:rPr dirty="0">
                <a:latin typeface="Averta PE Semibold"/>
                <a:ea typeface="Averta PE Semibold"/>
                <a:cs typeface="Averta PE Semibold"/>
                <a:sym typeface="Averta PE Semibold"/>
              </a:rPr>
              <a:t>start-ups, research </a:t>
            </a:r>
            <a:r>
              <a:rPr dirty="0" err="1">
                <a:latin typeface="Averta PE Semibold"/>
                <a:ea typeface="Averta PE Semibold"/>
                <a:cs typeface="Averta PE Semibold"/>
                <a:sym typeface="Averta PE Semibold"/>
              </a:rPr>
              <a:t>organisations</a:t>
            </a:r>
            <a:r>
              <a:rPr dirty="0">
                <a:latin typeface="Averta PE Semibold"/>
                <a:ea typeface="Averta PE Semibold"/>
                <a:cs typeface="Averta PE Semibold"/>
                <a:sym typeface="Averta PE Semibold"/>
              </a:rPr>
              <a:t>, universities) or small consortia</a:t>
            </a:r>
          </a:p>
          <a:p>
            <a:pPr>
              <a:defRPr sz="1600">
                <a:solidFill>
                  <a:srgbClr val="FFFFFF"/>
                </a:solidFill>
                <a:latin typeface="Averta PE Regular"/>
                <a:ea typeface="Averta PE Regular"/>
                <a:cs typeface="Averta PE Regular"/>
                <a:sym typeface="Averta PE Regular"/>
              </a:defRPr>
            </a:pPr>
            <a:r>
              <a:rPr dirty="0">
                <a:latin typeface="Averta PE Semibold"/>
                <a:ea typeface="Averta PE Semibold"/>
                <a:cs typeface="Averta PE Semibold"/>
                <a:sym typeface="Averta PE Semibold"/>
              </a:rPr>
              <a:t>(2 partners) or consortia of 3 to 5 different independent legal entities established in at least 3 different eligible countries.</a:t>
            </a:r>
            <a:r>
              <a:rPr dirty="0">
                <a:latin typeface="Averta PE Bold"/>
                <a:ea typeface="Averta PE Bold"/>
                <a:cs typeface="Averta PE Bold"/>
                <a:sym typeface="Averta PE Bold"/>
              </a:rPr>
              <a:t> </a:t>
            </a:r>
            <a:r>
              <a:rPr i="1" dirty="0"/>
              <a:t>Proposals must build on eligible EU-funded project results.</a:t>
            </a:r>
          </a:p>
        </p:txBody>
      </p:sp>
      <p:sp>
        <p:nvSpPr>
          <p:cNvPr id="558" name="TextBox 36"/>
          <p:cNvSpPr txBox="1"/>
          <p:nvPr/>
        </p:nvSpPr>
        <p:spPr>
          <a:xfrm>
            <a:off x="7423643" y="3019597"/>
            <a:ext cx="3647593" cy="1323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solidFill>
                  <a:srgbClr val="2C2C2C"/>
                </a:solidFill>
                <a:latin typeface="Averta PE Regular"/>
                <a:ea typeface="Averta PE Regular"/>
                <a:cs typeface="Averta PE Regular"/>
                <a:sym typeface="Averta PE Regular"/>
              </a:defRPr>
            </a:pPr>
            <a:r>
              <a:rPr sz="1600" dirty="0">
                <a:solidFill>
                  <a:srgbClr val="2C2C2C"/>
                </a:solidFill>
                <a:latin typeface="Averta PE Semibold"/>
                <a:ea typeface="Averta PE Semibold"/>
                <a:cs typeface="Averta PE Semibold"/>
                <a:sym typeface="Averta PE Semibold"/>
              </a:rPr>
              <a:t>Grants of up to €2.5 million </a:t>
            </a:r>
            <a:r>
              <a:rPr i="1" dirty="0">
                <a:latin typeface="Averta PE Semibold"/>
                <a:ea typeface="Averta PE Semibold"/>
                <a:cs typeface="Averta PE Semibold"/>
                <a:sym typeface="Averta PE Semibold"/>
              </a:rPr>
              <a:t>to validate and demonstrate technology</a:t>
            </a:r>
            <a:r>
              <a:rPr i="1" dirty="0"/>
              <a:t> in application-relevant environment (Technology Readiness Levels 4 to 5/6) and develop market readiness.</a:t>
            </a:r>
          </a:p>
        </p:txBody>
      </p:sp>
      <p:pic>
        <p:nvPicPr>
          <p:cNvPr id="559"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00996" y="1757595"/>
            <a:ext cx="790008" cy="78745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549"/>
                                        </p:tgtEl>
                                        <p:attrNameLst>
                                          <p:attrName>style.visibility</p:attrName>
                                        </p:attrNameLst>
                                      </p:cBhvr>
                                      <p:to>
                                        <p:strVal val="visible"/>
                                      </p:to>
                                    </p:set>
                                    <p:animEffect transition="in" filter="wipe(up)">
                                      <p:cBhvr>
                                        <p:cTn id="7" dur="500"/>
                                        <p:tgtEl>
                                          <p:spTgt spid="549"/>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p:tmAbs val="0"/>
                                  </p:iterate>
                                  <p:childTnLst>
                                    <p:set>
                                      <p:cBhvr>
                                        <p:cTn id="10" fill="hold"/>
                                        <p:tgtEl>
                                          <p:spTgt spid="555"/>
                                        </p:tgtEl>
                                        <p:attrNameLst>
                                          <p:attrName>style.visibility</p:attrName>
                                        </p:attrNameLst>
                                      </p:cBhvr>
                                      <p:to>
                                        <p:strVal val="visible"/>
                                      </p:to>
                                    </p:set>
                                    <p:anim calcmode="lin" valueType="num">
                                      <p:cBhvr>
                                        <p:cTn id="11" dur="500" fill="hold"/>
                                        <p:tgtEl>
                                          <p:spTgt spid="555"/>
                                        </p:tgtEl>
                                        <p:attrNameLst>
                                          <p:attrName>ppt_w</p:attrName>
                                        </p:attrNameLst>
                                      </p:cBhvr>
                                      <p:tavLst>
                                        <p:tav tm="0">
                                          <p:val>
                                            <p:fltVal val="0"/>
                                          </p:val>
                                        </p:tav>
                                        <p:tav tm="100000">
                                          <p:val>
                                            <p:strVal val="#ppt_w"/>
                                          </p:val>
                                        </p:tav>
                                      </p:tavLst>
                                    </p:anim>
                                    <p:anim calcmode="lin" valueType="num">
                                      <p:cBhvr>
                                        <p:cTn id="12" dur="500" fill="hold"/>
                                        <p:tgtEl>
                                          <p:spTgt spid="55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iterate>
                                    <p:tmAbs val="0"/>
                                  </p:iterate>
                                  <p:childTnLst>
                                    <p:set>
                                      <p:cBhvr>
                                        <p:cTn id="15" fill="hold"/>
                                        <p:tgtEl>
                                          <p:spTgt spid="559"/>
                                        </p:tgtEl>
                                        <p:attrNameLst>
                                          <p:attrName>style.visibility</p:attrName>
                                        </p:attrNameLst>
                                      </p:cBhvr>
                                      <p:to>
                                        <p:strVal val="visible"/>
                                      </p:to>
                                    </p:set>
                                    <p:anim calcmode="lin" valueType="num">
                                      <p:cBhvr>
                                        <p:cTn id="16" dur="300" fill="hold"/>
                                        <p:tgtEl>
                                          <p:spTgt spid="559"/>
                                        </p:tgtEl>
                                        <p:attrNameLst>
                                          <p:attrName>ppt_w</p:attrName>
                                        </p:attrNameLst>
                                      </p:cBhvr>
                                      <p:tavLst>
                                        <p:tav tm="0">
                                          <p:val>
                                            <p:fltVal val="0"/>
                                          </p:val>
                                        </p:tav>
                                        <p:tav tm="100000">
                                          <p:val>
                                            <p:strVal val="#ppt_w"/>
                                          </p:val>
                                        </p:tav>
                                      </p:tavLst>
                                    </p:anim>
                                    <p:anim calcmode="lin" valueType="num">
                                      <p:cBhvr>
                                        <p:cTn id="17" dur="300" fill="hold"/>
                                        <p:tgtEl>
                                          <p:spTgt spid="559"/>
                                        </p:tgtEl>
                                        <p:attrNameLst>
                                          <p:attrName>ppt_h</p:attrName>
                                        </p:attrNameLst>
                                      </p:cBhvr>
                                      <p:tavLst>
                                        <p:tav tm="0">
                                          <p:val>
                                            <p:fltVal val="0"/>
                                          </p:val>
                                        </p:tav>
                                        <p:tav tm="100000">
                                          <p:val>
                                            <p:strVal val="#ppt_h"/>
                                          </p:val>
                                        </p:tav>
                                      </p:tavLst>
                                    </p:anim>
                                  </p:childTnLst>
                                </p:cTn>
                              </p:par>
                            </p:childTnLst>
                          </p:cTn>
                        </p:par>
                        <p:par>
                          <p:cTn id="18" fill="hold">
                            <p:stCondLst>
                              <p:cond delay="1300"/>
                            </p:stCondLst>
                            <p:childTnLst>
                              <p:par>
                                <p:cTn id="19" presetID="22" presetClass="entr" presetSubtype="2" fill="hold" grpId="0" nodeType="afterEffect">
                                  <p:stCondLst>
                                    <p:cond delay="0"/>
                                  </p:stCondLst>
                                  <p:iterate>
                                    <p:tmAbs val="0"/>
                                  </p:iterate>
                                  <p:childTnLst>
                                    <p:set>
                                      <p:cBhvr>
                                        <p:cTn id="20" fill="hold"/>
                                        <p:tgtEl>
                                          <p:spTgt spid="551"/>
                                        </p:tgtEl>
                                        <p:attrNameLst>
                                          <p:attrName>style.visibility</p:attrName>
                                        </p:attrNameLst>
                                      </p:cBhvr>
                                      <p:to>
                                        <p:strVal val="visible"/>
                                      </p:to>
                                    </p:set>
                                    <p:animEffect transition="in" filter="wipe(right)">
                                      <p:cBhvr>
                                        <p:cTn id="21" dur="500"/>
                                        <p:tgtEl>
                                          <p:spTgt spid="551"/>
                                        </p:tgtEl>
                                      </p:cBhvr>
                                    </p:animEffect>
                                  </p:childTnLst>
                                </p:cTn>
                              </p:par>
                            </p:childTnLst>
                          </p:cTn>
                        </p:par>
                        <p:par>
                          <p:cTn id="22" fill="hold">
                            <p:stCondLst>
                              <p:cond delay="1800"/>
                            </p:stCondLst>
                            <p:childTnLst>
                              <p:par>
                                <p:cTn id="23" presetID="10" presetClass="entr" fill="hold" grpId="0" nodeType="afterEffect">
                                  <p:stCondLst>
                                    <p:cond delay="0"/>
                                  </p:stCondLst>
                                  <p:iterate>
                                    <p:tmAbs val="0"/>
                                  </p:iterate>
                                  <p:childTnLst>
                                    <p:set>
                                      <p:cBhvr>
                                        <p:cTn id="24" fill="hold"/>
                                        <p:tgtEl>
                                          <p:spTgt spid="556"/>
                                        </p:tgtEl>
                                        <p:attrNameLst>
                                          <p:attrName>style.visibility</p:attrName>
                                        </p:attrNameLst>
                                      </p:cBhvr>
                                      <p:to>
                                        <p:strVal val="visible"/>
                                      </p:to>
                                    </p:set>
                                    <p:animEffect transition="in" filter="fade">
                                      <p:cBhvr>
                                        <p:cTn id="25" dur="500"/>
                                        <p:tgtEl>
                                          <p:spTgt spid="556"/>
                                        </p:tgtEl>
                                      </p:cBhvr>
                                    </p:animEffect>
                                  </p:childTnLst>
                                </p:cTn>
                              </p:par>
                            </p:childTnLst>
                          </p:cTn>
                        </p:par>
                        <p:par>
                          <p:cTn id="26" fill="hold">
                            <p:stCondLst>
                              <p:cond delay="2300"/>
                            </p:stCondLst>
                            <p:childTnLst>
                              <p:par>
                                <p:cTn id="27" presetID="10" presetClass="entr" fill="hold" grpId="0" nodeType="afterEffect">
                                  <p:stCondLst>
                                    <p:cond delay="0"/>
                                  </p:stCondLst>
                                  <p:iterate>
                                    <p:tmAbs val="0"/>
                                  </p:iterate>
                                  <p:childTnLst>
                                    <p:set>
                                      <p:cBhvr>
                                        <p:cTn id="28" fill="hold"/>
                                        <p:tgtEl>
                                          <p:spTgt spid="546"/>
                                        </p:tgtEl>
                                        <p:attrNameLst>
                                          <p:attrName>style.visibility</p:attrName>
                                        </p:attrNameLst>
                                      </p:cBhvr>
                                      <p:to>
                                        <p:strVal val="visible"/>
                                      </p:to>
                                    </p:set>
                                    <p:animEffect transition="in" filter="fade">
                                      <p:cBhvr>
                                        <p:cTn id="29" dur="1000"/>
                                        <p:tgtEl>
                                          <p:spTgt spid="546"/>
                                        </p:tgtEl>
                                      </p:cBhvr>
                                    </p:animEffect>
                                  </p:childTnLst>
                                </p:cTn>
                              </p:par>
                            </p:childTnLst>
                          </p:cTn>
                        </p:par>
                        <p:par>
                          <p:cTn id="30" fill="hold">
                            <p:stCondLst>
                              <p:cond delay="3300"/>
                            </p:stCondLst>
                            <p:childTnLst>
                              <p:par>
                                <p:cTn id="31" presetID="10" presetClass="entr" fill="hold" grpId="0" nodeType="afterEffect">
                                  <p:stCondLst>
                                    <p:cond delay="0"/>
                                  </p:stCondLst>
                                  <p:iterate>
                                    <p:tmAbs val="0"/>
                                  </p:iterate>
                                  <p:childTnLst>
                                    <p:set>
                                      <p:cBhvr>
                                        <p:cTn id="32" fill="hold"/>
                                        <p:tgtEl>
                                          <p:spTgt spid="557"/>
                                        </p:tgtEl>
                                        <p:attrNameLst>
                                          <p:attrName>style.visibility</p:attrName>
                                        </p:attrNameLst>
                                      </p:cBhvr>
                                      <p:to>
                                        <p:strVal val="visible"/>
                                      </p:to>
                                    </p:set>
                                    <p:animEffect transition="in" filter="fade">
                                      <p:cBhvr>
                                        <p:cTn id="33" dur="500"/>
                                        <p:tgtEl>
                                          <p:spTgt spid="557"/>
                                        </p:tgtEl>
                                      </p:cBhvr>
                                    </p:animEffect>
                                  </p:childTnLst>
                                </p:cTn>
                              </p:par>
                            </p:childTnLst>
                          </p:cTn>
                        </p:par>
                        <p:par>
                          <p:cTn id="34" fill="hold">
                            <p:stCondLst>
                              <p:cond delay="3800"/>
                            </p:stCondLst>
                            <p:childTnLst>
                              <p:par>
                                <p:cTn id="35" presetID="22" presetClass="entr" presetSubtype="1" fill="hold" grpId="0" nodeType="afterEffect">
                                  <p:stCondLst>
                                    <p:cond delay="0"/>
                                  </p:stCondLst>
                                  <p:iterate>
                                    <p:tmAbs val="0"/>
                                  </p:iterate>
                                  <p:childTnLst>
                                    <p:set>
                                      <p:cBhvr>
                                        <p:cTn id="36" fill="hold"/>
                                        <p:tgtEl>
                                          <p:spTgt spid="552"/>
                                        </p:tgtEl>
                                        <p:attrNameLst>
                                          <p:attrName>style.visibility</p:attrName>
                                        </p:attrNameLst>
                                      </p:cBhvr>
                                      <p:to>
                                        <p:strVal val="visible"/>
                                      </p:to>
                                    </p:set>
                                    <p:animEffect transition="in" filter="wipe(up)">
                                      <p:cBhvr>
                                        <p:cTn id="37" dur="500"/>
                                        <p:tgtEl>
                                          <p:spTgt spid="552"/>
                                        </p:tgtEl>
                                      </p:cBhvr>
                                    </p:animEffect>
                                  </p:childTnLst>
                                </p:cTn>
                              </p:par>
                            </p:childTnLst>
                          </p:cTn>
                        </p:par>
                        <p:par>
                          <p:cTn id="38" fill="hold">
                            <p:stCondLst>
                              <p:cond delay="4300"/>
                            </p:stCondLst>
                            <p:childTnLst>
                              <p:par>
                                <p:cTn id="39" presetID="10" presetClass="entr" fill="hold" grpId="0" nodeType="afterEffect">
                                  <p:stCondLst>
                                    <p:cond delay="0"/>
                                  </p:stCondLst>
                                  <p:iterate>
                                    <p:tmAbs val="0"/>
                                  </p:iterate>
                                  <p:childTnLst>
                                    <p:set>
                                      <p:cBhvr>
                                        <p:cTn id="40" fill="hold"/>
                                        <p:tgtEl>
                                          <p:spTgt spid="558"/>
                                        </p:tgtEl>
                                        <p:attrNameLst>
                                          <p:attrName>style.visibility</p:attrName>
                                        </p:attrNameLst>
                                      </p:cBhvr>
                                      <p:to>
                                        <p:strVal val="visible"/>
                                      </p:to>
                                    </p:set>
                                    <p:animEffect transition="in" filter="fade">
                                      <p:cBhvr>
                                        <p:cTn id="41" dur="500"/>
                                        <p:tgtEl>
                                          <p:spTgt spid="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 grpId="0" animBg="1" advAuto="0"/>
      <p:bldP spid="549" grpId="0" animBg="1" advAuto="0"/>
      <p:bldP spid="551" grpId="0" animBg="1" advAuto="0"/>
      <p:bldP spid="552" grpId="0" animBg="1" advAuto="0"/>
      <p:bldP spid="555" grpId="0" animBg="1" advAuto="0"/>
      <p:bldP spid="556" grpId="0" animBg="1" advAuto="0"/>
      <p:bldP spid="557" grpId="0" animBg="1" advAuto="0"/>
      <p:bldP spid="558" grpId="0" animBg="1" advAuto="0"/>
      <p:bldP spid="559" grpId="0"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19FBAA-33E1-B0BE-7525-D8DEFCC85474}"/>
              </a:ext>
            </a:extLst>
          </p:cNvPr>
          <p:cNvPicPr>
            <a:picLocks noChangeAspect="1"/>
          </p:cNvPicPr>
          <p:nvPr/>
        </p:nvPicPr>
        <p:blipFill>
          <a:blip r:embed="rId2"/>
          <a:stretch>
            <a:fillRect/>
          </a:stretch>
        </p:blipFill>
        <p:spPr>
          <a:xfrm>
            <a:off x="1306513" y="1045353"/>
            <a:ext cx="10764837" cy="4521231"/>
          </a:xfrm>
          <a:prstGeom prst="rect">
            <a:avLst/>
          </a:prstGeom>
          <a:noFill/>
        </p:spPr>
      </p:pic>
      <p:sp>
        <p:nvSpPr>
          <p:cNvPr id="2" name="Slide Number Placeholder 1" hidden="1">
            <a:extLst>
              <a:ext uri="{FF2B5EF4-FFF2-40B4-BE49-F238E27FC236}">
                <a16:creationId xmlns:a16="http://schemas.microsoft.com/office/drawing/2014/main" id="{708A4906-5A30-40BA-EC5C-826FDBAC9074}"/>
              </a:ext>
            </a:extLst>
          </p:cNvPr>
          <p:cNvSpPr>
            <a:spLocks noGrp="1"/>
          </p:cNvSpPr>
          <p:nvPr>
            <p:ph type="sldNum" sz="quarter" idx="4294967295"/>
          </p:nvPr>
        </p:nvSpPr>
        <p:spPr>
          <a:xfrm>
            <a:off x="346051" y="6406643"/>
            <a:ext cx="262637" cy="281941"/>
          </a:xfrm>
        </p:spPr>
        <p:txBody>
          <a:bodyPr/>
          <a:lstStyle/>
          <a:p>
            <a:pPr>
              <a:spcAft>
                <a:spcPts val="600"/>
              </a:spcAft>
            </a:pPr>
            <a:fld id="{86CB4B4D-7CA3-9044-876B-883B54F8677D}" type="slidenum">
              <a:rPr lang="lv-LV" smtClean="0"/>
              <a:pPr>
                <a:spcAft>
                  <a:spcPts val="600"/>
                </a:spcAft>
              </a:pPr>
              <a:t>59</a:t>
            </a:fld>
            <a:endParaRPr lang="lv-LV"/>
          </a:p>
        </p:txBody>
      </p:sp>
    </p:spTree>
    <p:extLst>
      <p:ext uri="{BB962C8B-B14F-4D97-AF65-F5344CB8AC3E}">
        <p14:creationId xmlns:p14="http://schemas.microsoft.com/office/powerpoint/2010/main" val="140457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B0EF-9E92-F01F-003F-C04670DDA765}"/>
              </a:ext>
            </a:extLst>
          </p:cNvPr>
          <p:cNvSpPr>
            <a:spLocks noGrp="1"/>
          </p:cNvSpPr>
          <p:nvPr>
            <p:ph type="title"/>
          </p:nvPr>
        </p:nvSpPr>
        <p:spPr>
          <a:xfrm>
            <a:off x="1062990" y="7789"/>
            <a:ext cx="10515600" cy="1325563"/>
          </a:xfrm>
        </p:spPr>
        <p:txBody>
          <a:bodyPr/>
          <a:lstStyle/>
          <a:p>
            <a:pPr>
              <a:defRPr/>
            </a:pPr>
            <a:r>
              <a:rPr lang="lv-LV" altLang="en-US" sz="3200" b="1" dirty="0">
                <a:solidFill>
                  <a:srgbClr val="002060"/>
                </a:solidFill>
                <a:latin typeface="Verdana"/>
                <a:ea typeface="Verdana"/>
              </a:rPr>
              <a:t>LAI SAŅEMTU INFORMĀCIJU</a:t>
            </a:r>
            <a:endParaRPr lang="lv-LV" sz="3200" b="1" dirty="0">
              <a:solidFill>
                <a:srgbClr val="002060"/>
              </a:solidFill>
              <a:latin typeface="Verdana"/>
              <a:ea typeface="Verdana"/>
            </a:endParaRPr>
          </a:p>
        </p:txBody>
      </p:sp>
      <p:sp>
        <p:nvSpPr>
          <p:cNvPr id="3" name="Slide Number Placeholder 2">
            <a:extLst>
              <a:ext uri="{FF2B5EF4-FFF2-40B4-BE49-F238E27FC236}">
                <a16:creationId xmlns:a16="http://schemas.microsoft.com/office/drawing/2014/main" id="{1CFFBC2E-DFDE-C6B8-E857-FBF23826CA81}"/>
              </a:ext>
            </a:extLst>
          </p:cNvPr>
          <p:cNvSpPr>
            <a:spLocks noGrp="1"/>
          </p:cNvSpPr>
          <p:nvPr>
            <p:ph type="sldNum" sz="quarter" idx="12"/>
          </p:nvPr>
        </p:nvSpPr>
        <p:spPr/>
        <p:txBody>
          <a:bodyPr/>
          <a:lstStyle/>
          <a:p>
            <a:fld id="{660F3F40-12FA-4968-8235-5F18DAFE2DEF}" type="slidenum">
              <a:rPr lang="lv-LV" smtClean="0"/>
              <a:t>6</a:t>
            </a:fld>
            <a:endParaRPr lang="lv-LV"/>
          </a:p>
        </p:txBody>
      </p:sp>
      <p:sp>
        <p:nvSpPr>
          <p:cNvPr id="5" name="TextBox 4">
            <a:extLst>
              <a:ext uri="{FF2B5EF4-FFF2-40B4-BE49-F238E27FC236}">
                <a16:creationId xmlns:a16="http://schemas.microsoft.com/office/drawing/2014/main" id="{1DF2977B-1F6B-A58D-7BCF-EB14B19F1F40}"/>
              </a:ext>
            </a:extLst>
          </p:cNvPr>
          <p:cNvSpPr txBox="1"/>
          <p:nvPr/>
        </p:nvSpPr>
        <p:spPr>
          <a:xfrm>
            <a:off x="1028812" y="1507173"/>
            <a:ext cx="10134376" cy="3026470"/>
          </a:xfrm>
          <a:prstGeom prst="rect">
            <a:avLst/>
          </a:prstGeom>
          <a:noFill/>
        </p:spPr>
        <p:txBody>
          <a:bodyPr wrap="square">
            <a:spAutoFit/>
          </a:bodyPr>
          <a:lstStyle/>
          <a:p>
            <a:pPr algn="l" rtl="0" fontAlgn="base">
              <a:spcAft>
                <a:spcPts val="800"/>
              </a:spcAft>
            </a:pPr>
            <a:r>
              <a:rPr lang="lv-LV" sz="2000" b="0" i="0" dirty="0">
                <a:solidFill>
                  <a:srgbClr val="000000"/>
                </a:solidFill>
                <a:effectLst/>
                <a:highlight>
                  <a:srgbClr val="FFFFFF"/>
                </a:highlight>
                <a:latin typeface="Verdana" panose="020B0604030504040204" pitchFamily="34" charset="0"/>
                <a:ea typeface="Verdana" panose="020B0604030504040204" pitchFamily="34" charset="0"/>
              </a:rPr>
              <a:t>Lai saņemtu informāciju par programmu «Apvārsnis Eiropa», lūdzu, aizpildiet veidlapu:</a:t>
            </a:r>
          </a:p>
          <a:p>
            <a:pPr algn="l" rtl="0" fontAlgn="base">
              <a:spcAft>
                <a:spcPts val="800"/>
              </a:spcAft>
            </a:pPr>
            <a:r>
              <a:rPr lang="lv-LV" sz="2000" b="0" i="0" u="sng" dirty="0">
                <a:solidFill>
                  <a:srgbClr val="467886"/>
                </a:solidFill>
                <a:effectLst/>
                <a:highlight>
                  <a:srgbClr val="FFFFFF"/>
                </a:highlight>
                <a:latin typeface="Verdana" panose="020B0604030504040204" pitchFamily="34" charset="0"/>
                <a:ea typeface="Verdana" panose="020B0604030504040204" pitchFamily="34" charset="0"/>
                <a:hlinkClick r:id="rId2"/>
              </a:rPr>
              <a:t>https://docs.google.com/forms/d/e/1FAIpQLSdn-gzfe7nVfRFKL0HP5ec0Pv2U44PegySLUe0m8evdFO_5iw/viewform</a:t>
            </a:r>
            <a:endParaRPr lang="lv-LV" sz="2000" b="0" i="0" u="sng" dirty="0">
              <a:solidFill>
                <a:srgbClr val="467886"/>
              </a:solidFill>
              <a:effectLst/>
              <a:highlight>
                <a:srgbClr val="FFFFFF"/>
              </a:highlight>
              <a:latin typeface="Verdana" panose="020B0604030504040204" pitchFamily="34" charset="0"/>
              <a:ea typeface="Verdana" panose="020B0604030504040204" pitchFamily="34" charset="0"/>
            </a:endParaRPr>
          </a:p>
          <a:p>
            <a:pPr algn="l" rtl="0" fontAlgn="base">
              <a:spcAft>
                <a:spcPts val="800"/>
              </a:spcAft>
            </a:pPr>
            <a:endParaRPr lang="lv-LV" sz="2000" b="0" i="0" dirty="0">
              <a:solidFill>
                <a:srgbClr val="242424"/>
              </a:solidFill>
              <a:effectLst/>
              <a:highlight>
                <a:srgbClr val="FFFFFF"/>
              </a:highlight>
              <a:latin typeface="Verdana" panose="020B0604030504040204" pitchFamily="34" charset="0"/>
              <a:ea typeface="Verdana" panose="020B0604030504040204" pitchFamily="34" charset="0"/>
            </a:endParaRPr>
          </a:p>
          <a:p>
            <a:pPr marL="285750" indent="-285750" algn="l" rtl="0" fontAlgn="base">
              <a:spcAft>
                <a:spcPts val="800"/>
              </a:spcAft>
              <a:buSzPct val="150000"/>
              <a:buFont typeface="Arial" panose="020B0604020202020204" pitchFamily="34" charset="0"/>
              <a:buChar char="•"/>
            </a:pPr>
            <a:r>
              <a:rPr lang="lv-LV" sz="1600" b="0" i="0" dirty="0">
                <a:solidFill>
                  <a:srgbClr val="000000"/>
                </a:solidFill>
                <a:effectLst/>
                <a:highlight>
                  <a:srgbClr val="FFFFFF"/>
                </a:highlight>
                <a:latin typeface="Verdana" panose="020B0604030504040204" pitchFamily="34" charset="0"/>
                <a:ea typeface="Verdana" panose="020B0604030504040204" pitchFamily="34" charset="0"/>
              </a:rPr>
              <a:t>Pievienojoties sarakstam, jūs regulāri saņemsiet informāciju par «Apvārsnis Eiropa» konkursiem, pasākumiem un pieejamajām atbalsta iespējām.</a:t>
            </a:r>
          </a:p>
          <a:p>
            <a:pPr marL="285750" indent="-285750" algn="l" rtl="0" fontAlgn="base">
              <a:spcAft>
                <a:spcPts val="800"/>
              </a:spcAft>
              <a:buSzPct val="150000"/>
              <a:buFont typeface="Arial" panose="020B0604020202020204" pitchFamily="34" charset="0"/>
              <a:buChar char="•"/>
            </a:pPr>
            <a:r>
              <a:rPr lang="lv-LV" sz="1600" b="0" i="0" dirty="0">
                <a:solidFill>
                  <a:srgbClr val="000000"/>
                </a:solidFill>
                <a:effectLst/>
                <a:highlight>
                  <a:srgbClr val="FFFFFF"/>
                </a:highlight>
                <a:latin typeface="Verdana" panose="020B0604030504040204" pitchFamily="34" charset="0"/>
                <a:ea typeface="Verdana" panose="020B0604030504040204" pitchFamily="34" charset="0"/>
              </a:rPr>
              <a:t>Jūs jebkurā laikā varat atteikties no informācijas saņemšanas, atzīmējot anketā opciju “Vairs nevēlos saņemt informāciju”.</a:t>
            </a:r>
          </a:p>
        </p:txBody>
      </p:sp>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82" y="5910430"/>
            <a:ext cx="478249" cy="4782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083"/>
          <a:stretch/>
        </p:blipFill>
        <p:spPr bwMode="auto">
          <a:xfrm>
            <a:off x="0" y="4483979"/>
            <a:ext cx="1062990" cy="828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CF85FB-57E1-41B5-9F15-AA95747AD4CA}"/>
              </a:ext>
            </a:extLst>
          </p:cNvPr>
          <p:cNvSpPr txBox="1"/>
          <p:nvPr/>
        </p:nvSpPr>
        <p:spPr>
          <a:xfrm>
            <a:off x="988821" y="5445717"/>
            <a:ext cx="4404290"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hlinkClick r:id="rId5"/>
              </a:rPr>
              <a:t>https://www.linkedin.com/company/nkplv/</a:t>
            </a:r>
            <a:r>
              <a:rPr lang="lv-LV" sz="1400" dirty="0">
                <a:latin typeface="Verdana" panose="020B0604030504040204" pitchFamily="34" charset="0"/>
                <a:ea typeface="Verdana" panose="020B0604030504040204" pitchFamily="34" charset="0"/>
              </a:rPr>
              <a:t> </a:t>
            </a:r>
          </a:p>
        </p:txBody>
      </p:sp>
      <p:sp>
        <p:nvSpPr>
          <p:cNvPr id="7" name="TextBox 6">
            <a:extLst>
              <a:ext uri="{FF2B5EF4-FFF2-40B4-BE49-F238E27FC236}">
                <a16:creationId xmlns:a16="http://schemas.microsoft.com/office/drawing/2014/main" id="{770B4185-8D44-461C-862F-2114D1FA5BB0}"/>
              </a:ext>
            </a:extLst>
          </p:cNvPr>
          <p:cNvSpPr txBox="1"/>
          <p:nvPr/>
        </p:nvSpPr>
        <p:spPr>
          <a:xfrm>
            <a:off x="988821" y="4874212"/>
            <a:ext cx="4053994"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hlinkClick r:id="rId6"/>
              </a:rPr>
              <a:t>https://www.lzp.gov.lv/lv/apvarsnis-eiropa</a:t>
            </a:r>
            <a:r>
              <a:rPr lang="lv-LV" sz="1400" dirty="0">
                <a:latin typeface="Verdana" panose="020B0604030504040204" pitchFamily="34" charset="0"/>
                <a:ea typeface="Verdana" panose="020B0604030504040204" pitchFamily="34" charset="0"/>
              </a:rPr>
              <a:t> </a:t>
            </a:r>
          </a:p>
        </p:txBody>
      </p:sp>
      <p:sp>
        <p:nvSpPr>
          <p:cNvPr id="8" name="TextBox 7">
            <a:extLst>
              <a:ext uri="{FF2B5EF4-FFF2-40B4-BE49-F238E27FC236}">
                <a16:creationId xmlns:a16="http://schemas.microsoft.com/office/drawing/2014/main" id="{1ABECD4B-1581-4C3B-B0E7-CA4F354451BA}"/>
              </a:ext>
            </a:extLst>
          </p:cNvPr>
          <p:cNvSpPr txBox="1"/>
          <p:nvPr/>
        </p:nvSpPr>
        <p:spPr>
          <a:xfrm>
            <a:off x="988821" y="5882794"/>
            <a:ext cx="4602256" cy="523220"/>
          </a:xfrm>
          <a:prstGeom prst="rect">
            <a:avLst/>
          </a:prstGeom>
          <a:noFill/>
        </p:spPr>
        <p:txBody>
          <a:bodyPr wrap="square" rtlCol="0">
            <a:spAutoFit/>
          </a:bodyPr>
          <a:lstStyle/>
          <a:p>
            <a:r>
              <a:rPr lang="lv-LV" sz="1400" i="0" dirty="0">
                <a:solidFill>
                  <a:srgbClr val="050505"/>
                </a:solidFill>
                <a:effectLst/>
                <a:latin typeface="Verdana" panose="020B0604030504040204" pitchFamily="34" charset="0"/>
                <a:ea typeface="Verdana" panose="020B0604030504040204" pitchFamily="34" charset="0"/>
              </a:rPr>
              <a:t>@</a:t>
            </a:r>
            <a:r>
              <a:rPr lang="de-DE" sz="1400" i="0" dirty="0" err="1">
                <a:solidFill>
                  <a:srgbClr val="050505"/>
                </a:solidFill>
                <a:effectLst/>
                <a:latin typeface="Verdana" panose="020B0604030504040204" pitchFamily="34" charset="0"/>
                <a:ea typeface="Verdana" panose="020B0604030504040204" pitchFamily="34" charset="0"/>
              </a:rPr>
              <a:t>Apvārsnis</a:t>
            </a:r>
            <a:r>
              <a:rPr lang="de-DE" sz="1400" i="0" dirty="0">
                <a:solidFill>
                  <a:srgbClr val="050505"/>
                </a:solidFill>
                <a:effectLst/>
                <a:latin typeface="Verdana" panose="020B0604030504040204" pitchFamily="34" charset="0"/>
                <a:ea typeface="Verdana" panose="020B0604030504040204" pitchFamily="34" charset="0"/>
              </a:rPr>
              <a:t> EU </a:t>
            </a:r>
            <a:r>
              <a:rPr lang="de-DE" sz="1400" i="0" dirty="0" err="1">
                <a:solidFill>
                  <a:srgbClr val="050505"/>
                </a:solidFill>
                <a:effectLst/>
                <a:latin typeface="Verdana" panose="020B0604030504040204" pitchFamily="34" charset="0"/>
                <a:ea typeface="Verdana" panose="020B0604030504040204" pitchFamily="34" charset="0"/>
              </a:rPr>
              <a:t>Latvijas</a:t>
            </a:r>
            <a:r>
              <a:rPr lang="de-DE" sz="1400" i="0" dirty="0">
                <a:solidFill>
                  <a:srgbClr val="050505"/>
                </a:solidFill>
                <a:effectLst/>
                <a:latin typeface="Verdana" panose="020B0604030504040204" pitchFamily="34" charset="0"/>
                <a:ea typeface="Verdana" panose="020B0604030504040204" pitchFamily="34" charset="0"/>
              </a:rPr>
              <a:t> </a:t>
            </a:r>
            <a:r>
              <a:rPr lang="de-DE" sz="1400" i="0" dirty="0" err="1">
                <a:solidFill>
                  <a:srgbClr val="050505"/>
                </a:solidFill>
                <a:effectLst/>
                <a:latin typeface="Verdana" panose="020B0604030504040204" pitchFamily="34" charset="0"/>
                <a:ea typeface="Verdana" panose="020B0604030504040204" pitchFamily="34" charset="0"/>
              </a:rPr>
              <a:t>Nacionālais</a:t>
            </a:r>
            <a:r>
              <a:rPr lang="de-DE" sz="1400" i="0" dirty="0">
                <a:solidFill>
                  <a:srgbClr val="050505"/>
                </a:solidFill>
                <a:effectLst/>
                <a:latin typeface="Verdana" panose="020B0604030504040204" pitchFamily="34" charset="0"/>
                <a:ea typeface="Verdana" panose="020B0604030504040204" pitchFamily="34" charset="0"/>
              </a:rPr>
              <a:t> </a:t>
            </a:r>
            <a:r>
              <a:rPr lang="de-DE" sz="1400" i="0" dirty="0" err="1">
                <a:solidFill>
                  <a:srgbClr val="050505"/>
                </a:solidFill>
                <a:effectLst/>
                <a:latin typeface="Verdana" panose="020B0604030504040204" pitchFamily="34" charset="0"/>
                <a:ea typeface="Verdana" panose="020B0604030504040204" pitchFamily="34" charset="0"/>
              </a:rPr>
              <a:t>kontaktpunkts</a:t>
            </a:r>
            <a:r>
              <a:rPr lang="de-DE" sz="1400" i="0" dirty="0">
                <a:solidFill>
                  <a:srgbClr val="050505"/>
                </a:solidFill>
                <a:effectLst/>
                <a:latin typeface="Verdana" panose="020B0604030504040204" pitchFamily="34" charset="0"/>
                <a:ea typeface="Verdana" panose="020B0604030504040204" pitchFamily="34" charset="0"/>
              </a:rPr>
              <a:t> - HE NCP LV</a:t>
            </a:r>
          </a:p>
        </p:txBody>
      </p:sp>
      <p:pic>
        <p:nvPicPr>
          <p:cNvPr id="9" name="Picture 2">
            <a:extLst>
              <a:ext uri="{FF2B5EF4-FFF2-40B4-BE49-F238E27FC236}">
                <a16:creationId xmlns:a16="http://schemas.microsoft.com/office/drawing/2014/main" id="{42347618-6255-86B6-2B70-C96D075511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370" y="5360480"/>
            <a:ext cx="478249" cy="47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4067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C348BA-485A-FA50-8032-CC0E3C61F3FC}"/>
              </a:ext>
            </a:extLst>
          </p:cNvPr>
          <p:cNvPicPr>
            <a:picLocks noChangeAspect="1"/>
          </p:cNvPicPr>
          <p:nvPr/>
        </p:nvPicPr>
        <p:blipFill>
          <a:blip r:embed="rId2"/>
          <a:stretch>
            <a:fillRect/>
          </a:stretch>
        </p:blipFill>
        <p:spPr>
          <a:xfrm>
            <a:off x="2691763" y="68263"/>
            <a:ext cx="7994336" cy="6475412"/>
          </a:xfrm>
          <a:prstGeom prst="rect">
            <a:avLst/>
          </a:prstGeom>
          <a:noFill/>
        </p:spPr>
      </p:pic>
      <p:sp>
        <p:nvSpPr>
          <p:cNvPr id="2" name="Slide Number Placeholder 1" hidden="1">
            <a:extLst>
              <a:ext uri="{FF2B5EF4-FFF2-40B4-BE49-F238E27FC236}">
                <a16:creationId xmlns:a16="http://schemas.microsoft.com/office/drawing/2014/main" id="{D6E87EFD-1A88-80F7-22F7-0BC05E153DC9}"/>
              </a:ext>
            </a:extLst>
          </p:cNvPr>
          <p:cNvSpPr>
            <a:spLocks noGrp="1"/>
          </p:cNvSpPr>
          <p:nvPr>
            <p:ph type="sldNum" sz="quarter" idx="4294967295"/>
          </p:nvPr>
        </p:nvSpPr>
        <p:spPr>
          <a:xfrm>
            <a:off x="346051" y="6406643"/>
            <a:ext cx="262637" cy="281941"/>
          </a:xfrm>
        </p:spPr>
        <p:txBody>
          <a:bodyPr/>
          <a:lstStyle/>
          <a:p>
            <a:pPr>
              <a:spcAft>
                <a:spcPts val="600"/>
              </a:spcAft>
            </a:pPr>
            <a:fld id="{86CB4B4D-7CA3-9044-876B-883B54F8677D}" type="slidenum">
              <a:rPr lang="lv-LV" smtClean="0"/>
              <a:pPr>
                <a:spcAft>
                  <a:spcPts val="600"/>
                </a:spcAft>
              </a:pPr>
              <a:t>60</a:t>
            </a:fld>
            <a:endParaRPr lang="lv-LV"/>
          </a:p>
        </p:txBody>
      </p:sp>
    </p:spTree>
    <p:extLst>
      <p:ext uri="{BB962C8B-B14F-4D97-AF65-F5344CB8AC3E}">
        <p14:creationId xmlns:p14="http://schemas.microsoft.com/office/powerpoint/2010/main" val="4234392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160C-FC96-38B1-E3E1-8AF700701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D53AB-6CA8-E60D-018B-729A94C7D5C1}"/>
              </a:ext>
            </a:extLst>
          </p:cNvPr>
          <p:cNvSpPr>
            <a:spLocks noGrp="1"/>
          </p:cNvSpPr>
          <p:nvPr>
            <p:ph type="title"/>
          </p:nvPr>
        </p:nvSpPr>
        <p:spPr>
          <a:xfrm>
            <a:off x="312420" y="1283316"/>
            <a:ext cx="10515600" cy="966130"/>
          </a:xfrm>
        </p:spPr>
        <p:txBody>
          <a:bodyPr>
            <a:normAutofit/>
          </a:bodyPr>
          <a:lstStyle/>
          <a:p>
            <a:r>
              <a:rPr lang="en-US" sz="2400" b="1">
                <a:solidFill>
                  <a:srgbClr val="002060"/>
                </a:solidFill>
                <a:latin typeface="Verdana"/>
                <a:ea typeface="Verdana"/>
              </a:rPr>
              <a:t>TRANSITION</a:t>
            </a:r>
          </a:p>
        </p:txBody>
      </p:sp>
      <p:sp>
        <p:nvSpPr>
          <p:cNvPr id="8" name="TextBox 7">
            <a:extLst>
              <a:ext uri="{FF2B5EF4-FFF2-40B4-BE49-F238E27FC236}">
                <a16:creationId xmlns:a16="http://schemas.microsoft.com/office/drawing/2014/main" id="{9B41180D-5E87-5367-0344-95A89753EC52}"/>
              </a:ext>
            </a:extLst>
          </p:cNvPr>
          <p:cNvSpPr txBox="1"/>
          <p:nvPr/>
        </p:nvSpPr>
        <p:spPr>
          <a:xfrm>
            <a:off x="4724399" y="42879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cap="all">
                <a:solidFill>
                  <a:srgbClr val="01046D"/>
                </a:solidFill>
                <a:latin typeface="Verdana"/>
                <a:ea typeface="Verdana"/>
              </a:rPr>
              <a:t>STATISTICS</a:t>
            </a:r>
            <a:endParaRPr lang="en-US" sz="2800"/>
          </a:p>
        </p:txBody>
      </p:sp>
      <p:graphicFrame>
        <p:nvGraphicFramePr>
          <p:cNvPr id="3" name="Content Placeholder 10">
            <a:extLst>
              <a:ext uri="{FF2B5EF4-FFF2-40B4-BE49-F238E27FC236}">
                <a16:creationId xmlns:a16="http://schemas.microsoft.com/office/drawing/2014/main" id="{C8CE9276-3BF5-034D-3DC2-6575F5E3A8C1}"/>
              </a:ext>
            </a:extLst>
          </p:cNvPr>
          <p:cNvGraphicFramePr>
            <a:graphicFrameLocks/>
          </p:cNvGraphicFramePr>
          <p:nvPr>
            <p:extLst>
              <p:ext uri="{D42A27DB-BD31-4B8C-83A1-F6EECF244321}">
                <p14:modId xmlns:p14="http://schemas.microsoft.com/office/powerpoint/2010/main" val="1881355478"/>
              </p:ext>
            </p:extLst>
          </p:nvPr>
        </p:nvGraphicFramePr>
        <p:xfrm>
          <a:off x="312420" y="2251516"/>
          <a:ext cx="10881359" cy="2526988"/>
        </p:xfrm>
        <a:graphic>
          <a:graphicData uri="http://schemas.openxmlformats.org/drawingml/2006/table">
            <a:tbl>
              <a:tblPr/>
              <a:tblGrid>
                <a:gridCol w="1722120">
                  <a:extLst>
                    <a:ext uri="{9D8B030D-6E8A-4147-A177-3AD203B41FA5}">
                      <a16:colId xmlns:a16="http://schemas.microsoft.com/office/drawing/2014/main" val="1425082869"/>
                    </a:ext>
                  </a:extLst>
                </a:gridCol>
                <a:gridCol w="379476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3"/>
                    </a:ext>
                  </a:extLst>
                </a:gridCol>
                <a:gridCol w="1036320">
                  <a:extLst>
                    <a:ext uri="{9D8B030D-6E8A-4147-A177-3AD203B41FA5}">
                      <a16:colId xmlns:a16="http://schemas.microsoft.com/office/drawing/2014/main" val="3995975852"/>
                    </a:ext>
                  </a:extLst>
                </a:gridCol>
                <a:gridCol w="979941">
                  <a:extLst>
                    <a:ext uri="{9D8B030D-6E8A-4147-A177-3AD203B41FA5}">
                      <a16:colId xmlns:a16="http://schemas.microsoft.com/office/drawing/2014/main" val="1771316509"/>
                    </a:ext>
                  </a:extLst>
                </a:gridCol>
                <a:gridCol w="1260338">
                  <a:extLst>
                    <a:ext uri="{9D8B030D-6E8A-4147-A177-3AD203B41FA5}">
                      <a16:colId xmlns:a16="http://schemas.microsoft.com/office/drawing/2014/main" val="4046911121"/>
                    </a:ext>
                  </a:extLst>
                </a:gridCol>
              </a:tblGrid>
              <a:tr h="679075">
                <a:tc>
                  <a:txBody>
                    <a:bodyPr/>
                    <a:lstStyle/>
                    <a:p>
                      <a:pPr algn="ctr" fontAlgn="ctr">
                        <a:lnSpc>
                          <a:spcPct val="120000"/>
                        </a:lnSpc>
                      </a:pPr>
                      <a:r>
                        <a:rPr lang="lv-LV" sz="1400" b="1" i="0" u="none" strike="noStrike" err="1">
                          <a:solidFill>
                            <a:schemeClr val="bg1"/>
                          </a:solidFill>
                          <a:effectLst/>
                          <a:latin typeface="Verdana"/>
                          <a:ea typeface="Verdana"/>
                          <a:cs typeface="Verdana" panose="020B0604030504040204" pitchFamily="34" charset="0"/>
                        </a:rPr>
                        <a:t>Calls</a:t>
                      </a:r>
                      <a:endParaRPr lang="lv-LV" sz="1400" b="1" i="0" u="none" strike="noStrike" dirty="0" err="1">
                        <a:solidFill>
                          <a:schemeClr val="bg1"/>
                        </a:solidFill>
                        <a:effectLst/>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buNone/>
                      </a:pPr>
                      <a:r>
                        <a:rPr lang="en-US" dirty="0">
                          <a:solidFill>
                            <a:schemeClr val="bg1"/>
                          </a:solidFill>
                        </a:rPr>
                        <a:t>T</a:t>
                      </a:r>
                      <a:r>
                        <a:rPr lang="en-US" sz="1400" b="1" i="0" u="none" strike="noStrike" kern="1200" dirty="0">
                          <a:solidFill>
                            <a:schemeClr val="bg1"/>
                          </a:solidFill>
                          <a:effectLst/>
                          <a:latin typeface="Verdana"/>
                          <a:ea typeface="Verdana"/>
                        </a:rPr>
                        <a:t>opic</a:t>
                      </a:r>
                      <a:endParaRPr sz="1400" b="1" i="0" u="none" strike="noStrike" kern="1200" dirty="0">
                        <a:solidFill>
                          <a:schemeClr val="bg1"/>
                        </a:solidFill>
                        <a:effectLst/>
                        <a:latin typeface="Verdana"/>
                        <a:ea typeface="Verdana"/>
                      </a:endParaRPr>
                    </a:p>
                  </a:txBody>
                  <a:tcPr marL="0" marR="0" marT="0" marB="0" anchor="ctr" horzOverflow="overflow">
                    <a:lnL w="6350" cap="flat" cmpd="sng" algn="ctr">
                      <a:solidFill>
                        <a:srgbClr val="000000"/>
                      </a:solidFill>
                      <a:prstDash val="solid"/>
                      <a:round/>
                      <a:headEnd type="none" w="med" len="med"/>
                      <a:tailEnd type="none" w="med" len="med"/>
                    </a:lnL>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Type</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of</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action</a:t>
                      </a:r>
                      <a:endParaRPr lang="lv-LV" sz="1400" b="1" i="0" u="none" strike="noStrike" dirty="0">
                        <a:solidFill>
                          <a:schemeClr val="bg1"/>
                        </a:solidFill>
                        <a:effectLst/>
                        <a:latin typeface="Verdana"/>
                        <a:ea typeface="Verdana"/>
                        <a:cs typeface="Verdana" panose="020B0604030504040204" pitchFamily="34" charset="0"/>
                      </a:endParaRPr>
                    </a:p>
                  </a:txBody>
                  <a:tcPr marL="5099" marR="5099" marT="509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Proposals</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Funded</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Funding score</a:t>
                      </a:r>
                      <a:endParaRPr lang="en-US" sz="1400" b="1" dirty="0">
                        <a:solidFill>
                          <a:schemeClr val="bg1"/>
                        </a:solidFill>
                        <a:latin typeface="Verdana"/>
                        <a:ea typeface="Verdana"/>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33437">
                <a:tc>
                  <a:txBody>
                    <a:bodyPr/>
                    <a:lstStyle/>
                    <a:p>
                      <a:pPr lvl="0" algn="ctr">
                        <a:lnSpc>
                          <a:spcPct val="120000"/>
                        </a:lnSpc>
                        <a:buNone/>
                      </a:pPr>
                      <a:r>
                        <a:rPr lang="en-US" sz="1400" b="0" i="0" u="none" strike="noStrike" noProof="0" dirty="0">
                          <a:solidFill>
                            <a:srgbClr val="000000"/>
                          </a:solidFill>
                          <a:effectLst/>
                          <a:latin typeface="Verdana"/>
                        </a:rPr>
                        <a:t>HORIZON-EIC-2023-TRANSITIONOPEN-01</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Transition</a:t>
                      </a:r>
                      <a:endParaRPr 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lToBr w="12700" cmpd="sng">
                      <a:noFill/>
                      <a:prstDash val="solid"/>
                    </a:lnTlToBr>
                    <a:lnBlToTr w="12700" cmpd="sng">
                      <a:noFill/>
                      <a:prstDash val="solid"/>
                    </a:lnBlToTr>
                    <a:solidFill>
                      <a:sysClr val="window" lastClr="FFFFFF"/>
                    </a:solidFill>
                  </a:tcPr>
                </a:tc>
                <a:tc>
                  <a:txBody>
                    <a:bodyPr/>
                    <a:lstStyle/>
                    <a:p>
                      <a:pPr algn="ctr" fontAlgn="t"/>
                      <a:r>
                        <a:rPr lang="lv-LV" sz="1400" b="1" dirty="0">
                          <a:effectLst/>
                          <a:latin typeface="Verdana"/>
                          <a:ea typeface="Verdana"/>
                        </a:rPr>
                        <a:t>EIC Grants</a:t>
                      </a:r>
                      <a:endParaRPr lang="en-US" sz="1400" b="1" dirty="0">
                        <a:effectLst/>
                        <a:latin typeface="Verdana"/>
                        <a:ea typeface="Verdana"/>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marL="0" algn="ctr" defTabSz="914400" rtl="0" eaLnBrk="1" fontAlgn="b" latinLnBrk="0" hangingPunct="1">
                        <a:lnSpc>
                          <a:spcPct val="120000"/>
                        </a:lnSpc>
                      </a:pPr>
                      <a:r>
                        <a:rPr lang="lv-LV" sz="1400" b="0" i="0" u="none" strike="noStrike" kern="1200" dirty="0">
                          <a:solidFill>
                            <a:srgbClr val="000000"/>
                          </a:solidFill>
                          <a:effectLst/>
                          <a:latin typeface="Verdana"/>
                          <a:ea typeface="Verdana"/>
                          <a:cs typeface="Verdana" panose="020B060403050404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833437">
                <a:tc>
                  <a:txBody>
                    <a:bodyPr/>
                    <a:lstStyle/>
                    <a:p>
                      <a:pPr lvl="0" algn="ctr">
                        <a:lnSpc>
                          <a:spcPct val="120000"/>
                        </a:lnSpc>
                        <a:buNone/>
                      </a:pPr>
                      <a:r>
                        <a:rPr lang="en-US" sz="1400" b="0" i="0" u="none" strike="noStrike" noProof="0" dirty="0">
                          <a:solidFill>
                            <a:srgbClr val="000000"/>
                          </a:solidFill>
                          <a:effectLst/>
                          <a:latin typeface="Verdana" panose="020B0604030504040204" pitchFamily="34" charset="0"/>
                          <a:ea typeface="Verdana" panose="020B0604030504040204" pitchFamily="34" charset="0"/>
                        </a:rPr>
                        <a:t>HORIZON-EIC-2023-TRANSITION-01</a:t>
                      </a:r>
                      <a:endParaRPr lang="en-US" dirty="0">
                        <a:latin typeface="Verdana" panose="020B0604030504040204" pitchFamily="34" charset="0"/>
                        <a:ea typeface="Verdana" panose="020B0604030504040204" pitchFamily="34" charset="0"/>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Transition</a:t>
                      </a:r>
                    </a:p>
                  </a:txBody>
                  <a:tcPr marL="6350" marR="6350" marT="6350" marB="0" anchor="ctr">
                    <a:lnL w="6350">
                      <a:solidFill>
                        <a:srgbClr val="000000"/>
                      </a:solidFill>
                    </a:lnL>
                    <a:lnR w="6350">
                      <a:solidFill>
                        <a:srgbClr val="000000"/>
                      </a:solidFill>
                    </a:lnR>
                    <a:lnB w="6350">
                      <a:solidFill>
                        <a:srgbClr val="000000"/>
                      </a:solidFill>
                    </a:lnB>
                    <a:lnTlToBr w="0">
                      <a:noFill/>
                    </a:lnTlToBr>
                    <a:lnBlToTr w="0">
                      <a:noFill/>
                    </a:lnBlToTr>
                    <a:solidFill>
                      <a:sysClr val="window" lastClr="FFFFFF"/>
                    </a:solidFill>
                  </a:tcPr>
                </a:tc>
                <a:tc>
                  <a:txBody>
                    <a:bodyPr/>
                    <a:lstStyle/>
                    <a:p>
                      <a:pPr lvl="0" algn="ctr">
                        <a:buNone/>
                      </a:pPr>
                      <a:r>
                        <a:rPr lang="lv-LV" sz="1400" b="1" dirty="0">
                          <a:effectLst/>
                          <a:latin typeface="Verdana"/>
                          <a:ea typeface="Verdana"/>
                        </a:rPr>
                        <a:t>EIC Grants</a:t>
                      </a: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1</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marL="0" lvl="0" algn="ctr" defTabSz="914400">
                        <a:lnSpc>
                          <a:spcPct val="120000"/>
                        </a:lnSpc>
                        <a:buNone/>
                      </a:pPr>
                      <a:r>
                        <a:rPr lang="lv-LV" sz="1400" b="0" i="0" u="none" strike="noStrike" kern="1200" dirty="0">
                          <a:solidFill>
                            <a:srgbClr val="000000"/>
                          </a:solidFill>
                          <a:effectLst/>
                          <a:latin typeface="Verdana"/>
                          <a:ea typeface="Verdana"/>
                          <a:cs typeface="Verdana" panose="020B0604030504040204" pitchFamily="34" charset="0"/>
                        </a:rPr>
                        <a:t>-</a:t>
                      </a: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extLst>
                  <a:ext uri="{0D108BD9-81ED-4DB2-BD59-A6C34878D82A}">
                    <a16:rowId xmlns:a16="http://schemas.microsoft.com/office/drawing/2014/main" val="2718086940"/>
                  </a:ext>
                </a:extLst>
              </a:tr>
            </a:tbl>
          </a:graphicData>
        </a:graphic>
      </p:graphicFrame>
    </p:spTree>
    <p:extLst>
      <p:ext uri="{BB962C8B-B14F-4D97-AF65-F5344CB8AC3E}">
        <p14:creationId xmlns:p14="http://schemas.microsoft.com/office/powerpoint/2010/main" val="53488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rectangles-02.ai" descr="rectangles-02.ai"/>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H="1">
            <a:off x="195255" y="4903129"/>
            <a:ext cx="2522715" cy="1779037"/>
          </a:xfrm>
          <a:prstGeom prst="rect">
            <a:avLst/>
          </a:prstGeom>
          <a:ln w="12700">
            <a:miter lim="400000"/>
          </a:ln>
        </p:spPr>
      </p:pic>
      <p:sp>
        <p:nvSpPr>
          <p:cNvPr id="562" name="Rectangle 16"/>
          <p:cNvSpPr txBox="1">
            <a:spLocks noGrp="1"/>
          </p:cNvSpPr>
          <p:nvPr>
            <p:ph type="sldNum" sz="quarter" idx="2"/>
          </p:nvPr>
        </p:nvSpPr>
        <p:spPr>
          <a:xfrm>
            <a:off x="357252" y="6406643"/>
            <a:ext cx="240234"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62</a:t>
            </a:fld>
            <a:endParaRPr/>
          </a:p>
        </p:txBody>
      </p:sp>
      <p:sp>
        <p:nvSpPr>
          <p:cNvPr id="563" name="Straight Connector 32"/>
          <p:cNvSpPr/>
          <p:nvPr/>
        </p:nvSpPr>
        <p:spPr>
          <a:xfrm>
            <a:off x="6097058" y="-33162"/>
            <a:ext cx="1" cy="994755"/>
          </a:xfrm>
          <a:prstGeom prst="line">
            <a:avLst/>
          </a:prstGeom>
          <a:ln w="57150">
            <a:solidFill>
              <a:srgbClr val="BD443F"/>
            </a:solidFill>
            <a:miter/>
          </a:ln>
        </p:spPr>
        <p:txBody>
          <a:bodyPr lIns="45719" rIns="45719"/>
          <a:lstStyle/>
          <a:p>
            <a:pPr defTabSz="914034">
              <a:defRPr b="1">
                <a:solidFill>
                  <a:srgbClr val="494949"/>
                </a:solidFill>
                <a:latin typeface="Open Sans"/>
                <a:ea typeface="Open Sans"/>
                <a:cs typeface="Open Sans"/>
                <a:sym typeface="Open Sans"/>
              </a:defRPr>
            </a:pPr>
            <a:endParaRPr/>
          </a:p>
        </p:txBody>
      </p:sp>
      <p:grpSp>
        <p:nvGrpSpPr>
          <p:cNvPr id="566" name="Group 45"/>
          <p:cNvGrpSpPr/>
          <p:nvPr/>
        </p:nvGrpSpPr>
        <p:grpSpPr>
          <a:xfrm>
            <a:off x="5994400" y="2165025"/>
            <a:ext cx="203201" cy="3274812"/>
            <a:chOff x="0" y="-1835478"/>
            <a:chExt cx="203200" cy="3274811"/>
          </a:xfrm>
        </p:grpSpPr>
        <p:sp>
          <p:nvSpPr>
            <p:cNvPr id="564" name="Straight Connector 42"/>
            <p:cNvSpPr/>
            <p:nvPr/>
          </p:nvSpPr>
          <p:spPr>
            <a:xfrm flipH="1">
              <a:off x="101071" y="-1835479"/>
              <a:ext cx="1" cy="3105481"/>
            </a:xfrm>
            <a:prstGeom prst="line">
              <a:avLst/>
            </a:prstGeom>
            <a:noFill/>
            <a:ln w="57150" cap="flat">
              <a:solidFill>
                <a:srgbClr val="BD443F"/>
              </a:solidFill>
              <a:prstDash val="solid"/>
              <a:miter lim="800000"/>
            </a:ln>
            <a:effectLst/>
          </p:spPr>
          <p:txBody>
            <a:bodyPr wrap="square" lIns="45719" tIns="45719" rIns="45719" bIns="45719" numCol="1" anchor="t">
              <a:noAutofit/>
            </a:bodyPr>
            <a:lstStyle/>
            <a:p>
              <a:pPr defTabSz="914034">
                <a:defRPr b="1">
                  <a:solidFill>
                    <a:srgbClr val="494949"/>
                  </a:solidFill>
                  <a:latin typeface="Open Sans"/>
                  <a:ea typeface="Open Sans"/>
                  <a:cs typeface="Open Sans"/>
                  <a:sym typeface="Open Sans"/>
                </a:defRPr>
              </a:pPr>
              <a:endParaRPr/>
            </a:p>
          </p:txBody>
        </p:sp>
        <p:sp>
          <p:nvSpPr>
            <p:cNvPr id="565" name="Oval 44"/>
            <p:cNvSpPr/>
            <p:nvPr/>
          </p:nvSpPr>
          <p:spPr>
            <a:xfrm>
              <a:off x="0" y="1236133"/>
              <a:ext cx="203201" cy="203201"/>
            </a:xfrm>
            <a:prstGeom prst="ellipse">
              <a:avLst/>
            </a:prstGeom>
            <a:solidFill>
              <a:srgbClr val="BD443F"/>
            </a:solidFill>
            <a:ln w="6350" cap="flat">
              <a:solidFill>
                <a:srgbClr val="BD443F"/>
              </a:solidFill>
              <a:prstDash val="solid"/>
              <a:miter lim="8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grpSp>
      <p:pic>
        <p:nvPicPr>
          <p:cNvPr id="567" name="EIC square.ai" descr="EIC square.ai"/>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51930" y="6247878"/>
            <a:ext cx="1397816" cy="469766"/>
          </a:xfrm>
          <a:prstGeom prst="rect">
            <a:avLst/>
          </a:prstGeom>
          <a:ln w="12700">
            <a:miter lim="400000"/>
          </a:ln>
        </p:spPr>
      </p:pic>
      <p:sp>
        <p:nvSpPr>
          <p:cNvPr id="568" name="Straight Connector 33"/>
          <p:cNvSpPr/>
          <p:nvPr/>
        </p:nvSpPr>
        <p:spPr>
          <a:xfrm>
            <a:off x="6738713" y="1584511"/>
            <a:ext cx="3285068" cy="16020"/>
          </a:xfrm>
          <a:prstGeom prst="line">
            <a:avLst/>
          </a:prstGeom>
          <a:ln w="38100">
            <a:solidFill>
              <a:srgbClr val="BD443F"/>
            </a:solidFill>
            <a:prstDash val="sysDot"/>
            <a:miter/>
          </a:ln>
        </p:spPr>
        <p:txBody>
          <a:bodyPr lIns="45719" rIns="45719"/>
          <a:lstStyle/>
          <a:p>
            <a:pPr defTabSz="914034">
              <a:defRPr b="1">
                <a:solidFill>
                  <a:srgbClr val="494949"/>
                </a:solidFill>
                <a:latin typeface="Open Sans"/>
                <a:ea typeface="Open Sans"/>
                <a:cs typeface="Open Sans"/>
                <a:sym typeface="Open Sans"/>
              </a:defRPr>
            </a:pPr>
            <a:endParaRPr/>
          </a:p>
        </p:txBody>
      </p:sp>
      <p:grpSp>
        <p:nvGrpSpPr>
          <p:cNvPr id="571" name="Group 20"/>
          <p:cNvGrpSpPr/>
          <p:nvPr/>
        </p:nvGrpSpPr>
        <p:grpSpPr>
          <a:xfrm>
            <a:off x="5376333" y="888811"/>
            <a:ext cx="1439334" cy="1439334"/>
            <a:chOff x="0" y="0"/>
            <a:chExt cx="1439332" cy="1439332"/>
          </a:xfrm>
        </p:grpSpPr>
        <p:sp>
          <p:nvSpPr>
            <p:cNvPr id="569" name="Oval 9"/>
            <p:cNvSpPr/>
            <p:nvPr/>
          </p:nvSpPr>
          <p:spPr>
            <a:xfrm>
              <a:off x="0" y="0"/>
              <a:ext cx="1439333" cy="1439333"/>
            </a:xfrm>
            <a:prstGeom prst="ellipse">
              <a:avLst/>
            </a:prstGeom>
            <a:solidFill>
              <a:srgbClr val="FFFFFF"/>
            </a:solidFill>
            <a:ln w="6350" cap="flat">
              <a:solidFill>
                <a:srgbClr val="BD443F"/>
              </a:solidFill>
              <a:prstDash val="solid"/>
              <a:miter lim="8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sp>
          <p:nvSpPr>
            <p:cNvPr id="570" name="Oval 16"/>
            <p:cNvSpPr/>
            <p:nvPr/>
          </p:nvSpPr>
          <p:spPr>
            <a:xfrm>
              <a:off x="203466" y="203466"/>
              <a:ext cx="1032401" cy="1032401"/>
            </a:xfrm>
            <a:prstGeom prst="ellipse">
              <a:avLst/>
            </a:prstGeom>
            <a:solidFill>
              <a:srgbClr val="BD443F"/>
            </a:solidFill>
            <a:ln w="12700" cap="flat">
              <a:noFill/>
              <a:miter lim="4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grpSp>
      <p:sp>
        <p:nvSpPr>
          <p:cNvPr id="572" name="Rectangle 40"/>
          <p:cNvSpPr txBox="1"/>
          <p:nvPr/>
        </p:nvSpPr>
        <p:spPr>
          <a:xfrm>
            <a:off x="7114688" y="989140"/>
            <a:ext cx="2858314"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914034">
              <a:defRPr sz="2400">
                <a:solidFill>
                  <a:srgbClr val="BD443F"/>
                </a:solidFill>
                <a:latin typeface="Averta PE Bold"/>
                <a:ea typeface="Averta PE Bold"/>
                <a:cs typeface="Averta PE Bold"/>
                <a:sym typeface="Averta PE Bold"/>
              </a:defRPr>
            </a:lvl1pPr>
          </a:lstStyle>
          <a:p>
            <a:r>
              <a:t>EIC ACCELERATOR</a:t>
            </a:r>
          </a:p>
        </p:txBody>
      </p:sp>
      <p:pic>
        <p:nvPicPr>
          <p:cNvPr id="573"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0469" y="1064712"/>
            <a:ext cx="1091062" cy="1087532"/>
          </a:xfrm>
          <a:prstGeom prst="rect">
            <a:avLst/>
          </a:prstGeom>
          <a:ln w="12700">
            <a:miter lim="400000"/>
          </a:ln>
        </p:spPr>
      </p:pic>
      <p:sp>
        <p:nvSpPr>
          <p:cNvPr id="574" name="TextBox 36"/>
          <p:cNvSpPr txBox="1"/>
          <p:nvPr/>
        </p:nvSpPr>
        <p:spPr>
          <a:xfrm>
            <a:off x="7121196" y="2279441"/>
            <a:ext cx="3327899" cy="123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a:solidFill>
                  <a:srgbClr val="2C2C2C"/>
                </a:solidFill>
                <a:latin typeface="Averta PE Regular"/>
                <a:ea typeface="Averta PE Regular"/>
                <a:cs typeface="Averta PE Regular"/>
                <a:sym typeface="Averta PE Regular"/>
              </a:defRPr>
            </a:pPr>
            <a:r>
              <a:rPr dirty="0">
                <a:solidFill>
                  <a:srgbClr val="BD443F"/>
                </a:solidFill>
                <a:latin typeface="Averta PE Semibold"/>
                <a:ea typeface="Averta PE Semibold"/>
                <a:cs typeface="Averta PE Semibold"/>
                <a:sym typeface="Averta PE Semibold"/>
              </a:rPr>
              <a:t>Single start-ups and SMEs</a:t>
            </a:r>
            <a:r>
              <a:rPr dirty="0"/>
              <a:t> (including spin-outs), individuals (intending to launch a start-up/SME) and in exceptional cases small mid-caps (fewer than 499 employees)</a:t>
            </a:r>
          </a:p>
        </p:txBody>
      </p:sp>
      <p:sp>
        <p:nvSpPr>
          <p:cNvPr id="575" name="TextBox 36"/>
          <p:cNvSpPr txBox="1"/>
          <p:nvPr/>
        </p:nvSpPr>
        <p:spPr>
          <a:xfrm>
            <a:off x="1562087" y="2279441"/>
            <a:ext cx="3606566"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1400">
                <a:solidFill>
                  <a:srgbClr val="222222"/>
                </a:solidFill>
                <a:latin typeface="Arial"/>
                <a:ea typeface="Arial"/>
                <a:cs typeface="Arial"/>
                <a:sym typeface="Arial"/>
              </a:defRPr>
            </a:pPr>
            <a:r>
              <a:rPr dirty="0">
                <a:solidFill>
                  <a:srgbClr val="BD443F"/>
                </a:solidFill>
                <a:latin typeface="Averta PE Semibold"/>
                <a:ea typeface="Averta PE Semibold"/>
                <a:cs typeface="Averta PE Semibold"/>
                <a:sym typeface="Averta PE Semibold"/>
              </a:rPr>
              <a:t>Grants for up to €2.5 million for developing your innovation (TRL 6 to 8)</a:t>
            </a:r>
            <a:r>
              <a:rPr lang="fr-BE" dirty="0">
                <a:solidFill>
                  <a:srgbClr val="BD443F"/>
                </a:solidFill>
                <a:latin typeface="Averta PE Semibold"/>
                <a:ea typeface="Averta PE Semibold"/>
                <a:cs typeface="Averta PE Semibold"/>
                <a:sym typeface="Averta PE Semibold"/>
              </a:rPr>
              <a:t>.</a:t>
            </a:r>
            <a:endParaRPr dirty="0">
              <a:solidFill>
                <a:srgbClr val="BD443F"/>
              </a:solidFill>
              <a:latin typeface="Averta PE Semibold"/>
              <a:ea typeface="Averta PE Semibold"/>
              <a:cs typeface="Averta PE Semibold"/>
              <a:sym typeface="Averta PE Semibold"/>
            </a:endParaRPr>
          </a:p>
          <a:p>
            <a:pPr defTabSz="457200">
              <a:defRPr sz="1400">
                <a:solidFill>
                  <a:srgbClr val="222222"/>
                </a:solidFill>
                <a:latin typeface="Arial"/>
                <a:ea typeface="Arial"/>
                <a:cs typeface="Arial"/>
                <a:sym typeface="Arial"/>
              </a:defRPr>
            </a:pPr>
            <a:r>
              <a:rPr dirty="0">
                <a:solidFill>
                  <a:srgbClr val="BD443F"/>
                </a:solidFill>
                <a:latin typeface="Averta PE Semibold"/>
                <a:ea typeface="Averta PE Semibold"/>
                <a:cs typeface="Averta PE Semibold"/>
                <a:sym typeface="Averta PE Semibold"/>
              </a:rPr>
              <a:t>Investments of €0.5 up to €1</a:t>
            </a:r>
            <a:r>
              <a:rPr lang="fr-BE" dirty="0">
                <a:solidFill>
                  <a:srgbClr val="BD443F"/>
                </a:solidFill>
                <a:latin typeface="Averta PE Semibold"/>
                <a:ea typeface="Averta PE Semibold"/>
                <a:cs typeface="Averta PE Semibold"/>
                <a:sym typeface="Averta PE Semibold"/>
              </a:rPr>
              <a:t>0</a:t>
            </a:r>
            <a:r>
              <a:rPr dirty="0">
                <a:solidFill>
                  <a:srgbClr val="BD443F"/>
                </a:solidFill>
                <a:latin typeface="Averta PE Semibold"/>
                <a:ea typeface="Averta PE Semibold"/>
                <a:cs typeface="Averta PE Semibold"/>
                <a:sym typeface="Averta PE Semibold"/>
              </a:rPr>
              <a:t> million in the form of direct equity or convertible loans for scaling up your innovation and attracting co-investors</a:t>
            </a:r>
            <a:r>
              <a:rPr lang="fr-BE" dirty="0">
                <a:solidFill>
                  <a:srgbClr val="BD443F"/>
                </a:solidFill>
                <a:latin typeface="Averta PE Semibold"/>
                <a:ea typeface="Averta PE Semibold"/>
                <a:cs typeface="Averta PE Semibold"/>
                <a:sym typeface="Averta PE Semibold"/>
              </a:rPr>
              <a:t>.</a:t>
            </a:r>
            <a:endParaRPr dirty="0">
              <a:solidFill>
                <a:srgbClr val="BD443F"/>
              </a:solidFill>
              <a:latin typeface="Averta PE Semibold"/>
              <a:ea typeface="Averta PE Semibold"/>
              <a:cs typeface="Averta PE Semibold"/>
              <a:sym typeface="Averta PE Semibold"/>
            </a:endParaRPr>
          </a:p>
        </p:txBody>
      </p:sp>
      <p:pic>
        <p:nvPicPr>
          <p:cNvPr id="576"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95872" y="601790"/>
            <a:ext cx="865720" cy="1234441"/>
          </a:xfrm>
          <a:prstGeom prst="rect">
            <a:avLst/>
          </a:prstGeom>
          <a:ln w="12700">
            <a:miter lim="400000"/>
          </a:ln>
        </p:spPr>
      </p:pic>
      <p:pic>
        <p:nvPicPr>
          <p:cNvPr id="577" name="Image" descr="Image"/>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10414634" y="2130549"/>
            <a:ext cx="561936" cy="994755"/>
          </a:xfrm>
          <a:prstGeom prst="rect">
            <a:avLst/>
          </a:prstGeom>
          <a:ln w="12700">
            <a:miter lim="400000"/>
          </a:ln>
        </p:spPr>
      </p:pic>
      <p:pic>
        <p:nvPicPr>
          <p:cNvPr id="578" name="Image" descr="Image"/>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19655" y="3873503"/>
            <a:ext cx="2751894" cy="1439334"/>
          </a:xfrm>
          <a:prstGeom prst="rect">
            <a:avLst/>
          </a:prstGeom>
          <a:ln w="12700">
            <a:miter lim="400000"/>
          </a:ln>
        </p:spPr>
      </p:pic>
      <p:pic>
        <p:nvPicPr>
          <p:cNvPr id="579" name="Image" descr="Image"/>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86230" y="4608662"/>
            <a:ext cx="2009034" cy="94310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563"/>
                                        </p:tgtEl>
                                        <p:attrNameLst>
                                          <p:attrName>style.visibility</p:attrName>
                                        </p:attrNameLst>
                                      </p:cBhvr>
                                      <p:to>
                                        <p:strVal val="visible"/>
                                      </p:to>
                                    </p:set>
                                    <p:animEffect transition="in" filter="wipe(up)">
                                      <p:cBhvr>
                                        <p:cTn id="7" dur="500"/>
                                        <p:tgtEl>
                                          <p:spTgt spid="563"/>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p:tmAbs val="0"/>
                                  </p:iterate>
                                  <p:childTnLst>
                                    <p:set>
                                      <p:cBhvr>
                                        <p:cTn id="10" fill="hold"/>
                                        <p:tgtEl>
                                          <p:spTgt spid="571"/>
                                        </p:tgtEl>
                                        <p:attrNameLst>
                                          <p:attrName>style.visibility</p:attrName>
                                        </p:attrNameLst>
                                      </p:cBhvr>
                                      <p:to>
                                        <p:strVal val="visible"/>
                                      </p:to>
                                    </p:set>
                                    <p:anim calcmode="lin" valueType="num">
                                      <p:cBhvr>
                                        <p:cTn id="11" dur="500" fill="hold"/>
                                        <p:tgtEl>
                                          <p:spTgt spid="571"/>
                                        </p:tgtEl>
                                        <p:attrNameLst>
                                          <p:attrName>ppt_w</p:attrName>
                                        </p:attrNameLst>
                                      </p:cBhvr>
                                      <p:tavLst>
                                        <p:tav tm="0">
                                          <p:val>
                                            <p:fltVal val="0"/>
                                          </p:val>
                                        </p:tav>
                                        <p:tav tm="100000">
                                          <p:val>
                                            <p:strVal val="#ppt_w"/>
                                          </p:val>
                                        </p:tav>
                                      </p:tavLst>
                                    </p:anim>
                                    <p:anim calcmode="lin" valueType="num">
                                      <p:cBhvr>
                                        <p:cTn id="12" dur="500" fill="hold"/>
                                        <p:tgtEl>
                                          <p:spTgt spid="571"/>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fill="hold" grpId="0" nodeType="afterEffect">
                                  <p:stCondLst>
                                    <p:cond delay="0"/>
                                  </p:stCondLst>
                                  <p:iterate>
                                    <p:tmAbs val="0"/>
                                  </p:iterate>
                                  <p:childTnLst>
                                    <p:set>
                                      <p:cBhvr>
                                        <p:cTn id="15" fill="hold"/>
                                        <p:tgtEl>
                                          <p:spTgt spid="573"/>
                                        </p:tgtEl>
                                        <p:attrNameLst>
                                          <p:attrName>style.visibility</p:attrName>
                                        </p:attrNameLst>
                                      </p:cBhvr>
                                      <p:to>
                                        <p:strVal val="visible"/>
                                      </p:to>
                                    </p:set>
                                    <p:animEffect transition="in" filter="fade">
                                      <p:cBhvr>
                                        <p:cTn id="16" dur="100"/>
                                        <p:tgtEl>
                                          <p:spTgt spid="573"/>
                                        </p:tgtEl>
                                      </p:cBhvr>
                                    </p:animEffect>
                                  </p:childTnLst>
                                </p:cTn>
                              </p:par>
                            </p:childTnLst>
                          </p:cTn>
                        </p:par>
                        <p:par>
                          <p:cTn id="17" fill="hold">
                            <p:stCondLst>
                              <p:cond delay="1100"/>
                            </p:stCondLst>
                            <p:childTnLst>
                              <p:par>
                                <p:cTn id="18" presetID="22" presetClass="entr" presetSubtype="2" fill="hold" grpId="0" nodeType="afterEffect">
                                  <p:stCondLst>
                                    <p:cond delay="0"/>
                                  </p:stCondLst>
                                  <p:iterate>
                                    <p:tmAbs val="0"/>
                                  </p:iterate>
                                  <p:childTnLst>
                                    <p:set>
                                      <p:cBhvr>
                                        <p:cTn id="19" fill="hold"/>
                                        <p:tgtEl>
                                          <p:spTgt spid="568"/>
                                        </p:tgtEl>
                                        <p:attrNameLst>
                                          <p:attrName>style.visibility</p:attrName>
                                        </p:attrNameLst>
                                      </p:cBhvr>
                                      <p:to>
                                        <p:strVal val="visible"/>
                                      </p:to>
                                    </p:set>
                                    <p:animEffect transition="in" filter="wipe(right)">
                                      <p:cBhvr>
                                        <p:cTn id="20" dur="500"/>
                                        <p:tgtEl>
                                          <p:spTgt spid="568"/>
                                        </p:tgtEl>
                                      </p:cBhvr>
                                    </p:animEffect>
                                  </p:childTnLst>
                                </p:cTn>
                              </p:par>
                            </p:childTnLst>
                          </p:cTn>
                        </p:par>
                        <p:par>
                          <p:cTn id="21" fill="hold">
                            <p:stCondLst>
                              <p:cond delay="1600"/>
                            </p:stCondLst>
                            <p:childTnLst>
                              <p:par>
                                <p:cTn id="22" presetID="10" presetClass="entr" fill="hold" grpId="0" nodeType="afterEffect">
                                  <p:stCondLst>
                                    <p:cond delay="0"/>
                                  </p:stCondLst>
                                  <p:iterate>
                                    <p:tmAbs val="0"/>
                                  </p:iterate>
                                  <p:childTnLst>
                                    <p:set>
                                      <p:cBhvr>
                                        <p:cTn id="23" fill="hold"/>
                                        <p:tgtEl>
                                          <p:spTgt spid="572"/>
                                        </p:tgtEl>
                                        <p:attrNameLst>
                                          <p:attrName>style.visibility</p:attrName>
                                        </p:attrNameLst>
                                      </p:cBhvr>
                                      <p:to>
                                        <p:strVal val="visible"/>
                                      </p:to>
                                    </p:set>
                                    <p:animEffect transition="in" filter="fade">
                                      <p:cBhvr>
                                        <p:cTn id="24" dur="500"/>
                                        <p:tgtEl>
                                          <p:spTgt spid="572"/>
                                        </p:tgtEl>
                                      </p:cBhvr>
                                    </p:animEffect>
                                  </p:childTnLst>
                                </p:cTn>
                              </p:par>
                            </p:childTnLst>
                          </p:cTn>
                        </p:par>
                        <p:par>
                          <p:cTn id="25" fill="hold">
                            <p:stCondLst>
                              <p:cond delay="2100"/>
                            </p:stCondLst>
                            <p:childTnLst>
                              <p:par>
                                <p:cTn id="26" presetID="10" presetClass="entr" fill="hold" grpId="0" nodeType="afterEffect">
                                  <p:stCondLst>
                                    <p:cond delay="0"/>
                                  </p:stCondLst>
                                  <p:iterate>
                                    <p:tmAbs val="0"/>
                                  </p:iterate>
                                  <p:childTnLst>
                                    <p:set>
                                      <p:cBhvr>
                                        <p:cTn id="27" fill="hold"/>
                                        <p:tgtEl>
                                          <p:spTgt spid="577"/>
                                        </p:tgtEl>
                                        <p:attrNameLst>
                                          <p:attrName>style.visibility</p:attrName>
                                        </p:attrNameLst>
                                      </p:cBhvr>
                                      <p:to>
                                        <p:strVal val="visible"/>
                                      </p:to>
                                    </p:set>
                                    <p:animEffect transition="in" filter="fade">
                                      <p:cBhvr>
                                        <p:cTn id="28" dur="300"/>
                                        <p:tgtEl>
                                          <p:spTgt spid="577"/>
                                        </p:tgtEl>
                                      </p:cBhvr>
                                    </p:animEffect>
                                  </p:childTnLst>
                                </p:cTn>
                              </p:par>
                            </p:childTnLst>
                          </p:cTn>
                        </p:par>
                        <p:par>
                          <p:cTn id="29" fill="hold">
                            <p:stCondLst>
                              <p:cond delay="2400"/>
                            </p:stCondLst>
                            <p:childTnLst>
                              <p:par>
                                <p:cTn id="30" presetID="22" presetClass="entr" presetSubtype="1" fill="hold" grpId="0" nodeType="afterEffect">
                                  <p:stCondLst>
                                    <p:cond delay="0"/>
                                  </p:stCondLst>
                                  <p:iterate>
                                    <p:tmAbs val="0"/>
                                  </p:iterate>
                                  <p:childTnLst>
                                    <p:set>
                                      <p:cBhvr>
                                        <p:cTn id="31" fill="hold"/>
                                        <p:tgtEl>
                                          <p:spTgt spid="566"/>
                                        </p:tgtEl>
                                        <p:attrNameLst>
                                          <p:attrName>style.visibility</p:attrName>
                                        </p:attrNameLst>
                                      </p:cBhvr>
                                      <p:to>
                                        <p:strVal val="visible"/>
                                      </p:to>
                                    </p:set>
                                    <p:animEffect transition="in" filter="wipe(up)">
                                      <p:cBhvr>
                                        <p:cTn id="32" dur="500"/>
                                        <p:tgtEl>
                                          <p:spTgt spid="566"/>
                                        </p:tgtEl>
                                      </p:cBhvr>
                                    </p:animEffect>
                                  </p:childTnLst>
                                </p:cTn>
                              </p:par>
                            </p:childTnLst>
                          </p:cTn>
                        </p:par>
                        <p:par>
                          <p:cTn id="33" fill="hold">
                            <p:stCondLst>
                              <p:cond delay="2900"/>
                            </p:stCondLst>
                            <p:childTnLst>
                              <p:par>
                                <p:cTn id="34" presetID="10" presetClass="entr" fill="hold" grpId="0" nodeType="afterEffect">
                                  <p:stCondLst>
                                    <p:cond delay="0"/>
                                  </p:stCondLst>
                                  <p:iterate>
                                    <p:tmAbs val="0"/>
                                  </p:iterate>
                                  <p:childTnLst>
                                    <p:set>
                                      <p:cBhvr>
                                        <p:cTn id="35" fill="hold"/>
                                        <p:tgtEl>
                                          <p:spTgt spid="574"/>
                                        </p:tgtEl>
                                        <p:attrNameLst>
                                          <p:attrName>style.visibility</p:attrName>
                                        </p:attrNameLst>
                                      </p:cBhvr>
                                      <p:to>
                                        <p:strVal val="visible"/>
                                      </p:to>
                                    </p:set>
                                    <p:animEffect transition="in" filter="fade">
                                      <p:cBhvr>
                                        <p:cTn id="36" dur="500"/>
                                        <p:tgtEl>
                                          <p:spTgt spid="574"/>
                                        </p:tgtEl>
                                      </p:cBhvr>
                                    </p:animEffect>
                                  </p:childTnLst>
                                </p:cTn>
                              </p:par>
                            </p:childTnLst>
                          </p:cTn>
                        </p:par>
                        <p:par>
                          <p:cTn id="37" fill="hold">
                            <p:stCondLst>
                              <p:cond delay="3400"/>
                            </p:stCondLst>
                            <p:childTnLst>
                              <p:par>
                                <p:cTn id="38" presetID="10" presetClass="entr" fill="hold" grpId="0" nodeType="afterEffect">
                                  <p:stCondLst>
                                    <p:cond delay="0"/>
                                  </p:stCondLst>
                                  <p:iterate>
                                    <p:tmAbs val="0"/>
                                  </p:iterate>
                                  <p:childTnLst>
                                    <p:set>
                                      <p:cBhvr>
                                        <p:cTn id="39" fill="hold"/>
                                        <p:tgtEl>
                                          <p:spTgt spid="578"/>
                                        </p:tgtEl>
                                        <p:attrNameLst>
                                          <p:attrName>style.visibility</p:attrName>
                                        </p:attrNameLst>
                                      </p:cBhvr>
                                      <p:to>
                                        <p:strVal val="visible"/>
                                      </p:to>
                                    </p:set>
                                    <p:animEffect transition="in" filter="fade">
                                      <p:cBhvr>
                                        <p:cTn id="40" dur="200"/>
                                        <p:tgtEl>
                                          <p:spTgt spid="578"/>
                                        </p:tgtEl>
                                      </p:cBhvr>
                                    </p:animEffect>
                                  </p:childTnLst>
                                </p:cTn>
                              </p:par>
                            </p:childTnLst>
                          </p:cTn>
                        </p:par>
                        <p:par>
                          <p:cTn id="41" fill="hold">
                            <p:stCondLst>
                              <p:cond delay="3600"/>
                            </p:stCondLst>
                            <p:childTnLst>
                              <p:par>
                                <p:cTn id="42" presetID="10" presetClass="entr" fill="hold" grpId="0" nodeType="afterEffect">
                                  <p:stCondLst>
                                    <p:cond delay="0"/>
                                  </p:stCondLst>
                                  <p:iterate>
                                    <p:tmAbs val="0"/>
                                  </p:iterate>
                                  <p:childTnLst>
                                    <p:set>
                                      <p:cBhvr>
                                        <p:cTn id="43" fill="hold"/>
                                        <p:tgtEl>
                                          <p:spTgt spid="579"/>
                                        </p:tgtEl>
                                        <p:attrNameLst>
                                          <p:attrName>style.visibility</p:attrName>
                                        </p:attrNameLst>
                                      </p:cBhvr>
                                      <p:to>
                                        <p:strVal val="visible"/>
                                      </p:to>
                                    </p:set>
                                    <p:animEffect transition="in" filter="fade">
                                      <p:cBhvr>
                                        <p:cTn id="44" dur="200"/>
                                        <p:tgtEl>
                                          <p:spTgt spid="579"/>
                                        </p:tgtEl>
                                      </p:cBhvr>
                                    </p:animEffect>
                                  </p:childTnLst>
                                </p:cTn>
                              </p:par>
                            </p:childTnLst>
                          </p:cTn>
                        </p:par>
                        <p:par>
                          <p:cTn id="45" fill="hold">
                            <p:stCondLst>
                              <p:cond delay="3800"/>
                            </p:stCondLst>
                            <p:childTnLst>
                              <p:par>
                                <p:cTn id="46" presetID="10" presetClass="entr" fill="hold" grpId="0" nodeType="afterEffect">
                                  <p:stCondLst>
                                    <p:cond delay="0"/>
                                  </p:stCondLst>
                                  <p:iterate>
                                    <p:tmAbs val="0"/>
                                  </p:iterate>
                                  <p:childTnLst>
                                    <p:set>
                                      <p:cBhvr>
                                        <p:cTn id="47" fill="hold"/>
                                        <p:tgtEl>
                                          <p:spTgt spid="575"/>
                                        </p:tgtEl>
                                        <p:attrNameLst>
                                          <p:attrName>style.visibility</p:attrName>
                                        </p:attrNameLst>
                                      </p:cBhvr>
                                      <p:to>
                                        <p:strVal val="visible"/>
                                      </p:to>
                                    </p:set>
                                    <p:animEffect transition="in" filter="fade">
                                      <p:cBhvr>
                                        <p:cTn id="48" dur="1000"/>
                                        <p:tgtEl>
                                          <p:spTgt spid="575"/>
                                        </p:tgtEl>
                                      </p:cBhvr>
                                    </p:animEffect>
                                  </p:childTnLst>
                                </p:cTn>
                              </p:par>
                            </p:childTnLst>
                          </p:cTn>
                        </p:par>
                        <p:par>
                          <p:cTn id="49" fill="hold">
                            <p:stCondLst>
                              <p:cond delay="4800"/>
                            </p:stCondLst>
                            <p:childTnLst>
                              <p:par>
                                <p:cTn id="50" presetID="10" presetClass="entr" fill="hold" grpId="0" nodeType="afterEffect">
                                  <p:stCondLst>
                                    <p:cond delay="0"/>
                                  </p:stCondLst>
                                  <p:iterate>
                                    <p:tmAbs val="0"/>
                                  </p:iterate>
                                  <p:childTnLst>
                                    <p:set>
                                      <p:cBhvr>
                                        <p:cTn id="51" fill="hold"/>
                                        <p:tgtEl>
                                          <p:spTgt spid="576"/>
                                        </p:tgtEl>
                                        <p:attrNameLst>
                                          <p:attrName>style.visibility</p:attrName>
                                        </p:attrNameLst>
                                      </p:cBhvr>
                                      <p:to>
                                        <p:strVal val="visible"/>
                                      </p:to>
                                    </p:set>
                                    <p:animEffect transition="in" filter="fade">
                                      <p:cBhvr>
                                        <p:cTn id="52" dur="1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advAuto="0"/>
      <p:bldP spid="566" grpId="0" animBg="1" advAuto="0"/>
      <p:bldP spid="568" grpId="0" animBg="1" advAuto="0"/>
      <p:bldP spid="571" grpId="0" animBg="1" advAuto="0"/>
      <p:bldP spid="572" grpId="0" animBg="1" advAuto="0"/>
      <p:bldP spid="573" grpId="0" animBg="1" advAuto="0"/>
      <p:bldP spid="574" grpId="0" animBg="1" advAuto="0"/>
      <p:bldP spid="575" grpId="0" animBg="1" advAuto="0"/>
      <p:bldP spid="576" grpId="0" animBg="1" advAuto="0"/>
      <p:bldP spid="577" grpId="0" animBg="1" advAuto="0"/>
      <p:bldP spid="578" grpId="0" animBg="1" advAuto="0"/>
      <p:bldP spid="579" grpId="0"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160C-FC96-38B1-E3E1-8AF7007015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D53AB-6CA8-E60D-018B-729A94C7D5C1}"/>
              </a:ext>
            </a:extLst>
          </p:cNvPr>
          <p:cNvSpPr>
            <a:spLocks noGrp="1"/>
          </p:cNvSpPr>
          <p:nvPr>
            <p:ph type="title"/>
          </p:nvPr>
        </p:nvSpPr>
        <p:spPr>
          <a:xfrm>
            <a:off x="312420" y="1283316"/>
            <a:ext cx="10515600" cy="966130"/>
          </a:xfrm>
        </p:spPr>
        <p:txBody>
          <a:bodyPr>
            <a:normAutofit/>
          </a:bodyPr>
          <a:lstStyle/>
          <a:p>
            <a:r>
              <a:rPr lang="en-US" sz="2400" b="1">
                <a:solidFill>
                  <a:srgbClr val="002060"/>
                </a:solidFill>
                <a:latin typeface="Verdana"/>
                <a:ea typeface="Verdana"/>
              </a:rPr>
              <a:t>ACCELERATOR OPEN</a:t>
            </a:r>
          </a:p>
        </p:txBody>
      </p:sp>
      <p:sp>
        <p:nvSpPr>
          <p:cNvPr id="8" name="TextBox 7">
            <a:extLst>
              <a:ext uri="{FF2B5EF4-FFF2-40B4-BE49-F238E27FC236}">
                <a16:creationId xmlns:a16="http://schemas.microsoft.com/office/drawing/2014/main" id="{9B41180D-5E87-5367-0344-95A89753EC52}"/>
              </a:ext>
            </a:extLst>
          </p:cNvPr>
          <p:cNvSpPr txBox="1"/>
          <p:nvPr/>
        </p:nvSpPr>
        <p:spPr>
          <a:xfrm>
            <a:off x="4724399" y="42879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cap="all">
                <a:solidFill>
                  <a:srgbClr val="01046D"/>
                </a:solidFill>
                <a:latin typeface="Verdana"/>
                <a:ea typeface="Verdana"/>
              </a:rPr>
              <a:t>STATISTICS</a:t>
            </a:r>
            <a:endParaRPr lang="en-US" sz="2800"/>
          </a:p>
        </p:txBody>
      </p:sp>
      <p:graphicFrame>
        <p:nvGraphicFramePr>
          <p:cNvPr id="3" name="Content Placeholder 10">
            <a:extLst>
              <a:ext uri="{FF2B5EF4-FFF2-40B4-BE49-F238E27FC236}">
                <a16:creationId xmlns:a16="http://schemas.microsoft.com/office/drawing/2014/main" id="{C8CE9276-3BF5-034D-3DC2-6575F5E3A8C1}"/>
              </a:ext>
            </a:extLst>
          </p:cNvPr>
          <p:cNvGraphicFramePr>
            <a:graphicFrameLocks/>
          </p:cNvGraphicFramePr>
          <p:nvPr>
            <p:extLst>
              <p:ext uri="{D42A27DB-BD31-4B8C-83A1-F6EECF244321}">
                <p14:modId xmlns:p14="http://schemas.microsoft.com/office/powerpoint/2010/main" val="4254007172"/>
              </p:ext>
            </p:extLst>
          </p:nvPr>
        </p:nvGraphicFramePr>
        <p:xfrm>
          <a:off x="353391" y="2252869"/>
          <a:ext cx="10937415" cy="2519050"/>
        </p:xfrm>
        <a:graphic>
          <a:graphicData uri="http://schemas.openxmlformats.org/drawingml/2006/table">
            <a:tbl>
              <a:tblPr/>
              <a:tblGrid>
                <a:gridCol w="1860351">
                  <a:extLst>
                    <a:ext uri="{9D8B030D-6E8A-4147-A177-3AD203B41FA5}">
                      <a16:colId xmlns:a16="http://schemas.microsoft.com/office/drawing/2014/main" val="1425082869"/>
                    </a:ext>
                  </a:extLst>
                </a:gridCol>
                <a:gridCol w="3501471">
                  <a:extLst>
                    <a:ext uri="{9D8B030D-6E8A-4147-A177-3AD203B41FA5}">
                      <a16:colId xmlns:a16="http://schemas.microsoft.com/office/drawing/2014/main" val="20000"/>
                    </a:ext>
                  </a:extLst>
                </a:gridCol>
                <a:gridCol w="1833318">
                  <a:extLst>
                    <a:ext uri="{9D8B030D-6E8A-4147-A177-3AD203B41FA5}">
                      <a16:colId xmlns:a16="http://schemas.microsoft.com/office/drawing/2014/main" val="20001"/>
                    </a:ext>
                  </a:extLst>
                </a:gridCol>
                <a:gridCol w="1193535">
                  <a:extLst>
                    <a:ext uri="{9D8B030D-6E8A-4147-A177-3AD203B41FA5}">
                      <a16:colId xmlns:a16="http://schemas.microsoft.com/office/drawing/2014/main" val="20003"/>
                    </a:ext>
                  </a:extLst>
                </a:gridCol>
                <a:gridCol w="1150067">
                  <a:extLst>
                    <a:ext uri="{9D8B030D-6E8A-4147-A177-3AD203B41FA5}">
                      <a16:colId xmlns:a16="http://schemas.microsoft.com/office/drawing/2014/main" val="3995975852"/>
                    </a:ext>
                  </a:extLst>
                </a:gridCol>
                <a:gridCol w="1398673">
                  <a:extLst>
                    <a:ext uri="{9D8B030D-6E8A-4147-A177-3AD203B41FA5}">
                      <a16:colId xmlns:a16="http://schemas.microsoft.com/office/drawing/2014/main" val="4046911121"/>
                    </a:ext>
                  </a:extLst>
                </a:gridCol>
              </a:tblGrid>
              <a:tr h="679075">
                <a:tc>
                  <a:txBody>
                    <a:bodyPr/>
                    <a:lstStyle/>
                    <a:p>
                      <a:pPr algn="ctr" fontAlgn="ctr">
                        <a:lnSpc>
                          <a:spcPct val="120000"/>
                        </a:lnSpc>
                      </a:pPr>
                      <a:r>
                        <a:rPr lang="lv-LV" sz="1400" b="1" i="0" u="none" strike="noStrike" kern="1200" err="1">
                          <a:solidFill>
                            <a:schemeClr val="bg1"/>
                          </a:solidFill>
                          <a:effectLst/>
                          <a:latin typeface="Verdana"/>
                          <a:ea typeface="Verdana"/>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buNone/>
                      </a:pPr>
                      <a:r>
                        <a:rPr lang="en-US" sz="1400" b="1" i="0" u="none" strike="noStrike" kern="1200" dirty="0">
                          <a:solidFill>
                            <a:schemeClr val="bg1"/>
                          </a:solidFill>
                          <a:effectLst/>
                          <a:latin typeface="Verdana"/>
                          <a:ea typeface="Verdana"/>
                        </a:rPr>
                        <a:t>Topic</a:t>
                      </a:r>
                      <a:endParaRPr sz="1400" b="1" i="0" u="none" strike="noStrike" kern="1200" dirty="0">
                        <a:solidFill>
                          <a:schemeClr val="bg1"/>
                        </a:solidFill>
                        <a:effectLst/>
                        <a:latin typeface="Verdana"/>
                        <a:ea typeface="Verdana"/>
                      </a:endParaRPr>
                    </a:p>
                  </a:txBody>
                  <a:tcPr marL="0" marR="0" marT="0" marB="0" anchor="ctr" horzOverflow="overflow">
                    <a:lnL w="6350" cap="flat" cmpd="sng" algn="ctr">
                      <a:solidFill>
                        <a:srgbClr val="000000"/>
                      </a:solidFill>
                      <a:prstDash val="solid"/>
                      <a:round/>
                      <a:headEnd type="none" w="med" len="med"/>
                      <a:tailEnd type="none" w="med" len="med"/>
                    </a:lnL>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Type</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of</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action</a:t>
                      </a:r>
                      <a:endParaRPr lang="lv-LV" sz="1400" b="1" i="0" u="none" strike="noStrike" dirty="0">
                        <a:solidFill>
                          <a:schemeClr val="bg1"/>
                        </a:solidFill>
                        <a:effectLst/>
                        <a:latin typeface="Verdana"/>
                        <a:ea typeface="Verdana"/>
                        <a:cs typeface="Verdana" panose="020B0604030504040204" pitchFamily="34" charset="0"/>
                      </a:endParaRPr>
                    </a:p>
                  </a:txBody>
                  <a:tcPr marL="5099" marR="5099" marT="509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Proposals</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Funded</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33437">
                <a:tc>
                  <a:txBody>
                    <a:bodyPr/>
                    <a:lstStyle/>
                    <a:p>
                      <a:pPr lvl="0" algn="ctr">
                        <a:lnSpc>
                          <a:spcPct val="120000"/>
                        </a:lnSpc>
                        <a:buNone/>
                      </a:pPr>
                      <a:r>
                        <a:rPr lang="en-US" sz="1400" b="0" i="0" u="none" strike="noStrike" noProof="0" dirty="0">
                          <a:solidFill>
                            <a:srgbClr val="000000"/>
                          </a:solidFill>
                          <a:effectLst/>
                          <a:latin typeface="Verdana"/>
                          <a:hlinkClick r:id="rId2"/>
                        </a:rPr>
                        <a:t>HORIZON-EIC-2023-ACCELERATOR-01</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Accelerator Open</a:t>
                      </a:r>
                      <a:endParaRPr 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lToBr w="12700" cmpd="sng">
                      <a:noFill/>
                      <a:prstDash val="solid"/>
                    </a:lnTlToBr>
                    <a:lnBlToTr w="12700" cmpd="sng">
                      <a:noFill/>
                      <a:prstDash val="solid"/>
                    </a:lnBlToTr>
                    <a:solidFill>
                      <a:sysClr val="window" lastClr="FFFFFF"/>
                    </a:solidFill>
                  </a:tcPr>
                </a:tc>
                <a:tc>
                  <a:txBody>
                    <a:bodyPr/>
                    <a:lstStyle/>
                    <a:p>
                      <a:pPr lvl="0" algn="ctr">
                        <a:buNone/>
                      </a:pPr>
                      <a:r>
                        <a:rPr lang="en-GB" sz="1400" b="1" i="0" u="none" strike="noStrike" noProof="0" dirty="0">
                          <a:solidFill>
                            <a:schemeClr val="tx1"/>
                          </a:solidFill>
                          <a:effectLst/>
                          <a:latin typeface="Verdana"/>
                        </a:rPr>
                        <a:t>HORIZON EIC Accelerator Blended Finance</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12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8%</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833437">
                <a:tc>
                  <a:txBody>
                    <a:bodyPr/>
                    <a:lstStyle/>
                    <a:p>
                      <a:pPr lvl="0" algn="ctr">
                        <a:lnSpc>
                          <a:spcPct val="120000"/>
                        </a:lnSpc>
                        <a:buNone/>
                      </a:pPr>
                      <a:r>
                        <a:rPr lang="en-US" sz="1400" b="0" i="0" u="none" strike="noStrike" noProof="0" dirty="0">
                          <a:solidFill>
                            <a:srgbClr val="000000"/>
                          </a:solidFill>
                          <a:effectLst/>
                          <a:latin typeface="Verdana" panose="020B0604030504040204" pitchFamily="34" charset="0"/>
                          <a:ea typeface="Verdana" panose="020B0604030504040204" pitchFamily="34" charset="0"/>
                        </a:rPr>
                        <a:t>HORIZON-EIC-</a:t>
                      </a:r>
                      <a:r>
                        <a:rPr lang="en-US" sz="1400" b="1" i="0" u="none" strike="noStrike" noProof="0" dirty="0">
                          <a:solidFill>
                            <a:srgbClr val="000000"/>
                          </a:solidFill>
                          <a:effectLst/>
                          <a:latin typeface="Verdana" panose="020B0604030504040204" pitchFamily="34" charset="0"/>
                          <a:ea typeface="Verdana" panose="020B0604030504040204" pitchFamily="34" charset="0"/>
                        </a:rPr>
                        <a:t>2024</a:t>
                      </a:r>
                      <a:r>
                        <a:rPr lang="en-US" sz="1400" b="0" i="0" u="none" strike="noStrike" noProof="0" dirty="0">
                          <a:solidFill>
                            <a:srgbClr val="000000"/>
                          </a:solidFill>
                          <a:effectLst/>
                          <a:latin typeface="Verdana" panose="020B0604030504040204" pitchFamily="34" charset="0"/>
                          <a:ea typeface="Verdana" panose="020B0604030504040204" pitchFamily="34" charset="0"/>
                        </a:rPr>
                        <a:t>-ACCELERATOROPEN-01</a:t>
                      </a:r>
                      <a:endParaRPr lang="en-US" dirty="0">
                        <a:latin typeface="Verdana" panose="020B0604030504040204" pitchFamily="34" charset="0"/>
                        <a:ea typeface="Verdana" panose="020B0604030504040204" pitchFamily="34" charset="0"/>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Accelerator Open</a:t>
                      </a:r>
                      <a:endParaRPr lang="en-US" dirty="0"/>
                    </a:p>
                  </a:txBody>
                  <a:tcPr marL="6350" marR="6350" marT="6350" marB="0" anchor="ctr">
                    <a:lnL w="6350">
                      <a:solidFill>
                        <a:srgbClr val="000000"/>
                      </a:solidFill>
                    </a:lnL>
                    <a:lnR w="6350">
                      <a:solidFill>
                        <a:srgbClr val="000000"/>
                      </a:solidFill>
                    </a:lnR>
                    <a:lnB w="6350">
                      <a:solidFill>
                        <a:srgbClr val="000000"/>
                      </a:solidFill>
                    </a:lnB>
                    <a:lnTlToBr w="0">
                      <a:noFill/>
                    </a:lnTlToBr>
                    <a:lnBlToTr w="0">
                      <a:noFill/>
                    </a:lnBlToTr>
                    <a:solidFill>
                      <a:sysClr val="window" lastClr="FFFFFF"/>
                    </a:solidFill>
                  </a:tcPr>
                </a:tc>
                <a:tc>
                  <a:txBody>
                    <a:bodyPr/>
                    <a:lstStyle/>
                    <a:p>
                      <a:pPr lvl="0" algn="ctr">
                        <a:lnSpc>
                          <a:spcPct val="100000"/>
                        </a:lnSpc>
                        <a:spcBef>
                          <a:spcPts val="0"/>
                        </a:spcBef>
                        <a:spcAft>
                          <a:spcPts val="0"/>
                        </a:spcAft>
                        <a:buNone/>
                      </a:pPr>
                      <a:r>
                        <a:rPr lang="en-GB" sz="1400" b="1" i="0" u="none" strike="noStrike" noProof="0" dirty="0">
                          <a:solidFill>
                            <a:schemeClr val="tx1"/>
                          </a:solidFill>
                          <a:effectLst/>
                          <a:latin typeface="Verdana"/>
                        </a:rPr>
                        <a:t>HORIZON EIC Accelerator Blended Finance</a:t>
                      </a:r>
                      <a:endParaRPr lang="en-GB" sz="1400" b="0" i="0" u="none" strike="noStrike" noProof="0" dirty="0">
                        <a:solidFill>
                          <a:srgbClr val="000000"/>
                        </a:solidFill>
                        <a:effectLst/>
                        <a:latin typeface="Verdana"/>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7</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extLst>
                  <a:ext uri="{0D108BD9-81ED-4DB2-BD59-A6C34878D82A}">
                    <a16:rowId xmlns:a16="http://schemas.microsoft.com/office/drawing/2014/main" val="2500229860"/>
                  </a:ext>
                </a:extLst>
              </a:tr>
            </a:tbl>
          </a:graphicData>
        </a:graphic>
      </p:graphicFrame>
    </p:spTree>
    <p:extLst>
      <p:ext uri="{BB962C8B-B14F-4D97-AF65-F5344CB8AC3E}">
        <p14:creationId xmlns:p14="http://schemas.microsoft.com/office/powerpoint/2010/main" val="39104012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06FAC-350C-0F0D-7308-79081C07F4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23066-2326-0342-578E-7EE0E60BAC45}"/>
              </a:ext>
            </a:extLst>
          </p:cNvPr>
          <p:cNvSpPr>
            <a:spLocks noGrp="1"/>
          </p:cNvSpPr>
          <p:nvPr>
            <p:ph type="title"/>
          </p:nvPr>
        </p:nvSpPr>
        <p:spPr>
          <a:xfrm>
            <a:off x="312420" y="1283316"/>
            <a:ext cx="10515600" cy="966130"/>
          </a:xfrm>
        </p:spPr>
        <p:txBody>
          <a:bodyPr>
            <a:normAutofit/>
          </a:bodyPr>
          <a:lstStyle/>
          <a:p>
            <a:r>
              <a:rPr lang="en-US" sz="2400" b="1" dirty="0">
                <a:solidFill>
                  <a:srgbClr val="002060"/>
                </a:solidFill>
                <a:latin typeface="Verdana"/>
                <a:ea typeface="Verdana"/>
              </a:rPr>
              <a:t>ACCELERATOR CHALLENGES</a:t>
            </a:r>
          </a:p>
        </p:txBody>
      </p:sp>
      <p:sp>
        <p:nvSpPr>
          <p:cNvPr id="8" name="TextBox 7">
            <a:extLst>
              <a:ext uri="{FF2B5EF4-FFF2-40B4-BE49-F238E27FC236}">
                <a16:creationId xmlns:a16="http://schemas.microsoft.com/office/drawing/2014/main" id="{2D86E99F-9586-DA35-4D36-0655A2F58316}"/>
              </a:ext>
            </a:extLst>
          </p:cNvPr>
          <p:cNvSpPr txBox="1"/>
          <p:nvPr/>
        </p:nvSpPr>
        <p:spPr>
          <a:xfrm>
            <a:off x="4724399" y="42879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cap="all">
                <a:solidFill>
                  <a:srgbClr val="01046D"/>
                </a:solidFill>
                <a:latin typeface="Verdana"/>
                <a:ea typeface="Verdana"/>
              </a:rPr>
              <a:t>STATISTICS</a:t>
            </a:r>
            <a:endParaRPr lang="en-US" sz="2800"/>
          </a:p>
        </p:txBody>
      </p:sp>
      <p:graphicFrame>
        <p:nvGraphicFramePr>
          <p:cNvPr id="3" name="Content Placeholder 10">
            <a:extLst>
              <a:ext uri="{FF2B5EF4-FFF2-40B4-BE49-F238E27FC236}">
                <a16:creationId xmlns:a16="http://schemas.microsoft.com/office/drawing/2014/main" id="{F5F03D43-6438-D4B9-208D-83AA48F0CC00}"/>
              </a:ext>
            </a:extLst>
          </p:cNvPr>
          <p:cNvGraphicFramePr>
            <a:graphicFrameLocks/>
          </p:cNvGraphicFramePr>
          <p:nvPr>
            <p:extLst>
              <p:ext uri="{D42A27DB-BD31-4B8C-83A1-F6EECF244321}">
                <p14:modId xmlns:p14="http://schemas.microsoft.com/office/powerpoint/2010/main" val="1139926382"/>
              </p:ext>
            </p:extLst>
          </p:nvPr>
        </p:nvGraphicFramePr>
        <p:xfrm>
          <a:off x="353391" y="2252869"/>
          <a:ext cx="10937415" cy="3698690"/>
        </p:xfrm>
        <a:graphic>
          <a:graphicData uri="http://schemas.openxmlformats.org/drawingml/2006/table">
            <a:tbl>
              <a:tblPr/>
              <a:tblGrid>
                <a:gridCol w="1860351">
                  <a:extLst>
                    <a:ext uri="{9D8B030D-6E8A-4147-A177-3AD203B41FA5}">
                      <a16:colId xmlns:a16="http://schemas.microsoft.com/office/drawing/2014/main" val="1425082869"/>
                    </a:ext>
                  </a:extLst>
                </a:gridCol>
                <a:gridCol w="3501471">
                  <a:extLst>
                    <a:ext uri="{9D8B030D-6E8A-4147-A177-3AD203B41FA5}">
                      <a16:colId xmlns:a16="http://schemas.microsoft.com/office/drawing/2014/main" val="20000"/>
                    </a:ext>
                  </a:extLst>
                </a:gridCol>
                <a:gridCol w="1833318">
                  <a:extLst>
                    <a:ext uri="{9D8B030D-6E8A-4147-A177-3AD203B41FA5}">
                      <a16:colId xmlns:a16="http://schemas.microsoft.com/office/drawing/2014/main" val="20001"/>
                    </a:ext>
                  </a:extLst>
                </a:gridCol>
                <a:gridCol w="1193535">
                  <a:extLst>
                    <a:ext uri="{9D8B030D-6E8A-4147-A177-3AD203B41FA5}">
                      <a16:colId xmlns:a16="http://schemas.microsoft.com/office/drawing/2014/main" val="20003"/>
                    </a:ext>
                  </a:extLst>
                </a:gridCol>
                <a:gridCol w="1150067">
                  <a:extLst>
                    <a:ext uri="{9D8B030D-6E8A-4147-A177-3AD203B41FA5}">
                      <a16:colId xmlns:a16="http://schemas.microsoft.com/office/drawing/2014/main" val="3995975852"/>
                    </a:ext>
                  </a:extLst>
                </a:gridCol>
                <a:gridCol w="1398673">
                  <a:extLst>
                    <a:ext uri="{9D8B030D-6E8A-4147-A177-3AD203B41FA5}">
                      <a16:colId xmlns:a16="http://schemas.microsoft.com/office/drawing/2014/main" val="4046911121"/>
                    </a:ext>
                  </a:extLst>
                </a:gridCol>
              </a:tblGrid>
              <a:tr h="679075">
                <a:tc>
                  <a:txBody>
                    <a:bodyPr/>
                    <a:lstStyle/>
                    <a:p>
                      <a:pPr algn="ctr" fontAlgn="ctr">
                        <a:lnSpc>
                          <a:spcPct val="120000"/>
                        </a:lnSpc>
                      </a:pPr>
                      <a:r>
                        <a:rPr lang="lv-LV" sz="1400" b="1" i="0" u="none" strike="noStrike" kern="1200" err="1">
                          <a:solidFill>
                            <a:schemeClr val="bg1"/>
                          </a:solidFill>
                          <a:effectLst/>
                          <a:latin typeface="Verdana"/>
                          <a:ea typeface="Verdana"/>
                          <a:cs typeface="Verdana" panose="020B0604030504040204" pitchFamily="34" charset="0"/>
                        </a:rPr>
                        <a:t>Calls</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a:buNone/>
                      </a:pPr>
                      <a:r>
                        <a:rPr lang="en-US" sz="1400" b="1" i="0" u="none" strike="noStrike" kern="1200" dirty="0">
                          <a:solidFill>
                            <a:schemeClr val="bg1"/>
                          </a:solidFill>
                          <a:effectLst/>
                          <a:latin typeface="Verdana"/>
                          <a:ea typeface="Verdana"/>
                        </a:rPr>
                        <a:t>Topic</a:t>
                      </a:r>
                      <a:endParaRPr sz="1400" b="1" i="0" u="none" strike="noStrike" kern="1200" dirty="0">
                        <a:solidFill>
                          <a:schemeClr val="bg1"/>
                        </a:solidFill>
                        <a:effectLst/>
                        <a:latin typeface="Verdana"/>
                        <a:ea typeface="Verdana"/>
                      </a:endParaRPr>
                    </a:p>
                  </a:txBody>
                  <a:tcPr marL="0" marR="0" marT="0" marB="0" anchor="ctr" horzOverflow="overflow">
                    <a:lnL w="6350" cap="flat" cmpd="sng" algn="ctr">
                      <a:solidFill>
                        <a:srgbClr val="000000"/>
                      </a:solidFill>
                      <a:prstDash val="solid"/>
                      <a:round/>
                      <a:headEnd type="none" w="med" len="med"/>
                      <a:tailEnd type="none" w="med" len="med"/>
                    </a:lnL>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algn="ctr" fontAlgn="ctr">
                        <a:lnSpc>
                          <a:spcPct val="120000"/>
                        </a:lnSpc>
                      </a:pPr>
                      <a:r>
                        <a:rPr lang="lv-LV" sz="1400" b="1" i="0" u="none" strike="noStrike" dirty="0" err="1">
                          <a:solidFill>
                            <a:schemeClr val="bg1"/>
                          </a:solidFill>
                          <a:effectLst/>
                          <a:latin typeface="Verdana"/>
                          <a:ea typeface="Verdana"/>
                          <a:cs typeface="Verdana" panose="020B0604030504040204" pitchFamily="34" charset="0"/>
                        </a:rPr>
                        <a:t>Type</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of</a:t>
                      </a:r>
                      <a:r>
                        <a:rPr lang="lv-LV" sz="1400" b="1" i="0" u="none" strike="noStrike" dirty="0">
                          <a:solidFill>
                            <a:schemeClr val="bg1"/>
                          </a:solidFill>
                          <a:effectLst/>
                          <a:latin typeface="Verdana"/>
                          <a:ea typeface="Verdana"/>
                          <a:cs typeface="Verdana" panose="020B0604030504040204" pitchFamily="34" charset="0"/>
                        </a:rPr>
                        <a:t> </a:t>
                      </a:r>
                      <a:r>
                        <a:rPr lang="lv-LV" sz="1400" b="1" i="0" u="none" strike="noStrike" dirty="0" err="1">
                          <a:solidFill>
                            <a:schemeClr val="bg1"/>
                          </a:solidFill>
                          <a:effectLst/>
                          <a:latin typeface="Verdana"/>
                          <a:ea typeface="Verdana"/>
                          <a:cs typeface="Verdana" panose="020B0604030504040204" pitchFamily="34" charset="0"/>
                        </a:rPr>
                        <a:t>action</a:t>
                      </a:r>
                      <a:endParaRPr lang="lv-LV" sz="1400" b="1" i="0" u="none" strike="noStrike" dirty="0">
                        <a:solidFill>
                          <a:schemeClr val="bg1"/>
                        </a:solidFill>
                        <a:effectLst/>
                        <a:latin typeface="Verdana"/>
                        <a:ea typeface="Verdana"/>
                        <a:cs typeface="Verdana" panose="020B0604030504040204" pitchFamily="34" charset="0"/>
                      </a:endParaRPr>
                    </a:p>
                  </a:txBody>
                  <a:tcPr marL="5099" marR="5099" marT="5097"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Proposals</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kern="1200">
                          <a:solidFill>
                            <a:schemeClr val="tx1"/>
                          </a:solidFill>
                          <a:latin typeface="Verdana"/>
                        </a:defRPr>
                      </a:lvl1pPr>
                      <a:lvl2pPr marL="457200" algn="l" defTabSz="914400" rtl="0" eaLnBrk="1" latinLnBrk="0" hangingPunct="1">
                        <a:defRPr sz="1800" kern="1200">
                          <a:solidFill>
                            <a:schemeClr val="tx1"/>
                          </a:solidFill>
                          <a:latin typeface="Verdana"/>
                        </a:defRPr>
                      </a:lvl2pPr>
                      <a:lvl3pPr marL="914400" algn="l" defTabSz="914400" rtl="0" eaLnBrk="1" latinLnBrk="0" hangingPunct="1">
                        <a:defRPr sz="1800" kern="1200">
                          <a:solidFill>
                            <a:schemeClr val="tx1"/>
                          </a:solidFill>
                          <a:latin typeface="Verdana"/>
                        </a:defRPr>
                      </a:lvl3pPr>
                      <a:lvl4pPr marL="1371600" algn="l" defTabSz="914400" rtl="0" eaLnBrk="1" latinLnBrk="0" hangingPunct="1">
                        <a:defRPr sz="1800" kern="1200">
                          <a:solidFill>
                            <a:schemeClr val="tx1"/>
                          </a:solidFill>
                          <a:latin typeface="Verdana"/>
                        </a:defRPr>
                      </a:lvl4pPr>
                      <a:lvl5pPr marL="1828800" algn="l" defTabSz="914400" rtl="0" eaLnBrk="1" latinLnBrk="0" hangingPunct="1">
                        <a:defRPr sz="1800" kern="1200">
                          <a:solidFill>
                            <a:schemeClr val="tx1"/>
                          </a:solidFill>
                          <a:latin typeface="Verdana"/>
                        </a:defRPr>
                      </a:lvl5pPr>
                      <a:lvl6pPr marL="2286000" algn="l" defTabSz="914400" rtl="0" eaLnBrk="1" latinLnBrk="0" hangingPunct="1">
                        <a:defRPr sz="1800" kern="1200">
                          <a:solidFill>
                            <a:schemeClr val="tx1"/>
                          </a:solidFill>
                          <a:latin typeface="Verdana"/>
                        </a:defRPr>
                      </a:lvl6pPr>
                      <a:lvl7pPr marL="2743200" algn="l" defTabSz="914400" rtl="0" eaLnBrk="1" latinLnBrk="0" hangingPunct="1">
                        <a:defRPr sz="1800" kern="1200">
                          <a:solidFill>
                            <a:schemeClr val="tx1"/>
                          </a:solidFill>
                          <a:latin typeface="Verdana"/>
                        </a:defRPr>
                      </a:lvl7pPr>
                      <a:lvl8pPr marL="3200400" algn="l" defTabSz="914400" rtl="0" eaLnBrk="1" latinLnBrk="0" hangingPunct="1">
                        <a:defRPr sz="1800" kern="1200">
                          <a:solidFill>
                            <a:schemeClr val="tx1"/>
                          </a:solidFill>
                          <a:latin typeface="Verdana"/>
                        </a:defRPr>
                      </a:lvl8pPr>
                      <a:lvl9pPr marL="3657600" algn="l" defTabSz="914400" rtl="0" eaLnBrk="1" latinLnBrk="0" hangingPunct="1">
                        <a:defRPr sz="1800" kern="1200">
                          <a:solidFill>
                            <a:schemeClr val="tx1"/>
                          </a:solidFill>
                          <a:latin typeface="Verdana"/>
                        </a:defRPr>
                      </a:lvl9p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Projects </a:t>
                      </a:r>
                    </a:p>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kern="1200" dirty="0">
                          <a:solidFill>
                            <a:schemeClr val="bg1"/>
                          </a:solidFill>
                          <a:effectLst/>
                          <a:latin typeface="Verdana"/>
                          <a:ea typeface="Verdana"/>
                          <a:cs typeface="Verdana" panose="020B0604030504040204" pitchFamily="34" charset="0"/>
                        </a:rPr>
                        <a:t>Funded</a:t>
                      </a:r>
                      <a:endParaRPr lang="en-US" sz="1400" b="1" dirty="0">
                        <a:solidFill>
                          <a:schemeClr val="bg1"/>
                        </a:solidFill>
                        <a:latin typeface="Verdana"/>
                        <a:ea typeface="Verdana"/>
                        <a:cs typeface="Verdana" panose="020B0604030504040204" pitchFamily="34" charset="0"/>
                      </a:endParaRP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defTabSz="939575" rtl="0" eaLnBrk="1" fontAlgn="ctr" latinLnBrk="0" hangingPunct="1">
                        <a:lnSpc>
                          <a:spcPct val="120000"/>
                        </a:lnSpc>
                        <a:spcBef>
                          <a:spcPts val="0"/>
                        </a:spcBef>
                        <a:spcAft>
                          <a:spcPts val="0"/>
                        </a:spcAft>
                        <a:buClrTx/>
                        <a:buSzTx/>
                        <a:buFontTx/>
                        <a:buNone/>
                        <a:tabLst/>
                        <a:defRPr/>
                      </a:pPr>
                      <a:r>
                        <a:rPr lang="en-US" sz="1400" b="1" dirty="0">
                          <a:solidFill>
                            <a:schemeClr val="bg1"/>
                          </a:solidFill>
                          <a:latin typeface="Verdana"/>
                          <a:ea typeface="Verdana"/>
                          <a:cs typeface="Verdana" panose="020B0604030504040204" pitchFamily="34" charset="0"/>
                        </a:rPr>
                        <a:t>Success ratio, %</a:t>
                      </a:r>
                    </a:p>
                  </a:txBody>
                  <a:tcPr marL="5099" marR="5099" marT="50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833437">
                <a:tc>
                  <a:txBody>
                    <a:bodyPr/>
                    <a:lstStyle/>
                    <a:p>
                      <a:pPr lvl="0" algn="ctr">
                        <a:lnSpc>
                          <a:spcPct val="120000"/>
                        </a:lnSpc>
                        <a:buNone/>
                      </a:pPr>
                      <a:r>
                        <a:rPr lang="en-US" sz="1400" b="0" i="0" u="none" strike="noStrike" noProof="0" dirty="0">
                          <a:solidFill>
                            <a:srgbClr val="000000"/>
                          </a:solidFill>
                          <a:effectLst/>
                          <a:latin typeface="Verdana" panose="020B0604030504040204" pitchFamily="34" charset="0"/>
                          <a:ea typeface="Verdana" panose="020B0604030504040204" pitchFamily="34" charset="0"/>
                        </a:rPr>
                        <a:t>HORIZON-EIC-2023-ACCELERATORCHALLENGES-05</a:t>
                      </a:r>
                      <a:endParaRPr lang="en-US" dirty="0">
                        <a:latin typeface="Verdana" panose="020B0604030504040204" pitchFamily="34" charset="0"/>
                        <a:ea typeface="Verdana" panose="020B060403050404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Accelerator Challenges</a:t>
                      </a:r>
                      <a:endParaRPr lang="en-US" dirty="0"/>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lToBr w="12700" cmpd="sng">
                      <a:noFill/>
                      <a:prstDash val="solid"/>
                    </a:lnTlToBr>
                    <a:lnBlToTr w="12700" cmpd="sng">
                      <a:noFill/>
                      <a:prstDash val="solid"/>
                    </a:lnBlToTr>
                    <a:solidFill>
                      <a:sysClr val="window" lastClr="FFFFFF"/>
                    </a:solidFill>
                  </a:tcPr>
                </a:tc>
                <a:tc>
                  <a:txBody>
                    <a:bodyPr/>
                    <a:lstStyle/>
                    <a:p>
                      <a:pPr lvl="0" algn="ctr">
                        <a:buNone/>
                      </a:pPr>
                      <a:r>
                        <a:rPr lang="en-GB" sz="1400" b="1" i="0" u="none" strike="noStrike" noProof="0" dirty="0">
                          <a:solidFill>
                            <a:schemeClr val="tx1"/>
                          </a:solidFill>
                          <a:effectLst/>
                          <a:latin typeface="Verdana"/>
                        </a:rPr>
                        <a:t>HORIZON EIC Accelerator Blended Finance</a:t>
                      </a:r>
                      <a:endParaRPr 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1</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fontAlgn="b"/>
                      <a:r>
                        <a:rPr lang="lv-LV" sz="1400" b="0" i="0" u="none" strike="noStrike" dirty="0">
                          <a:solidFill>
                            <a:srgbClr val="000000"/>
                          </a:solidFill>
                          <a:effectLst/>
                          <a:latin typeface="Verdana"/>
                          <a:ea typeface="Verdana"/>
                        </a:rPr>
                        <a:t>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1"/>
                  </a:ext>
                </a:extLst>
              </a:tr>
              <a:tr h="833437">
                <a:tc>
                  <a:txBody>
                    <a:bodyPr/>
                    <a:lstStyle/>
                    <a:p>
                      <a:pPr lvl="0" algn="ctr">
                        <a:lnSpc>
                          <a:spcPct val="120000"/>
                        </a:lnSpc>
                        <a:buNone/>
                      </a:pPr>
                      <a:r>
                        <a:rPr lang="en-US" sz="1400" b="0" i="0" u="none" strike="noStrike" noProof="0" dirty="0">
                          <a:solidFill>
                            <a:srgbClr val="000000"/>
                          </a:solidFill>
                          <a:effectLst/>
                          <a:latin typeface="Verdana" panose="020B0604030504040204" pitchFamily="34" charset="0"/>
                          <a:ea typeface="Verdana" panose="020B0604030504040204" pitchFamily="34" charset="0"/>
                        </a:rPr>
                        <a:t>HORIZON-EIC-2023-ACCELERATORCHALLENGES-06</a:t>
                      </a:r>
                      <a:endParaRPr lang="en-US" dirty="0">
                        <a:latin typeface="Verdana" panose="020B0604030504040204" pitchFamily="34" charset="0"/>
                        <a:ea typeface="Verdana" panose="020B0604030504040204" pitchFamily="34" charset="0"/>
                      </a:endParaRP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Accelerator Challenges</a:t>
                      </a:r>
                      <a:endParaRPr lang="en-US" dirty="0"/>
                    </a:p>
                  </a:txBody>
                  <a:tcPr marL="6350" marR="6350" marT="6350" marB="0" anchor="ctr">
                    <a:lnL w="6350">
                      <a:solidFill>
                        <a:srgbClr val="000000"/>
                      </a:solidFill>
                    </a:lnL>
                    <a:lnR w="6350">
                      <a:solidFill>
                        <a:srgbClr val="000000"/>
                      </a:solidFill>
                    </a:lnR>
                    <a:lnTlToBr w="0">
                      <a:noFill/>
                    </a:lnTlToBr>
                    <a:lnBlToTr w="0">
                      <a:noFill/>
                    </a:lnBlToTr>
                    <a:solidFill>
                      <a:sysClr val="window" lastClr="FFFFFF"/>
                    </a:solidFill>
                  </a:tcPr>
                </a:tc>
                <a:tc>
                  <a:txBody>
                    <a:bodyPr/>
                    <a:lstStyle/>
                    <a:p>
                      <a:pPr lvl="0" algn="ctr">
                        <a:lnSpc>
                          <a:spcPct val="100000"/>
                        </a:lnSpc>
                        <a:spcBef>
                          <a:spcPts val="0"/>
                        </a:spcBef>
                        <a:spcAft>
                          <a:spcPts val="0"/>
                        </a:spcAft>
                        <a:buNone/>
                      </a:pPr>
                      <a:r>
                        <a:rPr lang="en-GB" sz="1400" b="1" i="0" u="none" strike="noStrike" noProof="0" dirty="0">
                          <a:solidFill>
                            <a:schemeClr val="tx1"/>
                          </a:solidFill>
                          <a:effectLst/>
                          <a:latin typeface="Verdana"/>
                        </a:rPr>
                        <a:t>HORIZON EIC Accelerator Blended Finance</a:t>
                      </a:r>
                      <a:endParaRPr lang="en-GB" sz="1400" b="0" i="0" u="none" strike="noStrike" noProof="0" dirty="0">
                        <a:solidFill>
                          <a:srgbClr val="000000"/>
                        </a:solidFill>
                        <a:effectLst/>
                        <a:latin typeface="Verdana"/>
                      </a:endParaRP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1</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extLst>
                  <a:ext uri="{0D108BD9-81ED-4DB2-BD59-A6C34878D82A}">
                    <a16:rowId xmlns:a16="http://schemas.microsoft.com/office/drawing/2014/main" val="2500229860"/>
                  </a:ext>
                </a:extLst>
              </a:tr>
              <a:tr h="833437">
                <a:tc>
                  <a:txBody>
                    <a:bodyPr/>
                    <a:lstStyle/>
                    <a:p>
                      <a:pPr lvl="0" algn="ctr">
                        <a:lnSpc>
                          <a:spcPct val="120000"/>
                        </a:lnSpc>
                        <a:buNone/>
                      </a:pPr>
                      <a:r>
                        <a:rPr lang="en-US" sz="1400" b="0" i="0" u="none" strike="noStrike" noProof="0" dirty="0">
                          <a:solidFill>
                            <a:srgbClr val="000000"/>
                          </a:solidFill>
                          <a:effectLst/>
                          <a:latin typeface="Verdana" panose="020B0604030504040204" pitchFamily="34" charset="0"/>
                          <a:ea typeface="Verdana" panose="020B0604030504040204" pitchFamily="34" charset="0"/>
                        </a:rPr>
                        <a:t>HORIZON-EIC-</a:t>
                      </a:r>
                      <a:r>
                        <a:rPr lang="en-US" sz="1400" b="1" i="0" u="none" strike="noStrike" noProof="0" dirty="0">
                          <a:solidFill>
                            <a:srgbClr val="000000"/>
                          </a:solidFill>
                          <a:effectLst/>
                          <a:latin typeface="Verdana" panose="020B0604030504040204" pitchFamily="34" charset="0"/>
                          <a:ea typeface="Verdana" panose="020B0604030504040204" pitchFamily="34" charset="0"/>
                        </a:rPr>
                        <a:t>2024</a:t>
                      </a:r>
                      <a:r>
                        <a:rPr lang="en-US" sz="1400" b="0" i="0" u="none" strike="noStrike" noProof="0" dirty="0">
                          <a:solidFill>
                            <a:srgbClr val="000000"/>
                          </a:solidFill>
                          <a:effectLst/>
                          <a:latin typeface="Verdana" panose="020B0604030504040204" pitchFamily="34" charset="0"/>
                          <a:ea typeface="Verdana" panose="020B0604030504040204" pitchFamily="34" charset="0"/>
                        </a:rPr>
                        <a:t>-ACCELERATORCHALLENGES-06</a:t>
                      </a:r>
                      <a:endParaRPr lang="en-US" dirty="0">
                        <a:latin typeface="Verdana" panose="020B0604030504040204" pitchFamily="34" charset="0"/>
                        <a:ea typeface="Verdana" panose="020B0604030504040204" pitchFamily="34" charset="0"/>
                      </a:endParaRPr>
                    </a:p>
                  </a:txBody>
                  <a:tcPr marL="9524" marR="9524" marT="9524" marB="0" anchor="ctr">
                    <a:lnL w="6350">
                      <a:solidFill>
                        <a:srgbClr val="000000"/>
                      </a:solidFill>
                    </a:lnL>
                    <a:lnR w="6350">
                      <a:solidFill>
                        <a:srgbClr val="000000"/>
                      </a:solidFill>
                    </a:lnR>
                    <a:lnT w="6350">
                      <a:solidFill>
                        <a:srgbClr val="000000"/>
                      </a:solidFill>
                    </a:lnT>
                    <a:lnB w="6350">
                      <a:solidFill>
                        <a:srgbClr val="000000"/>
                      </a:solidFill>
                    </a:lnB>
                    <a:lnTlToBr w="0">
                      <a:noFill/>
                    </a:lnTlToBr>
                    <a:lnBlToTr w="0">
                      <a:noFill/>
                    </a:lnBlToTr>
                    <a:solidFill>
                      <a:sysClr val="window" lastClr="FFFFFF"/>
                    </a:solidFill>
                  </a:tcPr>
                </a:tc>
                <a:tc>
                  <a:txBody>
                    <a:bodyPr/>
                    <a:lstStyle/>
                    <a:p>
                      <a:pPr lvl="0" algn="ctr">
                        <a:buNone/>
                      </a:pPr>
                      <a:r>
                        <a:rPr lang="en-US" sz="1400" b="0" i="0" u="none" strike="noStrike" noProof="0" dirty="0">
                          <a:solidFill>
                            <a:srgbClr val="000000"/>
                          </a:solidFill>
                          <a:effectLst/>
                          <a:latin typeface="Verdana"/>
                        </a:rPr>
                        <a:t>EIC Accelerator Challenges</a:t>
                      </a:r>
                      <a:endParaRPr lang="en-US"/>
                    </a:p>
                  </a:txBody>
                  <a:tcPr marL="6350" marR="6350" marT="6350" marB="0" anchor="ctr">
                    <a:lnL w="6350">
                      <a:solidFill>
                        <a:srgbClr val="000000"/>
                      </a:solidFill>
                    </a:lnL>
                    <a:lnR w="6350">
                      <a:solidFill>
                        <a:srgbClr val="000000"/>
                      </a:solidFill>
                    </a:lnR>
                    <a:lnTlToBr w="0">
                      <a:noFill/>
                    </a:lnTlToBr>
                    <a:lnBlToTr w="0">
                      <a:noFill/>
                    </a:lnBlToTr>
                    <a:solidFill>
                      <a:sysClr val="window" lastClr="FFFFFF"/>
                    </a:solidFill>
                  </a:tcPr>
                </a:tc>
                <a:tc>
                  <a:txBody>
                    <a:bodyPr/>
                    <a:lstStyle/>
                    <a:p>
                      <a:pPr lvl="0" algn="ctr">
                        <a:lnSpc>
                          <a:spcPct val="100000"/>
                        </a:lnSpc>
                        <a:spcBef>
                          <a:spcPts val="0"/>
                        </a:spcBef>
                        <a:spcAft>
                          <a:spcPts val="0"/>
                        </a:spcAft>
                        <a:buNone/>
                      </a:pPr>
                      <a:r>
                        <a:rPr lang="en-GB" sz="1400" b="1" i="0" u="none" strike="noStrike" noProof="0" dirty="0">
                          <a:solidFill>
                            <a:schemeClr val="tx1"/>
                          </a:solidFill>
                          <a:effectLst/>
                          <a:latin typeface="Verdana"/>
                        </a:rPr>
                        <a:t>HORIZON EIC Accelerator Blended Finance</a:t>
                      </a:r>
                      <a:endParaRPr lang="en-GB" sz="1400" b="0" i="0" u="none" strike="noStrike" noProof="0">
                        <a:solidFill>
                          <a:srgbClr val="000000"/>
                        </a:solidFill>
                        <a:effectLst/>
                        <a:latin typeface="Verdana"/>
                      </a:endParaRPr>
                    </a:p>
                  </a:txBody>
                  <a:tcPr marL="9524" marR="9524" marT="9524"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1</a:t>
                      </a:r>
                      <a:endParaRPr lang="en-US"/>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endParaRPr lang="en-US"/>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tc>
                  <a:txBody>
                    <a:bodyPr/>
                    <a:lstStyle/>
                    <a:p>
                      <a:pPr lvl="0" algn="ctr">
                        <a:buNone/>
                      </a:pPr>
                      <a:r>
                        <a:rPr lang="lv-LV" sz="1400" b="0" i="0" u="none" strike="noStrike" dirty="0">
                          <a:solidFill>
                            <a:srgbClr val="000000"/>
                          </a:solidFill>
                          <a:effectLst/>
                          <a:latin typeface="Verdana"/>
                          <a:ea typeface="Verdana"/>
                        </a:rPr>
                        <a:t>0%</a:t>
                      </a:r>
                      <a:endParaRPr lang="en-US" dirty="0"/>
                    </a:p>
                  </a:txBody>
                  <a:tcPr marL="6350" marR="6350" marT="6350" marB="0" anchor="ctr">
                    <a:lnL w="6350">
                      <a:solidFill>
                        <a:srgbClr val="000000"/>
                      </a:solidFill>
                    </a:lnL>
                    <a:lnR w="6350">
                      <a:solidFill>
                        <a:srgbClr val="000000"/>
                      </a:solidFill>
                    </a:lnR>
                    <a:lnT w="6350">
                      <a:solidFill>
                        <a:srgbClr val="000000"/>
                      </a:solidFill>
                    </a:lnT>
                    <a:lnB w="6350" cap="flat" cmpd="sng" algn="ctr">
                      <a:solidFill>
                        <a:srgbClr val="000000"/>
                      </a:solidFill>
                      <a:prstDash val="solid"/>
                      <a:round/>
                      <a:headEnd type="none" w="med" len="med"/>
                      <a:tailEnd type="none" w="med" len="med"/>
                    </a:lnB>
                    <a:lnTlToBr w="0">
                      <a:noFill/>
                    </a:lnTlToBr>
                    <a:lnBlToTr w="0">
                      <a:noFill/>
                    </a:lnBlToTr>
                    <a:solidFill>
                      <a:sysClr val="window" lastClr="FFFFFF"/>
                    </a:solidFill>
                  </a:tcPr>
                </a:tc>
                <a:extLst>
                  <a:ext uri="{0D108BD9-81ED-4DB2-BD59-A6C34878D82A}">
                    <a16:rowId xmlns:a16="http://schemas.microsoft.com/office/drawing/2014/main" val="15806704"/>
                  </a:ext>
                </a:extLst>
              </a:tr>
            </a:tbl>
          </a:graphicData>
        </a:graphic>
      </p:graphicFrame>
    </p:spTree>
    <p:extLst>
      <p:ext uri="{BB962C8B-B14F-4D97-AF65-F5344CB8AC3E}">
        <p14:creationId xmlns:p14="http://schemas.microsoft.com/office/powerpoint/2010/main" val="3352093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F3277B28-77AF-CAA1-5CB6-35AA4F549613}"/>
              </a:ext>
            </a:extLst>
          </p:cNvPr>
          <p:cNvSpPr/>
          <p:nvPr/>
        </p:nvSpPr>
        <p:spPr>
          <a:xfrm>
            <a:off x="1250099" y="6276085"/>
            <a:ext cx="0" cy="276225"/>
          </a:xfrm>
          <a:custGeom>
            <a:avLst/>
            <a:gdLst/>
            <a:ahLst/>
            <a:cxnLst/>
            <a:rect l="l" t="t" r="r" b="b"/>
            <a:pathLst>
              <a:path h="276225">
                <a:moveTo>
                  <a:pt x="0" y="0"/>
                </a:moveTo>
                <a:lnTo>
                  <a:pt x="0" y="276224"/>
                </a:lnTo>
              </a:path>
            </a:pathLst>
          </a:custGeom>
          <a:ln w="6350">
            <a:solidFill>
              <a:srgbClr val="01CC9C"/>
            </a:solidFill>
          </a:ln>
        </p:spPr>
        <p:txBody>
          <a:bodyPr wrap="square" lIns="0" tIns="0" rIns="0" bIns="0" rtlCol="0"/>
          <a:lstStyle/>
          <a:p>
            <a:endParaRPr/>
          </a:p>
        </p:txBody>
      </p:sp>
      <p:sp>
        <p:nvSpPr>
          <p:cNvPr id="8" name="object 5">
            <a:extLst>
              <a:ext uri="{FF2B5EF4-FFF2-40B4-BE49-F238E27FC236}">
                <a16:creationId xmlns:a16="http://schemas.microsoft.com/office/drawing/2014/main" id="{82BE447E-88BE-FB27-7987-8E4C327271D4}"/>
              </a:ext>
            </a:extLst>
          </p:cNvPr>
          <p:cNvSpPr/>
          <p:nvPr/>
        </p:nvSpPr>
        <p:spPr>
          <a:xfrm>
            <a:off x="0" y="6802085"/>
            <a:ext cx="12192000" cy="56515"/>
          </a:xfrm>
          <a:custGeom>
            <a:avLst/>
            <a:gdLst/>
            <a:ahLst/>
            <a:cxnLst/>
            <a:rect l="l" t="t" r="r" b="b"/>
            <a:pathLst>
              <a:path w="12192000" h="56515">
                <a:moveTo>
                  <a:pt x="12192000" y="0"/>
                </a:moveTo>
                <a:lnTo>
                  <a:pt x="0" y="0"/>
                </a:lnTo>
                <a:lnTo>
                  <a:pt x="0" y="55914"/>
                </a:lnTo>
                <a:lnTo>
                  <a:pt x="12192000" y="55914"/>
                </a:lnTo>
                <a:lnTo>
                  <a:pt x="12192000" y="0"/>
                </a:lnTo>
                <a:close/>
              </a:path>
            </a:pathLst>
          </a:custGeom>
          <a:solidFill>
            <a:srgbClr val="003D77"/>
          </a:solidFill>
        </p:spPr>
        <p:txBody>
          <a:bodyPr wrap="square" lIns="0" tIns="0" rIns="0" bIns="0" rtlCol="0"/>
          <a:lstStyle/>
          <a:p>
            <a:endParaRPr/>
          </a:p>
        </p:txBody>
      </p:sp>
      <p:grpSp>
        <p:nvGrpSpPr>
          <p:cNvPr id="9" name="object 6">
            <a:extLst>
              <a:ext uri="{FF2B5EF4-FFF2-40B4-BE49-F238E27FC236}">
                <a16:creationId xmlns:a16="http://schemas.microsoft.com/office/drawing/2014/main" id="{22D07D12-402C-A74D-9293-88FF20FF7DC7}"/>
              </a:ext>
            </a:extLst>
          </p:cNvPr>
          <p:cNvGrpSpPr/>
          <p:nvPr/>
        </p:nvGrpSpPr>
        <p:grpSpPr>
          <a:xfrm>
            <a:off x="4433780" y="1628775"/>
            <a:ext cx="4216400" cy="4167504"/>
            <a:chOff x="4433780" y="1628775"/>
            <a:chExt cx="4216400" cy="4167504"/>
          </a:xfrm>
        </p:grpSpPr>
        <p:sp>
          <p:nvSpPr>
            <p:cNvPr id="10" name="object 7">
              <a:extLst>
                <a:ext uri="{FF2B5EF4-FFF2-40B4-BE49-F238E27FC236}">
                  <a16:creationId xmlns:a16="http://schemas.microsoft.com/office/drawing/2014/main" id="{891D203B-4CB2-49BF-AD49-FE70BD05C2A5}"/>
                </a:ext>
              </a:extLst>
            </p:cNvPr>
            <p:cNvSpPr/>
            <p:nvPr/>
          </p:nvSpPr>
          <p:spPr>
            <a:xfrm>
              <a:off x="6585203" y="1628775"/>
              <a:ext cx="2065020" cy="3635375"/>
            </a:xfrm>
            <a:custGeom>
              <a:avLst/>
              <a:gdLst/>
              <a:ahLst/>
              <a:cxnLst/>
              <a:rect l="l" t="t" r="r" b="b"/>
              <a:pathLst>
                <a:path w="2065020" h="3635375">
                  <a:moveTo>
                    <a:pt x="0" y="0"/>
                  </a:moveTo>
                  <a:lnTo>
                    <a:pt x="0" y="2064512"/>
                  </a:lnTo>
                  <a:lnTo>
                    <a:pt x="1340103" y="3634866"/>
                  </a:lnTo>
                  <a:lnTo>
                    <a:pt x="1377952" y="3601768"/>
                  </a:lnTo>
                  <a:lnTo>
                    <a:pt x="1414890" y="3567847"/>
                  </a:lnTo>
                  <a:lnTo>
                    <a:pt x="1450908" y="3533124"/>
                  </a:lnTo>
                  <a:lnTo>
                    <a:pt x="1485996" y="3497618"/>
                  </a:lnTo>
                  <a:lnTo>
                    <a:pt x="1520147" y="3461348"/>
                  </a:lnTo>
                  <a:lnTo>
                    <a:pt x="1553351" y="3424335"/>
                  </a:lnTo>
                  <a:lnTo>
                    <a:pt x="1585599" y="3386596"/>
                  </a:lnTo>
                  <a:lnTo>
                    <a:pt x="1616882" y="3348153"/>
                  </a:lnTo>
                  <a:lnTo>
                    <a:pt x="1647191" y="3309024"/>
                  </a:lnTo>
                  <a:lnTo>
                    <a:pt x="1676518" y="3269229"/>
                  </a:lnTo>
                  <a:lnTo>
                    <a:pt x="1704852" y="3228787"/>
                  </a:lnTo>
                  <a:lnTo>
                    <a:pt x="1732185" y="3187718"/>
                  </a:lnTo>
                  <a:lnTo>
                    <a:pt x="1758509" y="3146042"/>
                  </a:lnTo>
                  <a:lnTo>
                    <a:pt x="1783813" y="3103776"/>
                  </a:lnTo>
                  <a:lnTo>
                    <a:pt x="1808090" y="3060943"/>
                  </a:lnTo>
                  <a:lnTo>
                    <a:pt x="1831330" y="3017559"/>
                  </a:lnTo>
                  <a:lnTo>
                    <a:pt x="1853524" y="2973646"/>
                  </a:lnTo>
                  <a:lnTo>
                    <a:pt x="1874662" y="2929223"/>
                  </a:lnTo>
                  <a:lnTo>
                    <a:pt x="1894737" y="2884308"/>
                  </a:lnTo>
                  <a:lnTo>
                    <a:pt x="1913739" y="2838922"/>
                  </a:lnTo>
                  <a:lnTo>
                    <a:pt x="1931659" y="2793084"/>
                  </a:lnTo>
                  <a:lnTo>
                    <a:pt x="1948489" y="2746814"/>
                  </a:lnTo>
                  <a:lnTo>
                    <a:pt x="1964218" y="2700130"/>
                  </a:lnTo>
                  <a:lnTo>
                    <a:pt x="1978838" y="2653053"/>
                  </a:lnTo>
                  <a:lnTo>
                    <a:pt x="1992341" y="2605602"/>
                  </a:lnTo>
                  <a:lnTo>
                    <a:pt x="2004716" y="2557796"/>
                  </a:lnTo>
                  <a:lnTo>
                    <a:pt x="2015956" y="2509654"/>
                  </a:lnTo>
                  <a:lnTo>
                    <a:pt x="2026051" y="2461197"/>
                  </a:lnTo>
                  <a:lnTo>
                    <a:pt x="2034991" y="2412444"/>
                  </a:lnTo>
                  <a:lnTo>
                    <a:pt x="2042769" y="2363414"/>
                  </a:lnTo>
                  <a:lnTo>
                    <a:pt x="2049375" y="2314127"/>
                  </a:lnTo>
                  <a:lnTo>
                    <a:pt x="2054800" y="2264602"/>
                  </a:lnTo>
                  <a:lnTo>
                    <a:pt x="2059035" y="2214858"/>
                  </a:lnTo>
                  <a:lnTo>
                    <a:pt x="2062072" y="2164915"/>
                  </a:lnTo>
                  <a:lnTo>
                    <a:pt x="2063900" y="2114793"/>
                  </a:lnTo>
                  <a:lnTo>
                    <a:pt x="2064512" y="2064512"/>
                  </a:lnTo>
                  <a:lnTo>
                    <a:pt x="2063963" y="2016464"/>
                  </a:lnTo>
                  <a:lnTo>
                    <a:pt x="2062327" y="1968686"/>
                  </a:lnTo>
                  <a:lnTo>
                    <a:pt x="2059614" y="1921188"/>
                  </a:lnTo>
                  <a:lnTo>
                    <a:pt x="2055837" y="1873983"/>
                  </a:lnTo>
                  <a:lnTo>
                    <a:pt x="2051007" y="1827082"/>
                  </a:lnTo>
                  <a:lnTo>
                    <a:pt x="2045136" y="1780498"/>
                  </a:lnTo>
                  <a:lnTo>
                    <a:pt x="2038237" y="1734242"/>
                  </a:lnTo>
                  <a:lnTo>
                    <a:pt x="2030320" y="1688326"/>
                  </a:lnTo>
                  <a:lnTo>
                    <a:pt x="2021398" y="1642762"/>
                  </a:lnTo>
                  <a:lnTo>
                    <a:pt x="2011483" y="1597562"/>
                  </a:lnTo>
                  <a:lnTo>
                    <a:pt x="2000587" y="1552738"/>
                  </a:lnTo>
                  <a:lnTo>
                    <a:pt x="1988721" y="1508301"/>
                  </a:lnTo>
                  <a:lnTo>
                    <a:pt x="1975898" y="1464264"/>
                  </a:lnTo>
                  <a:lnTo>
                    <a:pt x="1962128" y="1420638"/>
                  </a:lnTo>
                  <a:lnTo>
                    <a:pt x="1947425" y="1377435"/>
                  </a:lnTo>
                  <a:lnTo>
                    <a:pt x="1931800" y="1334668"/>
                  </a:lnTo>
                  <a:lnTo>
                    <a:pt x="1915265" y="1292347"/>
                  </a:lnTo>
                  <a:lnTo>
                    <a:pt x="1897831" y="1250485"/>
                  </a:lnTo>
                  <a:lnTo>
                    <a:pt x="1879511" y="1209094"/>
                  </a:lnTo>
                  <a:lnTo>
                    <a:pt x="1860317" y="1168186"/>
                  </a:lnTo>
                  <a:lnTo>
                    <a:pt x="1840259" y="1127772"/>
                  </a:lnTo>
                  <a:lnTo>
                    <a:pt x="1819352" y="1087864"/>
                  </a:lnTo>
                  <a:lnTo>
                    <a:pt x="1797605" y="1048475"/>
                  </a:lnTo>
                  <a:lnTo>
                    <a:pt x="1775031" y="1009616"/>
                  </a:lnTo>
                  <a:lnTo>
                    <a:pt x="1751642" y="971299"/>
                  </a:lnTo>
                  <a:lnTo>
                    <a:pt x="1727450" y="933535"/>
                  </a:lnTo>
                  <a:lnTo>
                    <a:pt x="1702466" y="896338"/>
                  </a:lnTo>
                  <a:lnTo>
                    <a:pt x="1676703" y="859718"/>
                  </a:lnTo>
                  <a:lnTo>
                    <a:pt x="1650173" y="823687"/>
                  </a:lnTo>
                  <a:lnTo>
                    <a:pt x="1622886" y="788258"/>
                  </a:lnTo>
                  <a:lnTo>
                    <a:pt x="1594856" y="753442"/>
                  </a:lnTo>
                  <a:lnTo>
                    <a:pt x="1566094" y="719252"/>
                  </a:lnTo>
                  <a:lnTo>
                    <a:pt x="1536611" y="685698"/>
                  </a:lnTo>
                  <a:lnTo>
                    <a:pt x="1506421" y="652793"/>
                  </a:lnTo>
                  <a:lnTo>
                    <a:pt x="1475534" y="620549"/>
                  </a:lnTo>
                  <a:lnTo>
                    <a:pt x="1443962" y="588977"/>
                  </a:lnTo>
                  <a:lnTo>
                    <a:pt x="1411718" y="558090"/>
                  </a:lnTo>
                  <a:lnTo>
                    <a:pt x="1378813" y="527900"/>
                  </a:lnTo>
                  <a:lnTo>
                    <a:pt x="1345259" y="498417"/>
                  </a:lnTo>
                  <a:lnTo>
                    <a:pt x="1311069" y="469655"/>
                  </a:lnTo>
                  <a:lnTo>
                    <a:pt x="1276253" y="441625"/>
                  </a:lnTo>
                  <a:lnTo>
                    <a:pt x="1240824" y="414338"/>
                  </a:lnTo>
                  <a:lnTo>
                    <a:pt x="1204793" y="387808"/>
                  </a:lnTo>
                  <a:lnTo>
                    <a:pt x="1168173" y="362045"/>
                  </a:lnTo>
                  <a:lnTo>
                    <a:pt x="1130976" y="337061"/>
                  </a:lnTo>
                  <a:lnTo>
                    <a:pt x="1093212" y="312869"/>
                  </a:lnTo>
                  <a:lnTo>
                    <a:pt x="1054895" y="289480"/>
                  </a:lnTo>
                  <a:lnTo>
                    <a:pt x="1016036" y="266906"/>
                  </a:lnTo>
                  <a:lnTo>
                    <a:pt x="976647" y="245159"/>
                  </a:lnTo>
                  <a:lnTo>
                    <a:pt x="936739" y="224252"/>
                  </a:lnTo>
                  <a:lnTo>
                    <a:pt x="896325" y="204194"/>
                  </a:lnTo>
                  <a:lnTo>
                    <a:pt x="855417" y="185000"/>
                  </a:lnTo>
                  <a:lnTo>
                    <a:pt x="814026" y="166680"/>
                  </a:lnTo>
                  <a:lnTo>
                    <a:pt x="772164" y="149246"/>
                  </a:lnTo>
                  <a:lnTo>
                    <a:pt x="729843" y="132711"/>
                  </a:lnTo>
                  <a:lnTo>
                    <a:pt x="687076" y="117086"/>
                  </a:lnTo>
                  <a:lnTo>
                    <a:pt x="643873" y="102383"/>
                  </a:lnTo>
                  <a:lnTo>
                    <a:pt x="600247" y="88613"/>
                  </a:lnTo>
                  <a:lnTo>
                    <a:pt x="556210" y="75790"/>
                  </a:lnTo>
                  <a:lnTo>
                    <a:pt x="511773" y="63924"/>
                  </a:lnTo>
                  <a:lnTo>
                    <a:pt x="466949" y="53028"/>
                  </a:lnTo>
                  <a:lnTo>
                    <a:pt x="421749" y="43113"/>
                  </a:lnTo>
                  <a:lnTo>
                    <a:pt x="376185" y="34191"/>
                  </a:lnTo>
                  <a:lnTo>
                    <a:pt x="330269" y="26274"/>
                  </a:lnTo>
                  <a:lnTo>
                    <a:pt x="284013" y="19375"/>
                  </a:lnTo>
                  <a:lnTo>
                    <a:pt x="237429" y="13504"/>
                  </a:lnTo>
                  <a:lnTo>
                    <a:pt x="190528" y="8674"/>
                  </a:lnTo>
                  <a:lnTo>
                    <a:pt x="143323" y="4897"/>
                  </a:lnTo>
                  <a:lnTo>
                    <a:pt x="95825" y="2184"/>
                  </a:lnTo>
                  <a:lnTo>
                    <a:pt x="48047" y="548"/>
                  </a:lnTo>
                  <a:lnTo>
                    <a:pt x="0" y="0"/>
                  </a:lnTo>
                  <a:close/>
                </a:path>
              </a:pathLst>
            </a:custGeom>
            <a:solidFill>
              <a:srgbClr val="01CC9C"/>
            </a:solidFill>
          </p:spPr>
          <p:txBody>
            <a:bodyPr wrap="square" lIns="0" tIns="0" rIns="0" bIns="0" rtlCol="0"/>
            <a:lstStyle/>
            <a:p>
              <a:endParaRPr/>
            </a:p>
          </p:txBody>
        </p:sp>
        <p:sp>
          <p:nvSpPr>
            <p:cNvPr id="11" name="object 8">
              <a:extLst>
                <a:ext uri="{FF2B5EF4-FFF2-40B4-BE49-F238E27FC236}">
                  <a16:creationId xmlns:a16="http://schemas.microsoft.com/office/drawing/2014/main" id="{2E59FF11-24D0-B723-CC0C-C07AF07F24AE}"/>
                </a:ext>
              </a:extLst>
            </p:cNvPr>
            <p:cNvSpPr/>
            <p:nvPr/>
          </p:nvSpPr>
          <p:spPr>
            <a:xfrm>
              <a:off x="5074284" y="3721861"/>
              <a:ext cx="2773680" cy="2065020"/>
            </a:xfrm>
            <a:custGeom>
              <a:avLst/>
              <a:gdLst/>
              <a:ahLst/>
              <a:cxnLst/>
              <a:rect l="l" t="t" r="r" b="b"/>
              <a:pathLst>
                <a:path w="2773679" h="2065020">
                  <a:moveTo>
                    <a:pt x="1433448" y="0"/>
                  </a:moveTo>
                  <a:lnTo>
                    <a:pt x="0" y="1485773"/>
                  </a:lnTo>
                  <a:lnTo>
                    <a:pt x="35610" y="1519330"/>
                  </a:lnTo>
                  <a:lnTo>
                    <a:pt x="71820" y="1551891"/>
                  </a:lnTo>
                  <a:lnTo>
                    <a:pt x="108612" y="1583455"/>
                  </a:lnTo>
                  <a:lnTo>
                    <a:pt x="145968" y="1614022"/>
                  </a:lnTo>
                  <a:lnTo>
                    <a:pt x="183869" y="1643591"/>
                  </a:lnTo>
                  <a:lnTo>
                    <a:pt x="222299" y="1672161"/>
                  </a:lnTo>
                  <a:lnTo>
                    <a:pt x="261238" y="1699731"/>
                  </a:lnTo>
                  <a:lnTo>
                    <a:pt x="300669" y="1726302"/>
                  </a:lnTo>
                  <a:lnTo>
                    <a:pt x="340573" y="1751873"/>
                  </a:lnTo>
                  <a:lnTo>
                    <a:pt x="380933" y="1776443"/>
                  </a:lnTo>
                  <a:lnTo>
                    <a:pt x="421730" y="1800012"/>
                  </a:lnTo>
                  <a:lnTo>
                    <a:pt x="462947" y="1822579"/>
                  </a:lnTo>
                  <a:lnTo>
                    <a:pt x="504564" y="1844143"/>
                  </a:lnTo>
                  <a:lnTo>
                    <a:pt x="546565" y="1864704"/>
                  </a:lnTo>
                  <a:lnTo>
                    <a:pt x="588932" y="1884262"/>
                  </a:lnTo>
                  <a:lnTo>
                    <a:pt x="631645" y="1902815"/>
                  </a:lnTo>
                  <a:lnTo>
                    <a:pt x="674687" y="1920364"/>
                  </a:lnTo>
                  <a:lnTo>
                    <a:pt x="718041" y="1936908"/>
                  </a:lnTo>
                  <a:lnTo>
                    <a:pt x="761687" y="1952445"/>
                  </a:lnTo>
                  <a:lnTo>
                    <a:pt x="805608" y="1966977"/>
                  </a:lnTo>
                  <a:lnTo>
                    <a:pt x="849785" y="1980501"/>
                  </a:lnTo>
                  <a:lnTo>
                    <a:pt x="894202" y="1993018"/>
                  </a:lnTo>
                  <a:lnTo>
                    <a:pt x="938839" y="2004527"/>
                  </a:lnTo>
                  <a:lnTo>
                    <a:pt x="983679" y="2015028"/>
                  </a:lnTo>
                  <a:lnTo>
                    <a:pt x="1028703" y="2024519"/>
                  </a:lnTo>
                  <a:lnTo>
                    <a:pt x="1073893" y="2033001"/>
                  </a:lnTo>
                  <a:lnTo>
                    <a:pt x="1119232" y="2040472"/>
                  </a:lnTo>
                  <a:lnTo>
                    <a:pt x="1164701" y="2046933"/>
                  </a:lnTo>
                  <a:lnTo>
                    <a:pt x="1210283" y="2052382"/>
                  </a:lnTo>
                  <a:lnTo>
                    <a:pt x="1255958" y="2056820"/>
                  </a:lnTo>
                  <a:lnTo>
                    <a:pt x="1301710" y="2060245"/>
                  </a:lnTo>
                  <a:lnTo>
                    <a:pt x="1347520" y="2062657"/>
                  </a:lnTo>
                  <a:lnTo>
                    <a:pt x="1393369" y="2064055"/>
                  </a:lnTo>
                  <a:lnTo>
                    <a:pt x="1439241" y="2064440"/>
                  </a:lnTo>
                  <a:lnTo>
                    <a:pt x="1485116" y="2063810"/>
                  </a:lnTo>
                  <a:lnTo>
                    <a:pt x="1530977" y="2062164"/>
                  </a:lnTo>
                  <a:lnTo>
                    <a:pt x="1576806" y="2059503"/>
                  </a:lnTo>
                  <a:lnTo>
                    <a:pt x="1622585" y="2055826"/>
                  </a:lnTo>
                  <a:lnTo>
                    <a:pt x="1668295" y="2051131"/>
                  </a:lnTo>
                  <a:lnTo>
                    <a:pt x="1713918" y="2045420"/>
                  </a:lnTo>
                  <a:lnTo>
                    <a:pt x="1759437" y="2038690"/>
                  </a:lnTo>
                  <a:lnTo>
                    <a:pt x="1804834" y="2030942"/>
                  </a:lnTo>
                  <a:lnTo>
                    <a:pt x="1850089" y="2022175"/>
                  </a:lnTo>
                  <a:lnTo>
                    <a:pt x="1895186" y="2012388"/>
                  </a:lnTo>
                  <a:lnTo>
                    <a:pt x="1940106" y="2001581"/>
                  </a:lnTo>
                  <a:lnTo>
                    <a:pt x="1984832" y="1989753"/>
                  </a:lnTo>
                  <a:lnTo>
                    <a:pt x="2029344" y="1976904"/>
                  </a:lnTo>
                  <a:lnTo>
                    <a:pt x="2073625" y="1963033"/>
                  </a:lnTo>
                  <a:lnTo>
                    <a:pt x="2117657" y="1948140"/>
                  </a:lnTo>
                  <a:lnTo>
                    <a:pt x="2161422" y="1932224"/>
                  </a:lnTo>
                  <a:lnTo>
                    <a:pt x="2204902" y="1915284"/>
                  </a:lnTo>
                  <a:lnTo>
                    <a:pt x="2248078" y="1897321"/>
                  </a:lnTo>
                  <a:lnTo>
                    <a:pt x="2290933" y="1878333"/>
                  </a:lnTo>
                  <a:lnTo>
                    <a:pt x="2333449" y="1858319"/>
                  </a:lnTo>
                  <a:lnTo>
                    <a:pt x="2375607" y="1837280"/>
                  </a:lnTo>
                  <a:lnTo>
                    <a:pt x="2417390" y="1815215"/>
                  </a:lnTo>
                  <a:lnTo>
                    <a:pt x="2458779" y="1792123"/>
                  </a:lnTo>
                  <a:lnTo>
                    <a:pt x="2499756" y="1768003"/>
                  </a:lnTo>
                  <a:lnTo>
                    <a:pt x="2540304" y="1742856"/>
                  </a:lnTo>
                  <a:lnTo>
                    <a:pt x="2580403" y="1716680"/>
                  </a:lnTo>
                  <a:lnTo>
                    <a:pt x="2620037" y="1689475"/>
                  </a:lnTo>
                  <a:lnTo>
                    <a:pt x="2659187" y="1661241"/>
                  </a:lnTo>
                  <a:lnTo>
                    <a:pt x="2697835" y="1631976"/>
                  </a:lnTo>
                  <a:lnTo>
                    <a:pt x="2735963" y="1601681"/>
                  </a:lnTo>
                  <a:lnTo>
                    <a:pt x="2773553" y="1570355"/>
                  </a:lnTo>
                  <a:lnTo>
                    <a:pt x="1433448" y="0"/>
                  </a:lnTo>
                  <a:close/>
                </a:path>
              </a:pathLst>
            </a:custGeom>
            <a:solidFill>
              <a:srgbClr val="3946D1"/>
            </a:solidFill>
          </p:spPr>
          <p:txBody>
            <a:bodyPr wrap="square" lIns="0" tIns="0" rIns="0" bIns="0" rtlCol="0"/>
            <a:lstStyle/>
            <a:p>
              <a:endParaRPr/>
            </a:p>
          </p:txBody>
        </p:sp>
        <p:sp>
          <p:nvSpPr>
            <p:cNvPr id="12" name="object 9">
              <a:extLst>
                <a:ext uri="{FF2B5EF4-FFF2-40B4-BE49-F238E27FC236}">
                  <a16:creationId xmlns:a16="http://schemas.microsoft.com/office/drawing/2014/main" id="{9BACB1E7-8F04-CE73-DFDC-5002471DBAE4}"/>
                </a:ext>
              </a:extLst>
            </p:cNvPr>
            <p:cNvSpPr/>
            <p:nvPr/>
          </p:nvSpPr>
          <p:spPr>
            <a:xfrm>
              <a:off x="5074284" y="3721861"/>
              <a:ext cx="2773680" cy="2065020"/>
            </a:xfrm>
            <a:custGeom>
              <a:avLst/>
              <a:gdLst/>
              <a:ahLst/>
              <a:cxnLst/>
              <a:rect l="l" t="t" r="r" b="b"/>
              <a:pathLst>
                <a:path w="2773679" h="2065020">
                  <a:moveTo>
                    <a:pt x="2773553" y="1570355"/>
                  </a:moveTo>
                  <a:lnTo>
                    <a:pt x="2735963" y="1601681"/>
                  </a:lnTo>
                  <a:lnTo>
                    <a:pt x="2697835" y="1631976"/>
                  </a:lnTo>
                  <a:lnTo>
                    <a:pt x="2659187" y="1661241"/>
                  </a:lnTo>
                  <a:lnTo>
                    <a:pt x="2620037" y="1689475"/>
                  </a:lnTo>
                  <a:lnTo>
                    <a:pt x="2580403" y="1716680"/>
                  </a:lnTo>
                  <a:lnTo>
                    <a:pt x="2540304" y="1742856"/>
                  </a:lnTo>
                  <a:lnTo>
                    <a:pt x="2499756" y="1768003"/>
                  </a:lnTo>
                  <a:lnTo>
                    <a:pt x="2458779" y="1792123"/>
                  </a:lnTo>
                  <a:lnTo>
                    <a:pt x="2417390" y="1815215"/>
                  </a:lnTo>
                  <a:lnTo>
                    <a:pt x="2375607" y="1837280"/>
                  </a:lnTo>
                  <a:lnTo>
                    <a:pt x="2333449" y="1858319"/>
                  </a:lnTo>
                  <a:lnTo>
                    <a:pt x="2290933" y="1878333"/>
                  </a:lnTo>
                  <a:lnTo>
                    <a:pt x="2248078" y="1897321"/>
                  </a:lnTo>
                  <a:lnTo>
                    <a:pt x="2204902" y="1915284"/>
                  </a:lnTo>
                  <a:lnTo>
                    <a:pt x="2161422" y="1932224"/>
                  </a:lnTo>
                  <a:lnTo>
                    <a:pt x="2117657" y="1948140"/>
                  </a:lnTo>
                  <a:lnTo>
                    <a:pt x="2073625" y="1963033"/>
                  </a:lnTo>
                  <a:lnTo>
                    <a:pt x="2029344" y="1976904"/>
                  </a:lnTo>
                  <a:lnTo>
                    <a:pt x="1984832" y="1989753"/>
                  </a:lnTo>
                  <a:lnTo>
                    <a:pt x="1940106" y="2001581"/>
                  </a:lnTo>
                  <a:lnTo>
                    <a:pt x="1895186" y="2012388"/>
                  </a:lnTo>
                  <a:lnTo>
                    <a:pt x="1850089" y="2022175"/>
                  </a:lnTo>
                  <a:lnTo>
                    <a:pt x="1804834" y="2030942"/>
                  </a:lnTo>
                  <a:lnTo>
                    <a:pt x="1759437" y="2038690"/>
                  </a:lnTo>
                  <a:lnTo>
                    <a:pt x="1713918" y="2045420"/>
                  </a:lnTo>
                  <a:lnTo>
                    <a:pt x="1668295" y="2051131"/>
                  </a:lnTo>
                  <a:lnTo>
                    <a:pt x="1622585" y="2055826"/>
                  </a:lnTo>
                  <a:lnTo>
                    <a:pt x="1576806" y="2059503"/>
                  </a:lnTo>
                  <a:lnTo>
                    <a:pt x="1530977" y="2062164"/>
                  </a:lnTo>
                  <a:lnTo>
                    <a:pt x="1485116" y="2063810"/>
                  </a:lnTo>
                  <a:lnTo>
                    <a:pt x="1439241" y="2064440"/>
                  </a:lnTo>
                  <a:lnTo>
                    <a:pt x="1393369" y="2064055"/>
                  </a:lnTo>
                  <a:lnTo>
                    <a:pt x="1347520" y="2062657"/>
                  </a:lnTo>
                  <a:lnTo>
                    <a:pt x="1301710" y="2060245"/>
                  </a:lnTo>
                  <a:lnTo>
                    <a:pt x="1255958" y="2056820"/>
                  </a:lnTo>
                  <a:lnTo>
                    <a:pt x="1210283" y="2052382"/>
                  </a:lnTo>
                  <a:lnTo>
                    <a:pt x="1164701" y="2046933"/>
                  </a:lnTo>
                  <a:lnTo>
                    <a:pt x="1119232" y="2040472"/>
                  </a:lnTo>
                  <a:lnTo>
                    <a:pt x="1073893" y="2033001"/>
                  </a:lnTo>
                  <a:lnTo>
                    <a:pt x="1028703" y="2024519"/>
                  </a:lnTo>
                  <a:lnTo>
                    <a:pt x="983679" y="2015028"/>
                  </a:lnTo>
                  <a:lnTo>
                    <a:pt x="938839" y="2004527"/>
                  </a:lnTo>
                  <a:lnTo>
                    <a:pt x="894202" y="1993018"/>
                  </a:lnTo>
                  <a:lnTo>
                    <a:pt x="849785" y="1980501"/>
                  </a:lnTo>
                  <a:lnTo>
                    <a:pt x="805608" y="1966977"/>
                  </a:lnTo>
                  <a:lnTo>
                    <a:pt x="761687" y="1952445"/>
                  </a:lnTo>
                  <a:lnTo>
                    <a:pt x="718041" y="1936908"/>
                  </a:lnTo>
                  <a:lnTo>
                    <a:pt x="674687" y="1920364"/>
                  </a:lnTo>
                  <a:lnTo>
                    <a:pt x="631645" y="1902815"/>
                  </a:lnTo>
                  <a:lnTo>
                    <a:pt x="588932" y="1884262"/>
                  </a:lnTo>
                  <a:lnTo>
                    <a:pt x="546565" y="1864704"/>
                  </a:lnTo>
                  <a:lnTo>
                    <a:pt x="504564" y="1844143"/>
                  </a:lnTo>
                  <a:lnTo>
                    <a:pt x="462947" y="1822579"/>
                  </a:lnTo>
                  <a:lnTo>
                    <a:pt x="421730" y="1800012"/>
                  </a:lnTo>
                  <a:lnTo>
                    <a:pt x="380933" y="1776443"/>
                  </a:lnTo>
                  <a:lnTo>
                    <a:pt x="340573" y="1751873"/>
                  </a:lnTo>
                  <a:lnTo>
                    <a:pt x="300669" y="1726302"/>
                  </a:lnTo>
                  <a:lnTo>
                    <a:pt x="261238" y="1699731"/>
                  </a:lnTo>
                  <a:lnTo>
                    <a:pt x="222299" y="1672161"/>
                  </a:lnTo>
                  <a:lnTo>
                    <a:pt x="183869" y="1643591"/>
                  </a:lnTo>
                  <a:lnTo>
                    <a:pt x="145968" y="1614022"/>
                  </a:lnTo>
                  <a:lnTo>
                    <a:pt x="108612" y="1583455"/>
                  </a:lnTo>
                  <a:lnTo>
                    <a:pt x="71820" y="1551891"/>
                  </a:lnTo>
                  <a:lnTo>
                    <a:pt x="35610" y="1519330"/>
                  </a:lnTo>
                  <a:lnTo>
                    <a:pt x="0" y="1485773"/>
                  </a:lnTo>
                  <a:lnTo>
                    <a:pt x="1433448" y="0"/>
                  </a:lnTo>
                  <a:lnTo>
                    <a:pt x="2773553" y="1570355"/>
                  </a:lnTo>
                  <a:close/>
                </a:path>
              </a:pathLst>
            </a:custGeom>
            <a:ln w="19050">
              <a:solidFill>
                <a:srgbClr val="FFFFFF"/>
              </a:solidFill>
            </a:ln>
          </p:spPr>
          <p:txBody>
            <a:bodyPr wrap="square" lIns="0" tIns="0" rIns="0" bIns="0" rtlCol="0"/>
            <a:lstStyle/>
            <a:p>
              <a:endParaRPr/>
            </a:p>
          </p:txBody>
        </p:sp>
        <p:sp>
          <p:nvSpPr>
            <p:cNvPr id="13" name="object 10">
              <a:extLst>
                <a:ext uri="{FF2B5EF4-FFF2-40B4-BE49-F238E27FC236}">
                  <a16:creationId xmlns:a16="http://schemas.microsoft.com/office/drawing/2014/main" id="{757B1004-093C-3BAC-42C7-6AEBEA0F22A0}"/>
                </a:ext>
              </a:extLst>
            </p:cNvPr>
            <p:cNvSpPr/>
            <p:nvPr/>
          </p:nvSpPr>
          <p:spPr>
            <a:xfrm>
              <a:off x="4496053" y="3721861"/>
              <a:ext cx="2011680" cy="1485900"/>
            </a:xfrm>
            <a:custGeom>
              <a:avLst/>
              <a:gdLst/>
              <a:ahLst/>
              <a:cxnLst/>
              <a:rect l="l" t="t" r="r" b="b"/>
              <a:pathLst>
                <a:path w="2011679" h="1485900">
                  <a:moveTo>
                    <a:pt x="2011679" y="0"/>
                  </a:moveTo>
                  <a:lnTo>
                    <a:pt x="0" y="463804"/>
                  </a:lnTo>
                  <a:lnTo>
                    <a:pt x="11800" y="512295"/>
                  </a:lnTo>
                  <a:lnTo>
                    <a:pt x="24748" y="560410"/>
                  </a:lnTo>
                  <a:lnTo>
                    <a:pt x="38831" y="608130"/>
                  </a:lnTo>
                  <a:lnTo>
                    <a:pt x="54041" y="655437"/>
                  </a:lnTo>
                  <a:lnTo>
                    <a:pt x="70365" y="702311"/>
                  </a:lnTo>
                  <a:lnTo>
                    <a:pt x="87794" y="748734"/>
                  </a:lnTo>
                  <a:lnTo>
                    <a:pt x="106317" y="794687"/>
                  </a:lnTo>
                  <a:lnTo>
                    <a:pt x="125922" y="840152"/>
                  </a:lnTo>
                  <a:lnTo>
                    <a:pt x="146600" y="885108"/>
                  </a:lnTo>
                  <a:lnTo>
                    <a:pt x="168340" y="929539"/>
                  </a:lnTo>
                  <a:lnTo>
                    <a:pt x="191131" y="973424"/>
                  </a:lnTo>
                  <a:lnTo>
                    <a:pt x="214963" y="1016746"/>
                  </a:lnTo>
                  <a:lnTo>
                    <a:pt x="239824" y="1059484"/>
                  </a:lnTo>
                  <a:lnTo>
                    <a:pt x="265705" y="1101621"/>
                  </a:lnTo>
                  <a:lnTo>
                    <a:pt x="292594" y="1143138"/>
                  </a:lnTo>
                  <a:lnTo>
                    <a:pt x="320482" y="1184016"/>
                  </a:lnTo>
                  <a:lnTo>
                    <a:pt x="349356" y="1224236"/>
                  </a:lnTo>
                  <a:lnTo>
                    <a:pt x="379208" y="1263778"/>
                  </a:lnTo>
                  <a:lnTo>
                    <a:pt x="410025" y="1302626"/>
                  </a:lnTo>
                  <a:lnTo>
                    <a:pt x="441798" y="1340759"/>
                  </a:lnTo>
                  <a:lnTo>
                    <a:pt x="474515" y="1378159"/>
                  </a:lnTo>
                  <a:lnTo>
                    <a:pt x="508167" y="1414807"/>
                  </a:lnTo>
                  <a:lnTo>
                    <a:pt x="542742" y="1450685"/>
                  </a:lnTo>
                  <a:lnTo>
                    <a:pt x="578231" y="1485773"/>
                  </a:lnTo>
                  <a:lnTo>
                    <a:pt x="2011679" y="0"/>
                  </a:lnTo>
                  <a:close/>
                </a:path>
              </a:pathLst>
            </a:custGeom>
            <a:solidFill>
              <a:srgbClr val="08909E"/>
            </a:solidFill>
          </p:spPr>
          <p:txBody>
            <a:bodyPr wrap="square" lIns="0" tIns="0" rIns="0" bIns="0" rtlCol="0"/>
            <a:lstStyle/>
            <a:p>
              <a:endParaRPr/>
            </a:p>
          </p:txBody>
        </p:sp>
        <p:sp>
          <p:nvSpPr>
            <p:cNvPr id="14" name="object 11">
              <a:extLst>
                <a:ext uri="{FF2B5EF4-FFF2-40B4-BE49-F238E27FC236}">
                  <a16:creationId xmlns:a16="http://schemas.microsoft.com/office/drawing/2014/main" id="{75302984-94C6-917F-75B6-D5D23470DCCA}"/>
                </a:ext>
              </a:extLst>
            </p:cNvPr>
            <p:cNvSpPr/>
            <p:nvPr/>
          </p:nvSpPr>
          <p:spPr>
            <a:xfrm>
              <a:off x="4496053" y="3721861"/>
              <a:ext cx="2011680" cy="1485900"/>
            </a:xfrm>
            <a:custGeom>
              <a:avLst/>
              <a:gdLst/>
              <a:ahLst/>
              <a:cxnLst/>
              <a:rect l="l" t="t" r="r" b="b"/>
              <a:pathLst>
                <a:path w="2011679" h="1485900">
                  <a:moveTo>
                    <a:pt x="578231" y="1485773"/>
                  </a:moveTo>
                  <a:lnTo>
                    <a:pt x="542742" y="1450685"/>
                  </a:lnTo>
                  <a:lnTo>
                    <a:pt x="508167" y="1414807"/>
                  </a:lnTo>
                  <a:lnTo>
                    <a:pt x="474515" y="1378159"/>
                  </a:lnTo>
                  <a:lnTo>
                    <a:pt x="441798" y="1340759"/>
                  </a:lnTo>
                  <a:lnTo>
                    <a:pt x="410025" y="1302626"/>
                  </a:lnTo>
                  <a:lnTo>
                    <a:pt x="379208" y="1263778"/>
                  </a:lnTo>
                  <a:lnTo>
                    <a:pt x="349356" y="1224236"/>
                  </a:lnTo>
                  <a:lnTo>
                    <a:pt x="320482" y="1184016"/>
                  </a:lnTo>
                  <a:lnTo>
                    <a:pt x="292594" y="1143138"/>
                  </a:lnTo>
                  <a:lnTo>
                    <a:pt x="265705" y="1101621"/>
                  </a:lnTo>
                  <a:lnTo>
                    <a:pt x="239824" y="1059484"/>
                  </a:lnTo>
                  <a:lnTo>
                    <a:pt x="214963" y="1016746"/>
                  </a:lnTo>
                  <a:lnTo>
                    <a:pt x="191131" y="973424"/>
                  </a:lnTo>
                  <a:lnTo>
                    <a:pt x="168340" y="929539"/>
                  </a:lnTo>
                  <a:lnTo>
                    <a:pt x="146600" y="885108"/>
                  </a:lnTo>
                  <a:lnTo>
                    <a:pt x="125922" y="840152"/>
                  </a:lnTo>
                  <a:lnTo>
                    <a:pt x="106317" y="794687"/>
                  </a:lnTo>
                  <a:lnTo>
                    <a:pt x="87794" y="748734"/>
                  </a:lnTo>
                  <a:lnTo>
                    <a:pt x="70365" y="702311"/>
                  </a:lnTo>
                  <a:lnTo>
                    <a:pt x="54041" y="655437"/>
                  </a:lnTo>
                  <a:lnTo>
                    <a:pt x="38831" y="608130"/>
                  </a:lnTo>
                  <a:lnTo>
                    <a:pt x="24748" y="560410"/>
                  </a:lnTo>
                  <a:lnTo>
                    <a:pt x="11800" y="512295"/>
                  </a:lnTo>
                  <a:lnTo>
                    <a:pt x="0" y="463804"/>
                  </a:lnTo>
                  <a:lnTo>
                    <a:pt x="2011679" y="0"/>
                  </a:lnTo>
                  <a:lnTo>
                    <a:pt x="578231" y="1485773"/>
                  </a:lnTo>
                  <a:close/>
                </a:path>
              </a:pathLst>
            </a:custGeom>
            <a:ln w="19050">
              <a:solidFill>
                <a:srgbClr val="FFFFFF"/>
              </a:solidFill>
            </a:ln>
          </p:spPr>
          <p:txBody>
            <a:bodyPr wrap="square" lIns="0" tIns="0" rIns="0" bIns="0" rtlCol="0"/>
            <a:lstStyle/>
            <a:p>
              <a:endParaRPr/>
            </a:p>
          </p:txBody>
        </p:sp>
        <p:sp>
          <p:nvSpPr>
            <p:cNvPr id="15" name="object 12">
              <a:extLst>
                <a:ext uri="{FF2B5EF4-FFF2-40B4-BE49-F238E27FC236}">
                  <a16:creationId xmlns:a16="http://schemas.microsoft.com/office/drawing/2014/main" id="{53BB35DE-70C8-0FD0-9CB5-C368EFAECC8E}"/>
                </a:ext>
              </a:extLst>
            </p:cNvPr>
            <p:cNvSpPr/>
            <p:nvPr/>
          </p:nvSpPr>
          <p:spPr>
            <a:xfrm>
              <a:off x="4443305" y="3139313"/>
              <a:ext cx="2065020" cy="1046480"/>
            </a:xfrm>
            <a:custGeom>
              <a:avLst/>
              <a:gdLst/>
              <a:ahLst/>
              <a:cxnLst/>
              <a:rect l="l" t="t" r="r" b="b"/>
              <a:pathLst>
                <a:path w="2065020" h="1046479">
                  <a:moveTo>
                    <a:pt x="83862" y="0"/>
                  </a:moveTo>
                  <a:lnTo>
                    <a:pt x="70173" y="48738"/>
                  </a:lnTo>
                  <a:lnTo>
                    <a:pt x="57700" y="97728"/>
                  </a:lnTo>
                  <a:lnTo>
                    <a:pt x="46443" y="146948"/>
                  </a:lnTo>
                  <a:lnTo>
                    <a:pt x="36403" y="196375"/>
                  </a:lnTo>
                  <a:lnTo>
                    <a:pt x="27581" y="245986"/>
                  </a:lnTo>
                  <a:lnTo>
                    <a:pt x="19977" y="295758"/>
                  </a:lnTo>
                  <a:lnTo>
                    <a:pt x="13594" y="345670"/>
                  </a:lnTo>
                  <a:lnTo>
                    <a:pt x="8431" y="395698"/>
                  </a:lnTo>
                  <a:lnTo>
                    <a:pt x="4489" y="445819"/>
                  </a:lnTo>
                  <a:lnTo>
                    <a:pt x="1769" y="496012"/>
                  </a:lnTo>
                  <a:lnTo>
                    <a:pt x="272" y="546253"/>
                  </a:lnTo>
                  <a:lnTo>
                    <a:pt x="0" y="596520"/>
                  </a:lnTo>
                  <a:lnTo>
                    <a:pt x="951" y="646791"/>
                  </a:lnTo>
                  <a:lnTo>
                    <a:pt x="3128" y="697041"/>
                  </a:lnTo>
                  <a:lnTo>
                    <a:pt x="6531" y="747250"/>
                  </a:lnTo>
                  <a:lnTo>
                    <a:pt x="11162" y="797394"/>
                  </a:lnTo>
                  <a:lnTo>
                    <a:pt x="17020" y="847451"/>
                  </a:lnTo>
                  <a:lnTo>
                    <a:pt x="24107" y="897398"/>
                  </a:lnTo>
                  <a:lnTo>
                    <a:pt x="32423" y="947212"/>
                  </a:lnTo>
                  <a:lnTo>
                    <a:pt x="41970" y="996871"/>
                  </a:lnTo>
                  <a:lnTo>
                    <a:pt x="52747" y="1046353"/>
                  </a:lnTo>
                  <a:lnTo>
                    <a:pt x="2064427" y="582549"/>
                  </a:lnTo>
                  <a:lnTo>
                    <a:pt x="83862" y="0"/>
                  </a:lnTo>
                  <a:close/>
                </a:path>
              </a:pathLst>
            </a:custGeom>
            <a:solidFill>
              <a:srgbClr val="003D77"/>
            </a:solidFill>
          </p:spPr>
          <p:txBody>
            <a:bodyPr wrap="square" lIns="0" tIns="0" rIns="0" bIns="0" rtlCol="0"/>
            <a:lstStyle/>
            <a:p>
              <a:endParaRPr/>
            </a:p>
          </p:txBody>
        </p:sp>
        <p:sp>
          <p:nvSpPr>
            <p:cNvPr id="16" name="object 13">
              <a:extLst>
                <a:ext uri="{FF2B5EF4-FFF2-40B4-BE49-F238E27FC236}">
                  <a16:creationId xmlns:a16="http://schemas.microsoft.com/office/drawing/2014/main" id="{3C55FAB7-5721-8D70-000F-166533415AA0}"/>
                </a:ext>
              </a:extLst>
            </p:cNvPr>
            <p:cNvSpPr/>
            <p:nvPr/>
          </p:nvSpPr>
          <p:spPr>
            <a:xfrm>
              <a:off x="4443305" y="3139313"/>
              <a:ext cx="2065020" cy="1046480"/>
            </a:xfrm>
            <a:custGeom>
              <a:avLst/>
              <a:gdLst/>
              <a:ahLst/>
              <a:cxnLst/>
              <a:rect l="l" t="t" r="r" b="b"/>
              <a:pathLst>
                <a:path w="2065020" h="1046479">
                  <a:moveTo>
                    <a:pt x="52747" y="1046353"/>
                  </a:moveTo>
                  <a:lnTo>
                    <a:pt x="41970" y="996871"/>
                  </a:lnTo>
                  <a:lnTo>
                    <a:pt x="32423" y="947212"/>
                  </a:lnTo>
                  <a:lnTo>
                    <a:pt x="24107" y="897398"/>
                  </a:lnTo>
                  <a:lnTo>
                    <a:pt x="17020" y="847451"/>
                  </a:lnTo>
                  <a:lnTo>
                    <a:pt x="11162" y="797394"/>
                  </a:lnTo>
                  <a:lnTo>
                    <a:pt x="6531" y="747250"/>
                  </a:lnTo>
                  <a:lnTo>
                    <a:pt x="3128" y="697041"/>
                  </a:lnTo>
                  <a:lnTo>
                    <a:pt x="951" y="646791"/>
                  </a:lnTo>
                  <a:lnTo>
                    <a:pt x="0" y="596520"/>
                  </a:lnTo>
                  <a:lnTo>
                    <a:pt x="272" y="546253"/>
                  </a:lnTo>
                  <a:lnTo>
                    <a:pt x="1769" y="496012"/>
                  </a:lnTo>
                  <a:lnTo>
                    <a:pt x="4489" y="445819"/>
                  </a:lnTo>
                  <a:lnTo>
                    <a:pt x="8431" y="395698"/>
                  </a:lnTo>
                  <a:lnTo>
                    <a:pt x="13594" y="345670"/>
                  </a:lnTo>
                  <a:lnTo>
                    <a:pt x="19977" y="295758"/>
                  </a:lnTo>
                  <a:lnTo>
                    <a:pt x="27581" y="245986"/>
                  </a:lnTo>
                  <a:lnTo>
                    <a:pt x="36403" y="196375"/>
                  </a:lnTo>
                  <a:lnTo>
                    <a:pt x="46443" y="146948"/>
                  </a:lnTo>
                  <a:lnTo>
                    <a:pt x="57700" y="97728"/>
                  </a:lnTo>
                  <a:lnTo>
                    <a:pt x="70173" y="48738"/>
                  </a:lnTo>
                  <a:lnTo>
                    <a:pt x="83862" y="0"/>
                  </a:lnTo>
                  <a:lnTo>
                    <a:pt x="2064427" y="582549"/>
                  </a:lnTo>
                  <a:lnTo>
                    <a:pt x="52747" y="1046353"/>
                  </a:lnTo>
                  <a:close/>
                </a:path>
              </a:pathLst>
            </a:custGeom>
            <a:ln w="19050">
              <a:solidFill>
                <a:srgbClr val="FFFFFF"/>
              </a:solidFill>
            </a:ln>
          </p:spPr>
          <p:txBody>
            <a:bodyPr wrap="square" lIns="0" tIns="0" rIns="0" bIns="0" rtlCol="0"/>
            <a:lstStyle/>
            <a:p>
              <a:endParaRPr/>
            </a:p>
          </p:txBody>
        </p:sp>
        <p:sp>
          <p:nvSpPr>
            <p:cNvPr id="17" name="object 14">
              <a:extLst>
                <a:ext uri="{FF2B5EF4-FFF2-40B4-BE49-F238E27FC236}">
                  <a16:creationId xmlns:a16="http://schemas.microsoft.com/office/drawing/2014/main" id="{E3ECB10A-BBBA-E31F-04D3-33079BC0DD02}"/>
                </a:ext>
              </a:extLst>
            </p:cNvPr>
            <p:cNvSpPr/>
            <p:nvPr/>
          </p:nvSpPr>
          <p:spPr>
            <a:xfrm>
              <a:off x="4527168" y="2600071"/>
              <a:ext cx="1980564" cy="1122045"/>
            </a:xfrm>
            <a:custGeom>
              <a:avLst/>
              <a:gdLst/>
              <a:ahLst/>
              <a:cxnLst/>
              <a:rect l="l" t="t" r="r" b="b"/>
              <a:pathLst>
                <a:path w="1980565" h="1122045">
                  <a:moveTo>
                    <a:pt x="247395" y="0"/>
                  </a:moveTo>
                  <a:lnTo>
                    <a:pt x="220920" y="42023"/>
                  </a:lnTo>
                  <a:lnTo>
                    <a:pt x="195477" y="84640"/>
                  </a:lnTo>
                  <a:lnTo>
                    <a:pt x="171074" y="127833"/>
                  </a:lnTo>
                  <a:lnTo>
                    <a:pt x="147724" y="171581"/>
                  </a:lnTo>
                  <a:lnTo>
                    <a:pt x="125435" y="215866"/>
                  </a:lnTo>
                  <a:lnTo>
                    <a:pt x="104219" y="260667"/>
                  </a:lnTo>
                  <a:lnTo>
                    <a:pt x="84084" y="305966"/>
                  </a:lnTo>
                  <a:lnTo>
                    <a:pt x="65042" y="351742"/>
                  </a:lnTo>
                  <a:lnTo>
                    <a:pt x="47103" y="397978"/>
                  </a:lnTo>
                  <a:lnTo>
                    <a:pt x="30275" y="444652"/>
                  </a:lnTo>
                  <a:lnTo>
                    <a:pt x="14571" y="491747"/>
                  </a:lnTo>
                  <a:lnTo>
                    <a:pt x="0" y="539241"/>
                  </a:lnTo>
                  <a:lnTo>
                    <a:pt x="1980564" y="1121790"/>
                  </a:lnTo>
                  <a:lnTo>
                    <a:pt x="247395" y="0"/>
                  </a:lnTo>
                  <a:close/>
                </a:path>
              </a:pathLst>
            </a:custGeom>
            <a:solidFill>
              <a:srgbClr val="5E86C6"/>
            </a:solidFill>
          </p:spPr>
          <p:txBody>
            <a:bodyPr wrap="square" lIns="0" tIns="0" rIns="0" bIns="0" rtlCol="0"/>
            <a:lstStyle/>
            <a:p>
              <a:endParaRPr/>
            </a:p>
          </p:txBody>
        </p:sp>
        <p:sp>
          <p:nvSpPr>
            <p:cNvPr id="18" name="object 15">
              <a:extLst>
                <a:ext uri="{FF2B5EF4-FFF2-40B4-BE49-F238E27FC236}">
                  <a16:creationId xmlns:a16="http://schemas.microsoft.com/office/drawing/2014/main" id="{48AD64C4-A8A4-7B38-10BA-BD13407A82DA}"/>
                </a:ext>
              </a:extLst>
            </p:cNvPr>
            <p:cNvSpPr/>
            <p:nvPr/>
          </p:nvSpPr>
          <p:spPr>
            <a:xfrm>
              <a:off x="4527168" y="2600071"/>
              <a:ext cx="1980564" cy="1122045"/>
            </a:xfrm>
            <a:custGeom>
              <a:avLst/>
              <a:gdLst/>
              <a:ahLst/>
              <a:cxnLst/>
              <a:rect l="l" t="t" r="r" b="b"/>
              <a:pathLst>
                <a:path w="1980565" h="1122045">
                  <a:moveTo>
                    <a:pt x="0" y="539241"/>
                  </a:moveTo>
                  <a:lnTo>
                    <a:pt x="14571" y="491747"/>
                  </a:lnTo>
                  <a:lnTo>
                    <a:pt x="30275" y="444652"/>
                  </a:lnTo>
                  <a:lnTo>
                    <a:pt x="47103" y="397978"/>
                  </a:lnTo>
                  <a:lnTo>
                    <a:pt x="65042" y="351742"/>
                  </a:lnTo>
                  <a:lnTo>
                    <a:pt x="84084" y="305966"/>
                  </a:lnTo>
                  <a:lnTo>
                    <a:pt x="104219" y="260667"/>
                  </a:lnTo>
                  <a:lnTo>
                    <a:pt x="125435" y="215866"/>
                  </a:lnTo>
                  <a:lnTo>
                    <a:pt x="147724" y="171581"/>
                  </a:lnTo>
                  <a:lnTo>
                    <a:pt x="171074" y="127833"/>
                  </a:lnTo>
                  <a:lnTo>
                    <a:pt x="195477" y="84640"/>
                  </a:lnTo>
                  <a:lnTo>
                    <a:pt x="220920" y="42023"/>
                  </a:lnTo>
                  <a:lnTo>
                    <a:pt x="247395" y="0"/>
                  </a:lnTo>
                  <a:lnTo>
                    <a:pt x="1980564" y="1121790"/>
                  </a:lnTo>
                  <a:lnTo>
                    <a:pt x="0" y="539241"/>
                  </a:lnTo>
                  <a:close/>
                </a:path>
              </a:pathLst>
            </a:custGeom>
            <a:ln w="19050">
              <a:solidFill>
                <a:srgbClr val="FFFFFF"/>
              </a:solidFill>
            </a:ln>
          </p:spPr>
          <p:txBody>
            <a:bodyPr wrap="square" lIns="0" tIns="0" rIns="0" bIns="0" rtlCol="0"/>
            <a:lstStyle/>
            <a:p>
              <a:endParaRPr/>
            </a:p>
          </p:txBody>
        </p:sp>
        <p:sp>
          <p:nvSpPr>
            <p:cNvPr id="19" name="object 16">
              <a:extLst>
                <a:ext uri="{FF2B5EF4-FFF2-40B4-BE49-F238E27FC236}">
                  <a16:creationId xmlns:a16="http://schemas.microsoft.com/office/drawing/2014/main" id="{7A0E0679-1510-041E-9FB3-082F59FAA71C}"/>
                </a:ext>
              </a:extLst>
            </p:cNvPr>
            <p:cNvSpPr/>
            <p:nvPr/>
          </p:nvSpPr>
          <p:spPr>
            <a:xfrm>
              <a:off x="4774564" y="2337943"/>
              <a:ext cx="1733550" cy="1384300"/>
            </a:xfrm>
            <a:custGeom>
              <a:avLst/>
              <a:gdLst/>
              <a:ahLst/>
              <a:cxnLst/>
              <a:rect l="l" t="t" r="r" b="b"/>
              <a:pathLst>
                <a:path w="1733550" h="1384300">
                  <a:moveTo>
                    <a:pt x="201168" y="0"/>
                  </a:moveTo>
                  <a:lnTo>
                    <a:pt x="169897" y="35454"/>
                  </a:lnTo>
                  <a:lnTo>
                    <a:pt x="139448" y="71594"/>
                  </a:lnTo>
                  <a:lnTo>
                    <a:pt x="109834" y="108408"/>
                  </a:lnTo>
                  <a:lnTo>
                    <a:pt x="81069" y="145881"/>
                  </a:lnTo>
                  <a:lnTo>
                    <a:pt x="53166" y="184001"/>
                  </a:lnTo>
                  <a:lnTo>
                    <a:pt x="26139" y="222755"/>
                  </a:lnTo>
                  <a:lnTo>
                    <a:pt x="0" y="262128"/>
                  </a:lnTo>
                  <a:lnTo>
                    <a:pt x="1733168" y="1383919"/>
                  </a:lnTo>
                  <a:lnTo>
                    <a:pt x="201168" y="0"/>
                  </a:lnTo>
                  <a:close/>
                </a:path>
              </a:pathLst>
            </a:custGeom>
            <a:solidFill>
              <a:srgbClr val="A8BDE0"/>
            </a:solidFill>
          </p:spPr>
          <p:txBody>
            <a:bodyPr wrap="square" lIns="0" tIns="0" rIns="0" bIns="0" rtlCol="0"/>
            <a:lstStyle/>
            <a:p>
              <a:endParaRPr/>
            </a:p>
          </p:txBody>
        </p:sp>
        <p:sp>
          <p:nvSpPr>
            <p:cNvPr id="20" name="object 17">
              <a:extLst>
                <a:ext uri="{FF2B5EF4-FFF2-40B4-BE49-F238E27FC236}">
                  <a16:creationId xmlns:a16="http://schemas.microsoft.com/office/drawing/2014/main" id="{201BF85C-5980-8BF1-5B16-075A31EEEABB}"/>
                </a:ext>
              </a:extLst>
            </p:cNvPr>
            <p:cNvSpPr/>
            <p:nvPr/>
          </p:nvSpPr>
          <p:spPr>
            <a:xfrm>
              <a:off x="4774564" y="2337943"/>
              <a:ext cx="1733550" cy="1384300"/>
            </a:xfrm>
            <a:custGeom>
              <a:avLst/>
              <a:gdLst/>
              <a:ahLst/>
              <a:cxnLst/>
              <a:rect l="l" t="t" r="r" b="b"/>
              <a:pathLst>
                <a:path w="1733550" h="1384300">
                  <a:moveTo>
                    <a:pt x="0" y="262128"/>
                  </a:moveTo>
                  <a:lnTo>
                    <a:pt x="26139" y="222755"/>
                  </a:lnTo>
                  <a:lnTo>
                    <a:pt x="53166" y="184001"/>
                  </a:lnTo>
                  <a:lnTo>
                    <a:pt x="81069" y="145881"/>
                  </a:lnTo>
                  <a:lnTo>
                    <a:pt x="109834" y="108408"/>
                  </a:lnTo>
                  <a:lnTo>
                    <a:pt x="139448" y="71594"/>
                  </a:lnTo>
                  <a:lnTo>
                    <a:pt x="169897" y="35454"/>
                  </a:lnTo>
                  <a:lnTo>
                    <a:pt x="201168" y="0"/>
                  </a:lnTo>
                  <a:lnTo>
                    <a:pt x="1733168" y="1383919"/>
                  </a:lnTo>
                  <a:lnTo>
                    <a:pt x="0" y="262128"/>
                  </a:lnTo>
                  <a:close/>
                </a:path>
              </a:pathLst>
            </a:custGeom>
            <a:ln w="19050">
              <a:solidFill>
                <a:srgbClr val="FFFFFF"/>
              </a:solidFill>
            </a:ln>
          </p:spPr>
          <p:txBody>
            <a:bodyPr wrap="square" lIns="0" tIns="0" rIns="0" bIns="0" rtlCol="0"/>
            <a:lstStyle/>
            <a:p>
              <a:endParaRPr/>
            </a:p>
          </p:txBody>
        </p:sp>
        <p:sp>
          <p:nvSpPr>
            <p:cNvPr id="21" name="object 18">
              <a:extLst>
                <a:ext uri="{FF2B5EF4-FFF2-40B4-BE49-F238E27FC236}">
                  <a16:creationId xmlns:a16="http://schemas.microsoft.com/office/drawing/2014/main" id="{B5980C15-55D2-A696-6021-3C417C28D96C}"/>
                </a:ext>
              </a:extLst>
            </p:cNvPr>
            <p:cNvSpPr/>
            <p:nvPr/>
          </p:nvSpPr>
          <p:spPr>
            <a:xfrm>
              <a:off x="4975732" y="2083688"/>
              <a:ext cx="1532255" cy="1638300"/>
            </a:xfrm>
            <a:custGeom>
              <a:avLst/>
              <a:gdLst/>
              <a:ahLst/>
              <a:cxnLst/>
              <a:rect l="l" t="t" r="r" b="b"/>
              <a:pathLst>
                <a:path w="1532254" h="1638300">
                  <a:moveTo>
                    <a:pt x="275589" y="0"/>
                  </a:moveTo>
                  <a:lnTo>
                    <a:pt x="233418" y="33198"/>
                  </a:lnTo>
                  <a:lnTo>
                    <a:pt x="192151" y="67467"/>
                  </a:lnTo>
                  <a:lnTo>
                    <a:pt x="151806" y="102790"/>
                  </a:lnTo>
                  <a:lnTo>
                    <a:pt x="112400" y="139147"/>
                  </a:lnTo>
                  <a:lnTo>
                    <a:pt x="73952" y="176522"/>
                  </a:lnTo>
                  <a:lnTo>
                    <a:pt x="36479" y="214897"/>
                  </a:lnTo>
                  <a:lnTo>
                    <a:pt x="0" y="254253"/>
                  </a:lnTo>
                  <a:lnTo>
                    <a:pt x="1532000" y="1638173"/>
                  </a:lnTo>
                  <a:lnTo>
                    <a:pt x="275589" y="0"/>
                  </a:lnTo>
                  <a:close/>
                </a:path>
              </a:pathLst>
            </a:custGeom>
            <a:solidFill>
              <a:srgbClr val="00795E"/>
            </a:solidFill>
          </p:spPr>
          <p:txBody>
            <a:bodyPr wrap="square" lIns="0" tIns="0" rIns="0" bIns="0" rtlCol="0"/>
            <a:lstStyle/>
            <a:p>
              <a:endParaRPr/>
            </a:p>
          </p:txBody>
        </p:sp>
        <p:sp>
          <p:nvSpPr>
            <p:cNvPr id="22" name="object 19">
              <a:extLst>
                <a:ext uri="{FF2B5EF4-FFF2-40B4-BE49-F238E27FC236}">
                  <a16:creationId xmlns:a16="http://schemas.microsoft.com/office/drawing/2014/main" id="{E4BDFC78-28BD-F67A-6BC1-E45546D69811}"/>
                </a:ext>
              </a:extLst>
            </p:cNvPr>
            <p:cNvSpPr/>
            <p:nvPr/>
          </p:nvSpPr>
          <p:spPr>
            <a:xfrm>
              <a:off x="4975732" y="2083688"/>
              <a:ext cx="1532255" cy="1638300"/>
            </a:xfrm>
            <a:custGeom>
              <a:avLst/>
              <a:gdLst/>
              <a:ahLst/>
              <a:cxnLst/>
              <a:rect l="l" t="t" r="r" b="b"/>
              <a:pathLst>
                <a:path w="1532254" h="1638300">
                  <a:moveTo>
                    <a:pt x="0" y="254253"/>
                  </a:moveTo>
                  <a:lnTo>
                    <a:pt x="36479" y="214897"/>
                  </a:lnTo>
                  <a:lnTo>
                    <a:pt x="73952" y="176522"/>
                  </a:lnTo>
                  <a:lnTo>
                    <a:pt x="112400" y="139147"/>
                  </a:lnTo>
                  <a:lnTo>
                    <a:pt x="151806" y="102790"/>
                  </a:lnTo>
                  <a:lnTo>
                    <a:pt x="192151" y="67467"/>
                  </a:lnTo>
                  <a:lnTo>
                    <a:pt x="233418" y="33198"/>
                  </a:lnTo>
                  <a:lnTo>
                    <a:pt x="275589" y="0"/>
                  </a:lnTo>
                  <a:lnTo>
                    <a:pt x="1532000" y="1638173"/>
                  </a:lnTo>
                  <a:lnTo>
                    <a:pt x="0" y="254253"/>
                  </a:lnTo>
                  <a:close/>
                </a:path>
              </a:pathLst>
            </a:custGeom>
            <a:ln w="19050">
              <a:solidFill>
                <a:srgbClr val="FFFFFF"/>
              </a:solidFill>
            </a:ln>
          </p:spPr>
          <p:txBody>
            <a:bodyPr wrap="square" lIns="0" tIns="0" rIns="0" bIns="0" rtlCol="0"/>
            <a:lstStyle/>
            <a:p>
              <a:endParaRPr/>
            </a:p>
          </p:txBody>
        </p:sp>
        <p:sp>
          <p:nvSpPr>
            <p:cNvPr id="23" name="object 20">
              <a:extLst>
                <a:ext uri="{FF2B5EF4-FFF2-40B4-BE49-F238E27FC236}">
                  <a16:creationId xmlns:a16="http://schemas.microsoft.com/office/drawing/2014/main" id="{FC034B88-2907-F867-CE8A-E0D28D0FEA86}"/>
                </a:ext>
              </a:extLst>
            </p:cNvPr>
            <p:cNvSpPr/>
            <p:nvPr/>
          </p:nvSpPr>
          <p:spPr>
            <a:xfrm>
              <a:off x="5251322" y="1901316"/>
              <a:ext cx="1256665" cy="1820545"/>
            </a:xfrm>
            <a:custGeom>
              <a:avLst/>
              <a:gdLst/>
              <a:ahLst/>
              <a:cxnLst/>
              <a:rect l="l" t="t" r="r" b="b"/>
              <a:pathLst>
                <a:path w="1256665" h="1820545">
                  <a:moveTo>
                    <a:pt x="282828" y="0"/>
                  </a:moveTo>
                  <a:lnTo>
                    <a:pt x="240649" y="23185"/>
                  </a:lnTo>
                  <a:lnTo>
                    <a:pt x="199032" y="47341"/>
                  </a:lnTo>
                  <a:lnTo>
                    <a:pt x="157995" y="72458"/>
                  </a:lnTo>
                  <a:lnTo>
                    <a:pt x="117555" y="98529"/>
                  </a:lnTo>
                  <a:lnTo>
                    <a:pt x="77731" y="125544"/>
                  </a:lnTo>
                  <a:lnTo>
                    <a:pt x="38540" y="153495"/>
                  </a:lnTo>
                  <a:lnTo>
                    <a:pt x="0" y="182372"/>
                  </a:lnTo>
                  <a:lnTo>
                    <a:pt x="1256410" y="1820545"/>
                  </a:lnTo>
                  <a:lnTo>
                    <a:pt x="282828" y="0"/>
                  </a:lnTo>
                  <a:close/>
                </a:path>
              </a:pathLst>
            </a:custGeom>
            <a:solidFill>
              <a:srgbClr val="1E2782"/>
            </a:solidFill>
          </p:spPr>
          <p:txBody>
            <a:bodyPr wrap="square" lIns="0" tIns="0" rIns="0" bIns="0" rtlCol="0"/>
            <a:lstStyle/>
            <a:p>
              <a:endParaRPr/>
            </a:p>
          </p:txBody>
        </p:sp>
        <p:sp>
          <p:nvSpPr>
            <p:cNvPr id="24" name="object 21">
              <a:extLst>
                <a:ext uri="{FF2B5EF4-FFF2-40B4-BE49-F238E27FC236}">
                  <a16:creationId xmlns:a16="http://schemas.microsoft.com/office/drawing/2014/main" id="{C2FE9972-8048-3DB9-7A0E-4C450A4CE820}"/>
                </a:ext>
              </a:extLst>
            </p:cNvPr>
            <p:cNvSpPr/>
            <p:nvPr/>
          </p:nvSpPr>
          <p:spPr>
            <a:xfrm>
              <a:off x="5251322" y="1901316"/>
              <a:ext cx="1256665" cy="1820545"/>
            </a:xfrm>
            <a:custGeom>
              <a:avLst/>
              <a:gdLst/>
              <a:ahLst/>
              <a:cxnLst/>
              <a:rect l="l" t="t" r="r" b="b"/>
              <a:pathLst>
                <a:path w="1256665" h="1820545">
                  <a:moveTo>
                    <a:pt x="0" y="182372"/>
                  </a:moveTo>
                  <a:lnTo>
                    <a:pt x="38540" y="153495"/>
                  </a:lnTo>
                  <a:lnTo>
                    <a:pt x="77731" y="125544"/>
                  </a:lnTo>
                  <a:lnTo>
                    <a:pt x="117555" y="98529"/>
                  </a:lnTo>
                  <a:lnTo>
                    <a:pt x="157995" y="72458"/>
                  </a:lnTo>
                  <a:lnTo>
                    <a:pt x="199032" y="47341"/>
                  </a:lnTo>
                  <a:lnTo>
                    <a:pt x="240649" y="23185"/>
                  </a:lnTo>
                  <a:lnTo>
                    <a:pt x="282828" y="0"/>
                  </a:lnTo>
                  <a:lnTo>
                    <a:pt x="1256410" y="1820545"/>
                  </a:lnTo>
                  <a:lnTo>
                    <a:pt x="0" y="182372"/>
                  </a:lnTo>
                  <a:close/>
                </a:path>
              </a:pathLst>
            </a:custGeom>
            <a:ln w="19050">
              <a:solidFill>
                <a:srgbClr val="FFFFFF"/>
              </a:solidFill>
            </a:ln>
          </p:spPr>
          <p:txBody>
            <a:bodyPr wrap="square" lIns="0" tIns="0" rIns="0" bIns="0" rtlCol="0"/>
            <a:lstStyle/>
            <a:p>
              <a:endParaRPr/>
            </a:p>
          </p:txBody>
        </p:sp>
        <p:sp>
          <p:nvSpPr>
            <p:cNvPr id="25" name="object 22">
              <a:extLst>
                <a:ext uri="{FF2B5EF4-FFF2-40B4-BE49-F238E27FC236}">
                  <a16:creationId xmlns:a16="http://schemas.microsoft.com/office/drawing/2014/main" id="{A4ECD60D-1C11-F980-37AD-BF93D9E7E0A7}"/>
                </a:ext>
              </a:extLst>
            </p:cNvPr>
            <p:cNvSpPr/>
            <p:nvPr/>
          </p:nvSpPr>
          <p:spPr>
            <a:xfrm>
              <a:off x="5534151" y="1772538"/>
              <a:ext cx="974090" cy="1949450"/>
            </a:xfrm>
            <a:custGeom>
              <a:avLst/>
              <a:gdLst/>
              <a:ahLst/>
              <a:cxnLst/>
              <a:rect l="l" t="t" r="r" b="b"/>
              <a:pathLst>
                <a:path w="974090" h="1949450">
                  <a:moveTo>
                    <a:pt x="293624" y="0"/>
                  </a:moveTo>
                  <a:lnTo>
                    <a:pt x="243378" y="18243"/>
                  </a:lnTo>
                  <a:lnTo>
                    <a:pt x="193623" y="37789"/>
                  </a:lnTo>
                  <a:lnTo>
                    <a:pt x="144383" y="58626"/>
                  </a:lnTo>
                  <a:lnTo>
                    <a:pt x="95682" y="80743"/>
                  </a:lnTo>
                  <a:lnTo>
                    <a:pt x="47546" y="104131"/>
                  </a:lnTo>
                  <a:lnTo>
                    <a:pt x="0" y="128777"/>
                  </a:lnTo>
                  <a:lnTo>
                    <a:pt x="973581" y="1949323"/>
                  </a:lnTo>
                  <a:lnTo>
                    <a:pt x="293624" y="0"/>
                  </a:lnTo>
                  <a:close/>
                </a:path>
              </a:pathLst>
            </a:custGeom>
            <a:solidFill>
              <a:srgbClr val="04555F"/>
            </a:solidFill>
          </p:spPr>
          <p:txBody>
            <a:bodyPr wrap="square" lIns="0" tIns="0" rIns="0" bIns="0" rtlCol="0"/>
            <a:lstStyle/>
            <a:p>
              <a:endParaRPr/>
            </a:p>
          </p:txBody>
        </p:sp>
        <p:sp>
          <p:nvSpPr>
            <p:cNvPr id="26" name="object 23">
              <a:extLst>
                <a:ext uri="{FF2B5EF4-FFF2-40B4-BE49-F238E27FC236}">
                  <a16:creationId xmlns:a16="http://schemas.microsoft.com/office/drawing/2014/main" id="{AE616F7D-528D-31C0-CF46-4C881B65A89E}"/>
                </a:ext>
              </a:extLst>
            </p:cNvPr>
            <p:cNvSpPr/>
            <p:nvPr/>
          </p:nvSpPr>
          <p:spPr>
            <a:xfrm>
              <a:off x="5534151" y="1772538"/>
              <a:ext cx="974090" cy="1949450"/>
            </a:xfrm>
            <a:custGeom>
              <a:avLst/>
              <a:gdLst/>
              <a:ahLst/>
              <a:cxnLst/>
              <a:rect l="l" t="t" r="r" b="b"/>
              <a:pathLst>
                <a:path w="974090" h="1949450">
                  <a:moveTo>
                    <a:pt x="0" y="128777"/>
                  </a:moveTo>
                  <a:lnTo>
                    <a:pt x="47546" y="104131"/>
                  </a:lnTo>
                  <a:lnTo>
                    <a:pt x="95682" y="80743"/>
                  </a:lnTo>
                  <a:lnTo>
                    <a:pt x="144383" y="58626"/>
                  </a:lnTo>
                  <a:lnTo>
                    <a:pt x="193623" y="37789"/>
                  </a:lnTo>
                  <a:lnTo>
                    <a:pt x="243378" y="18243"/>
                  </a:lnTo>
                  <a:lnTo>
                    <a:pt x="293624" y="0"/>
                  </a:lnTo>
                  <a:lnTo>
                    <a:pt x="973581" y="1949323"/>
                  </a:lnTo>
                  <a:lnTo>
                    <a:pt x="0" y="128777"/>
                  </a:lnTo>
                  <a:close/>
                </a:path>
              </a:pathLst>
            </a:custGeom>
            <a:ln w="19050">
              <a:solidFill>
                <a:srgbClr val="FFFFFF"/>
              </a:solidFill>
            </a:ln>
          </p:spPr>
          <p:txBody>
            <a:bodyPr wrap="square" lIns="0" tIns="0" rIns="0" bIns="0" rtlCol="0"/>
            <a:lstStyle/>
            <a:p>
              <a:endParaRPr/>
            </a:p>
          </p:txBody>
        </p:sp>
        <p:sp>
          <p:nvSpPr>
            <p:cNvPr id="27" name="object 24">
              <a:extLst>
                <a:ext uri="{FF2B5EF4-FFF2-40B4-BE49-F238E27FC236}">
                  <a16:creationId xmlns:a16="http://schemas.microsoft.com/office/drawing/2014/main" id="{16EF67CF-CB23-6FC1-5DB3-A3656727B64B}"/>
                </a:ext>
              </a:extLst>
            </p:cNvPr>
            <p:cNvSpPr/>
            <p:nvPr/>
          </p:nvSpPr>
          <p:spPr>
            <a:xfrm>
              <a:off x="5827775" y="1704467"/>
              <a:ext cx="680085" cy="2017395"/>
            </a:xfrm>
            <a:custGeom>
              <a:avLst/>
              <a:gdLst/>
              <a:ahLst/>
              <a:cxnLst/>
              <a:rect l="l" t="t" r="r" b="b"/>
              <a:pathLst>
                <a:path w="680084" h="2017395">
                  <a:moveTo>
                    <a:pt x="241300" y="0"/>
                  </a:moveTo>
                  <a:lnTo>
                    <a:pt x="192381" y="11261"/>
                  </a:lnTo>
                  <a:lnTo>
                    <a:pt x="143780" y="23705"/>
                  </a:lnTo>
                  <a:lnTo>
                    <a:pt x="95508" y="37325"/>
                  </a:lnTo>
                  <a:lnTo>
                    <a:pt x="47577" y="52116"/>
                  </a:lnTo>
                  <a:lnTo>
                    <a:pt x="0" y="68072"/>
                  </a:lnTo>
                  <a:lnTo>
                    <a:pt x="679957" y="2017395"/>
                  </a:lnTo>
                  <a:lnTo>
                    <a:pt x="241300" y="0"/>
                  </a:lnTo>
                  <a:close/>
                </a:path>
              </a:pathLst>
            </a:custGeom>
            <a:solidFill>
              <a:srgbClr val="002446"/>
            </a:solidFill>
          </p:spPr>
          <p:txBody>
            <a:bodyPr wrap="square" lIns="0" tIns="0" rIns="0" bIns="0" rtlCol="0"/>
            <a:lstStyle/>
            <a:p>
              <a:endParaRPr/>
            </a:p>
          </p:txBody>
        </p:sp>
        <p:sp>
          <p:nvSpPr>
            <p:cNvPr id="28" name="object 25">
              <a:extLst>
                <a:ext uri="{FF2B5EF4-FFF2-40B4-BE49-F238E27FC236}">
                  <a16:creationId xmlns:a16="http://schemas.microsoft.com/office/drawing/2014/main" id="{E19B835A-175D-2110-2BAA-E59EF5551472}"/>
                </a:ext>
              </a:extLst>
            </p:cNvPr>
            <p:cNvSpPr/>
            <p:nvPr/>
          </p:nvSpPr>
          <p:spPr>
            <a:xfrm>
              <a:off x="5827775" y="1704467"/>
              <a:ext cx="680085" cy="2017395"/>
            </a:xfrm>
            <a:custGeom>
              <a:avLst/>
              <a:gdLst/>
              <a:ahLst/>
              <a:cxnLst/>
              <a:rect l="l" t="t" r="r" b="b"/>
              <a:pathLst>
                <a:path w="680084" h="2017395">
                  <a:moveTo>
                    <a:pt x="0" y="68072"/>
                  </a:moveTo>
                  <a:lnTo>
                    <a:pt x="47577" y="52116"/>
                  </a:lnTo>
                  <a:lnTo>
                    <a:pt x="95508" y="37325"/>
                  </a:lnTo>
                  <a:lnTo>
                    <a:pt x="143780" y="23705"/>
                  </a:lnTo>
                  <a:lnTo>
                    <a:pt x="192381" y="11261"/>
                  </a:lnTo>
                  <a:lnTo>
                    <a:pt x="241300" y="0"/>
                  </a:lnTo>
                  <a:lnTo>
                    <a:pt x="679957" y="2017395"/>
                  </a:lnTo>
                  <a:lnTo>
                    <a:pt x="0" y="68072"/>
                  </a:lnTo>
                  <a:close/>
                </a:path>
              </a:pathLst>
            </a:custGeom>
            <a:ln w="19050">
              <a:solidFill>
                <a:srgbClr val="FFFFFF"/>
              </a:solidFill>
            </a:ln>
          </p:spPr>
          <p:txBody>
            <a:bodyPr wrap="square" lIns="0" tIns="0" rIns="0" bIns="0" rtlCol="0"/>
            <a:lstStyle/>
            <a:p>
              <a:endParaRPr/>
            </a:p>
          </p:txBody>
        </p:sp>
        <p:sp>
          <p:nvSpPr>
            <p:cNvPr id="29" name="object 26">
              <a:extLst>
                <a:ext uri="{FF2B5EF4-FFF2-40B4-BE49-F238E27FC236}">
                  <a16:creationId xmlns:a16="http://schemas.microsoft.com/office/drawing/2014/main" id="{417B4E44-ABDA-3B87-37D5-B849E448166F}"/>
                </a:ext>
              </a:extLst>
            </p:cNvPr>
            <p:cNvSpPr/>
            <p:nvPr/>
          </p:nvSpPr>
          <p:spPr>
            <a:xfrm>
              <a:off x="6069075" y="1668271"/>
              <a:ext cx="438784" cy="2053589"/>
            </a:xfrm>
            <a:custGeom>
              <a:avLst/>
              <a:gdLst/>
              <a:ahLst/>
              <a:cxnLst/>
              <a:rect l="l" t="t" r="r" b="b"/>
              <a:pathLst>
                <a:path w="438784" h="2053589">
                  <a:moveTo>
                    <a:pt x="225933" y="0"/>
                  </a:moveTo>
                  <a:lnTo>
                    <a:pt x="180429" y="5227"/>
                  </a:lnTo>
                  <a:lnTo>
                    <a:pt x="135066" y="11460"/>
                  </a:lnTo>
                  <a:lnTo>
                    <a:pt x="89861" y="18699"/>
                  </a:lnTo>
                  <a:lnTo>
                    <a:pt x="44833" y="26944"/>
                  </a:lnTo>
                  <a:lnTo>
                    <a:pt x="0" y="36194"/>
                  </a:lnTo>
                  <a:lnTo>
                    <a:pt x="438657" y="2053589"/>
                  </a:lnTo>
                  <a:lnTo>
                    <a:pt x="225933" y="0"/>
                  </a:lnTo>
                  <a:close/>
                </a:path>
              </a:pathLst>
            </a:custGeom>
            <a:solidFill>
              <a:srgbClr val="2C4F82"/>
            </a:solidFill>
          </p:spPr>
          <p:txBody>
            <a:bodyPr wrap="square" lIns="0" tIns="0" rIns="0" bIns="0" rtlCol="0"/>
            <a:lstStyle/>
            <a:p>
              <a:endParaRPr/>
            </a:p>
          </p:txBody>
        </p:sp>
        <p:sp>
          <p:nvSpPr>
            <p:cNvPr id="30" name="object 27">
              <a:extLst>
                <a:ext uri="{FF2B5EF4-FFF2-40B4-BE49-F238E27FC236}">
                  <a16:creationId xmlns:a16="http://schemas.microsoft.com/office/drawing/2014/main" id="{6A344F3F-081A-6C26-9CCE-AF6923715CC5}"/>
                </a:ext>
              </a:extLst>
            </p:cNvPr>
            <p:cNvSpPr/>
            <p:nvPr/>
          </p:nvSpPr>
          <p:spPr>
            <a:xfrm>
              <a:off x="6069075" y="1668271"/>
              <a:ext cx="438784" cy="2053589"/>
            </a:xfrm>
            <a:custGeom>
              <a:avLst/>
              <a:gdLst/>
              <a:ahLst/>
              <a:cxnLst/>
              <a:rect l="l" t="t" r="r" b="b"/>
              <a:pathLst>
                <a:path w="438784" h="2053589">
                  <a:moveTo>
                    <a:pt x="0" y="36194"/>
                  </a:moveTo>
                  <a:lnTo>
                    <a:pt x="44833" y="26944"/>
                  </a:lnTo>
                  <a:lnTo>
                    <a:pt x="89861" y="18699"/>
                  </a:lnTo>
                  <a:lnTo>
                    <a:pt x="135066" y="11460"/>
                  </a:lnTo>
                  <a:lnTo>
                    <a:pt x="180429" y="5227"/>
                  </a:lnTo>
                  <a:lnTo>
                    <a:pt x="225933" y="0"/>
                  </a:lnTo>
                  <a:lnTo>
                    <a:pt x="438657" y="2053589"/>
                  </a:lnTo>
                  <a:lnTo>
                    <a:pt x="0" y="36194"/>
                  </a:lnTo>
                  <a:close/>
                </a:path>
              </a:pathLst>
            </a:custGeom>
            <a:ln w="19050">
              <a:solidFill>
                <a:srgbClr val="FFFFFF"/>
              </a:solidFill>
            </a:ln>
          </p:spPr>
          <p:txBody>
            <a:bodyPr wrap="square" lIns="0" tIns="0" rIns="0" bIns="0" rtlCol="0"/>
            <a:lstStyle/>
            <a:p>
              <a:endParaRPr/>
            </a:p>
          </p:txBody>
        </p:sp>
        <p:sp>
          <p:nvSpPr>
            <p:cNvPr id="31" name="object 28">
              <a:extLst>
                <a:ext uri="{FF2B5EF4-FFF2-40B4-BE49-F238E27FC236}">
                  <a16:creationId xmlns:a16="http://schemas.microsoft.com/office/drawing/2014/main" id="{226320E5-B2C6-3786-70F4-EB13923962F7}"/>
                </a:ext>
              </a:extLst>
            </p:cNvPr>
            <p:cNvSpPr/>
            <p:nvPr/>
          </p:nvSpPr>
          <p:spPr>
            <a:xfrm>
              <a:off x="6295008" y="1661286"/>
              <a:ext cx="212725" cy="2060575"/>
            </a:xfrm>
            <a:custGeom>
              <a:avLst/>
              <a:gdLst/>
              <a:ahLst/>
              <a:cxnLst/>
              <a:rect l="l" t="t" r="r" b="b"/>
              <a:pathLst>
                <a:path w="212725" h="2060575">
                  <a:moveTo>
                    <a:pt x="85598" y="0"/>
                  </a:moveTo>
                  <a:lnTo>
                    <a:pt x="42751" y="3063"/>
                  </a:lnTo>
                  <a:lnTo>
                    <a:pt x="0" y="6985"/>
                  </a:lnTo>
                  <a:lnTo>
                    <a:pt x="212724" y="2060575"/>
                  </a:lnTo>
                  <a:lnTo>
                    <a:pt x="85598" y="0"/>
                  </a:lnTo>
                  <a:close/>
                </a:path>
              </a:pathLst>
            </a:custGeom>
            <a:solidFill>
              <a:srgbClr val="3B69AE"/>
            </a:solidFill>
          </p:spPr>
          <p:txBody>
            <a:bodyPr wrap="square" lIns="0" tIns="0" rIns="0" bIns="0" rtlCol="0"/>
            <a:lstStyle/>
            <a:p>
              <a:endParaRPr/>
            </a:p>
          </p:txBody>
        </p:sp>
        <p:sp>
          <p:nvSpPr>
            <p:cNvPr id="32" name="object 29">
              <a:extLst>
                <a:ext uri="{FF2B5EF4-FFF2-40B4-BE49-F238E27FC236}">
                  <a16:creationId xmlns:a16="http://schemas.microsoft.com/office/drawing/2014/main" id="{5D8E26D7-AABE-B94F-7573-E3AE134E4D88}"/>
                </a:ext>
              </a:extLst>
            </p:cNvPr>
            <p:cNvSpPr/>
            <p:nvPr/>
          </p:nvSpPr>
          <p:spPr>
            <a:xfrm>
              <a:off x="6295008" y="1661286"/>
              <a:ext cx="212725" cy="2060575"/>
            </a:xfrm>
            <a:custGeom>
              <a:avLst/>
              <a:gdLst/>
              <a:ahLst/>
              <a:cxnLst/>
              <a:rect l="l" t="t" r="r" b="b"/>
              <a:pathLst>
                <a:path w="212725" h="2060575">
                  <a:moveTo>
                    <a:pt x="0" y="6985"/>
                  </a:moveTo>
                  <a:lnTo>
                    <a:pt x="21357" y="4911"/>
                  </a:lnTo>
                  <a:lnTo>
                    <a:pt x="42751" y="3063"/>
                  </a:lnTo>
                  <a:lnTo>
                    <a:pt x="64168" y="1430"/>
                  </a:lnTo>
                  <a:lnTo>
                    <a:pt x="85598" y="0"/>
                  </a:lnTo>
                  <a:lnTo>
                    <a:pt x="212724" y="2060575"/>
                  </a:lnTo>
                  <a:lnTo>
                    <a:pt x="0" y="6985"/>
                  </a:lnTo>
                  <a:close/>
                </a:path>
              </a:pathLst>
            </a:custGeom>
            <a:ln w="19050">
              <a:solidFill>
                <a:srgbClr val="FFFFFF"/>
              </a:solidFill>
            </a:ln>
          </p:spPr>
          <p:txBody>
            <a:bodyPr wrap="square" lIns="0" tIns="0" rIns="0" bIns="0" rtlCol="0"/>
            <a:lstStyle/>
            <a:p>
              <a:endParaRPr/>
            </a:p>
          </p:txBody>
        </p:sp>
        <p:sp>
          <p:nvSpPr>
            <p:cNvPr id="33" name="object 30">
              <a:extLst>
                <a:ext uri="{FF2B5EF4-FFF2-40B4-BE49-F238E27FC236}">
                  <a16:creationId xmlns:a16="http://schemas.microsoft.com/office/drawing/2014/main" id="{CDF06828-6398-E2FC-9A2F-BE6A7C10FAF0}"/>
                </a:ext>
              </a:extLst>
            </p:cNvPr>
            <p:cNvSpPr/>
            <p:nvPr/>
          </p:nvSpPr>
          <p:spPr>
            <a:xfrm>
              <a:off x="6380606" y="1658111"/>
              <a:ext cx="127635" cy="2063750"/>
            </a:xfrm>
            <a:custGeom>
              <a:avLst/>
              <a:gdLst/>
              <a:ahLst/>
              <a:cxnLst/>
              <a:rect l="l" t="t" r="r" b="b"/>
              <a:pathLst>
                <a:path w="127634" h="2063750">
                  <a:moveTo>
                    <a:pt x="72643" y="0"/>
                  </a:moveTo>
                  <a:lnTo>
                    <a:pt x="36274" y="1254"/>
                  </a:lnTo>
                  <a:lnTo>
                    <a:pt x="0" y="3175"/>
                  </a:lnTo>
                  <a:lnTo>
                    <a:pt x="127126" y="2063750"/>
                  </a:lnTo>
                  <a:lnTo>
                    <a:pt x="72643" y="0"/>
                  </a:lnTo>
                  <a:close/>
                </a:path>
              </a:pathLst>
            </a:custGeom>
            <a:solidFill>
              <a:srgbClr val="0DFCC4"/>
            </a:solidFill>
          </p:spPr>
          <p:txBody>
            <a:bodyPr wrap="square" lIns="0" tIns="0" rIns="0" bIns="0" rtlCol="0"/>
            <a:lstStyle/>
            <a:p>
              <a:endParaRPr/>
            </a:p>
          </p:txBody>
        </p:sp>
        <p:sp>
          <p:nvSpPr>
            <p:cNvPr id="34" name="object 31">
              <a:extLst>
                <a:ext uri="{FF2B5EF4-FFF2-40B4-BE49-F238E27FC236}">
                  <a16:creationId xmlns:a16="http://schemas.microsoft.com/office/drawing/2014/main" id="{9FE03B1D-CF81-FD9B-3E93-9E005B45F8E8}"/>
                </a:ext>
              </a:extLst>
            </p:cNvPr>
            <p:cNvSpPr/>
            <p:nvPr/>
          </p:nvSpPr>
          <p:spPr>
            <a:xfrm>
              <a:off x="6380606" y="1658111"/>
              <a:ext cx="127635" cy="2063750"/>
            </a:xfrm>
            <a:custGeom>
              <a:avLst/>
              <a:gdLst/>
              <a:ahLst/>
              <a:cxnLst/>
              <a:rect l="l" t="t" r="r" b="b"/>
              <a:pathLst>
                <a:path w="127634" h="2063750">
                  <a:moveTo>
                    <a:pt x="0" y="3175"/>
                  </a:moveTo>
                  <a:lnTo>
                    <a:pt x="18119" y="2125"/>
                  </a:lnTo>
                  <a:lnTo>
                    <a:pt x="36274" y="1254"/>
                  </a:lnTo>
                  <a:lnTo>
                    <a:pt x="54453" y="549"/>
                  </a:lnTo>
                  <a:lnTo>
                    <a:pt x="72643" y="0"/>
                  </a:lnTo>
                  <a:lnTo>
                    <a:pt x="127126" y="2063750"/>
                  </a:lnTo>
                  <a:lnTo>
                    <a:pt x="0" y="3175"/>
                  </a:lnTo>
                  <a:close/>
                </a:path>
              </a:pathLst>
            </a:custGeom>
            <a:ln w="19050">
              <a:solidFill>
                <a:srgbClr val="FFFFFF"/>
              </a:solidFill>
            </a:ln>
          </p:spPr>
          <p:txBody>
            <a:bodyPr wrap="square" lIns="0" tIns="0" rIns="0" bIns="0" rtlCol="0"/>
            <a:lstStyle/>
            <a:p>
              <a:endParaRPr/>
            </a:p>
          </p:txBody>
        </p:sp>
        <p:sp>
          <p:nvSpPr>
            <p:cNvPr id="35" name="object 32">
              <a:extLst>
                <a:ext uri="{FF2B5EF4-FFF2-40B4-BE49-F238E27FC236}">
                  <a16:creationId xmlns:a16="http://schemas.microsoft.com/office/drawing/2014/main" id="{49B43A48-CA00-DB1C-F1FB-59EA6F683622}"/>
                </a:ext>
              </a:extLst>
            </p:cNvPr>
            <p:cNvSpPr/>
            <p:nvPr/>
          </p:nvSpPr>
          <p:spPr>
            <a:xfrm>
              <a:off x="6453250" y="1657350"/>
              <a:ext cx="54610" cy="2065020"/>
            </a:xfrm>
            <a:custGeom>
              <a:avLst/>
              <a:gdLst/>
              <a:ahLst/>
              <a:cxnLst/>
              <a:rect l="l" t="t" r="r" b="b"/>
              <a:pathLst>
                <a:path w="54609" h="2065020">
                  <a:moveTo>
                    <a:pt x="45085" y="0"/>
                  </a:moveTo>
                  <a:lnTo>
                    <a:pt x="0" y="762"/>
                  </a:lnTo>
                  <a:lnTo>
                    <a:pt x="54482" y="2064512"/>
                  </a:lnTo>
                  <a:lnTo>
                    <a:pt x="45085" y="0"/>
                  </a:lnTo>
                  <a:close/>
                </a:path>
              </a:pathLst>
            </a:custGeom>
            <a:solidFill>
              <a:srgbClr val="606CDA"/>
            </a:solidFill>
          </p:spPr>
          <p:txBody>
            <a:bodyPr wrap="square" lIns="0" tIns="0" rIns="0" bIns="0" rtlCol="0"/>
            <a:lstStyle/>
            <a:p>
              <a:endParaRPr/>
            </a:p>
          </p:txBody>
        </p:sp>
        <p:sp>
          <p:nvSpPr>
            <p:cNvPr id="36" name="object 33">
              <a:extLst>
                <a:ext uri="{FF2B5EF4-FFF2-40B4-BE49-F238E27FC236}">
                  <a16:creationId xmlns:a16="http://schemas.microsoft.com/office/drawing/2014/main" id="{919B19FC-9C76-330E-347F-3B03B5410DA9}"/>
                </a:ext>
              </a:extLst>
            </p:cNvPr>
            <p:cNvSpPr/>
            <p:nvPr/>
          </p:nvSpPr>
          <p:spPr>
            <a:xfrm>
              <a:off x="6453250" y="1657350"/>
              <a:ext cx="54610" cy="2065020"/>
            </a:xfrm>
            <a:custGeom>
              <a:avLst/>
              <a:gdLst/>
              <a:ahLst/>
              <a:cxnLst/>
              <a:rect l="l" t="t" r="r" b="b"/>
              <a:pathLst>
                <a:path w="54609" h="2065020">
                  <a:moveTo>
                    <a:pt x="0" y="762"/>
                  </a:moveTo>
                  <a:lnTo>
                    <a:pt x="11312" y="446"/>
                  </a:lnTo>
                  <a:lnTo>
                    <a:pt x="22590" y="238"/>
                  </a:lnTo>
                  <a:lnTo>
                    <a:pt x="33843" y="101"/>
                  </a:lnTo>
                  <a:lnTo>
                    <a:pt x="45085" y="0"/>
                  </a:lnTo>
                  <a:lnTo>
                    <a:pt x="54482" y="2064512"/>
                  </a:lnTo>
                  <a:lnTo>
                    <a:pt x="0" y="762"/>
                  </a:lnTo>
                  <a:close/>
                </a:path>
              </a:pathLst>
            </a:custGeom>
            <a:ln w="19050">
              <a:solidFill>
                <a:srgbClr val="FFFFFF"/>
              </a:solidFill>
            </a:ln>
          </p:spPr>
          <p:txBody>
            <a:bodyPr wrap="square" lIns="0" tIns="0" rIns="0" bIns="0" rtlCol="0"/>
            <a:lstStyle/>
            <a:p>
              <a:endParaRPr/>
            </a:p>
          </p:txBody>
        </p:sp>
        <p:sp>
          <p:nvSpPr>
            <p:cNvPr id="37" name="object 34">
              <a:extLst>
                <a:ext uri="{FF2B5EF4-FFF2-40B4-BE49-F238E27FC236}">
                  <a16:creationId xmlns:a16="http://schemas.microsoft.com/office/drawing/2014/main" id="{63310684-9B30-9458-3F3C-8F0B84CEABA4}"/>
                </a:ext>
              </a:extLst>
            </p:cNvPr>
            <p:cNvSpPr/>
            <p:nvPr/>
          </p:nvSpPr>
          <p:spPr>
            <a:xfrm>
              <a:off x="6498335" y="1657350"/>
              <a:ext cx="9525" cy="2065020"/>
            </a:xfrm>
            <a:custGeom>
              <a:avLst/>
              <a:gdLst/>
              <a:ahLst/>
              <a:cxnLst/>
              <a:rect l="l" t="t" r="r" b="b"/>
              <a:pathLst>
                <a:path w="9525" h="2065020">
                  <a:moveTo>
                    <a:pt x="9397" y="0"/>
                  </a:moveTo>
                  <a:lnTo>
                    <a:pt x="0" y="0"/>
                  </a:lnTo>
                  <a:lnTo>
                    <a:pt x="9397" y="2064512"/>
                  </a:lnTo>
                  <a:lnTo>
                    <a:pt x="9397" y="0"/>
                  </a:lnTo>
                  <a:close/>
                </a:path>
              </a:pathLst>
            </a:custGeom>
            <a:solidFill>
              <a:srgbClr val="0ACCDF"/>
            </a:solidFill>
          </p:spPr>
          <p:txBody>
            <a:bodyPr wrap="square" lIns="0" tIns="0" rIns="0" bIns="0" rtlCol="0"/>
            <a:lstStyle/>
            <a:p>
              <a:endParaRPr/>
            </a:p>
          </p:txBody>
        </p:sp>
        <p:sp>
          <p:nvSpPr>
            <p:cNvPr id="38" name="object 35">
              <a:extLst>
                <a:ext uri="{FF2B5EF4-FFF2-40B4-BE49-F238E27FC236}">
                  <a16:creationId xmlns:a16="http://schemas.microsoft.com/office/drawing/2014/main" id="{2CF3C410-C3D7-8172-C0A3-4AC41598456D}"/>
                </a:ext>
              </a:extLst>
            </p:cNvPr>
            <p:cNvSpPr/>
            <p:nvPr/>
          </p:nvSpPr>
          <p:spPr>
            <a:xfrm>
              <a:off x="6498335" y="1657350"/>
              <a:ext cx="9525" cy="2065020"/>
            </a:xfrm>
            <a:custGeom>
              <a:avLst/>
              <a:gdLst/>
              <a:ahLst/>
              <a:cxnLst/>
              <a:rect l="l" t="t" r="r" b="b"/>
              <a:pathLst>
                <a:path w="9525" h="2065020">
                  <a:moveTo>
                    <a:pt x="0" y="0"/>
                  </a:moveTo>
                  <a:lnTo>
                    <a:pt x="3175" y="0"/>
                  </a:lnTo>
                  <a:lnTo>
                    <a:pt x="6222" y="0"/>
                  </a:lnTo>
                  <a:lnTo>
                    <a:pt x="9397" y="0"/>
                  </a:lnTo>
                  <a:lnTo>
                    <a:pt x="9397" y="2064512"/>
                  </a:lnTo>
                  <a:lnTo>
                    <a:pt x="0" y="0"/>
                  </a:lnTo>
                  <a:close/>
                </a:path>
              </a:pathLst>
            </a:custGeom>
            <a:ln w="19049">
              <a:solidFill>
                <a:srgbClr val="FFFFFF"/>
              </a:solidFill>
            </a:ln>
          </p:spPr>
          <p:txBody>
            <a:bodyPr wrap="square" lIns="0" tIns="0" rIns="0" bIns="0" rtlCol="0"/>
            <a:lstStyle/>
            <a:p>
              <a:endParaRPr/>
            </a:p>
          </p:txBody>
        </p:sp>
      </p:grpSp>
      <p:sp>
        <p:nvSpPr>
          <p:cNvPr id="39" name="object 36">
            <a:extLst>
              <a:ext uri="{FF2B5EF4-FFF2-40B4-BE49-F238E27FC236}">
                <a16:creationId xmlns:a16="http://schemas.microsoft.com/office/drawing/2014/main" id="{0C5FC3D3-7FAD-1CD4-CA07-71CEAB501D2A}"/>
              </a:ext>
            </a:extLst>
          </p:cNvPr>
          <p:cNvSpPr txBox="1"/>
          <p:nvPr/>
        </p:nvSpPr>
        <p:spPr>
          <a:xfrm>
            <a:off x="7271384" y="3017646"/>
            <a:ext cx="635000" cy="391160"/>
          </a:xfrm>
          <a:prstGeom prst="rect">
            <a:avLst/>
          </a:prstGeom>
        </p:spPr>
        <p:txBody>
          <a:bodyPr vert="horz" wrap="square" lIns="0" tIns="12700" rIns="0" bIns="0" rtlCol="0">
            <a:spAutoFit/>
          </a:bodyPr>
          <a:lstStyle/>
          <a:p>
            <a:pPr marL="12700">
              <a:lnSpc>
                <a:spcPct val="100000"/>
              </a:lnSpc>
              <a:spcBef>
                <a:spcPts val="100"/>
              </a:spcBef>
            </a:pPr>
            <a:r>
              <a:rPr sz="2400" spc="-25" dirty="0">
                <a:solidFill>
                  <a:srgbClr val="FFFFFF"/>
                </a:solidFill>
                <a:latin typeface="Arial MT"/>
                <a:cs typeface="Arial MT"/>
              </a:rPr>
              <a:t>38%</a:t>
            </a:r>
            <a:endParaRPr sz="2400">
              <a:latin typeface="Arial MT"/>
              <a:cs typeface="Arial MT"/>
            </a:endParaRPr>
          </a:p>
        </p:txBody>
      </p:sp>
      <p:sp>
        <p:nvSpPr>
          <p:cNvPr id="40" name="object 37">
            <a:extLst>
              <a:ext uri="{FF2B5EF4-FFF2-40B4-BE49-F238E27FC236}">
                <a16:creationId xmlns:a16="http://schemas.microsoft.com/office/drawing/2014/main" id="{257512DB-55EF-AF28-E02E-F5D4E4F6E26D}"/>
              </a:ext>
            </a:extLst>
          </p:cNvPr>
          <p:cNvSpPr txBox="1"/>
          <p:nvPr/>
        </p:nvSpPr>
        <p:spPr>
          <a:xfrm>
            <a:off x="6165341" y="4880559"/>
            <a:ext cx="635000" cy="391795"/>
          </a:xfrm>
          <a:prstGeom prst="rect">
            <a:avLst/>
          </a:prstGeom>
        </p:spPr>
        <p:txBody>
          <a:bodyPr vert="horz" wrap="square" lIns="0" tIns="12700" rIns="0" bIns="0" rtlCol="0">
            <a:spAutoFit/>
          </a:bodyPr>
          <a:lstStyle/>
          <a:p>
            <a:pPr marL="12700">
              <a:lnSpc>
                <a:spcPct val="100000"/>
              </a:lnSpc>
              <a:spcBef>
                <a:spcPts val="100"/>
              </a:spcBef>
            </a:pPr>
            <a:r>
              <a:rPr sz="2400" spc="-25" dirty="0">
                <a:solidFill>
                  <a:srgbClr val="FFFFFF"/>
                </a:solidFill>
                <a:latin typeface="Arial MT"/>
                <a:cs typeface="Arial MT"/>
              </a:rPr>
              <a:t>23%</a:t>
            </a:r>
            <a:endParaRPr sz="2400">
              <a:latin typeface="Arial MT"/>
              <a:cs typeface="Arial MT"/>
            </a:endParaRPr>
          </a:p>
        </p:txBody>
      </p:sp>
      <p:sp>
        <p:nvSpPr>
          <p:cNvPr id="41" name="object 38">
            <a:extLst>
              <a:ext uri="{FF2B5EF4-FFF2-40B4-BE49-F238E27FC236}">
                <a16:creationId xmlns:a16="http://schemas.microsoft.com/office/drawing/2014/main" id="{358747C2-0C87-ADF3-966E-FD17AD821EBE}"/>
              </a:ext>
            </a:extLst>
          </p:cNvPr>
          <p:cNvSpPr txBox="1"/>
          <p:nvPr/>
        </p:nvSpPr>
        <p:spPr>
          <a:xfrm>
            <a:off x="4850384" y="4313301"/>
            <a:ext cx="465455" cy="391160"/>
          </a:xfrm>
          <a:prstGeom prst="rect">
            <a:avLst/>
          </a:prstGeom>
        </p:spPr>
        <p:txBody>
          <a:bodyPr vert="horz" wrap="square" lIns="0" tIns="12700" rIns="0" bIns="0" rtlCol="0">
            <a:spAutoFit/>
          </a:bodyPr>
          <a:lstStyle/>
          <a:p>
            <a:pPr marL="12700">
              <a:lnSpc>
                <a:spcPct val="100000"/>
              </a:lnSpc>
              <a:spcBef>
                <a:spcPts val="100"/>
              </a:spcBef>
            </a:pPr>
            <a:r>
              <a:rPr sz="2400" spc="-25" dirty="0">
                <a:solidFill>
                  <a:srgbClr val="FFFFFF"/>
                </a:solidFill>
                <a:latin typeface="Arial MT"/>
                <a:cs typeface="Arial MT"/>
              </a:rPr>
              <a:t>9%</a:t>
            </a:r>
            <a:endParaRPr sz="2400">
              <a:latin typeface="Arial MT"/>
              <a:cs typeface="Arial MT"/>
            </a:endParaRPr>
          </a:p>
        </p:txBody>
      </p:sp>
      <p:sp>
        <p:nvSpPr>
          <p:cNvPr id="42" name="object 39">
            <a:extLst>
              <a:ext uri="{FF2B5EF4-FFF2-40B4-BE49-F238E27FC236}">
                <a16:creationId xmlns:a16="http://schemas.microsoft.com/office/drawing/2014/main" id="{A70C3A9F-FB5D-633A-6E98-0B51E06424EC}"/>
              </a:ext>
            </a:extLst>
          </p:cNvPr>
          <p:cNvSpPr txBox="1"/>
          <p:nvPr/>
        </p:nvSpPr>
        <p:spPr>
          <a:xfrm>
            <a:off x="4567809" y="2586354"/>
            <a:ext cx="553085" cy="1185545"/>
          </a:xfrm>
          <a:prstGeom prst="rect">
            <a:avLst/>
          </a:prstGeom>
        </p:spPr>
        <p:txBody>
          <a:bodyPr vert="horz" wrap="square" lIns="0" tIns="226695" rIns="0" bIns="0" rtlCol="0">
            <a:spAutoFit/>
          </a:bodyPr>
          <a:lstStyle/>
          <a:p>
            <a:pPr marL="99695">
              <a:lnSpc>
                <a:spcPct val="100000"/>
              </a:lnSpc>
              <a:spcBef>
                <a:spcPts val="1785"/>
              </a:spcBef>
            </a:pPr>
            <a:r>
              <a:rPr sz="2400" spc="-25" dirty="0">
                <a:solidFill>
                  <a:srgbClr val="FFFFFF"/>
                </a:solidFill>
                <a:latin typeface="Arial MT"/>
                <a:cs typeface="Arial MT"/>
              </a:rPr>
              <a:t>5%</a:t>
            </a:r>
            <a:endParaRPr sz="2400">
              <a:latin typeface="Arial MT"/>
              <a:cs typeface="Arial MT"/>
            </a:endParaRPr>
          </a:p>
          <a:p>
            <a:pPr marL="12700">
              <a:lnSpc>
                <a:spcPct val="100000"/>
              </a:lnSpc>
              <a:spcBef>
                <a:spcPts val="1690"/>
              </a:spcBef>
            </a:pPr>
            <a:r>
              <a:rPr sz="2400" spc="-25" dirty="0">
                <a:solidFill>
                  <a:srgbClr val="FFFFFF"/>
                </a:solidFill>
                <a:latin typeface="Arial MT"/>
                <a:cs typeface="Arial MT"/>
              </a:rPr>
              <a:t>8%</a:t>
            </a:r>
            <a:endParaRPr sz="2400">
              <a:latin typeface="Arial MT"/>
              <a:cs typeface="Arial MT"/>
            </a:endParaRPr>
          </a:p>
        </p:txBody>
      </p:sp>
      <p:sp>
        <p:nvSpPr>
          <p:cNvPr id="43" name="object 40">
            <a:extLst>
              <a:ext uri="{FF2B5EF4-FFF2-40B4-BE49-F238E27FC236}">
                <a16:creationId xmlns:a16="http://schemas.microsoft.com/office/drawing/2014/main" id="{93D41324-E0CF-CF61-2C53-FE4908E6689F}"/>
              </a:ext>
            </a:extLst>
          </p:cNvPr>
          <p:cNvSpPr txBox="1"/>
          <p:nvPr/>
        </p:nvSpPr>
        <p:spPr>
          <a:xfrm>
            <a:off x="4607178" y="2173351"/>
            <a:ext cx="354965" cy="299720"/>
          </a:xfrm>
          <a:prstGeom prst="rect">
            <a:avLst/>
          </a:prstGeom>
        </p:spPr>
        <p:txBody>
          <a:bodyPr vert="horz" wrap="square" lIns="0" tIns="12700" rIns="0" bIns="0" rtlCol="0">
            <a:spAutoFit/>
          </a:bodyPr>
          <a:lstStyle/>
          <a:p>
            <a:pPr marL="12700">
              <a:lnSpc>
                <a:spcPct val="100000"/>
              </a:lnSpc>
              <a:spcBef>
                <a:spcPts val="100"/>
              </a:spcBef>
            </a:pPr>
            <a:r>
              <a:rPr sz="1800" spc="-25" dirty="0">
                <a:solidFill>
                  <a:srgbClr val="404040"/>
                </a:solidFill>
                <a:latin typeface="Arial MT"/>
                <a:cs typeface="Arial MT"/>
              </a:rPr>
              <a:t>3%</a:t>
            </a:r>
            <a:endParaRPr sz="1800">
              <a:latin typeface="Arial MT"/>
              <a:cs typeface="Arial MT"/>
            </a:endParaRPr>
          </a:p>
        </p:txBody>
      </p:sp>
      <p:sp>
        <p:nvSpPr>
          <p:cNvPr id="44" name="object 41">
            <a:extLst>
              <a:ext uri="{FF2B5EF4-FFF2-40B4-BE49-F238E27FC236}">
                <a16:creationId xmlns:a16="http://schemas.microsoft.com/office/drawing/2014/main" id="{DB20A3FF-20FD-85E4-61E6-95DFB67A3EDC}"/>
              </a:ext>
            </a:extLst>
          </p:cNvPr>
          <p:cNvSpPr txBox="1"/>
          <p:nvPr/>
        </p:nvSpPr>
        <p:spPr>
          <a:xfrm>
            <a:off x="5063997" y="5929376"/>
            <a:ext cx="3108325" cy="504625"/>
          </a:xfrm>
          <a:prstGeom prst="rect">
            <a:avLst/>
          </a:prstGeom>
        </p:spPr>
        <p:txBody>
          <a:bodyPr vert="horz" wrap="square" lIns="0" tIns="12065" rIns="0" bIns="0" rtlCol="0">
            <a:spAutoFit/>
          </a:bodyPr>
          <a:lstStyle/>
          <a:p>
            <a:pPr marL="12700">
              <a:lnSpc>
                <a:spcPct val="100000"/>
              </a:lnSpc>
              <a:spcBef>
                <a:spcPts val="95"/>
              </a:spcBef>
            </a:pPr>
            <a:r>
              <a:rPr lang="lv-LV" sz="1600" dirty="0">
                <a:solidFill>
                  <a:srgbClr val="404040"/>
                </a:solidFill>
                <a:latin typeface="Arial MT"/>
                <a:cs typeface="Arial MT"/>
              </a:rPr>
              <a:t>INŽENIERZINĀTNES UN TEHNOLOĢIJAS</a:t>
            </a:r>
            <a:endParaRPr sz="1600" dirty="0">
              <a:latin typeface="Arial MT"/>
              <a:cs typeface="Arial MT"/>
            </a:endParaRPr>
          </a:p>
        </p:txBody>
      </p:sp>
      <p:sp>
        <p:nvSpPr>
          <p:cNvPr id="45" name="object 42">
            <a:extLst>
              <a:ext uri="{FF2B5EF4-FFF2-40B4-BE49-F238E27FC236}">
                <a16:creationId xmlns:a16="http://schemas.microsoft.com/office/drawing/2014/main" id="{F7762A0A-7675-3C15-8CFE-171C0B6B9BEA}"/>
              </a:ext>
            </a:extLst>
          </p:cNvPr>
          <p:cNvSpPr txBox="1"/>
          <p:nvPr/>
        </p:nvSpPr>
        <p:spPr>
          <a:xfrm>
            <a:off x="2117683" y="2763138"/>
            <a:ext cx="2195237" cy="258404"/>
          </a:xfrm>
          <a:prstGeom prst="rect">
            <a:avLst/>
          </a:prstGeom>
        </p:spPr>
        <p:txBody>
          <a:bodyPr vert="horz" wrap="square" lIns="0" tIns="12065" rIns="0" bIns="0" rtlCol="0">
            <a:spAutoFit/>
          </a:bodyPr>
          <a:lstStyle/>
          <a:p>
            <a:pPr marL="12700">
              <a:lnSpc>
                <a:spcPct val="100000"/>
              </a:lnSpc>
              <a:spcBef>
                <a:spcPts val="95"/>
              </a:spcBef>
            </a:pPr>
            <a:r>
              <a:rPr lang="lv-LV" sz="1600" spc="-10" dirty="0">
                <a:solidFill>
                  <a:srgbClr val="404040"/>
                </a:solidFill>
                <a:latin typeface="Arial MT"/>
                <a:cs typeface="Arial MT"/>
              </a:rPr>
              <a:t>BIOTEHNOLOĢIJAS</a:t>
            </a:r>
            <a:endParaRPr sz="1600" dirty="0">
              <a:latin typeface="Arial MT"/>
              <a:cs typeface="Arial MT"/>
            </a:endParaRPr>
          </a:p>
        </p:txBody>
      </p:sp>
      <p:sp>
        <p:nvSpPr>
          <p:cNvPr id="46" name="object 43">
            <a:extLst>
              <a:ext uri="{FF2B5EF4-FFF2-40B4-BE49-F238E27FC236}">
                <a16:creationId xmlns:a16="http://schemas.microsoft.com/office/drawing/2014/main" id="{92A16901-0492-EBAD-DAFA-BC5CF7829436}"/>
              </a:ext>
            </a:extLst>
          </p:cNvPr>
          <p:cNvSpPr txBox="1"/>
          <p:nvPr/>
        </p:nvSpPr>
        <p:spPr>
          <a:xfrm>
            <a:off x="8937752" y="3278251"/>
            <a:ext cx="1440137" cy="258404"/>
          </a:xfrm>
          <a:prstGeom prst="rect">
            <a:avLst/>
          </a:prstGeom>
        </p:spPr>
        <p:txBody>
          <a:bodyPr vert="horz" wrap="square" lIns="0" tIns="12065" rIns="0" bIns="0" rtlCol="0">
            <a:spAutoFit/>
          </a:bodyPr>
          <a:lstStyle/>
          <a:p>
            <a:pPr marL="12700">
              <a:lnSpc>
                <a:spcPct val="100000"/>
              </a:lnSpc>
              <a:spcBef>
                <a:spcPts val="95"/>
              </a:spcBef>
            </a:pPr>
            <a:r>
              <a:rPr lang="lv-LV" sz="1600" spc="-10" dirty="0">
                <a:solidFill>
                  <a:srgbClr val="404040"/>
                </a:solidFill>
                <a:latin typeface="Arial MT"/>
                <a:cs typeface="Arial MT"/>
              </a:rPr>
              <a:t>VESELĪBA</a:t>
            </a:r>
            <a:endParaRPr sz="1600" dirty="0">
              <a:latin typeface="Arial MT"/>
              <a:cs typeface="Arial MT"/>
            </a:endParaRPr>
          </a:p>
        </p:txBody>
      </p:sp>
      <p:sp>
        <p:nvSpPr>
          <p:cNvPr id="47" name="object 44">
            <a:extLst>
              <a:ext uri="{FF2B5EF4-FFF2-40B4-BE49-F238E27FC236}">
                <a16:creationId xmlns:a16="http://schemas.microsoft.com/office/drawing/2014/main" id="{0DC4B821-DBA6-D8C3-3A97-534500AB8326}"/>
              </a:ext>
            </a:extLst>
          </p:cNvPr>
          <p:cNvSpPr txBox="1"/>
          <p:nvPr/>
        </p:nvSpPr>
        <p:spPr>
          <a:xfrm>
            <a:off x="4322190" y="4871973"/>
            <a:ext cx="352425" cy="258404"/>
          </a:xfrm>
          <a:prstGeom prst="rect">
            <a:avLst/>
          </a:prstGeom>
        </p:spPr>
        <p:txBody>
          <a:bodyPr vert="horz" wrap="square" lIns="0" tIns="12065" rIns="0" bIns="0" rtlCol="0">
            <a:spAutoFit/>
          </a:bodyPr>
          <a:lstStyle/>
          <a:p>
            <a:pPr marL="12700">
              <a:lnSpc>
                <a:spcPct val="100000"/>
              </a:lnSpc>
              <a:spcBef>
                <a:spcPts val="95"/>
              </a:spcBef>
            </a:pPr>
            <a:r>
              <a:rPr lang="lv-LV" sz="1600" spc="-25" dirty="0">
                <a:solidFill>
                  <a:srgbClr val="404040"/>
                </a:solidFill>
                <a:latin typeface="Arial MT"/>
                <a:cs typeface="Arial MT"/>
              </a:rPr>
              <a:t>IKT</a:t>
            </a:r>
            <a:endParaRPr sz="1600" dirty="0">
              <a:latin typeface="Arial MT"/>
              <a:cs typeface="Arial MT"/>
            </a:endParaRPr>
          </a:p>
        </p:txBody>
      </p:sp>
      <p:sp>
        <p:nvSpPr>
          <p:cNvPr id="48" name="object 45">
            <a:extLst>
              <a:ext uri="{FF2B5EF4-FFF2-40B4-BE49-F238E27FC236}">
                <a16:creationId xmlns:a16="http://schemas.microsoft.com/office/drawing/2014/main" id="{D54D4D2F-85B6-3BCF-9CD4-F0B14682F6BB}"/>
              </a:ext>
            </a:extLst>
          </p:cNvPr>
          <p:cNvSpPr txBox="1"/>
          <p:nvPr/>
        </p:nvSpPr>
        <p:spPr>
          <a:xfrm>
            <a:off x="3065864" y="3519932"/>
            <a:ext cx="1249850" cy="258404"/>
          </a:xfrm>
          <a:prstGeom prst="rect">
            <a:avLst/>
          </a:prstGeom>
        </p:spPr>
        <p:txBody>
          <a:bodyPr vert="horz" wrap="square" lIns="0" tIns="12065" rIns="0" bIns="0" rtlCol="0">
            <a:spAutoFit/>
          </a:bodyPr>
          <a:lstStyle/>
          <a:p>
            <a:pPr marL="12700">
              <a:lnSpc>
                <a:spcPct val="100000"/>
              </a:lnSpc>
              <a:spcBef>
                <a:spcPts val="95"/>
              </a:spcBef>
            </a:pPr>
            <a:r>
              <a:rPr lang="lv-LV" sz="1600" spc="-10" dirty="0">
                <a:solidFill>
                  <a:srgbClr val="404040"/>
                </a:solidFill>
                <a:latin typeface="Arial MT"/>
                <a:cs typeface="Arial MT"/>
              </a:rPr>
              <a:t>ENERĢIJA</a:t>
            </a:r>
            <a:endParaRPr sz="1600" dirty="0">
              <a:latin typeface="Arial MT"/>
              <a:cs typeface="Arial MT"/>
            </a:endParaRPr>
          </a:p>
        </p:txBody>
      </p:sp>
      <p:sp>
        <p:nvSpPr>
          <p:cNvPr id="49" name="object 46">
            <a:extLst>
              <a:ext uri="{FF2B5EF4-FFF2-40B4-BE49-F238E27FC236}">
                <a16:creationId xmlns:a16="http://schemas.microsoft.com/office/drawing/2014/main" id="{DC919C55-8919-72B8-4A50-20E8530F9128}"/>
              </a:ext>
            </a:extLst>
          </p:cNvPr>
          <p:cNvSpPr txBox="1"/>
          <p:nvPr/>
        </p:nvSpPr>
        <p:spPr>
          <a:xfrm>
            <a:off x="2595731" y="1821891"/>
            <a:ext cx="1918229" cy="517449"/>
          </a:xfrm>
          <a:prstGeom prst="rect">
            <a:avLst/>
          </a:prstGeom>
        </p:spPr>
        <p:txBody>
          <a:bodyPr vert="horz" wrap="square" lIns="0" tIns="12065" rIns="0" bIns="0" rtlCol="0">
            <a:spAutoFit/>
          </a:bodyPr>
          <a:lstStyle/>
          <a:p>
            <a:pPr marL="12700">
              <a:lnSpc>
                <a:spcPct val="100000"/>
              </a:lnSpc>
              <a:spcBef>
                <a:spcPts val="95"/>
              </a:spcBef>
            </a:pPr>
            <a:r>
              <a:rPr lang="lv-LV" sz="1600" spc="-10" dirty="0">
                <a:solidFill>
                  <a:srgbClr val="404040"/>
                </a:solidFill>
                <a:latin typeface="Arial MT"/>
                <a:cs typeface="Arial MT"/>
              </a:rPr>
              <a:t>TRANSPORTS
&amp; MOBILITĀTE</a:t>
            </a:r>
            <a:endParaRPr sz="1600" dirty="0">
              <a:latin typeface="Arial MT"/>
              <a:cs typeface="Arial MT"/>
            </a:endParaRPr>
          </a:p>
        </p:txBody>
      </p:sp>
      <p:sp>
        <p:nvSpPr>
          <p:cNvPr id="50" name="object 47">
            <a:extLst>
              <a:ext uri="{FF2B5EF4-FFF2-40B4-BE49-F238E27FC236}">
                <a16:creationId xmlns:a16="http://schemas.microsoft.com/office/drawing/2014/main" id="{F2EAF3D7-3B72-6584-34B9-AF5AF6106EE8}"/>
              </a:ext>
            </a:extLst>
          </p:cNvPr>
          <p:cNvSpPr txBox="1"/>
          <p:nvPr/>
        </p:nvSpPr>
        <p:spPr>
          <a:xfrm>
            <a:off x="4866259" y="1376553"/>
            <a:ext cx="869315" cy="258404"/>
          </a:xfrm>
          <a:prstGeom prst="rect">
            <a:avLst/>
          </a:prstGeom>
        </p:spPr>
        <p:txBody>
          <a:bodyPr vert="horz" wrap="square" lIns="0" tIns="12065" rIns="0" bIns="0" rtlCol="0">
            <a:spAutoFit/>
          </a:bodyPr>
          <a:lstStyle/>
          <a:p>
            <a:pPr marL="12700" marR="5080">
              <a:lnSpc>
                <a:spcPct val="100000"/>
              </a:lnSpc>
              <a:spcBef>
                <a:spcPts val="95"/>
              </a:spcBef>
            </a:pPr>
            <a:r>
              <a:rPr lang="lv-LV" sz="1600" spc="-10" dirty="0">
                <a:solidFill>
                  <a:srgbClr val="404040"/>
                </a:solidFill>
                <a:latin typeface="Arial MT"/>
                <a:cs typeface="Arial MT"/>
              </a:rPr>
              <a:t>CITI 15%</a:t>
            </a:r>
            <a:endParaRPr sz="1600" dirty="0">
              <a:latin typeface="Arial MT"/>
              <a:cs typeface="Arial MT"/>
            </a:endParaRPr>
          </a:p>
        </p:txBody>
      </p:sp>
      <p:sp>
        <p:nvSpPr>
          <p:cNvPr id="51" name="object 48">
            <a:extLst>
              <a:ext uri="{FF2B5EF4-FFF2-40B4-BE49-F238E27FC236}">
                <a16:creationId xmlns:a16="http://schemas.microsoft.com/office/drawing/2014/main" id="{04C02F9D-C8D4-A0FB-4F5A-A60B08BBA665}"/>
              </a:ext>
            </a:extLst>
          </p:cNvPr>
          <p:cNvSpPr/>
          <p:nvPr/>
        </p:nvSpPr>
        <p:spPr>
          <a:xfrm>
            <a:off x="4971561" y="1426336"/>
            <a:ext cx="1406525" cy="749935"/>
          </a:xfrm>
          <a:custGeom>
            <a:avLst/>
            <a:gdLst/>
            <a:ahLst/>
            <a:cxnLst/>
            <a:rect l="l" t="t" r="r" b="b"/>
            <a:pathLst>
              <a:path w="1406525" h="749935">
                <a:moveTo>
                  <a:pt x="30968" y="749808"/>
                </a:moveTo>
                <a:lnTo>
                  <a:pt x="15216" y="714418"/>
                </a:lnTo>
                <a:lnTo>
                  <a:pt x="4583" y="684434"/>
                </a:lnTo>
                <a:lnTo>
                  <a:pt x="0" y="662975"/>
                </a:lnTo>
                <a:lnTo>
                  <a:pt x="2393" y="653161"/>
                </a:lnTo>
                <a:lnTo>
                  <a:pt x="660126" y="333755"/>
                </a:lnTo>
                <a:lnTo>
                  <a:pt x="662519" y="323941"/>
                </a:lnTo>
                <a:lnTo>
                  <a:pt x="657935" y="302482"/>
                </a:lnTo>
                <a:lnTo>
                  <a:pt x="647303" y="272498"/>
                </a:lnTo>
                <a:lnTo>
                  <a:pt x="631551" y="237109"/>
                </a:lnTo>
                <a:lnTo>
                  <a:pt x="649644" y="271361"/>
                </a:lnTo>
                <a:lnTo>
                  <a:pt x="666666" y="298243"/>
                </a:lnTo>
                <a:lnTo>
                  <a:pt x="680735" y="315100"/>
                </a:lnTo>
                <a:lnTo>
                  <a:pt x="689971" y="319277"/>
                </a:lnTo>
                <a:lnTo>
                  <a:pt x="1347577" y="0"/>
                </a:lnTo>
                <a:lnTo>
                  <a:pt x="1356812" y="4230"/>
                </a:lnTo>
                <a:lnTo>
                  <a:pt x="1370881" y="21081"/>
                </a:lnTo>
                <a:lnTo>
                  <a:pt x="1387903" y="47934"/>
                </a:lnTo>
                <a:lnTo>
                  <a:pt x="1405997" y="82168"/>
                </a:lnTo>
              </a:path>
            </a:pathLst>
          </a:custGeom>
          <a:ln w="6350">
            <a:solidFill>
              <a:srgbClr val="D9D9D9"/>
            </a:solidFill>
          </a:ln>
        </p:spPr>
        <p:txBody>
          <a:bodyPr wrap="square" lIns="0" tIns="0" rIns="0" bIns="0" rtlCol="0"/>
          <a:lstStyle/>
          <a:p>
            <a:endParaRPr/>
          </a:p>
        </p:txBody>
      </p:sp>
      <p:sp>
        <p:nvSpPr>
          <p:cNvPr id="52" name="object 49">
            <a:extLst>
              <a:ext uri="{FF2B5EF4-FFF2-40B4-BE49-F238E27FC236}">
                <a16:creationId xmlns:a16="http://schemas.microsoft.com/office/drawing/2014/main" id="{D0EDC62E-1522-DA10-E0BA-6010E74B8C5A}"/>
              </a:ext>
            </a:extLst>
          </p:cNvPr>
          <p:cNvSpPr txBox="1"/>
          <p:nvPr/>
        </p:nvSpPr>
        <p:spPr>
          <a:xfrm>
            <a:off x="8448293" y="1129030"/>
            <a:ext cx="2147570" cy="672620"/>
          </a:xfrm>
          <a:prstGeom prst="rect">
            <a:avLst/>
          </a:prstGeom>
        </p:spPr>
        <p:txBody>
          <a:bodyPr vert="horz" wrap="square" lIns="0" tIns="13335" rIns="0" bIns="0" rtlCol="0">
            <a:spAutoFit/>
          </a:bodyPr>
          <a:lstStyle/>
          <a:p>
            <a:pPr marL="12700">
              <a:lnSpc>
                <a:spcPct val="100000"/>
              </a:lnSpc>
              <a:spcBef>
                <a:spcPts val="105"/>
              </a:spcBef>
            </a:pPr>
            <a:r>
              <a:rPr lang="lv-LV" sz="1400" dirty="0">
                <a:solidFill>
                  <a:srgbClr val="404040"/>
                </a:solidFill>
                <a:latin typeface="Arial MT"/>
                <a:cs typeface="Arial MT"/>
              </a:rPr>
              <a:t>Galvenie atslēgvārdi
Pa tematiem piešķirtais budžets*</a:t>
            </a:r>
            <a:endParaRPr sz="1400" dirty="0">
              <a:latin typeface="Arial MT"/>
              <a:cs typeface="Arial MT"/>
            </a:endParaRPr>
          </a:p>
        </p:txBody>
      </p:sp>
      <p:sp>
        <p:nvSpPr>
          <p:cNvPr id="54" name="object 53">
            <a:extLst>
              <a:ext uri="{FF2B5EF4-FFF2-40B4-BE49-F238E27FC236}">
                <a16:creationId xmlns:a16="http://schemas.microsoft.com/office/drawing/2014/main" id="{D16F3777-EB3A-5780-86C7-9B2F6393A2A8}"/>
              </a:ext>
            </a:extLst>
          </p:cNvPr>
          <p:cNvSpPr txBox="1"/>
          <p:nvPr/>
        </p:nvSpPr>
        <p:spPr>
          <a:xfrm>
            <a:off x="1335150" y="6363570"/>
            <a:ext cx="2537460" cy="153670"/>
          </a:xfrm>
          <a:prstGeom prst="rect">
            <a:avLst/>
          </a:prstGeom>
        </p:spPr>
        <p:txBody>
          <a:bodyPr vert="horz" wrap="square" lIns="0" tIns="1905" rIns="0" bIns="0" rtlCol="0">
            <a:spAutoFit/>
          </a:bodyPr>
          <a:lstStyle/>
          <a:p>
            <a:pPr marL="12700">
              <a:lnSpc>
                <a:spcPct val="100000"/>
              </a:lnSpc>
              <a:spcBef>
                <a:spcPts val="15"/>
              </a:spcBef>
            </a:pPr>
            <a:r>
              <a:rPr sz="900" dirty="0">
                <a:latin typeface="Arial MT"/>
                <a:cs typeface="Arial MT"/>
              </a:rPr>
              <a:t>*Official</a:t>
            </a:r>
            <a:r>
              <a:rPr sz="900" spc="-25" dirty="0">
                <a:latin typeface="Arial MT"/>
                <a:cs typeface="Arial MT"/>
              </a:rPr>
              <a:t> </a:t>
            </a:r>
            <a:r>
              <a:rPr sz="900" dirty="0">
                <a:latin typeface="Arial MT"/>
                <a:cs typeface="Arial MT"/>
              </a:rPr>
              <a:t>EIC Accelerator</a:t>
            </a:r>
            <a:r>
              <a:rPr sz="900" spc="-40" dirty="0">
                <a:latin typeface="Arial MT"/>
                <a:cs typeface="Arial MT"/>
              </a:rPr>
              <a:t> </a:t>
            </a:r>
            <a:r>
              <a:rPr sz="900" dirty="0">
                <a:latin typeface="Arial MT"/>
                <a:cs typeface="Arial MT"/>
              </a:rPr>
              <a:t>data</a:t>
            </a:r>
            <a:r>
              <a:rPr sz="900" spc="-10" dirty="0">
                <a:latin typeface="Arial MT"/>
                <a:cs typeface="Arial MT"/>
              </a:rPr>
              <a:t> </a:t>
            </a:r>
            <a:r>
              <a:rPr sz="900" dirty="0">
                <a:latin typeface="Arial MT"/>
                <a:cs typeface="Arial MT"/>
              </a:rPr>
              <a:t>cumulative</a:t>
            </a:r>
            <a:r>
              <a:rPr sz="900" spc="-35" dirty="0">
                <a:latin typeface="Arial MT"/>
                <a:cs typeface="Arial MT"/>
              </a:rPr>
              <a:t> </a:t>
            </a:r>
            <a:r>
              <a:rPr sz="900" dirty="0">
                <a:latin typeface="Arial MT"/>
                <a:cs typeface="Arial MT"/>
              </a:rPr>
              <a:t>2021-</a:t>
            </a:r>
            <a:r>
              <a:rPr sz="900" spc="-25" dirty="0">
                <a:latin typeface="Arial MT"/>
                <a:cs typeface="Arial MT"/>
              </a:rPr>
              <a:t>23</a:t>
            </a:r>
            <a:endParaRPr sz="900">
              <a:latin typeface="Arial MT"/>
              <a:cs typeface="Arial MT"/>
            </a:endParaRPr>
          </a:p>
        </p:txBody>
      </p:sp>
      <p:sp>
        <p:nvSpPr>
          <p:cNvPr id="55" name="object 50">
            <a:extLst>
              <a:ext uri="{FF2B5EF4-FFF2-40B4-BE49-F238E27FC236}">
                <a16:creationId xmlns:a16="http://schemas.microsoft.com/office/drawing/2014/main" id="{F0FDE714-251A-DA3E-3A7A-B0C133F3E2E6}"/>
              </a:ext>
            </a:extLst>
          </p:cNvPr>
          <p:cNvSpPr txBox="1"/>
          <p:nvPr/>
        </p:nvSpPr>
        <p:spPr>
          <a:xfrm>
            <a:off x="756005" y="1298524"/>
            <a:ext cx="1839726" cy="321242"/>
          </a:xfrm>
          <a:prstGeom prst="rect">
            <a:avLst/>
          </a:prstGeom>
        </p:spPr>
        <p:txBody>
          <a:bodyPr vert="horz" wrap="square" lIns="0" tIns="13335" rIns="0" bIns="0" rtlCol="0">
            <a:spAutoFit/>
          </a:bodyPr>
          <a:lstStyle/>
          <a:p>
            <a:pPr marL="12700">
              <a:lnSpc>
                <a:spcPct val="100000"/>
              </a:lnSpc>
              <a:spcBef>
                <a:spcPts val="105"/>
              </a:spcBef>
            </a:pPr>
            <a:r>
              <a:rPr lang="lv-LV" sz="2000" b="1" dirty="0">
                <a:solidFill>
                  <a:srgbClr val="01CC9C"/>
                </a:solidFill>
                <a:latin typeface="Verdana"/>
                <a:cs typeface="Verdana"/>
              </a:rPr>
              <a:t>| Statistika</a:t>
            </a:r>
            <a:endParaRPr sz="2000" dirty="0">
              <a:latin typeface="Verdana"/>
              <a:cs typeface="Verdana"/>
            </a:endParaRPr>
          </a:p>
        </p:txBody>
      </p:sp>
    </p:spTree>
    <p:extLst>
      <p:ext uri="{BB962C8B-B14F-4D97-AF65-F5344CB8AC3E}">
        <p14:creationId xmlns:p14="http://schemas.microsoft.com/office/powerpoint/2010/main" val="3207932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Rectangle 25"/>
          <p:cNvSpPr/>
          <p:nvPr/>
        </p:nvSpPr>
        <p:spPr>
          <a:xfrm>
            <a:off x="8366871" y="1458522"/>
            <a:ext cx="3442346" cy="652896"/>
          </a:xfrm>
          <a:prstGeom prst="rect">
            <a:avLst/>
          </a:prstGeom>
          <a:solidFill>
            <a:srgbClr val="DED7E8"/>
          </a:solidFill>
          <a:ln w="12700">
            <a:miter lim="400000"/>
          </a:ln>
        </p:spPr>
        <p:txBody>
          <a:bodyPr lIns="45719" rIns="45719" anchor="ctr"/>
          <a:lstStyle/>
          <a:p>
            <a:pPr algn="ctr">
              <a:defRPr>
                <a:solidFill>
                  <a:srgbClr val="FFFFFF"/>
                </a:solidFill>
              </a:defRPr>
            </a:pPr>
            <a:endParaRPr/>
          </a:p>
        </p:txBody>
      </p:sp>
      <p:sp>
        <p:nvSpPr>
          <p:cNvPr id="582" name="Rectangle 25"/>
          <p:cNvSpPr/>
          <p:nvPr/>
        </p:nvSpPr>
        <p:spPr>
          <a:xfrm>
            <a:off x="4416499" y="2651114"/>
            <a:ext cx="3442346" cy="652895"/>
          </a:xfrm>
          <a:prstGeom prst="rect">
            <a:avLst/>
          </a:prstGeom>
          <a:solidFill>
            <a:srgbClr val="DED7E8"/>
          </a:solidFill>
          <a:ln w="12700">
            <a:miter lim="400000"/>
          </a:ln>
        </p:spPr>
        <p:txBody>
          <a:bodyPr lIns="45719" rIns="45719" anchor="ctr"/>
          <a:lstStyle/>
          <a:p>
            <a:pPr algn="ctr">
              <a:defRPr>
                <a:solidFill>
                  <a:srgbClr val="FFFFFF"/>
                </a:solidFill>
              </a:defRPr>
            </a:pPr>
            <a:endParaRPr/>
          </a:p>
        </p:txBody>
      </p:sp>
      <p:sp>
        <p:nvSpPr>
          <p:cNvPr id="583" name="Rectangle 25"/>
          <p:cNvSpPr/>
          <p:nvPr/>
        </p:nvSpPr>
        <p:spPr>
          <a:xfrm>
            <a:off x="339799" y="3769922"/>
            <a:ext cx="3442346" cy="652896"/>
          </a:xfrm>
          <a:prstGeom prst="rect">
            <a:avLst/>
          </a:prstGeom>
          <a:solidFill>
            <a:srgbClr val="DED7E8"/>
          </a:solidFill>
          <a:ln w="12700">
            <a:miter lim="400000"/>
          </a:ln>
        </p:spPr>
        <p:txBody>
          <a:bodyPr lIns="45719" rIns="45719" anchor="ctr"/>
          <a:lstStyle/>
          <a:p>
            <a:pPr algn="ctr">
              <a:defRPr>
                <a:solidFill>
                  <a:srgbClr val="FFFFFF"/>
                </a:solidFill>
              </a:defRPr>
            </a:pPr>
            <a:endParaRPr/>
          </a:p>
        </p:txBody>
      </p:sp>
      <p:sp>
        <p:nvSpPr>
          <p:cNvPr id="584" name="Rectangle 16"/>
          <p:cNvSpPr txBox="1">
            <a:spLocks noGrp="1"/>
          </p:cNvSpPr>
          <p:nvPr>
            <p:ph type="sldNum" sz="quarter" idx="2"/>
          </p:nvPr>
        </p:nvSpPr>
        <p:spPr>
          <a:xfrm>
            <a:off x="350546" y="6406643"/>
            <a:ext cx="253646"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66</a:t>
            </a:fld>
            <a:endParaRPr/>
          </a:p>
        </p:txBody>
      </p:sp>
      <p:sp>
        <p:nvSpPr>
          <p:cNvPr id="585" name="Rectangle 13"/>
          <p:cNvSpPr/>
          <p:nvPr/>
        </p:nvSpPr>
        <p:spPr>
          <a:xfrm>
            <a:off x="-2431" y="-5080"/>
            <a:ext cx="3769300" cy="1521917"/>
          </a:xfrm>
          <a:prstGeom prst="rect">
            <a:avLst/>
          </a:prstGeom>
          <a:solidFill>
            <a:srgbClr val="BB443E"/>
          </a:solidFill>
          <a:ln w="12700">
            <a:miter lim="400000"/>
          </a:ln>
        </p:spPr>
        <p:txBody>
          <a:bodyPr lIns="45719" rIns="45719" anchor="ctr"/>
          <a:lstStyle/>
          <a:p>
            <a:pPr algn="ctr">
              <a:defRPr>
                <a:solidFill>
                  <a:srgbClr val="FFFFFF"/>
                </a:solidFill>
              </a:defRPr>
            </a:pPr>
            <a:endParaRPr/>
          </a:p>
        </p:txBody>
      </p:sp>
      <p:sp>
        <p:nvSpPr>
          <p:cNvPr id="586" name="TextBox 59"/>
          <p:cNvSpPr txBox="1"/>
          <p:nvPr/>
        </p:nvSpPr>
        <p:spPr>
          <a:xfrm>
            <a:off x="513407" y="52298"/>
            <a:ext cx="3095130" cy="12557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defRPr sz="3000">
                <a:solidFill>
                  <a:srgbClr val="FFFFFF"/>
                </a:solidFill>
                <a:latin typeface="Averta PE Bold"/>
                <a:ea typeface="Averta PE Bold"/>
                <a:cs typeface="Averta PE Bold"/>
                <a:sym typeface="Averta PE Bold"/>
              </a:defRPr>
            </a:pPr>
            <a:r>
              <a:rPr sz="2800" dirty="0"/>
              <a:t>EIC</a:t>
            </a:r>
          </a:p>
          <a:p>
            <a:pPr>
              <a:lnSpc>
                <a:spcPct val="90000"/>
              </a:lnSpc>
              <a:defRPr sz="3000">
                <a:solidFill>
                  <a:srgbClr val="FFFFFF"/>
                </a:solidFill>
                <a:latin typeface="Averta PE Bold"/>
                <a:ea typeface="Averta PE Bold"/>
                <a:cs typeface="Averta PE Bold"/>
                <a:sym typeface="Averta PE Bold"/>
              </a:defRPr>
            </a:pPr>
            <a:r>
              <a:rPr sz="2800" dirty="0"/>
              <a:t>ACCELERATOR</a:t>
            </a:r>
          </a:p>
          <a:p>
            <a:pPr>
              <a:lnSpc>
                <a:spcPct val="90000"/>
              </a:lnSpc>
              <a:defRPr sz="3000">
                <a:solidFill>
                  <a:srgbClr val="FFFFFF"/>
                </a:solidFill>
                <a:latin typeface="Averta PE Bold"/>
                <a:ea typeface="Averta PE Bold"/>
                <a:cs typeface="Averta PE Bold"/>
                <a:sym typeface="Averta PE Bold"/>
              </a:defRPr>
            </a:pPr>
            <a:r>
              <a:rPr lang="fr-BE" sz="2800" dirty="0"/>
              <a:t>SELECTION </a:t>
            </a:r>
            <a:r>
              <a:rPr sz="2800" dirty="0"/>
              <a:t>PROCESS</a:t>
            </a:r>
          </a:p>
        </p:txBody>
      </p:sp>
      <p:grpSp>
        <p:nvGrpSpPr>
          <p:cNvPr id="590" name="Group"/>
          <p:cNvGrpSpPr/>
          <p:nvPr/>
        </p:nvGrpSpPr>
        <p:grpSpPr>
          <a:xfrm>
            <a:off x="348307" y="3220275"/>
            <a:ext cx="3431879" cy="2830449"/>
            <a:chOff x="-227458" y="-101600"/>
            <a:chExt cx="3431878" cy="2830447"/>
          </a:xfrm>
        </p:grpSpPr>
        <p:sp>
          <p:nvSpPr>
            <p:cNvPr id="587" name="TextBox 36"/>
            <p:cNvSpPr txBox="1"/>
            <p:nvPr/>
          </p:nvSpPr>
          <p:spPr>
            <a:xfrm>
              <a:off x="-227459" y="1113408"/>
              <a:ext cx="3431879" cy="1615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254000" indent="-254000">
                <a:spcBef>
                  <a:spcPts val="600"/>
                </a:spcBef>
                <a:buClr>
                  <a:srgbClr val="2D2C2C"/>
                </a:buClr>
                <a:buSzPct val="120000"/>
                <a:buFont typeface="Arial"/>
                <a:buBlip>
                  <a:blip r:embed="rId2"/>
                </a:buBlip>
                <a:defRPr sz="1600">
                  <a:solidFill>
                    <a:srgbClr val="2D2C2C"/>
                  </a:solidFill>
                  <a:latin typeface="Averta PE Bold"/>
                  <a:ea typeface="Averta PE Bold"/>
                  <a:cs typeface="Averta PE Bold"/>
                  <a:sym typeface="Averta PE Bold"/>
                </a:defRPr>
              </a:pPr>
              <a:r>
                <a:t>Applicants have a disruptive / deep tech idea with a potential to scale up. </a:t>
              </a:r>
              <a:r>
                <a:rPr>
                  <a:solidFill>
                    <a:srgbClr val="222222"/>
                  </a:solidFill>
                  <a:latin typeface="Averta PE Regular"/>
                  <a:ea typeface="Averta PE Regular"/>
                  <a:cs typeface="Averta PE Regular"/>
                  <a:sym typeface="Averta PE Regular"/>
                </a:rPr>
                <a:t>Submissions </a:t>
              </a:r>
              <a:r>
                <a:rPr>
                  <a:latin typeface="Averta PE Regular"/>
                  <a:ea typeface="Averta PE Regular"/>
                  <a:cs typeface="Averta PE Regular"/>
                  <a:sym typeface="Averta PE Regular"/>
                </a:rPr>
                <a:t>of short proposals are </a:t>
              </a:r>
              <a:r>
                <a:rPr>
                  <a:solidFill>
                    <a:srgbClr val="222222"/>
                  </a:solidFill>
                  <a:latin typeface="Averta PE Regular"/>
                  <a:ea typeface="Averta PE Regular"/>
                  <a:cs typeface="Averta PE Regular"/>
                  <a:sym typeface="Averta PE Regular"/>
                </a:rPr>
                <a:t>possible at </a:t>
              </a:r>
              <a:r>
                <a:rPr>
                  <a:latin typeface="Averta PE Regular"/>
                  <a:ea typeface="Averta PE Regular"/>
                  <a:cs typeface="Averta PE Regular"/>
                  <a:sym typeface="Averta PE Regular"/>
                </a:rPr>
                <a:t>any time</a:t>
              </a:r>
              <a:r>
                <a:rPr>
                  <a:solidFill>
                    <a:srgbClr val="222222"/>
                  </a:solidFill>
                  <a:latin typeface="Averta PE Regular"/>
                  <a:ea typeface="Averta PE Regular"/>
                  <a:cs typeface="Averta PE Regular"/>
                  <a:sym typeface="Averta PE Regular"/>
                </a:rPr>
                <a:t>.</a:t>
              </a:r>
              <a:r>
                <a:rPr>
                  <a:solidFill>
                    <a:srgbClr val="222222"/>
                  </a:solidFill>
                </a:rPr>
                <a:t> </a:t>
              </a:r>
              <a:r>
                <a:rPr>
                  <a:latin typeface="Averta PE Regular"/>
                  <a:ea typeface="Averta PE Regular"/>
                  <a:cs typeface="Averta PE Regular"/>
                  <a:sym typeface="Averta PE Regular"/>
                </a:rPr>
                <a:t>Evaluation by remote evaluators within 4 weeks.</a:t>
              </a:r>
            </a:p>
          </p:txBody>
        </p:sp>
        <p:sp>
          <p:nvSpPr>
            <p:cNvPr id="588" name="TextBox 14"/>
            <p:cNvSpPr txBox="1"/>
            <p:nvPr/>
          </p:nvSpPr>
          <p:spPr>
            <a:xfrm>
              <a:off x="0" y="577468"/>
              <a:ext cx="3164352" cy="383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b="1">
                  <a:solidFill>
                    <a:srgbClr val="533E8D"/>
                  </a:solidFill>
                  <a:latin typeface="Averta PE Bold"/>
                  <a:ea typeface="Averta PE Bold"/>
                  <a:cs typeface="Averta PE Bold"/>
                  <a:sym typeface="Averta PE Bold"/>
                </a:defRPr>
              </a:lvl1pPr>
            </a:lstStyle>
            <a:p>
              <a:r>
                <a:t>IDEA PRESENTATION</a:t>
              </a:r>
            </a:p>
          </p:txBody>
        </p:sp>
        <p:sp>
          <p:nvSpPr>
            <p:cNvPr id="589" name="TextBox 59"/>
            <p:cNvSpPr txBox="1"/>
            <p:nvPr/>
          </p:nvSpPr>
          <p:spPr>
            <a:xfrm>
              <a:off x="-38100" y="-101600"/>
              <a:ext cx="2073282" cy="4978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2600">
                  <a:solidFill>
                    <a:srgbClr val="2C2C2C"/>
                  </a:solidFill>
                  <a:latin typeface="Averta PE Bold"/>
                  <a:ea typeface="Averta PE Bold"/>
                  <a:cs typeface="Averta PE Bold"/>
                  <a:sym typeface="Averta PE Bold"/>
                </a:defRPr>
              </a:lvl1pPr>
            </a:lstStyle>
            <a:p>
              <a:r>
                <a:t>Step 1</a:t>
              </a:r>
            </a:p>
          </p:txBody>
        </p:sp>
      </p:grpSp>
      <p:grpSp>
        <p:nvGrpSpPr>
          <p:cNvPr id="594" name="Group"/>
          <p:cNvGrpSpPr/>
          <p:nvPr/>
        </p:nvGrpSpPr>
        <p:grpSpPr>
          <a:xfrm>
            <a:off x="4423866" y="2093404"/>
            <a:ext cx="3433516" cy="3919220"/>
            <a:chOff x="-266700" y="-136271"/>
            <a:chExt cx="3433515" cy="3919219"/>
          </a:xfrm>
        </p:grpSpPr>
        <p:sp>
          <p:nvSpPr>
            <p:cNvPr id="591" name="TextBox 36"/>
            <p:cNvSpPr txBox="1"/>
            <p:nvPr/>
          </p:nvSpPr>
          <p:spPr>
            <a:xfrm>
              <a:off x="-266700" y="1075307"/>
              <a:ext cx="3433516" cy="27076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254000" indent="-254000">
                <a:spcBef>
                  <a:spcPts val="600"/>
                </a:spcBef>
                <a:buClr>
                  <a:srgbClr val="2D2C2C"/>
                </a:buClr>
                <a:buSzPct val="120000"/>
                <a:buFont typeface="Arial"/>
                <a:buBlip>
                  <a:blip r:embed="rId2"/>
                </a:buBlip>
                <a:defRPr sz="1600">
                  <a:solidFill>
                    <a:srgbClr val="2D2C2C"/>
                  </a:solidFill>
                  <a:latin typeface="Averta PE Bold"/>
                  <a:ea typeface="Averta PE Bold"/>
                  <a:cs typeface="Averta PE Bold"/>
                  <a:sym typeface="Averta PE Bold"/>
                </a:defRPr>
              </a:pPr>
              <a:r>
                <a:t>Successful step 1 applicants submit their full proposal to regular cut-off deadlines, to be assessed by remote evaluators.</a:t>
              </a:r>
            </a:p>
            <a:p>
              <a:pPr marL="254000" indent="-254000">
                <a:spcBef>
                  <a:spcPts val="600"/>
                </a:spcBef>
                <a:buClr>
                  <a:srgbClr val="2D2C2C"/>
                </a:buClr>
                <a:buSzPct val="120000"/>
                <a:buFont typeface="Arial"/>
                <a:buBlip>
                  <a:blip r:embed="rId2"/>
                </a:buBlip>
                <a:defRPr sz="1600">
                  <a:solidFill>
                    <a:srgbClr val="2D2C2C"/>
                  </a:solidFill>
                  <a:latin typeface="Averta PE Bold"/>
                  <a:ea typeface="Averta PE Bold"/>
                  <a:cs typeface="Averta PE Bold"/>
                  <a:sym typeface="Averta PE Bold"/>
                </a:defRPr>
              </a:pPr>
              <a:r>
                <a:rPr>
                  <a:latin typeface="Averta PE Regular"/>
                  <a:ea typeface="Averta PE Regular"/>
                  <a:cs typeface="Averta PE Regular"/>
                  <a:sym typeface="Averta PE Regular"/>
                </a:rPr>
                <a:t>To help you draft your full proposal, </a:t>
              </a:r>
              <a:r>
                <a:t>you will be entitled to receive 3 days of remote coaching from the EIC Business Acceleration Services.</a:t>
              </a:r>
            </a:p>
          </p:txBody>
        </p:sp>
        <p:sp>
          <p:nvSpPr>
            <p:cNvPr id="592" name="TextBox 14"/>
            <p:cNvSpPr txBox="1"/>
            <p:nvPr/>
          </p:nvSpPr>
          <p:spPr>
            <a:xfrm>
              <a:off x="0" y="577468"/>
              <a:ext cx="1596200" cy="383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b="1">
                  <a:solidFill>
                    <a:srgbClr val="533E8D"/>
                  </a:solidFill>
                  <a:latin typeface="Averta PE Bold"/>
                  <a:ea typeface="Averta PE Bold"/>
                  <a:cs typeface="Averta PE Bold"/>
                  <a:sym typeface="Averta PE Bold"/>
                </a:defRPr>
              </a:lvl1pPr>
            </a:lstStyle>
            <a:p>
              <a:r>
                <a:t>SUBMISSION</a:t>
              </a:r>
            </a:p>
          </p:txBody>
        </p:sp>
        <p:sp>
          <p:nvSpPr>
            <p:cNvPr id="593" name="TextBox 59"/>
            <p:cNvSpPr txBox="1"/>
            <p:nvPr/>
          </p:nvSpPr>
          <p:spPr>
            <a:xfrm>
              <a:off x="0" y="-136272"/>
              <a:ext cx="2060582" cy="497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2600">
                  <a:solidFill>
                    <a:srgbClr val="2C2C2C"/>
                  </a:solidFill>
                  <a:latin typeface="Averta PE Bold"/>
                  <a:ea typeface="Averta PE Bold"/>
                  <a:cs typeface="Averta PE Bold"/>
                  <a:sym typeface="Averta PE Bold"/>
                </a:defRPr>
              </a:lvl1pPr>
            </a:lstStyle>
            <a:p>
              <a:r>
                <a:t>Step 2</a:t>
              </a:r>
            </a:p>
          </p:txBody>
        </p:sp>
      </p:grpSp>
      <p:grpSp>
        <p:nvGrpSpPr>
          <p:cNvPr id="598" name="Group"/>
          <p:cNvGrpSpPr/>
          <p:nvPr/>
        </p:nvGrpSpPr>
        <p:grpSpPr>
          <a:xfrm>
            <a:off x="8372772" y="908875"/>
            <a:ext cx="3445869" cy="4532250"/>
            <a:chOff x="-216693" y="-127000"/>
            <a:chExt cx="3445867" cy="4532248"/>
          </a:xfrm>
        </p:grpSpPr>
        <p:sp>
          <p:nvSpPr>
            <p:cNvPr id="595" name="TextBox 36"/>
            <p:cNvSpPr txBox="1"/>
            <p:nvPr/>
          </p:nvSpPr>
          <p:spPr>
            <a:xfrm>
              <a:off x="-216694" y="1113408"/>
              <a:ext cx="3445869" cy="3291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254000" indent="-254000">
                <a:spcBef>
                  <a:spcPts val="600"/>
                </a:spcBef>
                <a:buClr>
                  <a:srgbClr val="2D2C2C"/>
                </a:buClr>
                <a:buSzPct val="120000"/>
                <a:buFont typeface="Arial"/>
                <a:buBlip>
                  <a:blip r:embed="rId2"/>
                </a:buBlip>
                <a:defRPr sz="1600">
                  <a:solidFill>
                    <a:srgbClr val="2D2C2C"/>
                  </a:solidFill>
                  <a:latin typeface="Averta PE Bold"/>
                  <a:ea typeface="Averta PE Bold"/>
                  <a:cs typeface="Averta PE Bold"/>
                  <a:sym typeface="Averta PE Bold"/>
                </a:defRPr>
              </a:pPr>
              <a:r>
                <a:t>Successful Step 2 applicants will pitch their innovation in front of EIC Jury Members. </a:t>
              </a:r>
              <a:r>
                <a:rPr>
                  <a:latin typeface="Averta PE Regular"/>
                  <a:ea typeface="Averta PE Regular"/>
                  <a:cs typeface="Averta PE Regular"/>
                  <a:sym typeface="Averta PE Regular"/>
                </a:rPr>
                <a:t>If selected, applicants will be awarded funding.</a:t>
              </a:r>
            </a:p>
            <a:p>
              <a:pPr>
                <a:spcBef>
                  <a:spcPts val="600"/>
                </a:spcBef>
                <a:defRPr sz="1600">
                  <a:solidFill>
                    <a:srgbClr val="2D2C2C"/>
                  </a:solidFill>
                  <a:latin typeface="Averta PE Bold"/>
                  <a:ea typeface="Averta PE Bold"/>
                  <a:cs typeface="Averta PE Bold"/>
                  <a:sym typeface="Averta PE Bold"/>
                </a:defRPr>
              </a:pPr>
              <a:endParaRPr>
                <a:latin typeface="Averta PE Regular"/>
                <a:ea typeface="Averta PE Regular"/>
                <a:cs typeface="Averta PE Regular"/>
                <a:sym typeface="Averta PE Regular"/>
              </a:endParaRPr>
            </a:p>
            <a:p>
              <a:pPr marL="228600" indent="-228600">
                <a:spcBef>
                  <a:spcPts val="600"/>
                </a:spcBef>
                <a:buClr>
                  <a:srgbClr val="2D2C2C"/>
                </a:buClr>
                <a:buSzPct val="100000"/>
                <a:buFont typeface="Arial"/>
                <a:buChar char="๏"/>
                <a:defRPr sz="1600">
                  <a:solidFill>
                    <a:srgbClr val="2D2C2C"/>
                  </a:solidFill>
                  <a:latin typeface="Averta PE Bold"/>
                  <a:ea typeface="Averta PE Bold"/>
                  <a:cs typeface="Averta PE Bold"/>
                  <a:sym typeface="Averta PE Bold"/>
                </a:defRPr>
              </a:pPr>
              <a:r>
                <a:rPr>
                  <a:latin typeface="Averta PE Regular"/>
                  <a:ea typeface="Averta PE Regular"/>
                  <a:cs typeface="Averta PE Regular"/>
                  <a:sym typeface="Averta PE Regular"/>
                </a:rPr>
                <a:t>If not selected, applicants will be</a:t>
              </a:r>
              <a:r>
                <a:t> awarded a Seal of Excellence to help you secure funding from other sources as well as get support from EIC Business Acceleration Services.</a:t>
              </a:r>
            </a:p>
          </p:txBody>
        </p:sp>
        <p:sp>
          <p:nvSpPr>
            <p:cNvPr id="596" name="TextBox 14"/>
            <p:cNvSpPr txBox="1"/>
            <p:nvPr/>
          </p:nvSpPr>
          <p:spPr>
            <a:xfrm>
              <a:off x="0" y="552068"/>
              <a:ext cx="3164352" cy="383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b="1">
                  <a:solidFill>
                    <a:srgbClr val="533E8D"/>
                  </a:solidFill>
                  <a:latin typeface="Averta PE Bold"/>
                  <a:ea typeface="Averta PE Bold"/>
                  <a:cs typeface="Averta PE Bold"/>
                  <a:sym typeface="Averta PE Bold"/>
                </a:defRPr>
              </a:lvl1pPr>
            </a:lstStyle>
            <a:p>
              <a:r>
                <a:t>PITCH</a:t>
              </a:r>
            </a:p>
          </p:txBody>
        </p:sp>
        <p:sp>
          <p:nvSpPr>
            <p:cNvPr id="597" name="TextBox 59"/>
            <p:cNvSpPr txBox="1"/>
            <p:nvPr/>
          </p:nvSpPr>
          <p:spPr>
            <a:xfrm>
              <a:off x="0" y="-127000"/>
              <a:ext cx="2060582" cy="4978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defRPr sz="2600">
                  <a:solidFill>
                    <a:srgbClr val="2C2C2C"/>
                  </a:solidFill>
                  <a:latin typeface="Averta PE Bold"/>
                  <a:ea typeface="Averta PE Bold"/>
                  <a:cs typeface="Averta PE Bold"/>
                  <a:sym typeface="Averta PE Bold"/>
                </a:defRPr>
              </a:lvl1pPr>
            </a:lstStyle>
            <a:p>
              <a:r>
                <a:t>Step 3</a:t>
              </a:r>
            </a:p>
          </p:txBody>
        </p:sp>
      </p:grpSp>
      <p:pic>
        <p:nvPicPr>
          <p:cNvPr id="599"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6112" y="1201434"/>
            <a:ext cx="1067327" cy="1521917"/>
          </a:xfrm>
          <a:prstGeom prst="rect">
            <a:avLst/>
          </a:prstGeom>
          <a:ln w="12700">
            <a:miter lim="400000"/>
          </a:ln>
        </p:spPr>
      </p:pic>
      <p:pic>
        <p:nvPicPr>
          <p:cNvPr id="600"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12682" y="252586"/>
            <a:ext cx="1028204" cy="1521935"/>
          </a:xfrm>
          <a:prstGeom prst="rect">
            <a:avLst/>
          </a:prstGeom>
          <a:ln w="12700">
            <a:miter lim="400000"/>
          </a:ln>
        </p:spPr>
      </p:pic>
      <p:pic>
        <p:nvPicPr>
          <p:cNvPr id="601"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541321" flipH="1">
            <a:off x="1759793" y="2850008"/>
            <a:ext cx="2095501" cy="143356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599"/>
                                        </p:tgtEl>
                                        <p:attrNameLst>
                                          <p:attrName>style.visibility</p:attrName>
                                        </p:attrNameLst>
                                      </p:cBhvr>
                                      <p:to>
                                        <p:strVal val="visible"/>
                                      </p:to>
                                    </p:set>
                                    <p:animEffect transition="in" filter="fade">
                                      <p:cBhvr>
                                        <p:cTn id="7" dur="500"/>
                                        <p:tgtEl>
                                          <p:spTgt spid="599"/>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600"/>
                                        </p:tgtEl>
                                        <p:attrNameLst>
                                          <p:attrName>style.visibility</p:attrName>
                                        </p:attrNameLst>
                                      </p:cBhvr>
                                      <p:to>
                                        <p:strVal val="visible"/>
                                      </p:to>
                                    </p:set>
                                    <p:animEffect transition="in" filter="fade">
                                      <p:cBhvr>
                                        <p:cTn id="11" dur="500"/>
                                        <p:tgtEl>
                                          <p:spTgt spid="600"/>
                                        </p:tgtEl>
                                      </p:cBhvr>
                                    </p:animEffect>
                                  </p:childTnLst>
                                </p:cTn>
                              </p:par>
                            </p:childTnLst>
                          </p:cTn>
                        </p:par>
                        <p:par>
                          <p:cTn id="12" fill="hold">
                            <p:stCondLst>
                              <p:cond delay="1000"/>
                            </p:stCondLst>
                            <p:childTnLst>
                              <p:par>
                                <p:cTn id="13" presetID="10" presetClass="entr" fill="hold" grpId="0" nodeType="afterEffect">
                                  <p:stCondLst>
                                    <p:cond delay="0"/>
                                  </p:stCondLst>
                                  <p:iterate>
                                    <p:tmAbs val="0"/>
                                  </p:iterate>
                                  <p:childTnLst>
                                    <p:set>
                                      <p:cBhvr>
                                        <p:cTn id="14" fill="hold"/>
                                        <p:tgtEl>
                                          <p:spTgt spid="601"/>
                                        </p:tgtEl>
                                        <p:attrNameLst>
                                          <p:attrName>style.visibility</p:attrName>
                                        </p:attrNameLst>
                                      </p:cBhvr>
                                      <p:to>
                                        <p:strVal val="visible"/>
                                      </p:to>
                                    </p:set>
                                    <p:animEffect transition="in" filter="fade">
                                      <p:cBhvr>
                                        <p:cTn id="15" dur="50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 grpId="0" animBg="1" advAuto="0"/>
      <p:bldP spid="600" grpId="0" animBg="1" advAuto="0"/>
      <p:bldP spid="601"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a:extLst>
              <a:ext uri="{FF2B5EF4-FFF2-40B4-BE49-F238E27FC236}">
                <a16:creationId xmlns:a16="http://schemas.microsoft.com/office/drawing/2014/main" id="{5E4611ED-D71B-7E17-5240-89685AED6DC1}"/>
              </a:ext>
            </a:extLst>
          </p:cNvPr>
          <p:cNvPicPr>
            <a:picLocks noChangeAspect="1"/>
          </p:cNvPicPr>
          <p:nvPr/>
        </p:nvPicPr>
        <p:blipFill>
          <a:blip r:embed="rId3"/>
          <a:srcRect l="-5209" r="3642" b="-2"/>
          <a:stretch/>
        </p:blipFill>
        <p:spPr>
          <a:xfrm>
            <a:off x="691054" y="330263"/>
            <a:ext cx="8890612" cy="4873625"/>
          </a:xfrm>
          <a:prstGeom prst="rect">
            <a:avLst/>
          </a:prstGeom>
          <a:noFill/>
        </p:spPr>
      </p:pic>
      <p:sp>
        <p:nvSpPr>
          <p:cNvPr id="16" name="Slide Number Placeholder 4">
            <a:extLst>
              <a:ext uri="{FF2B5EF4-FFF2-40B4-BE49-F238E27FC236}">
                <a16:creationId xmlns:a16="http://schemas.microsoft.com/office/drawing/2014/main" id="{559D0B69-051C-417D-12F8-BF068986DBF5}"/>
              </a:ext>
            </a:extLst>
          </p:cNvPr>
          <p:cNvSpPr>
            <a:spLocks noGrp="1"/>
          </p:cNvSpPr>
          <p:nvPr>
            <p:ph type="sldNum" sz="quarter" idx="12"/>
          </p:nvPr>
        </p:nvSpPr>
        <p:spPr>
          <a:xfrm>
            <a:off x="8610600" y="6356350"/>
            <a:ext cx="2743200" cy="365125"/>
          </a:xfrm>
        </p:spPr>
        <p:txBody>
          <a:bodyPr/>
          <a:lstStyle/>
          <a:p>
            <a:pPr>
              <a:spcAft>
                <a:spcPts val="600"/>
              </a:spcAft>
            </a:pPr>
            <a:fld id="{660F3F40-12FA-4968-8235-5F18DAFE2DEF}" type="slidenum">
              <a:rPr lang="lv-LV" smtClean="0"/>
              <a:pPr>
                <a:spcAft>
                  <a:spcPts val="600"/>
                </a:spcAft>
              </a:pPr>
              <a:t>67</a:t>
            </a:fld>
            <a:endParaRPr lang="lv-LV"/>
          </a:p>
        </p:txBody>
      </p:sp>
      <p:sp>
        <p:nvSpPr>
          <p:cNvPr id="2" name="Slide Number Placeholder 1" hidden="1">
            <a:extLst>
              <a:ext uri="{FF2B5EF4-FFF2-40B4-BE49-F238E27FC236}">
                <a16:creationId xmlns:a16="http://schemas.microsoft.com/office/drawing/2014/main" id="{41F862B3-FE91-CA89-A55E-2AA2F966A05A}"/>
              </a:ext>
            </a:extLst>
          </p:cNvPr>
          <p:cNvSpPr>
            <a:spLocks noGrp="1"/>
          </p:cNvSpPr>
          <p:nvPr>
            <p:ph type="sldNum" sz="quarter" idx="12"/>
          </p:nvPr>
        </p:nvSpPr>
        <p:spPr/>
        <p:txBody>
          <a:bodyPr/>
          <a:lstStyle/>
          <a:p>
            <a:pPr>
              <a:spcAft>
                <a:spcPts val="600"/>
              </a:spcAft>
            </a:pPr>
            <a:fld id="{86CB4B4D-7CA3-9044-876B-883B54F8677D}" type="slidenum">
              <a:rPr lang="lv-LV" smtClean="0"/>
              <a:pPr>
                <a:spcAft>
                  <a:spcPts val="600"/>
                </a:spcAft>
              </a:pPr>
              <a:t>67</a:t>
            </a:fld>
            <a:endParaRPr lang="lv-LV"/>
          </a:p>
        </p:txBody>
      </p:sp>
      <p:sp>
        <p:nvSpPr>
          <p:cNvPr id="11" name="TextBox 10">
            <a:extLst>
              <a:ext uri="{FF2B5EF4-FFF2-40B4-BE49-F238E27FC236}">
                <a16:creationId xmlns:a16="http://schemas.microsoft.com/office/drawing/2014/main" id="{2A2355EE-6308-F217-E2A8-FCDA4CEDB2F9}"/>
              </a:ext>
            </a:extLst>
          </p:cNvPr>
          <p:cNvSpPr txBox="1"/>
          <p:nvPr/>
        </p:nvSpPr>
        <p:spPr>
          <a:xfrm>
            <a:off x="5221742" y="4448072"/>
            <a:ext cx="4900666" cy="1511632"/>
          </a:xfrm>
          <a:prstGeom prst="rect">
            <a:avLst/>
          </a:prstGeom>
          <a:noFill/>
          <a:ln w="28575">
            <a:solidFill>
              <a:srgbClr val="68478C"/>
            </a:solidFill>
          </a:ln>
        </p:spPr>
        <p:txBody>
          <a:bodyPr wrap="square">
            <a:spAutoFit/>
          </a:bodyPr>
          <a:lstStyle/>
          <a:p>
            <a:pPr>
              <a:lnSpc>
                <a:spcPct val="200000"/>
              </a:lnSpc>
            </a:pPr>
            <a:r>
              <a:rPr lang="en-US" sz="1200" dirty="0">
                <a:latin typeface="Verdana" panose="020B0604030504040204" pitchFamily="34" charset="0"/>
                <a:ea typeface="Verdana" panose="020B0604030504040204" pitchFamily="34" charset="0"/>
              </a:rPr>
              <a:t>🔥 </a:t>
            </a:r>
            <a:r>
              <a:rPr lang="lv-LV" sz="1200" dirty="0">
                <a:latin typeface="Verdana" panose="020B0604030504040204" pitchFamily="34" charset="0"/>
                <a:ea typeface="Verdana" panose="020B0604030504040204" pitchFamily="34" charset="0"/>
              </a:rPr>
              <a:t>P</a:t>
            </a:r>
            <a:r>
              <a:rPr lang="en-US" sz="1200" dirty="0" err="1">
                <a:latin typeface="Verdana" panose="020B0604030504040204" pitchFamily="34" charset="0"/>
                <a:ea typeface="Verdana" panose="020B0604030504040204" pitchFamily="34" charset="0"/>
              </a:rPr>
              <a:t>adomi</a:t>
            </a:r>
            <a:r>
              <a:rPr lang="en-US" sz="1200" dirty="0">
                <a:latin typeface="Verdana" panose="020B0604030504040204" pitchFamily="34" charset="0"/>
                <a:ea typeface="Verdana" panose="020B0604030504040204" pitchFamily="34" charset="0"/>
              </a:rPr>
              <a:t> no </a:t>
            </a:r>
            <a:r>
              <a:rPr lang="lv-LV" sz="1200" dirty="0">
                <a:latin typeface="Verdana" panose="020B0604030504040204" pitchFamily="34" charset="0"/>
                <a:ea typeface="Verdana" panose="020B0604030504040204" pitchFamily="34" charset="0"/>
              </a:rPr>
              <a:t>N</a:t>
            </a:r>
            <a:r>
              <a:rPr lang="en-US" sz="1200" dirty="0">
                <a:latin typeface="Verdana" panose="020B0604030504040204" pitchFamily="34" charset="0"/>
                <a:ea typeface="Verdana" panose="020B0604030504040204" pitchFamily="34" charset="0"/>
              </a:rPr>
              <a:t>KP un </a:t>
            </a:r>
            <a:r>
              <a:rPr lang="en-US" sz="1200" dirty="0" err="1">
                <a:latin typeface="Verdana" panose="020B0604030504040204" pitchFamily="34" charset="0"/>
                <a:ea typeface="Verdana" panose="020B0604030504040204" pitchFamily="34" charset="0"/>
              </a:rPr>
              <a:t>uzvarētājiem</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a:t>
            </a:r>
            <a:r>
              <a:rPr lang="lv-LV" sz="1200" dirty="0">
                <a:latin typeface="Verdana" panose="020B0604030504040204" pitchFamily="34" charset="0"/>
                <a:ea typeface="Verdana" panose="020B0604030504040204" pitchFamily="34" charset="0"/>
              </a:rPr>
              <a:t> Skaidri</a:t>
            </a:r>
            <a:r>
              <a:rPr lang="en-US" sz="1200" dirty="0">
                <a:latin typeface="Verdana" panose="020B0604030504040204" pitchFamily="34" charset="0"/>
                <a:ea typeface="Verdana" panose="020B0604030504040204" pitchFamily="34" charset="0"/>
              </a:rPr>
              <a:t> </a:t>
            </a:r>
            <a:r>
              <a:rPr lang="en-US" sz="1200" dirty="0" err="1">
                <a:latin typeface="Verdana" panose="020B0604030504040204" pitchFamily="34" charset="0"/>
                <a:ea typeface="Verdana" panose="020B0604030504040204" pitchFamily="34" charset="0"/>
              </a:rPr>
              <a:t>padomi</a:t>
            </a:r>
            <a:r>
              <a:rPr lang="en-US" sz="1200" dirty="0">
                <a:latin typeface="Verdana" panose="020B0604030504040204" pitchFamily="34" charset="0"/>
                <a:ea typeface="Verdana" panose="020B0604030504040204" pitchFamily="34" charset="0"/>
              </a:rPr>
              <a:t> </a:t>
            </a:r>
            <a:r>
              <a:rPr lang="en-US" sz="1200" dirty="0" err="1">
                <a:latin typeface="Verdana" panose="020B0604030504040204" pitchFamily="34" charset="0"/>
                <a:ea typeface="Verdana" panose="020B0604030504040204" pitchFamily="34" charset="0"/>
              </a:rPr>
              <a:t>izcilam</a:t>
            </a:r>
            <a:r>
              <a:rPr lang="en-US" sz="1200" dirty="0">
                <a:latin typeface="Verdana" panose="020B0604030504040204" pitchFamily="34" charset="0"/>
                <a:ea typeface="Verdana" panose="020B0604030504040204" pitchFamily="34" charset="0"/>
              </a:rPr>
              <a:t> </a:t>
            </a:r>
            <a:r>
              <a:rPr lang="lv-LV" sz="1200" dirty="0">
                <a:latin typeface="Verdana" panose="020B0604030504040204" pitchFamily="34" charset="0"/>
                <a:ea typeface="Verdana" panose="020B0604030504040204" pitchFamily="34" charset="0"/>
              </a:rPr>
              <a:t>projektam</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 EI</a:t>
            </a:r>
            <a:r>
              <a:rPr lang="lv-LV" sz="1200" dirty="0">
                <a:latin typeface="Verdana" panose="020B0604030504040204" pitchFamily="34" charset="0"/>
                <a:ea typeface="Verdana" panose="020B0604030504040204" pitchFamily="34" charset="0"/>
              </a:rPr>
              <a:t>C</a:t>
            </a:r>
            <a:r>
              <a:rPr lang="en-US" sz="1200" dirty="0">
                <a:latin typeface="Verdana" panose="020B0604030504040204" pitchFamily="34" charset="0"/>
                <a:ea typeface="Verdana" panose="020B0604030504040204" pitchFamily="34" charset="0"/>
              </a:rPr>
              <a:t> </a:t>
            </a:r>
            <a:r>
              <a:rPr lang="en-US" sz="1200" dirty="0" err="1">
                <a:latin typeface="Verdana" panose="020B0604030504040204" pitchFamily="34" charset="0"/>
                <a:ea typeface="Verdana" panose="020B0604030504040204" pitchFamily="34" charset="0"/>
              </a:rPr>
              <a:t>kritēriji</a:t>
            </a:r>
            <a:br>
              <a:rPr lang="en-US" sz="1200" dirty="0">
                <a:latin typeface="Verdana" panose="020B0604030504040204" pitchFamily="34" charset="0"/>
                <a:ea typeface="Verdana" panose="020B0604030504040204" pitchFamily="34" charset="0"/>
              </a:rPr>
            </a:br>
            <a:r>
              <a:rPr lang="en-US" sz="1200" dirty="0">
                <a:latin typeface="Verdana" panose="020B0604030504040204" pitchFamily="34" charset="0"/>
                <a:ea typeface="Verdana" panose="020B0604030504040204" pitchFamily="34" charset="0"/>
              </a:rPr>
              <a:t>✅ </a:t>
            </a:r>
            <a:r>
              <a:rPr lang="lv-LV" sz="1200" dirty="0" err="1">
                <a:latin typeface="Verdana" panose="020B0604030504040204" pitchFamily="34" charset="0"/>
                <a:ea typeface="Verdana" panose="020B0604030504040204" pitchFamily="34" charset="0"/>
              </a:rPr>
              <a:t>Checklist</a:t>
            </a:r>
            <a:endParaRPr lang="lv-LV" sz="12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950997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75512B-E7CD-827C-4766-F38956752ACB}"/>
              </a:ext>
            </a:extLst>
          </p:cNvPr>
          <p:cNvSpPr>
            <a:spLocks noGrp="1"/>
          </p:cNvSpPr>
          <p:nvPr>
            <p:ph type="title"/>
          </p:nvPr>
        </p:nvSpPr>
        <p:spPr>
          <a:xfrm>
            <a:off x="1045028" y="244738"/>
            <a:ext cx="9942716" cy="1554480"/>
          </a:xfrm>
        </p:spPr>
        <p:txBody>
          <a:bodyPr anchor="ctr">
            <a:normAutofit/>
          </a:bodyPr>
          <a:lstStyle/>
          <a:p>
            <a:r>
              <a:rPr lang="lv-LV" sz="3200" dirty="0">
                <a:latin typeface="Verdana" panose="020B0604030504040204" pitchFamily="34" charset="0"/>
                <a:ea typeface="Verdana" panose="020B0604030504040204" pitchFamily="34" charset="0"/>
              </a:rPr>
              <a:t>EIC veiksmes stāsts: </a:t>
            </a:r>
            <a:r>
              <a:rPr lang="lv-LV" sz="3200" b="1" dirty="0">
                <a:latin typeface="Verdana" panose="020B0604030504040204" pitchFamily="34" charset="0"/>
                <a:ea typeface="Verdana" panose="020B0604030504040204" pitchFamily="34" charset="0"/>
              </a:rPr>
              <a:t>NACO </a:t>
            </a:r>
            <a:r>
              <a:rPr lang="lv-LV" sz="3200" b="1" dirty="0" err="1">
                <a:latin typeface="Verdana" panose="020B0604030504040204" pitchFamily="34" charset="0"/>
                <a:ea typeface="Verdana" panose="020B0604030504040204" pitchFamily="34" charset="0"/>
              </a:rPr>
              <a:t>technologies</a:t>
            </a:r>
            <a:endParaRPr lang="lv-LV" sz="3200" b="1" dirty="0">
              <a:latin typeface="Verdana" panose="020B0604030504040204" pitchFamily="34" charset="0"/>
              <a:ea typeface="Verdana" panose="020B0604030504040204" pitchFamily="34" charset="0"/>
            </a:endParaRPr>
          </a:p>
        </p:txBody>
      </p:sp>
      <p:sp>
        <p:nvSpPr>
          <p:cNvPr id="7" name="Content Placeholder 6">
            <a:extLst>
              <a:ext uri="{FF2B5EF4-FFF2-40B4-BE49-F238E27FC236}">
                <a16:creationId xmlns:a16="http://schemas.microsoft.com/office/drawing/2014/main" id="{43E4AF9C-BF06-4F50-FF61-070630B2385F}"/>
              </a:ext>
            </a:extLst>
          </p:cNvPr>
          <p:cNvSpPr>
            <a:spLocks noGrp="1"/>
          </p:cNvSpPr>
          <p:nvPr>
            <p:ph idx="1"/>
          </p:nvPr>
        </p:nvSpPr>
        <p:spPr>
          <a:xfrm>
            <a:off x="678972" y="1929373"/>
            <a:ext cx="10308772" cy="3438166"/>
          </a:xfrm>
        </p:spPr>
        <p:txBody>
          <a:bodyPr anchor="ctr">
            <a:normAutofit fontScale="70000" lnSpcReduction="20000"/>
          </a:bodyPr>
          <a:lstStyle/>
          <a:p>
            <a:pPr marL="457200" lvl="1" indent="0">
              <a:lnSpc>
                <a:spcPct val="120000"/>
              </a:lnSpc>
              <a:buNone/>
            </a:pPr>
            <a:r>
              <a:rPr lang="lv-LV" b="1" dirty="0"/>
              <a:t>Projekta mērķis:</a:t>
            </a:r>
            <a:r>
              <a:rPr lang="lv-LV" dirty="0"/>
              <a:t> Izstrādāt specializētus </a:t>
            </a:r>
            <a:r>
              <a:rPr lang="lv-LV" dirty="0" err="1"/>
              <a:t>nanopārklājumus</a:t>
            </a:r>
            <a:r>
              <a:rPr lang="lv-LV" dirty="0"/>
              <a:t> un jaunus materiālus, lai aizstātu platīnu ūdeņraža ražošanā, uzlabojot ilgtspējību un rentabilitāti.</a:t>
            </a:r>
            <a:br>
              <a:rPr lang="lv-LV" dirty="0"/>
            </a:br>
            <a:endParaRPr lang="lv-LV" dirty="0"/>
          </a:p>
          <a:p>
            <a:pPr marL="457200" lvl="1" indent="0">
              <a:lnSpc>
                <a:spcPct val="120000"/>
              </a:lnSpc>
              <a:buNone/>
            </a:pPr>
            <a:r>
              <a:rPr lang="lv-LV" b="1" dirty="0">
                <a:solidFill>
                  <a:schemeClr val="bg1"/>
                </a:solidFill>
                <a:highlight>
                  <a:srgbClr val="FF6600"/>
                </a:highlight>
              </a:rPr>
              <a:t>EIC atbalsts:</a:t>
            </a:r>
            <a:r>
              <a:rPr lang="lv-LV" dirty="0">
                <a:solidFill>
                  <a:schemeClr val="bg1"/>
                </a:solidFill>
                <a:highlight>
                  <a:srgbClr val="FF6600"/>
                </a:highlight>
              </a:rPr>
              <a:t> Saņemts 2,3 miljonu eiro piešķīrums un 10 miljonu eiro kopējais ieguldījums no EIC </a:t>
            </a:r>
            <a:r>
              <a:rPr lang="lv-LV" dirty="0" err="1">
                <a:solidFill>
                  <a:schemeClr val="bg1"/>
                </a:solidFill>
                <a:highlight>
                  <a:srgbClr val="FF6600"/>
                </a:highlight>
              </a:rPr>
              <a:t>Accelerator</a:t>
            </a:r>
            <a:r>
              <a:rPr lang="lv-LV" dirty="0">
                <a:solidFill>
                  <a:schemeClr val="bg1"/>
                </a:solidFill>
                <a:highlight>
                  <a:srgbClr val="FF6600"/>
                </a:highlight>
              </a:rPr>
              <a:t>.</a:t>
            </a:r>
            <a:br>
              <a:rPr lang="lv-LV" dirty="0"/>
            </a:br>
            <a:endParaRPr lang="lv-LV" dirty="0"/>
          </a:p>
          <a:p>
            <a:pPr marL="457200" lvl="1" indent="0">
              <a:lnSpc>
                <a:spcPct val="120000"/>
              </a:lnSpc>
              <a:buNone/>
            </a:pPr>
            <a:r>
              <a:rPr lang="lv-LV" b="1" dirty="0"/>
              <a:t>Inovācija:</a:t>
            </a:r>
            <a:r>
              <a:rPr lang="lv-LV" dirty="0"/>
              <a:t> Ieviests ātrdarbīgs </a:t>
            </a:r>
            <a:r>
              <a:rPr lang="lv-LV" dirty="0" err="1"/>
              <a:t>nanopārklājuma</a:t>
            </a:r>
            <a:r>
              <a:rPr lang="lv-LV" dirty="0"/>
              <a:t> process, kas samazina retā metāla patēriņu 10 reizes.</a:t>
            </a:r>
            <a:br>
              <a:rPr lang="lv-LV" dirty="0"/>
            </a:br>
            <a:endParaRPr lang="lv-LV" dirty="0"/>
          </a:p>
          <a:p>
            <a:pPr marL="457200" lvl="1" indent="0">
              <a:lnSpc>
                <a:spcPct val="120000"/>
              </a:lnSpc>
              <a:buNone/>
            </a:pPr>
            <a:r>
              <a:rPr lang="lv-LV" b="1" dirty="0"/>
              <a:t>Ietekme:</a:t>
            </a:r>
            <a:r>
              <a:rPr lang="lv-LV" dirty="0"/>
              <a:t> nodrošina lētāku un ilgtspējīgāku ekoloģiskā ūdeņraža ražošanu, nodrošinot katalītiskus un aizsargpārklājumus galvenajām ūdeņraža sistēmas sastāvdaļām.</a:t>
            </a:r>
            <a:br>
              <a:rPr lang="lv-LV" dirty="0"/>
            </a:br>
            <a:endParaRPr lang="lv-LV" dirty="0"/>
          </a:p>
          <a:p>
            <a:pPr marL="457200" lvl="1" indent="0">
              <a:lnSpc>
                <a:spcPct val="120000"/>
              </a:lnSpc>
              <a:buNone/>
            </a:pPr>
            <a:r>
              <a:rPr lang="lv-LV" b="1" dirty="0"/>
              <a:t>Nākotnes vīzija:</a:t>
            </a:r>
            <a:r>
              <a:rPr lang="lv-LV" dirty="0"/>
              <a:t> Veicināt zaļo ūdeņraža revolūciju, sekmējot pāreju uz videi draudzīgu ekonomiku.</a:t>
            </a:r>
          </a:p>
        </p:txBody>
      </p:sp>
      <p:sp>
        <p:nvSpPr>
          <p:cNvPr id="8" name="Rectangle 7">
            <a:extLst>
              <a:ext uri="{FF2B5EF4-FFF2-40B4-BE49-F238E27FC236}">
                <a16:creationId xmlns:a16="http://schemas.microsoft.com/office/drawing/2014/main" id="{FB6E93C9-E31F-F9C0-FA25-C3907BFD0AF4}"/>
              </a:ext>
            </a:extLst>
          </p:cNvPr>
          <p:cNvSpPr/>
          <p:nvPr/>
        </p:nvSpPr>
        <p:spPr>
          <a:xfrm>
            <a:off x="365764" y="6397292"/>
            <a:ext cx="12231625" cy="254340"/>
          </a:xfrm>
          <a:prstGeom prst="rect">
            <a:avLst/>
          </a:prstGeom>
          <a:solidFill>
            <a:srgbClr val="684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7995158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lorful pinwheel in a field&#10;&#10;Description automatically generated">
            <a:extLst>
              <a:ext uri="{FF2B5EF4-FFF2-40B4-BE49-F238E27FC236}">
                <a16:creationId xmlns:a16="http://schemas.microsoft.com/office/drawing/2014/main" id="{9933A093-E350-D39E-92C6-96E91F32D60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val="0"/>
              </a:ext>
            </a:extLst>
          </a:blip>
          <a:srcRect b="24267"/>
          <a:stretch/>
        </p:blipFill>
        <p:spPr>
          <a:xfrm>
            <a:off x="-1" y="-33162"/>
            <a:ext cx="6094943" cy="6891162"/>
          </a:xfrm>
          <a:prstGeom prst="rect">
            <a:avLst/>
          </a:prstGeom>
        </p:spPr>
      </p:pic>
      <p:pic>
        <p:nvPicPr>
          <p:cNvPr id="561" name="rectangles-02.ai" descr="rectangles-02.ai"/>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195255" y="4903129"/>
            <a:ext cx="2522715" cy="1779037"/>
          </a:xfrm>
          <a:prstGeom prst="rect">
            <a:avLst/>
          </a:prstGeom>
          <a:ln w="12700">
            <a:miter lim="400000"/>
          </a:ln>
        </p:spPr>
      </p:pic>
      <p:sp>
        <p:nvSpPr>
          <p:cNvPr id="562" name="Rectangle 16"/>
          <p:cNvSpPr txBox="1">
            <a:spLocks noGrp="1"/>
          </p:cNvSpPr>
          <p:nvPr>
            <p:ph type="sldNum" sz="quarter" idx="2"/>
          </p:nvPr>
        </p:nvSpPr>
        <p:spPr>
          <a:xfrm>
            <a:off x="357252" y="6406643"/>
            <a:ext cx="240234"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69</a:t>
            </a:fld>
            <a:endParaRPr/>
          </a:p>
        </p:txBody>
      </p:sp>
      <p:sp>
        <p:nvSpPr>
          <p:cNvPr id="563" name="Straight Connector 32"/>
          <p:cNvSpPr/>
          <p:nvPr/>
        </p:nvSpPr>
        <p:spPr>
          <a:xfrm>
            <a:off x="6097058" y="-33162"/>
            <a:ext cx="1" cy="994755"/>
          </a:xfrm>
          <a:prstGeom prst="line">
            <a:avLst/>
          </a:prstGeom>
          <a:ln w="57150">
            <a:solidFill>
              <a:srgbClr val="BD443F"/>
            </a:solidFill>
            <a:miter/>
          </a:ln>
        </p:spPr>
        <p:txBody>
          <a:bodyPr lIns="45719" rIns="45719"/>
          <a:lstStyle/>
          <a:p>
            <a:pPr defTabSz="914034">
              <a:defRPr b="1">
                <a:solidFill>
                  <a:srgbClr val="494949"/>
                </a:solidFill>
                <a:latin typeface="Open Sans"/>
                <a:ea typeface="Open Sans"/>
                <a:cs typeface="Open Sans"/>
                <a:sym typeface="Open Sans"/>
              </a:defRPr>
            </a:pPr>
            <a:endParaRPr/>
          </a:p>
        </p:txBody>
      </p:sp>
      <p:grpSp>
        <p:nvGrpSpPr>
          <p:cNvPr id="566" name="Group 45"/>
          <p:cNvGrpSpPr/>
          <p:nvPr/>
        </p:nvGrpSpPr>
        <p:grpSpPr>
          <a:xfrm>
            <a:off x="5994400" y="2165025"/>
            <a:ext cx="203201" cy="3274812"/>
            <a:chOff x="0" y="-1835478"/>
            <a:chExt cx="203200" cy="3274811"/>
          </a:xfrm>
        </p:grpSpPr>
        <p:sp>
          <p:nvSpPr>
            <p:cNvPr id="564" name="Straight Connector 42"/>
            <p:cNvSpPr/>
            <p:nvPr/>
          </p:nvSpPr>
          <p:spPr>
            <a:xfrm flipH="1">
              <a:off x="101071" y="-1835479"/>
              <a:ext cx="1" cy="3105481"/>
            </a:xfrm>
            <a:prstGeom prst="line">
              <a:avLst/>
            </a:prstGeom>
            <a:noFill/>
            <a:ln w="57150" cap="flat">
              <a:solidFill>
                <a:srgbClr val="BD443F"/>
              </a:solidFill>
              <a:prstDash val="solid"/>
              <a:miter lim="800000"/>
            </a:ln>
            <a:effectLst/>
          </p:spPr>
          <p:txBody>
            <a:bodyPr wrap="square" lIns="45719" tIns="45719" rIns="45719" bIns="45719" numCol="1" anchor="t">
              <a:noAutofit/>
            </a:bodyPr>
            <a:lstStyle/>
            <a:p>
              <a:pPr defTabSz="914034">
                <a:defRPr b="1">
                  <a:solidFill>
                    <a:srgbClr val="494949"/>
                  </a:solidFill>
                  <a:latin typeface="Open Sans"/>
                  <a:ea typeface="Open Sans"/>
                  <a:cs typeface="Open Sans"/>
                  <a:sym typeface="Open Sans"/>
                </a:defRPr>
              </a:pPr>
              <a:endParaRPr/>
            </a:p>
          </p:txBody>
        </p:sp>
        <p:sp>
          <p:nvSpPr>
            <p:cNvPr id="565" name="Oval 44"/>
            <p:cNvSpPr/>
            <p:nvPr/>
          </p:nvSpPr>
          <p:spPr>
            <a:xfrm>
              <a:off x="0" y="1236133"/>
              <a:ext cx="203201" cy="203201"/>
            </a:xfrm>
            <a:prstGeom prst="ellipse">
              <a:avLst/>
            </a:prstGeom>
            <a:solidFill>
              <a:srgbClr val="BD443F"/>
            </a:solidFill>
            <a:ln w="6350" cap="flat">
              <a:solidFill>
                <a:srgbClr val="BD443F"/>
              </a:solidFill>
              <a:prstDash val="solid"/>
              <a:miter lim="8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grpSp>
      <p:pic>
        <p:nvPicPr>
          <p:cNvPr id="567" name="EIC square.ai" descr="EIC square.ai"/>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51930" y="6247878"/>
            <a:ext cx="1397816" cy="469766"/>
          </a:xfrm>
          <a:prstGeom prst="rect">
            <a:avLst/>
          </a:prstGeom>
          <a:ln w="12700">
            <a:miter lim="400000"/>
          </a:ln>
        </p:spPr>
      </p:pic>
      <p:sp>
        <p:nvSpPr>
          <p:cNvPr id="568" name="Straight Connector 33"/>
          <p:cNvSpPr/>
          <p:nvPr/>
        </p:nvSpPr>
        <p:spPr>
          <a:xfrm>
            <a:off x="6738713" y="1584511"/>
            <a:ext cx="3285068" cy="16020"/>
          </a:xfrm>
          <a:prstGeom prst="line">
            <a:avLst/>
          </a:prstGeom>
          <a:ln w="38100">
            <a:solidFill>
              <a:srgbClr val="BD443F"/>
            </a:solidFill>
            <a:prstDash val="sysDot"/>
            <a:miter/>
          </a:ln>
        </p:spPr>
        <p:txBody>
          <a:bodyPr lIns="45719" rIns="45719"/>
          <a:lstStyle/>
          <a:p>
            <a:pPr defTabSz="914034">
              <a:defRPr b="1">
                <a:solidFill>
                  <a:srgbClr val="494949"/>
                </a:solidFill>
                <a:latin typeface="Open Sans"/>
                <a:ea typeface="Open Sans"/>
                <a:cs typeface="Open Sans"/>
                <a:sym typeface="Open Sans"/>
              </a:defRPr>
            </a:pPr>
            <a:endParaRPr/>
          </a:p>
        </p:txBody>
      </p:sp>
      <p:grpSp>
        <p:nvGrpSpPr>
          <p:cNvPr id="571" name="Group 20"/>
          <p:cNvGrpSpPr/>
          <p:nvPr/>
        </p:nvGrpSpPr>
        <p:grpSpPr>
          <a:xfrm>
            <a:off x="5376333" y="888811"/>
            <a:ext cx="1439334" cy="1439334"/>
            <a:chOff x="0" y="0"/>
            <a:chExt cx="1439332" cy="1439332"/>
          </a:xfrm>
        </p:grpSpPr>
        <p:sp>
          <p:nvSpPr>
            <p:cNvPr id="569" name="Oval 9"/>
            <p:cNvSpPr/>
            <p:nvPr/>
          </p:nvSpPr>
          <p:spPr>
            <a:xfrm>
              <a:off x="0" y="0"/>
              <a:ext cx="1439333" cy="1439333"/>
            </a:xfrm>
            <a:prstGeom prst="ellipse">
              <a:avLst/>
            </a:prstGeom>
            <a:solidFill>
              <a:srgbClr val="FFFFFF"/>
            </a:solidFill>
            <a:ln w="6350" cap="flat">
              <a:solidFill>
                <a:srgbClr val="BD443F"/>
              </a:solidFill>
              <a:prstDash val="solid"/>
              <a:miter lim="8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sp>
          <p:nvSpPr>
            <p:cNvPr id="570" name="Oval 16"/>
            <p:cNvSpPr/>
            <p:nvPr/>
          </p:nvSpPr>
          <p:spPr>
            <a:xfrm>
              <a:off x="203466" y="203466"/>
              <a:ext cx="1032401" cy="1032401"/>
            </a:xfrm>
            <a:prstGeom prst="ellipse">
              <a:avLst/>
            </a:prstGeom>
            <a:solidFill>
              <a:srgbClr val="BD443F"/>
            </a:solidFill>
            <a:ln w="12700" cap="flat">
              <a:noFill/>
              <a:miter lim="400000"/>
            </a:ln>
            <a:effectLst/>
          </p:spPr>
          <p:txBody>
            <a:bodyPr wrap="square" lIns="45719" tIns="45719" rIns="45719" bIns="45719" numCol="1" anchor="ctr">
              <a:noAutofit/>
            </a:bodyPr>
            <a:lstStyle/>
            <a:p>
              <a:pPr algn="ctr" defTabSz="914034">
                <a:defRPr sz="2400" b="1">
                  <a:solidFill>
                    <a:srgbClr val="FFFFFF"/>
                  </a:solidFill>
                  <a:latin typeface="Open Sans"/>
                  <a:ea typeface="Open Sans"/>
                  <a:cs typeface="Open Sans"/>
                  <a:sym typeface="Open Sans"/>
                </a:defRPr>
              </a:pPr>
              <a:endParaRPr/>
            </a:p>
          </p:txBody>
        </p:sp>
      </p:grpSp>
      <p:sp>
        <p:nvSpPr>
          <p:cNvPr id="572" name="Rectangle 40"/>
          <p:cNvSpPr txBox="1"/>
          <p:nvPr/>
        </p:nvSpPr>
        <p:spPr>
          <a:xfrm>
            <a:off x="7114688" y="989140"/>
            <a:ext cx="1153519"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914034">
              <a:defRPr sz="2400">
                <a:solidFill>
                  <a:srgbClr val="BD443F"/>
                </a:solidFill>
                <a:latin typeface="Averta PE Bold"/>
                <a:ea typeface="Averta PE Bold"/>
                <a:cs typeface="Averta PE Bold"/>
                <a:sym typeface="Averta PE Bold"/>
              </a:defRPr>
            </a:lvl1pPr>
          </a:lstStyle>
          <a:p>
            <a:r>
              <a:rPr lang="fr-BE" dirty="0"/>
              <a:t>EIC STEP</a:t>
            </a:r>
            <a:endParaRPr dirty="0"/>
          </a:p>
        </p:txBody>
      </p:sp>
      <p:pic>
        <p:nvPicPr>
          <p:cNvPr id="573" name="Image"/>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550469" y="1064993"/>
            <a:ext cx="1091062" cy="1086970"/>
          </a:xfrm>
          <a:prstGeom prst="rect">
            <a:avLst/>
          </a:prstGeom>
          <a:ln w="12700">
            <a:miter lim="400000"/>
          </a:ln>
        </p:spPr>
      </p:pic>
      <p:sp>
        <p:nvSpPr>
          <p:cNvPr id="574" name="TextBox 36"/>
          <p:cNvSpPr txBox="1"/>
          <p:nvPr/>
        </p:nvSpPr>
        <p:spPr>
          <a:xfrm>
            <a:off x="7121197" y="2279441"/>
            <a:ext cx="290258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a:solidFill>
                  <a:srgbClr val="2C2C2C"/>
                </a:solidFill>
                <a:latin typeface="Averta PE Regular"/>
                <a:ea typeface="Averta PE Regular"/>
                <a:cs typeface="Averta PE Regular"/>
                <a:sym typeface="Averta PE Regular"/>
              </a:defRPr>
            </a:pPr>
            <a:r>
              <a:rPr lang="en-US" sz="1400" dirty="0">
                <a:solidFill>
                  <a:srgbClr val="2C2C2C"/>
                </a:solidFill>
                <a:latin typeface="Averta PE Regular"/>
                <a:ea typeface="Averta PE Regular"/>
                <a:cs typeface="Averta PE Regular"/>
                <a:sym typeface="Averta PE Regular"/>
              </a:rPr>
              <a:t>For scale up companies (SMEs and small mid-caps) with game-changing innovations in Europe's critical technology areas.</a:t>
            </a:r>
          </a:p>
        </p:txBody>
      </p:sp>
      <p:sp>
        <p:nvSpPr>
          <p:cNvPr id="575" name="TextBox 36"/>
          <p:cNvSpPr txBox="1"/>
          <p:nvPr/>
        </p:nvSpPr>
        <p:spPr>
          <a:xfrm>
            <a:off x="1182332" y="866030"/>
            <a:ext cx="4353472" cy="5847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defTabSz="457200">
              <a:defRPr sz="1400">
                <a:solidFill>
                  <a:srgbClr val="222222"/>
                </a:solidFill>
                <a:latin typeface="Arial"/>
                <a:ea typeface="Arial"/>
                <a:cs typeface="Arial"/>
                <a:sym typeface="Arial"/>
              </a:defRPr>
            </a:pPr>
            <a:r>
              <a:rPr lang="en-US" sz="1600" b="1" dirty="0">
                <a:solidFill>
                  <a:schemeClr val="bg1"/>
                </a:solidFill>
                <a:latin typeface="Averta PE Semibold"/>
                <a:ea typeface="Averta PE Semibold"/>
                <a:cs typeface="Averta PE Semibold"/>
                <a:sym typeface="Averta PE Semibold"/>
              </a:rPr>
              <a:t>Co-investments from €10 to €30 million to </a:t>
            </a:r>
            <a:r>
              <a:rPr lang="en-US" sz="1600" b="1" dirty="0" err="1">
                <a:solidFill>
                  <a:schemeClr val="bg1"/>
                </a:solidFill>
                <a:latin typeface="Averta PE Semibold"/>
                <a:ea typeface="Averta PE Semibold"/>
                <a:cs typeface="Averta PE Semibold"/>
                <a:sym typeface="Averta PE Semibold"/>
              </a:rPr>
              <a:t>catalyse</a:t>
            </a:r>
            <a:r>
              <a:rPr lang="en-US" sz="1600" b="1" dirty="0">
                <a:solidFill>
                  <a:schemeClr val="bg1"/>
                </a:solidFill>
                <a:latin typeface="Averta PE Semibold"/>
                <a:ea typeface="Averta PE Semibold"/>
                <a:cs typeface="Averta PE Semibold"/>
                <a:sym typeface="Averta PE Semibold"/>
              </a:rPr>
              <a:t> major funding rounds</a:t>
            </a:r>
          </a:p>
        </p:txBody>
      </p:sp>
      <p:sp>
        <p:nvSpPr>
          <p:cNvPr id="2" name="TextBox 36">
            <a:extLst>
              <a:ext uri="{FF2B5EF4-FFF2-40B4-BE49-F238E27FC236}">
                <a16:creationId xmlns:a16="http://schemas.microsoft.com/office/drawing/2014/main" id="{585ABD70-7E9F-EF0D-12CE-B1F42E4B91FC}"/>
              </a:ext>
            </a:extLst>
          </p:cNvPr>
          <p:cNvSpPr txBox="1"/>
          <p:nvPr/>
        </p:nvSpPr>
        <p:spPr>
          <a:xfrm>
            <a:off x="7121196" y="1734237"/>
            <a:ext cx="3977920"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400">
                <a:solidFill>
                  <a:srgbClr val="2C2C2C"/>
                </a:solidFill>
                <a:latin typeface="Averta PE Regular"/>
                <a:ea typeface="Averta PE Regular"/>
                <a:cs typeface="Averta PE Regular"/>
                <a:sym typeface="Averta PE Regular"/>
              </a:defRPr>
            </a:pPr>
            <a:r>
              <a:rPr lang="en-IE" dirty="0">
                <a:solidFill>
                  <a:srgbClr val="BD443F"/>
                </a:solidFill>
                <a:latin typeface="Averta PE Semibold"/>
                <a:ea typeface="Averta PE Semibold"/>
                <a:cs typeface="Averta PE Semibold"/>
                <a:sym typeface="Averta PE Semibold"/>
              </a:rPr>
              <a:t>EIC Strategic Technologies for Europe Platform </a:t>
            </a:r>
            <a:endParaRPr dirty="0"/>
          </a:p>
        </p:txBody>
      </p:sp>
      <p:pic>
        <p:nvPicPr>
          <p:cNvPr id="3" name="Image" descr="Image">
            <a:extLst>
              <a:ext uri="{FF2B5EF4-FFF2-40B4-BE49-F238E27FC236}">
                <a16:creationId xmlns:a16="http://schemas.microsoft.com/office/drawing/2014/main" id="{B5E7B032-C94F-478B-8B4A-C41D5569A62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50165" y="4449956"/>
            <a:ext cx="2751894" cy="1439334"/>
          </a:xfrm>
          <a:prstGeom prst="rect">
            <a:avLst/>
          </a:prstGeom>
          <a:ln w="12700">
            <a:miter lim="400000"/>
          </a:ln>
        </p:spPr>
      </p:pic>
      <p:pic>
        <p:nvPicPr>
          <p:cNvPr id="4" name="Image" descr="Image">
            <a:extLst>
              <a:ext uri="{FF2B5EF4-FFF2-40B4-BE49-F238E27FC236}">
                <a16:creationId xmlns:a16="http://schemas.microsoft.com/office/drawing/2014/main" id="{162A533A-7586-5A8B-5E40-23CB3149E98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16740" y="5185115"/>
            <a:ext cx="2009034" cy="943107"/>
          </a:xfrm>
          <a:prstGeom prst="rect">
            <a:avLst/>
          </a:prstGeom>
          <a:ln w="12700">
            <a:miter lim="400000"/>
          </a:ln>
        </p:spPr>
      </p:pic>
    </p:spTree>
    <p:extLst>
      <p:ext uri="{BB962C8B-B14F-4D97-AF65-F5344CB8AC3E}">
        <p14:creationId xmlns:p14="http://schemas.microsoft.com/office/powerpoint/2010/main" val="177843399"/>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563"/>
                                        </p:tgtEl>
                                        <p:attrNameLst>
                                          <p:attrName>style.visibility</p:attrName>
                                        </p:attrNameLst>
                                      </p:cBhvr>
                                      <p:to>
                                        <p:strVal val="visible"/>
                                      </p:to>
                                    </p:set>
                                    <p:animEffect transition="in" filter="wipe(up)">
                                      <p:cBhvr>
                                        <p:cTn id="7" dur="500"/>
                                        <p:tgtEl>
                                          <p:spTgt spid="563"/>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p:tmAbs val="0"/>
                                  </p:iterate>
                                  <p:childTnLst>
                                    <p:set>
                                      <p:cBhvr>
                                        <p:cTn id="10" fill="hold"/>
                                        <p:tgtEl>
                                          <p:spTgt spid="571"/>
                                        </p:tgtEl>
                                        <p:attrNameLst>
                                          <p:attrName>style.visibility</p:attrName>
                                        </p:attrNameLst>
                                      </p:cBhvr>
                                      <p:to>
                                        <p:strVal val="visible"/>
                                      </p:to>
                                    </p:set>
                                    <p:anim calcmode="lin" valueType="num">
                                      <p:cBhvr>
                                        <p:cTn id="11" dur="500" fill="hold"/>
                                        <p:tgtEl>
                                          <p:spTgt spid="571"/>
                                        </p:tgtEl>
                                        <p:attrNameLst>
                                          <p:attrName>ppt_w</p:attrName>
                                        </p:attrNameLst>
                                      </p:cBhvr>
                                      <p:tavLst>
                                        <p:tav tm="0">
                                          <p:val>
                                            <p:fltVal val="0"/>
                                          </p:val>
                                        </p:tav>
                                        <p:tav tm="100000">
                                          <p:val>
                                            <p:strVal val="#ppt_w"/>
                                          </p:val>
                                        </p:tav>
                                      </p:tavLst>
                                    </p:anim>
                                    <p:anim calcmode="lin" valueType="num">
                                      <p:cBhvr>
                                        <p:cTn id="12" dur="500" fill="hold"/>
                                        <p:tgtEl>
                                          <p:spTgt spid="571"/>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10" presetClass="entr" fill="hold" grpId="0" nodeType="afterEffect">
                                  <p:stCondLst>
                                    <p:cond delay="0"/>
                                  </p:stCondLst>
                                  <p:iterate>
                                    <p:tmAbs val="0"/>
                                  </p:iterate>
                                  <p:childTnLst>
                                    <p:set>
                                      <p:cBhvr>
                                        <p:cTn id="15" fill="hold"/>
                                        <p:tgtEl>
                                          <p:spTgt spid="573"/>
                                        </p:tgtEl>
                                        <p:attrNameLst>
                                          <p:attrName>style.visibility</p:attrName>
                                        </p:attrNameLst>
                                      </p:cBhvr>
                                      <p:to>
                                        <p:strVal val="visible"/>
                                      </p:to>
                                    </p:set>
                                    <p:animEffect transition="in" filter="fade">
                                      <p:cBhvr>
                                        <p:cTn id="16" dur="100"/>
                                        <p:tgtEl>
                                          <p:spTgt spid="573"/>
                                        </p:tgtEl>
                                      </p:cBhvr>
                                    </p:animEffect>
                                  </p:childTnLst>
                                </p:cTn>
                              </p:par>
                            </p:childTnLst>
                          </p:cTn>
                        </p:par>
                        <p:par>
                          <p:cTn id="17" fill="hold">
                            <p:stCondLst>
                              <p:cond delay="1100"/>
                            </p:stCondLst>
                            <p:childTnLst>
                              <p:par>
                                <p:cTn id="18" presetID="22" presetClass="entr" presetSubtype="2" fill="hold" grpId="0" nodeType="afterEffect">
                                  <p:stCondLst>
                                    <p:cond delay="0"/>
                                  </p:stCondLst>
                                  <p:iterate>
                                    <p:tmAbs val="0"/>
                                  </p:iterate>
                                  <p:childTnLst>
                                    <p:set>
                                      <p:cBhvr>
                                        <p:cTn id="19" fill="hold"/>
                                        <p:tgtEl>
                                          <p:spTgt spid="568"/>
                                        </p:tgtEl>
                                        <p:attrNameLst>
                                          <p:attrName>style.visibility</p:attrName>
                                        </p:attrNameLst>
                                      </p:cBhvr>
                                      <p:to>
                                        <p:strVal val="visible"/>
                                      </p:to>
                                    </p:set>
                                    <p:animEffect transition="in" filter="wipe(right)">
                                      <p:cBhvr>
                                        <p:cTn id="20" dur="500"/>
                                        <p:tgtEl>
                                          <p:spTgt spid="568"/>
                                        </p:tgtEl>
                                      </p:cBhvr>
                                    </p:animEffect>
                                  </p:childTnLst>
                                </p:cTn>
                              </p:par>
                            </p:childTnLst>
                          </p:cTn>
                        </p:par>
                        <p:par>
                          <p:cTn id="21" fill="hold">
                            <p:stCondLst>
                              <p:cond delay="1600"/>
                            </p:stCondLst>
                            <p:childTnLst>
                              <p:par>
                                <p:cTn id="22" presetID="10" presetClass="entr" fill="hold" grpId="0" nodeType="afterEffect">
                                  <p:stCondLst>
                                    <p:cond delay="0"/>
                                  </p:stCondLst>
                                  <p:iterate>
                                    <p:tmAbs val="0"/>
                                  </p:iterate>
                                  <p:childTnLst>
                                    <p:set>
                                      <p:cBhvr>
                                        <p:cTn id="23" fill="hold"/>
                                        <p:tgtEl>
                                          <p:spTgt spid="572"/>
                                        </p:tgtEl>
                                        <p:attrNameLst>
                                          <p:attrName>style.visibility</p:attrName>
                                        </p:attrNameLst>
                                      </p:cBhvr>
                                      <p:to>
                                        <p:strVal val="visible"/>
                                      </p:to>
                                    </p:set>
                                    <p:animEffect transition="in" filter="fade">
                                      <p:cBhvr>
                                        <p:cTn id="24" dur="500"/>
                                        <p:tgtEl>
                                          <p:spTgt spid="572"/>
                                        </p:tgtEl>
                                      </p:cBhvr>
                                    </p:animEffect>
                                  </p:childTnLst>
                                </p:cTn>
                              </p:par>
                            </p:childTnLst>
                          </p:cTn>
                        </p:par>
                        <p:par>
                          <p:cTn id="25" fill="hold">
                            <p:stCondLst>
                              <p:cond delay="2100"/>
                            </p:stCondLst>
                            <p:childTnLst>
                              <p:par>
                                <p:cTn id="26" presetID="22" presetClass="entr" presetSubtype="1" fill="hold" grpId="0" nodeType="afterEffect">
                                  <p:stCondLst>
                                    <p:cond delay="0"/>
                                  </p:stCondLst>
                                  <p:iterate>
                                    <p:tmAbs val="0"/>
                                  </p:iterate>
                                  <p:childTnLst>
                                    <p:set>
                                      <p:cBhvr>
                                        <p:cTn id="27" fill="hold"/>
                                        <p:tgtEl>
                                          <p:spTgt spid="566"/>
                                        </p:tgtEl>
                                        <p:attrNameLst>
                                          <p:attrName>style.visibility</p:attrName>
                                        </p:attrNameLst>
                                      </p:cBhvr>
                                      <p:to>
                                        <p:strVal val="visible"/>
                                      </p:to>
                                    </p:set>
                                    <p:animEffect transition="in" filter="wipe(up)">
                                      <p:cBhvr>
                                        <p:cTn id="28" dur="500"/>
                                        <p:tgtEl>
                                          <p:spTgt spid="566"/>
                                        </p:tgtEl>
                                      </p:cBhvr>
                                    </p:animEffect>
                                  </p:childTnLst>
                                </p:cTn>
                              </p:par>
                            </p:childTnLst>
                          </p:cTn>
                        </p:par>
                        <p:par>
                          <p:cTn id="29" fill="hold">
                            <p:stCondLst>
                              <p:cond delay="2600"/>
                            </p:stCondLst>
                            <p:childTnLst>
                              <p:par>
                                <p:cTn id="30" presetID="10" presetClass="entr" fill="hold" grpId="0" nodeType="afterEffect">
                                  <p:stCondLst>
                                    <p:cond delay="0"/>
                                  </p:stCondLst>
                                  <p:iterate>
                                    <p:tmAbs val="0"/>
                                  </p:iterate>
                                  <p:childTnLst>
                                    <p:set>
                                      <p:cBhvr>
                                        <p:cTn id="31" fill="hold"/>
                                        <p:tgtEl>
                                          <p:spTgt spid="574"/>
                                        </p:tgtEl>
                                        <p:attrNameLst>
                                          <p:attrName>style.visibility</p:attrName>
                                        </p:attrNameLst>
                                      </p:cBhvr>
                                      <p:to>
                                        <p:strVal val="visible"/>
                                      </p:to>
                                    </p:set>
                                    <p:animEffect transition="in" filter="fade">
                                      <p:cBhvr>
                                        <p:cTn id="32" dur="500"/>
                                        <p:tgtEl>
                                          <p:spTgt spid="574"/>
                                        </p:tgtEl>
                                      </p:cBhvr>
                                    </p:animEffect>
                                  </p:childTnLst>
                                </p:cTn>
                              </p:par>
                            </p:childTnLst>
                          </p:cTn>
                        </p:par>
                        <p:par>
                          <p:cTn id="33" fill="hold">
                            <p:stCondLst>
                              <p:cond delay="3100"/>
                            </p:stCondLst>
                            <p:childTnLst>
                              <p:par>
                                <p:cTn id="34" presetID="10" presetClass="entr" fill="hold" grpId="0" nodeType="afterEffect">
                                  <p:stCondLst>
                                    <p:cond delay="0"/>
                                  </p:stCondLst>
                                  <p:iterate>
                                    <p:tmAbs val="0"/>
                                  </p:iterate>
                                  <p:childTnLst>
                                    <p:set>
                                      <p:cBhvr>
                                        <p:cTn id="35" fill="hold"/>
                                        <p:tgtEl>
                                          <p:spTgt spid="575"/>
                                        </p:tgtEl>
                                        <p:attrNameLst>
                                          <p:attrName>style.visibility</p:attrName>
                                        </p:attrNameLst>
                                      </p:cBhvr>
                                      <p:to>
                                        <p:strVal val="visible"/>
                                      </p:to>
                                    </p:set>
                                    <p:animEffect transition="in" filter="fade">
                                      <p:cBhvr>
                                        <p:cTn id="36" dur="1000"/>
                                        <p:tgtEl>
                                          <p:spTgt spid="575"/>
                                        </p:tgtEl>
                                      </p:cBhvr>
                                    </p:animEffect>
                                  </p:childTnLst>
                                </p:cTn>
                              </p:par>
                            </p:childTnLst>
                          </p:cTn>
                        </p:par>
                        <p:par>
                          <p:cTn id="37" fill="hold">
                            <p:stCondLst>
                              <p:cond delay="4100"/>
                            </p:stCondLst>
                            <p:childTnLst>
                              <p:par>
                                <p:cTn id="38" presetID="10" presetClass="entr" fill="hold" grpId="0" nodeType="afterEffect">
                                  <p:stCondLst>
                                    <p:cond delay="0"/>
                                  </p:stCondLst>
                                  <p:iterate>
                                    <p:tmAbs val="0"/>
                                  </p:iterate>
                                  <p:childTnLst>
                                    <p:set>
                                      <p:cBhvr>
                                        <p:cTn id="39" fill="hold"/>
                                        <p:tgtEl>
                                          <p:spTgt spid="2"/>
                                        </p:tgtEl>
                                        <p:attrNameLst>
                                          <p:attrName>style.visibility</p:attrName>
                                        </p:attrNameLst>
                                      </p:cBhvr>
                                      <p:to>
                                        <p:strVal val="visible"/>
                                      </p:to>
                                    </p:set>
                                    <p:animEffect transition="in" filter="fade">
                                      <p:cBhvr>
                                        <p:cTn id="40" dur="500"/>
                                        <p:tgtEl>
                                          <p:spTgt spid="2"/>
                                        </p:tgtEl>
                                      </p:cBhvr>
                                    </p:animEffect>
                                  </p:childTnLst>
                                </p:cTn>
                              </p:par>
                            </p:childTnLst>
                          </p:cTn>
                        </p:par>
                        <p:par>
                          <p:cTn id="41" fill="hold">
                            <p:stCondLst>
                              <p:cond delay="4600"/>
                            </p:stCondLst>
                            <p:childTnLst>
                              <p:par>
                                <p:cTn id="42" presetID="10" presetClass="entr" fill="hold" grpId="0" nodeType="afterEffect">
                                  <p:stCondLst>
                                    <p:cond delay="0"/>
                                  </p:stCondLst>
                                  <p:iterate>
                                    <p:tmAbs val="0"/>
                                  </p:iterate>
                                  <p:childTnLst>
                                    <p:set>
                                      <p:cBhvr>
                                        <p:cTn id="43" fill="hold"/>
                                        <p:tgtEl>
                                          <p:spTgt spid="3"/>
                                        </p:tgtEl>
                                        <p:attrNameLst>
                                          <p:attrName>style.visibility</p:attrName>
                                        </p:attrNameLst>
                                      </p:cBhvr>
                                      <p:to>
                                        <p:strVal val="visible"/>
                                      </p:to>
                                    </p:set>
                                    <p:animEffect transition="in" filter="fade">
                                      <p:cBhvr>
                                        <p:cTn id="44" dur="200"/>
                                        <p:tgtEl>
                                          <p:spTgt spid="3"/>
                                        </p:tgtEl>
                                      </p:cBhvr>
                                    </p:animEffect>
                                  </p:childTnLst>
                                </p:cTn>
                              </p:par>
                            </p:childTnLst>
                          </p:cTn>
                        </p:par>
                        <p:par>
                          <p:cTn id="45" fill="hold">
                            <p:stCondLst>
                              <p:cond delay="4800"/>
                            </p:stCondLst>
                            <p:childTnLst>
                              <p:par>
                                <p:cTn id="46" presetID="10" presetClass="entr" fill="hold" grpId="0" nodeType="afterEffect">
                                  <p:stCondLst>
                                    <p:cond delay="0"/>
                                  </p:stCondLst>
                                  <p:iterate>
                                    <p:tmAbs val="0"/>
                                  </p:iterate>
                                  <p:childTnLst>
                                    <p:set>
                                      <p:cBhvr>
                                        <p:cTn id="47" fill="hold"/>
                                        <p:tgtEl>
                                          <p:spTgt spid="4"/>
                                        </p:tgtEl>
                                        <p:attrNameLst>
                                          <p:attrName>style.visibility</p:attrName>
                                        </p:attrNameLst>
                                      </p:cBhvr>
                                      <p:to>
                                        <p:strVal val="visible"/>
                                      </p:to>
                                    </p:set>
                                    <p:animEffect transition="in" filter="fade">
                                      <p:cBhvr>
                                        <p:cTn id="48" dur="200"/>
                                        <p:tgtEl>
                                          <p:spTgt spid="4"/>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 grpId="0" animBg="1" advAuto="0"/>
      <p:bldP spid="566" grpId="0" animBg="1" advAuto="0"/>
      <p:bldP spid="568" grpId="0" animBg="1" advAuto="0"/>
      <p:bldP spid="571" grpId="0" animBg="1" advAuto="0"/>
      <p:bldP spid="572" grpId="0" animBg="1" advAuto="0"/>
      <p:bldP spid="573" grpId="0" animBg="1" advAuto="0"/>
      <p:bldP spid="574" grpId="0" animBg="1" advAuto="0"/>
      <p:bldP spid="575" grpId="0" animBg="1" advAuto="0"/>
      <p:bldP spid="2" grpId="0" animBg="1" advAuto="0"/>
      <p:bldP spid="3" grpId="0" animBg="1" advAuto="0"/>
      <p:bldP spid="4"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DBFDD4B-C703-C0C4-71C9-BD805267F922}"/>
              </a:ext>
            </a:extLst>
          </p:cNvPr>
          <p:cNvSpPr>
            <a:spLocks noGrp="1"/>
          </p:cNvSpPr>
          <p:nvPr>
            <p:ph type="title"/>
          </p:nvPr>
        </p:nvSpPr>
        <p:spPr>
          <a:xfrm>
            <a:off x="970380" y="339119"/>
            <a:ext cx="9675232" cy="914400"/>
          </a:xfrm>
        </p:spPr>
        <p:txBody>
          <a:bodyPr>
            <a:normAutofit fontScale="90000"/>
          </a:bodyPr>
          <a:lstStyle/>
          <a:p>
            <a:pPr>
              <a:defRPr/>
            </a:pPr>
            <a:r>
              <a:rPr lang="lv-LV" altLang="en-US" sz="3600" b="1" dirty="0">
                <a:solidFill>
                  <a:srgbClr val="002060"/>
                </a:solidFill>
                <a:latin typeface="Verdana" panose="020B0604030504040204" pitchFamily="34" charset="0"/>
                <a:ea typeface="Verdana" panose="020B0604030504040204" pitchFamily="34" charset="0"/>
                <a:cs typeface="Arial" panose="020B0604020202020204" pitchFamily="34" charset="0"/>
              </a:rPr>
              <a:t>LATVIJAS APVĀRSNIS EIROPA STATISTIKA</a:t>
            </a:r>
            <a:endParaRPr lang="en-US" altLang="en-US" sz="3600" b="1"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5" name="Slaida numura vietturis 4">
            <a:extLst>
              <a:ext uri="{FF2B5EF4-FFF2-40B4-BE49-F238E27FC236}">
                <a16:creationId xmlns:a16="http://schemas.microsoft.com/office/drawing/2014/main" id="{AF0DE055-28A5-7B43-470F-13680AE4F7D7}"/>
              </a:ext>
            </a:extLst>
          </p:cNvPr>
          <p:cNvSpPr>
            <a:spLocks noGrp="1"/>
          </p:cNvSpPr>
          <p:nvPr>
            <p:ph type="sldNum" sz="quarter" idx="12"/>
          </p:nvPr>
        </p:nvSpPr>
        <p:spPr>
          <a:xfrm>
            <a:off x="9448800" y="6306361"/>
            <a:ext cx="2743200" cy="365125"/>
          </a:xfrm>
        </p:spPr>
        <p:txBody>
          <a:bodyPr/>
          <a:lstStyle/>
          <a:p>
            <a:fld id="{660F3F40-12FA-4968-8235-5F18DAFE2DEF}" type="slidenum">
              <a:rPr lang="lv-LV" sz="800" smtClean="0">
                <a:latin typeface="Arial" panose="020B0604020202020204" pitchFamily="34" charset="0"/>
                <a:cs typeface="Arial" panose="020B0604020202020204" pitchFamily="34" charset="0"/>
              </a:rPr>
              <a:t>7</a:t>
            </a:fld>
            <a:endParaRPr lang="lv-LV" sz="8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0AB4767-55A9-52A4-018A-9AF4D180A32D}"/>
              </a:ext>
            </a:extLst>
          </p:cNvPr>
          <p:cNvSpPr txBox="1"/>
          <p:nvPr/>
        </p:nvSpPr>
        <p:spPr>
          <a:xfrm>
            <a:off x="10155559" y="6317639"/>
            <a:ext cx="2646711" cy="230832"/>
          </a:xfrm>
          <a:prstGeom prst="rect">
            <a:avLst/>
          </a:prstGeom>
          <a:noFill/>
        </p:spPr>
        <p:txBody>
          <a:bodyPr wrap="square" lIns="91440" tIns="45720" rIns="91440" bIns="45720" anchor="t">
            <a:spAutoFit/>
          </a:bodyPr>
          <a:lstStyle/>
          <a:p>
            <a:r>
              <a:rPr lang="lv-LV" sz="900" b="1" dirty="0">
                <a:solidFill>
                  <a:srgbClr val="002060"/>
                </a:solidFill>
                <a:latin typeface="Arial"/>
                <a:ea typeface="Verdana"/>
                <a:cs typeface="Arial"/>
              </a:rPr>
              <a:t>eCORDA data 12.01.2025</a:t>
            </a:r>
            <a:endParaRPr lang="lv-LV" sz="900" dirty="0">
              <a:solidFill>
                <a:srgbClr val="002060"/>
              </a:solidFill>
              <a:latin typeface="Arial"/>
              <a:ea typeface="Verdana"/>
              <a:cs typeface="Arial"/>
            </a:endParaRPr>
          </a:p>
        </p:txBody>
      </p:sp>
      <p:sp>
        <p:nvSpPr>
          <p:cNvPr id="15" name="TextBox 14">
            <a:extLst>
              <a:ext uri="{FF2B5EF4-FFF2-40B4-BE49-F238E27FC236}">
                <a16:creationId xmlns:a16="http://schemas.microsoft.com/office/drawing/2014/main" id="{BFA18303-CCBA-E4BB-7643-A7C36BAF1E76}"/>
              </a:ext>
            </a:extLst>
          </p:cNvPr>
          <p:cNvSpPr txBox="1"/>
          <p:nvPr/>
        </p:nvSpPr>
        <p:spPr>
          <a:xfrm>
            <a:off x="2411317" y="2212431"/>
            <a:ext cx="1953925" cy="830997"/>
          </a:xfrm>
          <a:prstGeom prst="rect">
            <a:avLst/>
          </a:prstGeom>
          <a:noFill/>
        </p:spPr>
        <p:txBody>
          <a:bodyPr wrap="square" lIns="91440" tIns="45720" rIns="91440" bIns="45720" anchor="t">
            <a:spAutoFit/>
          </a:bodyPr>
          <a:lstStyle/>
          <a:p>
            <a:pPr algn="ctr" fontAlgn="ctr"/>
            <a:r>
              <a:rPr lang="lv-LV" sz="4800" b="1" i="0" u="none" strike="noStrike" dirty="0">
                <a:solidFill>
                  <a:srgbClr val="000000"/>
                </a:solidFill>
                <a:effectLst/>
                <a:latin typeface="Arial"/>
                <a:ea typeface="Verdana"/>
                <a:cs typeface="Arial"/>
              </a:rPr>
              <a:t>2082</a:t>
            </a:r>
          </a:p>
        </p:txBody>
      </p:sp>
      <p:sp>
        <p:nvSpPr>
          <p:cNvPr id="17" name="TextBox 16">
            <a:extLst>
              <a:ext uri="{FF2B5EF4-FFF2-40B4-BE49-F238E27FC236}">
                <a16:creationId xmlns:a16="http://schemas.microsoft.com/office/drawing/2014/main" id="{E126FD20-20FB-4D55-CD8D-01A21B6A2B4D}"/>
              </a:ext>
            </a:extLst>
          </p:cNvPr>
          <p:cNvSpPr txBox="1"/>
          <p:nvPr/>
        </p:nvSpPr>
        <p:spPr>
          <a:xfrm>
            <a:off x="2490486" y="1404891"/>
            <a:ext cx="1795586" cy="830997"/>
          </a:xfrm>
          <a:prstGeom prst="rect">
            <a:avLst/>
          </a:prstGeom>
          <a:noFill/>
        </p:spPr>
        <p:txBody>
          <a:bodyPr wrap="square" lIns="91440" tIns="45720" rIns="91440" bIns="45720" anchor="t">
            <a:spAutoFit/>
          </a:bodyPr>
          <a:lstStyle/>
          <a:p>
            <a:pPr algn="ctr" fontAlgn="ctr"/>
            <a:r>
              <a:rPr lang="lv-LV" sz="4800" b="1" dirty="0">
                <a:solidFill>
                  <a:srgbClr val="000000"/>
                </a:solidFill>
                <a:latin typeface="Arial"/>
                <a:ea typeface="Verdana"/>
                <a:cs typeface="Arial"/>
              </a:rPr>
              <a:t>1542</a:t>
            </a:r>
            <a:endParaRPr lang="lv-LV" sz="4800" b="1" i="0" u="none" strike="noStrike" dirty="0">
              <a:solidFill>
                <a:srgbClr val="000000"/>
              </a:solidFill>
              <a:effectLst/>
              <a:latin typeface="Arial"/>
              <a:ea typeface="Verdana"/>
              <a:cs typeface="Arial"/>
            </a:endParaRPr>
          </a:p>
        </p:txBody>
      </p:sp>
      <p:sp>
        <p:nvSpPr>
          <p:cNvPr id="7" name="TextBox 6">
            <a:extLst>
              <a:ext uri="{FF2B5EF4-FFF2-40B4-BE49-F238E27FC236}">
                <a16:creationId xmlns:a16="http://schemas.microsoft.com/office/drawing/2014/main" id="{187C6D0E-438F-8A69-46A1-79D662ED48EA}"/>
              </a:ext>
            </a:extLst>
          </p:cNvPr>
          <p:cNvSpPr txBox="1"/>
          <p:nvPr/>
        </p:nvSpPr>
        <p:spPr>
          <a:xfrm>
            <a:off x="2281929" y="5475364"/>
            <a:ext cx="2941615" cy="830997"/>
          </a:xfrm>
          <a:prstGeom prst="rect">
            <a:avLst/>
          </a:prstGeom>
          <a:noFill/>
        </p:spPr>
        <p:txBody>
          <a:bodyPr wrap="square" lIns="91440" tIns="45720" rIns="91440" bIns="45720" anchor="t">
            <a:spAutoFit/>
          </a:bodyPr>
          <a:lstStyle/>
          <a:p>
            <a:pPr algn="ctr" fontAlgn="ctr"/>
            <a:r>
              <a:rPr lang="lv-LV" sz="4800" b="1" dirty="0">
                <a:solidFill>
                  <a:srgbClr val="000000"/>
                </a:solidFill>
                <a:latin typeface="Arial"/>
                <a:ea typeface="Verdana"/>
                <a:cs typeface="Arial"/>
              </a:rPr>
              <a:t>105,3</a:t>
            </a:r>
            <a:r>
              <a:rPr lang="lv-LV" sz="4800" b="1" i="0" u="none" strike="noStrike" dirty="0">
                <a:solidFill>
                  <a:srgbClr val="000000"/>
                </a:solidFill>
                <a:effectLst/>
                <a:latin typeface="Arial"/>
                <a:ea typeface="Verdana"/>
                <a:cs typeface="Arial"/>
              </a:rPr>
              <a:t> M</a:t>
            </a:r>
            <a:r>
              <a:rPr lang="lv-LV" sz="4800" b="1" dirty="0">
                <a:solidFill>
                  <a:srgbClr val="000000"/>
                </a:solidFill>
                <a:latin typeface="Arial"/>
                <a:ea typeface="Verdana"/>
                <a:cs typeface="Arial"/>
              </a:rPr>
              <a:t>€</a:t>
            </a:r>
          </a:p>
        </p:txBody>
      </p:sp>
      <p:sp>
        <p:nvSpPr>
          <p:cNvPr id="25" name="TextBox 24">
            <a:extLst>
              <a:ext uri="{FF2B5EF4-FFF2-40B4-BE49-F238E27FC236}">
                <a16:creationId xmlns:a16="http://schemas.microsoft.com/office/drawing/2014/main" id="{52C7218D-F63E-0173-2B5E-CE4E754C5C3D}"/>
              </a:ext>
            </a:extLst>
          </p:cNvPr>
          <p:cNvSpPr txBox="1"/>
          <p:nvPr/>
        </p:nvSpPr>
        <p:spPr>
          <a:xfrm>
            <a:off x="4048850" y="1638205"/>
            <a:ext cx="2877114" cy="461665"/>
          </a:xfrm>
          <a:prstGeom prst="rect">
            <a:avLst/>
          </a:prstGeom>
          <a:noFill/>
        </p:spPr>
        <p:txBody>
          <a:bodyPr wrap="square">
            <a:spAutoFit/>
          </a:bodyPr>
          <a:lstStyle/>
          <a:p>
            <a:r>
              <a:rPr lang="lv-LV" sz="2400" dirty="0">
                <a:latin typeface="Arial" panose="020B0604020202020204" pitchFamily="34" charset="0"/>
                <a:cs typeface="Arial" panose="020B0604020202020204" pitchFamily="34" charset="0"/>
              </a:rPr>
              <a:t>PIETEIKUMI</a:t>
            </a:r>
          </a:p>
        </p:txBody>
      </p:sp>
      <p:sp>
        <p:nvSpPr>
          <p:cNvPr id="27" name="TextBox 26">
            <a:extLst>
              <a:ext uri="{FF2B5EF4-FFF2-40B4-BE49-F238E27FC236}">
                <a16:creationId xmlns:a16="http://schemas.microsoft.com/office/drawing/2014/main" id="{74C1156A-E149-8D7A-31F6-9779395F48A9}"/>
              </a:ext>
            </a:extLst>
          </p:cNvPr>
          <p:cNvSpPr txBox="1"/>
          <p:nvPr/>
        </p:nvSpPr>
        <p:spPr>
          <a:xfrm>
            <a:off x="4048850" y="2401752"/>
            <a:ext cx="2302789" cy="461665"/>
          </a:xfrm>
          <a:prstGeom prst="rect">
            <a:avLst/>
          </a:prstGeom>
          <a:noFill/>
        </p:spPr>
        <p:txBody>
          <a:bodyPr wrap="square">
            <a:spAutoFit/>
          </a:bodyPr>
          <a:lstStyle/>
          <a:p>
            <a:pPr lvl="0"/>
            <a:r>
              <a:rPr lang="lv-LV" sz="2400" b="0" i="0" u="none" strike="noStrike" dirty="0">
                <a:effectLst/>
                <a:latin typeface="Arial" panose="020B0604020202020204" pitchFamily="34" charset="0"/>
                <a:ea typeface="Verdana" panose="020B0604030504040204" pitchFamily="34" charset="0"/>
                <a:cs typeface="Arial" panose="020B0604020202020204" pitchFamily="34" charset="0"/>
              </a:rPr>
              <a:t>DALĪBAS</a:t>
            </a:r>
            <a:endParaRPr lang="lv-LV" sz="2400" dirty="0"/>
          </a:p>
        </p:txBody>
      </p:sp>
      <p:sp>
        <p:nvSpPr>
          <p:cNvPr id="29" name="TextBox 28">
            <a:extLst>
              <a:ext uri="{FF2B5EF4-FFF2-40B4-BE49-F238E27FC236}">
                <a16:creationId xmlns:a16="http://schemas.microsoft.com/office/drawing/2014/main" id="{D8224369-FFCB-8FF3-2535-1E193E53542E}"/>
              </a:ext>
            </a:extLst>
          </p:cNvPr>
          <p:cNvSpPr txBox="1"/>
          <p:nvPr/>
        </p:nvSpPr>
        <p:spPr>
          <a:xfrm>
            <a:off x="5276234" y="5663624"/>
            <a:ext cx="6202680" cy="424732"/>
          </a:xfrm>
          <a:prstGeom prst="rect">
            <a:avLst/>
          </a:prstGeom>
          <a:noFill/>
        </p:spPr>
        <p:txBody>
          <a:bodyPr wrap="square">
            <a:spAutoFit/>
          </a:bodyPr>
          <a:lstStyle/>
          <a:p>
            <a:pPr marL="0" lvl="0" indent="0" algn="l" defTabSz="1155700">
              <a:lnSpc>
                <a:spcPct val="90000"/>
              </a:lnSpc>
              <a:spcBef>
                <a:spcPct val="0"/>
              </a:spcBef>
              <a:spcAft>
                <a:spcPct val="35000"/>
              </a:spcAft>
              <a:buNone/>
            </a:pPr>
            <a:r>
              <a:rPr lang="en-US" sz="2400" b="0" i="0" u="none" strike="noStrike" kern="1200" dirty="0">
                <a:effectLst/>
                <a:latin typeface="Arial" panose="020B0604020202020204" pitchFamily="34" charset="0"/>
                <a:ea typeface="Verdana" panose="020B0604030504040204" pitchFamily="34" charset="0"/>
                <a:cs typeface="Arial" panose="020B0604020202020204" pitchFamily="34" charset="0"/>
              </a:rPr>
              <a:t>ES FINANSĒJUMS</a:t>
            </a:r>
          </a:p>
        </p:txBody>
      </p:sp>
      <p:pic>
        <p:nvPicPr>
          <p:cNvPr id="33" name="Graphic 32" descr="Podium with solid fill">
            <a:extLst>
              <a:ext uri="{FF2B5EF4-FFF2-40B4-BE49-F238E27FC236}">
                <a16:creationId xmlns:a16="http://schemas.microsoft.com/office/drawing/2014/main" id="{D560B661-CF15-8329-7AA5-BE8E48AF73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1522" y="1348179"/>
            <a:ext cx="1342505" cy="1342505"/>
          </a:xfrm>
          <a:prstGeom prst="rect">
            <a:avLst/>
          </a:prstGeom>
        </p:spPr>
      </p:pic>
      <p:pic>
        <p:nvPicPr>
          <p:cNvPr id="37" name="Graphic 36" descr="Money with solid fill">
            <a:extLst>
              <a:ext uri="{FF2B5EF4-FFF2-40B4-BE49-F238E27FC236}">
                <a16:creationId xmlns:a16="http://schemas.microsoft.com/office/drawing/2014/main" id="{C2B4C6E3-94F4-C136-4023-7851592D85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0380" y="5192102"/>
            <a:ext cx="1114259" cy="1114259"/>
          </a:xfrm>
          <a:prstGeom prst="rect">
            <a:avLst/>
          </a:prstGeom>
        </p:spPr>
      </p:pic>
      <p:sp>
        <p:nvSpPr>
          <p:cNvPr id="51" name="TextBox 50">
            <a:extLst>
              <a:ext uri="{FF2B5EF4-FFF2-40B4-BE49-F238E27FC236}">
                <a16:creationId xmlns:a16="http://schemas.microsoft.com/office/drawing/2014/main" id="{5AFCC725-415A-4413-DC10-44690E392AE4}"/>
              </a:ext>
            </a:extLst>
          </p:cNvPr>
          <p:cNvSpPr txBox="1"/>
          <p:nvPr/>
        </p:nvSpPr>
        <p:spPr>
          <a:xfrm>
            <a:off x="2490486" y="4295537"/>
            <a:ext cx="1795586" cy="830997"/>
          </a:xfrm>
          <a:prstGeom prst="rect">
            <a:avLst/>
          </a:prstGeom>
          <a:noFill/>
        </p:spPr>
        <p:txBody>
          <a:bodyPr wrap="square" lIns="91440" tIns="45720" rIns="91440" bIns="45720" anchor="t">
            <a:spAutoFit/>
          </a:bodyPr>
          <a:lstStyle/>
          <a:p>
            <a:pPr algn="ctr" fontAlgn="ctr"/>
            <a:r>
              <a:rPr lang="lv-LV" sz="4800" b="1" dirty="0">
                <a:solidFill>
                  <a:srgbClr val="000000"/>
                </a:solidFill>
                <a:latin typeface="Arial" panose="020B0604020202020204" pitchFamily="34" charset="0"/>
                <a:ea typeface="Verdana" panose="020B0604030504040204" pitchFamily="34" charset="0"/>
                <a:cs typeface="Arial" panose="020B0604020202020204" pitchFamily="34" charset="0"/>
              </a:rPr>
              <a:t>365</a:t>
            </a:r>
            <a:endParaRPr lang="lv-LV" sz="4800" b="1" i="0" u="none" strike="noStrike" dirty="0">
              <a:solidFill>
                <a:srgbClr val="000000"/>
              </a:solidFill>
              <a:effectLst/>
              <a:latin typeface="Arial" panose="020B0604020202020204" pitchFamily="34" charset="0"/>
              <a:ea typeface="Verdana" panose="020B060403050404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A5A8088C-1EAA-00F3-E285-99E71F5013B0}"/>
              </a:ext>
            </a:extLst>
          </p:cNvPr>
          <p:cNvSpPr txBox="1"/>
          <p:nvPr/>
        </p:nvSpPr>
        <p:spPr>
          <a:xfrm>
            <a:off x="2667071" y="3397901"/>
            <a:ext cx="1698171" cy="830997"/>
          </a:xfrm>
          <a:prstGeom prst="rect">
            <a:avLst/>
          </a:prstGeom>
          <a:noFill/>
        </p:spPr>
        <p:txBody>
          <a:bodyPr wrap="square" lIns="91440" tIns="45720" rIns="91440" bIns="45720" anchor="t">
            <a:spAutoFit/>
          </a:bodyPr>
          <a:lstStyle/>
          <a:p>
            <a:pPr algn="ctr" fontAlgn="ctr"/>
            <a:r>
              <a:rPr lang="en-US" sz="4800" b="1" dirty="0">
                <a:solidFill>
                  <a:srgbClr val="000000"/>
                </a:solidFill>
                <a:latin typeface="Arial"/>
                <a:ea typeface="Verdana"/>
                <a:cs typeface="Arial"/>
              </a:rPr>
              <a:t>30</a:t>
            </a:r>
            <a:endParaRPr lang="en-US" sz="4800" b="1" i="0" u="none" strike="noStrike" dirty="0">
              <a:solidFill>
                <a:srgbClr val="000000"/>
              </a:solidFill>
              <a:effectLst/>
              <a:latin typeface="Arial"/>
              <a:ea typeface="Verdana"/>
              <a:cs typeface="Arial"/>
            </a:endParaRPr>
          </a:p>
        </p:txBody>
      </p:sp>
      <p:sp>
        <p:nvSpPr>
          <p:cNvPr id="53" name="TextBox 52">
            <a:extLst>
              <a:ext uri="{FF2B5EF4-FFF2-40B4-BE49-F238E27FC236}">
                <a16:creationId xmlns:a16="http://schemas.microsoft.com/office/drawing/2014/main" id="{BE8350F6-8DE9-A9A1-FFC4-ABA45D0E0843}"/>
              </a:ext>
            </a:extLst>
          </p:cNvPr>
          <p:cNvSpPr txBox="1"/>
          <p:nvPr/>
        </p:nvSpPr>
        <p:spPr>
          <a:xfrm>
            <a:off x="4048850" y="4527639"/>
            <a:ext cx="2877114" cy="461665"/>
          </a:xfrm>
          <a:prstGeom prst="rect">
            <a:avLst/>
          </a:prstGeom>
          <a:noFill/>
        </p:spPr>
        <p:txBody>
          <a:bodyPr wrap="square">
            <a:spAutoFit/>
          </a:bodyPr>
          <a:lstStyle/>
          <a:p>
            <a:r>
              <a:rPr lang="lv-LV" sz="2400" dirty="0">
                <a:latin typeface="Arial" panose="020B0604020202020204" pitchFamily="34" charset="0"/>
                <a:cs typeface="Arial" panose="020B0604020202020204" pitchFamily="34" charset="0"/>
              </a:rPr>
              <a:t>PARTNERI</a:t>
            </a:r>
          </a:p>
        </p:txBody>
      </p:sp>
      <p:sp>
        <p:nvSpPr>
          <p:cNvPr id="54" name="TextBox 53">
            <a:extLst>
              <a:ext uri="{FF2B5EF4-FFF2-40B4-BE49-F238E27FC236}">
                <a16:creationId xmlns:a16="http://schemas.microsoft.com/office/drawing/2014/main" id="{9C59259A-CFF3-B841-9344-FB77954989EB}"/>
              </a:ext>
            </a:extLst>
          </p:cNvPr>
          <p:cNvSpPr txBox="1"/>
          <p:nvPr/>
        </p:nvSpPr>
        <p:spPr>
          <a:xfrm>
            <a:off x="4048850" y="3580112"/>
            <a:ext cx="2877114" cy="461665"/>
          </a:xfrm>
          <a:prstGeom prst="rect">
            <a:avLst/>
          </a:prstGeom>
          <a:noFill/>
        </p:spPr>
        <p:txBody>
          <a:bodyPr wrap="square">
            <a:spAutoFit/>
          </a:bodyPr>
          <a:lstStyle/>
          <a:p>
            <a:r>
              <a:rPr lang="lv-LV" sz="2400" dirty="0">
                <a:latin typeface="Arial" panose="020B0604020202020204" pitchFamily="34" charset="0"/>
                <a:cs typeface="Arial" panose="020B0604020202020204" pitchFamily="34" charset="0"/>
              </a:rPr>
              <a:t>KOORDINATORI</a:t>
            </a:r>
          </a:p>
        </p:txBody>
      </p:sp>
      <p:pic>
        <p:nvPicPr>
          <p:cNvPr id="55" name="Graphic 54" descr="Meeting with solid fill">
            <a:extLst>
              <a:ext uri="{FF2B5EF4-FFF2-40B4-BE49-F238E27FC236}">
                <a16:creationId xmlns:a16="http://schemas.microsoft.com/office/drawing/2014/main" id="{EA3FA504-9242-C6A9-96A8-CB599BFB1E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8369" y="3511129"/>
            <a:ext cx="1403560" cy="1403560"/>
          </a:xfrm>
          <a:prstGeom prst="rect">
            <a:avLst/>
          </a:prstGeom>
        </p:spPr>
      </p:pic>
      <p:sp>
        <p:nvSpPr>
          <p:cNvPr id="2" name="TextBox 1">
            <a:extLst>
              <a:ext uri="{FF2B5EF4-FFF2-40B4-BE49-F238E27FC236}">
                <a16:creationId xmlns:a16="http://schemas.microsoft.com/office/drawing/2014/main" id="{DC061006-C942-E3D6-6A81-C94F1774F732}"/>
              </a:ext>
            </a:extLst>
          </p:cNvPr>
          <p:cNvSpPr txBox="1"/>
          <p:nvPr/>
        </p:nvSpPr>
        <p:spPr>
          <a:xfrm>
            <a:off x="7224719" y="1570755"/>
            <a:ext cx="1795586" cy="830997"/>
          </a:xfrm>
          <a:prstGeom prst="rect">
            <a:avLst/>
          </a:prstGeom>
          <a:noFill/>
        </p:spPr>
        <p:txBody>
          <a:bodyPr wrap="square" lIns="91440" tIns="45720" rIns="91440" bIns="45720" anchor="t">
            <a:spAutoFit/>
          </a:bodyPr>
          <a:lstStyle/>
          <a:p>
            <a:pPr algn="ctr" fontAlgn="ctr"/>
            <a:r>
              <a:rPr lang="lv-LV" sz="4800" b="1" i="0" u="none" strike="noStrike" dirty="0">
                <a:solidFill>
                  <a:srgbClr val="000000"/>
                </a:solidFill>
                <a:effectLst/>
                <a:latin typeface="Arial"/>
                <a:ea typeface="Verdana"/>
                <a:cs typeface="Arial"/>
              </a:rPr>
              <a:t>309</a:t>
            </a:r>
          </a:p>
        </p:txBody>
      </p:sp>
      <p:sp>
        <p:nvSpPr>
          <p:cNvPr id="3" name="TextBox 2">
            <a:extLst>
              <a:ext uri="{FF2B5EF4-FFF2-40B4-BE49-F238E27FC236}">
                <a16:creationId xmlns:a16="http://schemas.microsoft.com/office/drawing/2014/main" id="{52DAE8C1-9F58-E1A4-26C7-082137DD3F79}"/>
              </a:ext>
            </a:extLst>
          </p:cNvPr>
          <p:cNvSpPr txBox="1"/>
          <p:nvPr/>
        </p:nvSpPr>
        <p:spPr>
          <a:xfrm>
            <a:off x="8778442" y="1775821"/>
            <a:ext cx="1978048" cy="461665"/>
          </a:xfrm>
          <a:prstGeom prst="rect">
            <a:avLst/>
          </a:prstGeom>
          <a:noFill/>
        </p:spPr>
        <p:txBody>
          <a:bodyPr wrap="square">
            <a:spAutoFit/>
          </a:bodyPr>
          <a:lstStyle/>
          <a:p>
            <a:r>
              <a:rPr lang="lv-LV" sz="2400" dirty="0">
                <a:latin typeface="Arial" panose="020B0604020202020204" pitchFamily="34" charset="0"/>
                <a:cs typeface="Arial" panose="020B0604020202020204" pitchFamily="34" charset="0"/>
              </a:rPr>
              <a:t>PROJEKTI</a:t>
            </a:r>
          </a:p>
        </p:txBody>
      </p:sp>
      <p:sp>
        <p:nvSpPr>
          <p:cNvPr id="4" name="TextBox 3">
            <a:extLst>
              <a:ext uri="{FF2B5EF4-FFF2-40B4-BE49-F238E27FC236}">
                <a16:creationId xmlns:a16="http://schemas.microsoft.com/office/drawing/2014/main" id="{01324C69-BAEA-F1DD-ACB1-1E1F32B1C1CB}"/>
              </a:ext>
            </a:extLst>
          </p:cNvPr>
          <p:cNvSpPr txBox="1"/>
          <p:nvPr/>
        </p:nvSpPr>
        <p:spPr>
          <a:xfrm>
            <a:off x="7145549" y="2305521"/>
            <a:ext cx="1953925" cy="830997"/>
          </a:xfrm>
          <a:prstGeom prst="rect">
            <a:avLst/>
          </a:prstGeom>
          <a:noFill/>
        </p:spPr>
        <p:txBody>
          <a:bodyPr wrap="square" lIns="91440" tIns="45720" rIns="91440" bIns="45720" anchor="t">
            <a:spAutoFit/>
          </a:bodyPr>
          <a:lstStyle/>
          <a:p>
            <a:pPr algn="ctr" fontAlgn="ctr"/>
            <a:r>
              <a:rPr lang="en-US" sz="4800" b="1" dirty="0">
                <a:solidFill>
                  <a:srgbClr val="000000"/>
                </a:solidFill>
                <a:latin typeface="Arial"/>
                <a:ea typeface="Verdana"/>
                <a:cs typeface="Arial"/>
              </a:rPr>
              <a:t>3</a:t>
            </a:r>
            <a:r>
              <a:rPr lang="lv-LV" sz="4800" b="1" dirty="0">
                <a:solidFill>
                  <a:srgbClr val="000000"/>
                </a:solidFill>
                <a:latin typeface="Arial"/>
                <a:ea typeface="Verdana"/>
                <a:cs typeface="Arial"/>
              </a:rPr>
              <a:t>95</a:t>
            </a:r>
            <a:endParaRPr lang="lv-LV" sz="4800" b="1" i="0" u="none" strike="noStrike" dirty="0">
              <a:solidFill>
                <a:srgbClr val="000000"/>
              </a:solidFill>
              <a:effectLst/>
              <a:latin typeface="Arial"/>
              <a:ea typeface="Verdana"/>
              <a:cs typeface="Arial"/>
            </a:endParaRPr>
          </a:p>
        </p:txBody>
      </p:sp>
      <p:sp>
        <p:nvSpPr>
          <p:cNvPr id="6" name="TextBox 5">
            <a:extLst>
              <a:ext uri="{FF2B5EF4-FFF2-40B4-BE49-F238E27FC236}">
                <a16:creationId xmlns:a16="http://schemas.microsoft.com/office/drawing/2014/main" id="{383770B7-05C9-EA0A-0095-5D16A1936B4E}"/>
              </a:ext>
            </a:extLst>
          </p:cNvPr>
          <p:cNvSpPr txBox="1"/>
          <p:nvPr/>
        </p:nvSpPr>
        <p:spPr>
          <a:xfrm>
            <a:off x="8781057" y="2439451"/>
            <a:ext cx="2302789" cy="461665"/>
          </a:xfrm>
          <a:prstGeom prst="rect">
            <a:avLst/>
          </a:prstGeom>
          <a:noFill/>
        </p:spPr>
        <p:txBody>
          <a:bodyPr wrap="square">
            <a:spAutoFit/>
          </a:bodyPr>
          <a:lstStyle/>
          <a:p>
            <a:pPr lvl="0"/>
            <a:r>
              <a:rPr lang="lv-LV" sz="2400" b="0" i="0" u="none" strike="noStrike" dirty="0">
                <a:effectLst/>
                <a:latin typeface="Arial" panose="020B0604020202020204" pitchFamily="34" charset="0"/>
                <a:ea typeface="Verdana" panose="020B0604030504040204" pitchFamily="34" charset="0"/>
                <a:cs typeface="Arial" panose="020B0604020202020204" pitchFamily="34" charset="0"/>
              </a:rPr>
              <a:t>DALĪBAS</a:t>
            </a:r>
            <a:endParaRPr lang="lv-LV" sz="2400" dirty="0"/>
          </a:p>
        </p:txBody>
      </p:sp>
    </p:spTree>
    <p:extLst>
      <p:ext uri="{BB962C8B-B14F-4D97-AF65-F5344CB8AC3E}">
        <p14:creationId xmlns:p14="http://schemas.microsoft.com/office/powerpoint/2010/main" val="160989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Rectangle"/>
          <p:cNvSpPr/>
          <p:nvPr/>
        </p:nvSpPr>
        <p:spPr>
          <a:xfrm>
            <a:off x="-12700" y="2576471"/>
            <a:ext cx="12217400" cy="469765"/>
          </a:xfrm>
          <a:prstGeom prst="rect">
            <a:avLst/>
          </a:prstGeom>
          <a:solidFill>
            <a:srgbClr val="513687"/>
          </a:solidFill>
          <a:ln w="12700">
            <a:miter lim="400000"/>
          </a:ln>
        </p:spPr>
        <p:txBody>
          <a:bodyPr lIns="45719" rIns="45719" anchor="ctr"/>
          <a:lstStyle/>
          <a:p>
            <a:pPr>
              <a:defRPr>
                <a:solidFill>
                  <a:srgbClr val="513687"/>
                </a:solidFill>
              </a:defRPr>
            </a:pPr>
            <a:endParaRPr/>
          </a:p>
        </p:txBody>
      </p:sp>
      <p:sp>
        <p:nvSpPr>
          <p:cNvPr id="604" name="Rectangle 13"/>
          <p:cNvSpPr/>
          <p:nvPr/>
        </p:nvSpPr>
        <p:spPr>
          <a:xfrm>
            <a:off x="6642905" y="2576471"/>
            <a:ext cx="2236856" cy="469765"/>
          </a:xfrm>
          <a:prstGeom prst="rect">
            <a:avLst/>
          </a:prstGeom>
          <a:solidFill>
            <a:srgbClr val="CC2F2F"/>
          </a:solidFill>
          <a:ln w="12700">
            <a:miter lim="400000"/>
          </a:ln>
        </p:spPr>
        <p:txBody>
          <a:bodyPr lIns="45719" rIns="45719" anchor="ctr"/>
          <a:lstStyle/>
          <a:p>
            <a:pPr algn="ctr">
              <a:defRPr sz="2000">
                <a:solidFill>
                  <a:srgbClr val="FFFFFF"/>
                </a:solidFill>
              </a:defRPr>
            </a:pPr>
            <a:endParaRPr/>
          </a:p>
        </p:txBody>
      </p:sp>
      <p:sp>
        <p:nvSpPr>
          <p:cNvPr id="605" name="Rectangle"/>
          <p:cNvSpPr/>
          <p:nvPr/>
        </p:nvSpPr>
        <p:spPr>
          <a:xfrm>
            <a:off x="-12700" y="1844316"/>
            <a:ext cx="12217400" cy="751841"/>
          </a:xfrm>
          <a:prstGeom prst="rect">
            <a:avLst/>
          </a:prstGeom>
          <a:solidFill>
            <a:srgbClr val="513687">
              <a:alpha val="20000"/>
            </a:srgbClr>
          </a:solidFill>
          <a:ln w="12700">
            <a:miter lim="400000"/>
          </a:ln>
        </p:spPr>
        <p:txBody>
          <a:bodyPr lIns="45719" rIns="45719" anchor="ctr"/>
          <a:lstStyle/>
          <a:p>
            <a:endParaRPr/>
          </a:p>
        </p:txBody>
      </p:sp>
      <p:sp>
        <p:nvSpPr>
          <p:cNvPr id="606" name="Rectangle 13"/>
          <p:cNvSpPr/>
          <p:nvPr/>
        </p:nvSpPr>
        <p:spPr>
          <a:xfrm>
            <a:off x="3901865" y="2576471"/>
            <a:ext cx="2236855" cy="469765"/>
          </a:xfrm>
          <a:prstGeom prst="rect">
            <a:avLst/>
          </a:prstGeom>
          <a:solidFill>
            <a:srgbClr val="2C2C2D"/>
          </a:solidFill>
          <a:ln w="12700">
            <a:miter lim="400000"/>
          </a:ln>
        </p:spPr>
        <p:txBody>
          <a:bodyPr lIns="45719" rIns="45719" anchor="ctr"/>
          <a:lstStyle/>
          <a:p>
            <a:pPr algn="ctr">
              <a:defRPr>
                <a:solidFill>
                  <a:srgbClr val="FFFFFF"/>
                </a:solidFill>
              </a:defRPr>
            </a:pPr>
            <a:endParaRPr/>
          </a:p>
        </p:txBody>
      </p:sp>
      <p:sp>
        <p:nvSpPr>
          <p:cNvPr id="607" name="Rectangle"/>
          <p:cNvSpPr>
            <a:spLocks noGrp="1" noRot="1" noMove="1" noResize="1" noEditPoints="1" noAdjustHandles="1" noChangeArrowheads="1" noChangeShapeType="1"/>
          </p:cNvSpPr>
          <p:nvPr/>
        </p:nvSpPr>
        <p:spPr>
          <a:xfrm>
            <a:off x="-25400" y="3034048"/>
            <a:ext cx="12217400" cy="3879098"/>
          </a:xfrm>
          <a:prstGeom prst="rect">
            <a:avLst/>
          </a:prstGeom>
          <a:solidFill>
            <a:srgbClr val="513687">
              <a:alpha val="5000"/>
            </a:srgbClr>
          </a:solidFill>
          <a:ln w="12700">
            <a:miter lim="400000"/>
          </a:ln>
        </p:spPr>
        <p:txBody>
          <a:bodyPr lIns="45719" rIns="45719" anchor="ctr"/>
          <a:lstStyle/>
          <a:p>
            <a:pPr>
              <a:defRPr sz="1600"/>
            </a:pPr>
            <a:endParaRPr dirty="0"/>
          </a:p>
        </p:txBody>
      </p:sp>
      <p:sp>
        <p:nvSpPr>
          <p:cNvPr id="608" name="Rectangle"/>
          <p:cNvSpPr/>
          <p:nvPr/>
        </p:nvSpPr>
        <p:spPr>
          <a:xfrm>
            <a:off x="-12700" y="-23285"/>
            <a:ext cx="12217400" cy="1907689"/>
          </a:xfrm>
          <a:prstGeom prst="rect">
            <a:avLst/>
          </a:prstGeom>
          <a:solidFill>
            <a:srgbClr val="513687"/>
          </a:solidFill>
          <a:ln w="12700">
            <a:miter lim="400000"/>
          </a:ln>
        </p:spPr>
        <p:txBody>
          <a:bodyPr lIns="45719" rIns="45719" anchor="ctr"/>
          <a:lstStyle/>
          <a:p>
            <a:endParaRPr/>
          </a:p>
        </p:txBody>
      </p:sp>
      <p:sp>
        <p:nvSpPr>
          <p:cNvPr id="609" name="TextBox 38"/>
          <p:cNvSpPr txBox="1"/>
          <p:nvPr/>
        </p:nvSpPr>
        <p:spPr>
          <a:xfrm>
            <a:off x="1929999" y="2666554"/>
            <a:ext cx="1874394"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500">
                <a:solidFill>
                  <a:srgbClr val="FFFFFF"/>
                </a:solidFill>
              </a:defRPr>
            </a:lvl1pPr>
          </a:lstStyle>
          <a:p>
            <a:r>
              <a:rPr dirty="0"/>
              <a:t>EIC PATHFINDER</a:t>
            </a:r>
          </a:p>
        </p:txBody>
      </p:sp>
      <p:sp>
        <p:nvSpPr>
          <p:cNvPr id="610" name="TextBox 36"/>
          <p:cNvSpPr txBox="1"/>
          <p:nvPr/>
        </p:nvSpPr>
        <p:spPr>
          <a:xfrm>
            <a:off x="4217467" y="2666554"/>
            <a:ext cx="1874394"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500">
                <a:solidFill>
                  <a:srgbClr val="FFFFFF"/>
                </a:solidFill>
              </a:defRPr>
            </a:lvl1pPr>
          </a:lstStyle>
          <a:p>
            <a:r>
              <a:t>EIC TRANSITION</a:t>
            </a:r>
          </a:p>
        </p:txBody>
      </p:sp>
      <p:sp>
        <p:nvSpPr>
          <p:cNvPr id="611" name="TextBox 38"/>
          <p:cNvSpPr txBox="1"/>
          <p:nvPr/>
        </p:nvSpPr>
        <p:spPr>
          <a:xfrm>
            <a:off x="6823430" y="2666554"/>
            <a:ext cx="2474119"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nSpc>
                <a:spcPct val="150000"/>
              </a:lnSpc>
              <a:defRPr sz="1500">
                <a:solidFill>
                  <a:srgbClr val="FFFFFF"/>
                </a:solidFill>
              </a:defRPr>
            </a:lvl1pPr>
          </a:lstStyle>
          <a:p>
            <a:r>
              <a:rPr dirty="0"/>
              <a:t>EIC ACCELERATOR</a:t>
            </a:r>
          </a:p>
        </p:txBody>
      </p:sp>
      <p:sp>
        <p:nvSpPr>
          <p:cNvPr id="612" name="EIC OPEN &amp; CHALLENGES OVERVIEW 2023"/>
          <p:cNvSpPr txBox="1"/>
          <p:nvPr/>
        </p:nvSpPr>
        <p:spPr>
          <a:xfrm>
            <a:off x="1846102" y="166812"/>
            <a:ext cx="8499796"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90000"/>
              </a:lnSpc>
              <a:defRPr sz="3000">
                <a:solidFill>
                  <a:srgbClr val="FFFFFF"/>
                </a:solidFill>
                <a:latin typeface="Averta PE Bold"/>
                <a:ea typeface="Averta PE Bold"/>
                <a:cs typeface="Averta PE Bold"/>
                <a:sym typeface="Averta PE Bold"/>
              </a:defRPr>
            </a:pPr>
            <a:r>
              <a:rPr dirty="0"/>
              <a:t>EIC </a:t>
            </a:r>
            <a:r>
              <a:rPr i="1" dirty="0"/>
              <a:t>OPEN &amp; CHALLENGES</a:t>
            </a:r>
            <a:r>
              <a:rPr dirty="0"/>
              <a:t> OVERVIEW 202</a:t>
            </a:r>
            <a:r>
              <a:rPr lang="en-IE" dirty="0"/>
              <a:t>5</a:t>
            </a:r>
            <a:endParaRPr dirty="0"/>
          </a:p>
        </p:txBody>
      </p:sp>
      <p:sp>
        <p:nvSpPr>
          <p:cNvPr id="613" name="TextBox 72"/>
          <p:cNvSpPr txBox="1"/>
          <p:nvPr/>
        </p:nvSpPr>
        <p:spPr>
          <a:xfrm>
            <a:off x="4352944" y="3519232"/>
            <a:ext cx="247411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IE" dirty="0"/>
              <a:t>17 September 2025</a:t>
            </a:r>
            <a:endParaRPr dirty="0"/>
          </a:p>
        </p:txBody>
      </p:sp>
      <p:sp>
        <p:nvSpPr>
          <p:cNvPr id="614" name="TextBox 72"/>
          <p:cNvSpPr txBox="1"/>
          <p:nvPr/>
        </p:nvSpPr>
        <p:spPr>
          <a:xfrm>
            <a:off x="4352944" y="3887195"/>
            <a:ext cx="247411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lvl1pPr>
          </a:lstStyle>
          <a:p>
            <a:r>
              <a:rPr b="1" dirty="0"/>
              <a:t>€ </a:t>
            </a:r>
            <a:r>
              <a:rPr lang="en-IE" b="1" dirty="0"/>
              <a:t>98 </a:t>
            </a:r>
            <a:r>
              <a:rPr b="1" dirty="0"/>
              <a:t>MILLION</a:t>
            </a:r>
          </a:p>
        </p:txBody>
      </p:sp>
      <p:sp>
        <p:nvSpPr>
          <p:cNvPr id="615" name="TextBox 72"/>
          <p:cNvSpPr txBox="1"/>
          <p:nvPr/>
        </p:nvSpPr>
        <p:spPr>
          <a:xfrm>
            <a:off x="307454" y="3519232"/>
            <a:ext cx="935198"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56358C"/>
                </a:solidFill>
              </a:defRPr>
            </a:lvl1pPr>
          </a:lstStyle>
          <a:p>
            <a:r>
              <a:t>DEADLINES</a:t>
            </a:r>
          </a:p>
        </p:txBody>
      </p:sp>
      <p:sp>
        <p:nvSpPr>
          <p:cNvPr id="616" name="TextBox 72"/>
          <p:cNvSpPr txBox="1"/>
          <p:nvPr/>
        </p:nvSpPr>
        <p:spPr>
          <a:xfrm>
            <a:off x="2064578" y="3519232"/>
            <a:ext cx="13978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lvl1pPr>
          </a:lstStyle>
          <a:p>
            <a:r>
              <a:rPr lang="fr-BE" dirty="0"/>
              <a:t>21 May</a:t>
            </a:r>
            <a:r>
              <a:rPr dirty="0"/>
              <a:t> 202</a:t>
            </a:r>
            <a:r>
              <a:rPr lang="en-IE" dirty="0"/>
              <a:t>5</a:t>
            </a:r>
            <a:endParaRPr dirty="0"/>
          </a:p>
        </p:txBody>
      </p:sp>
      <p:sp>
        <p:nvSpPr>
          <p:cNvPr id="617" name="TextBox 72"/>
          <p:cNvSpPr txBox="1"/>
          <p:nvPr/>
        </p:nvSpPr>
        <p:spPr>
          <a:xfrm>
            <a:off x="307454" y="3887195"/>
            <a:ext cx="1463091"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56358C"/>
                </a:solidFill>
              </a:defRPr>
            </a:lvl1pPr>
          </a:lstStyle>
          <a:p>
            <a:r>
              <a:t>INDICATIVE BUDGET</a:t>
            </a:r>
          </a:p>
        </p:txBody>
      </p:sp>
      <p:sp>
        <p:nvSpPr>
          <p:cNvPr id="618" name="TextBox 72"/>
          <p:cNvSpPr txBox="1"/>
          <p:nvPr/>
        </p:nvSpPr>
        <p:spPr>
          <a:xfrm>
            <a:off x="2064578" y="3887195"/>
            <a:ext cx="145325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lvl1pPr>
          </a:lstStyle>
          <a:p>
            <a:r>
              <a:rPr b="1" dirty="0">
                <a:solidFill>
                  <a:srgbClr val="563589"/>
                </a:solidFill>
              </a:rPr>
              <a:t>€ 1</a:t>
            </a:r>
            <a:r>
              <a:rPr lang="en-IE" b="1" dirty="0">
                <a:solidFill>
                  <a:srgbClr val="563589"/>
                </a:solidFill>
              </a:rPr>
              <a:t>42</a:t>
            </a:r>
            <a:r>
              <a:rPr b="1" dirty="0">
                <a:solidFill>
                  <a:srgbClr val="563589"/>
                </a:solidFill>
              </a:rPr>
              <a:t> MILLION</a:t>
            </a:r>
          </a:p>
        </p:txBody>
      </p:sp>
      <p:sp>
        <p:nvSpPr>
          <p:cNvPr id="619" name="TextBox 72"/>
          <p:cNvSpPr txBox="1"/>
          <p:nvPr/>
        </p:nvSpPr>
        <p:spPr>
          <a:xfrm>
            <a:off x="6638125" y="3519361"/>
            <a:ext cx="3446979"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dirty="0"/>
              <a:t>Short Applications: </a:t>
            </a:r>
            <a:r>
              <a:rPr lang="fr-BE" dirty="0"/>
              <a:t>c</a:t>
            </a:r>
            <a:r>
              <a:rPr dirty="0" err="1"/>
              <a:t>ontinuous</a:t>
            </a:r>
            <a:endParaRPr dirty="0"/>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dirty="0"/>
              <a:t>Full Applications</a:t>
            </a:r>
            <a:r>
              <a:rPr lang="en-IE" dirty="0"/>
              <a:t>: 12 March 2025; 1 October 2025</a:t>
            </a:r>
            <a:endParaRPr dirty="0"/>
          </a:p>
        </p:txBody>
      </p:sp>
      <p:sp>
        <p:nvSpPr>
          <p:cNvPr id="620" name="TextBox 72"/>
          <p:cNvSpPr txBox="1"/>
          <p:nvPr/>
        </p:nvSpPr>
        <p:spPr>
          <a:xfrm>
            <a:off x="6854317" y="3872186"/>
            <a:ext cx="247411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C3574B"/>
                </a:solidFill>
                <a:latin typeface="Averta PE Semibold"/>
                <a:ea typeface="Averta PE Semibold"/>
                <a:cs typeface="Averta PE Semibold"/>
                <a:sym typeface="Averta PE Semibold"/>
              </a:defRPr>
            </a:lvl1pPr>
          </a:lstStyle>
          <a:p>
            <a:r>
              <a:rPr b="1" dirty="0"/>
              <a:t>€ </a:t>
            </a:r>
            <a:r>
              <a:rPr lang="en-IE" b="1" dirty="0"/>
              <a:t>384</a:t>
            </a:r>
            <a:r>
              <a:rPr b="1" dirty="0"/>
              <a:t> MILLION</a:t>
            </a:r>
          </a:p>
        </p:txBody>
      </p:sp>
      <p:sp>
        <p:nvSpPr>
          <p:cNvPr id="621" name="TextBox 72"/>
          <p:cNvSpPr txBox="1"/>
          <p:nvPr/>
        </p:nvSpPr>
        <p:spPr>
          <a:xfrm>
            <a:off x="307454" y="3194792"/>
            <a:ext cx="935198"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500">
                <a:solidFill>
                  <a:srgbClr val="2D2C2B"/>
                </a:solidFill>
                <a:latin typeface="Averta PE Bold"/>
                <a:ea typeface="Averta PE Bold"/>
                <a:cs typeface="Averta PE Bold"/>
                <a:sym typeface="Averta PE Bold"/>
              </a:defRPr>
            </a:lvl1pPr>
          </a:lstStyle>
          <a:p>
            <a:r>
              <a:rPr dirty="0"/>
              <a:t>OPEN</a:t>
            </a:r>
          </a:p>
        </p:txBody>
      </p:sp>
      <p:sp>
        <p:nvSpPr>
          <p:cNvPr id="623" name="TextBox 72"/>
          <p:cNvSpPr txBox="1"/>
          <p:nvPr/>
        </p:nvSpPr>
        <p:spPr>
          <a:xfrm>
            <a:off x="307454" y="4280558"/>
            <a:ext cx="1463091" cy="332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500">
                <a:solidFill>
                  <a:srgbClr val="2C2C2B"/>
                </a:solidFill>
                <a:latin typeface="Averta PE Bold"/>
                <a:ea typeface="Averta PE Bold"/>
                <a:cs typeface="Averta PE Bold"/>
                <a:sym typeface="Averta PE Bold"/>
              </a:defRPr>
            </a:lvl1pPr>
          </a:lstStyle>
          <a:p>
            <a:r>
              <a:t>CHALLENGES</a:t>
            </a:r>
          </a:p>
        </p:txBody>
      </p:sp>
      <p:sp>
        <p:nvSpPr>
          <p:cNvPr id="624" name="TextBox 72"/>
          <p:cNvSpPr txBox="1"/>
          <p:nvPr/>
        </p:nvSpPr>
        <p:spPr>
          <a:xfrm>
            <a:off x="1804542" y="5376927"/>
            <a:ext cx="4567381"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Biotech for climate resilient crops and plant-based biomanufacturing</a:t>
            </a:r>
            <a:endParaRPr lang="en-IE" sz="1200" dirty="0">
              <a:highlight>
                <a:srgbClr val="C0C0C0"/>
              </a:highlight>
            </a:endParaRP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Generative-AI based agents to </a:t>
            </a:r>
            <a:r>
              <a:rPr lang="en-US" sz="1200" dirty="0" err="1">
                <a:highlight>
                  <a:srgbClr val="C0C0C0"/>
                </a:highlight>
              </a:rPr>
              <a:t>revolutionise</a:t>
            </a:r>
            <a:r>
              <a:rPr lang="en-US" sz="1200" dirty="0">
                <a:highlight>
                  <a:srgbClr val="C0C0C0"/>
                </a:highlight>
              </a:rPr>
              <a:t> medical diagnosis and treatment of cancer </a:t>
            </a:r>
            <a:endParaRPr lang="en-IE" sz="1200" dirty="0">
              <a:highlight>
                <a:srgbClr val="C0C0C0"/>
              </a:highlight>
            </a:endParaRP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Towards autonomous robot collectives delivering collaborative tasks in dynamic unstructured construction environments</a:t>
            </a: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Waste-to-value devices: circular production of renewable fuels, chemicals and materials</a:t>
            </a:r>
            <a:endParaRPr lang="en-IE" sz="1200" dirty="0">
              <a:highlight>
                <a:srgbClr val="C0C0C0"/>
              </a:highlight>
            </a:endParaRPr>
          </a:p>
        </p:txBody>
      </p:sp>
      <p:sp>
        <p:nvSpPr>
          <p:cNvPr id="625" name="TextBox 72"/>
          <p:cNvSpPr txBox="1"/>
          <p:nvPr/>
        </p:nvSpPr>
        <p:spPr>
          <a:xfrm>
            <a:off x="6456372" y="5161953"/>
            <a:ext cx="3584404"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Acceleration of advanced materials development and upscaling along the value chain</a:t>
            </a:r>
            <a:endParaRPr lang="en-IE" sz="1200" dirty="0">
              <a:highlight>
                <a:srgbClr val="C0C0C0"/>
              </a:highlight>
            </a:endParaRP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Biotechnology driven low emission food and feed production systems</a:t>
            </a:r>
            <a:endParaRPr lang="en-IE" sz="1200" dirty="0">
              <a:highlight>
                <a:srgbClr val="C0C0C0"/>
              </a:highlight>
            </a:endParaRP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it-IT" sz="1200" dirty="0" err="1">
                <a:highlight>
                  <a:srgbClr val="C0C0C0"/>
                </a:highlight>
              </a:rPr>
              <a:t>Creating</a:t>
            </a:r>
            <a:r>
              <a:rPr lang="it-IT" sz="1200" dirty="0">
                <a:highlight>
                  <a:srgbClr val="C0C0C0"/>
                </a:highlight>
              </a:rPr>
              <a:t> </a:t>
            </a:r>
            <a:r>
              <a:rPr lang="it-IT" sz="1200" dirty="0" err="1">
                <a:highlight>
                  <a:srgbClr val="C0C0C0"/>
                </a:highlight>
              </a:rPr>
              <a:t>European</a:t>
            </a:r>
            <a:r>
              <a:rPr lang="it-IT" sz="1200" dirty="0">
                <a:highlight>
                  <a:srgbClr val="C0C0C0"/>
                </a:highlight>
              </a:rPr>
              <a:t> Champions in Generative AI</a:t>
            </a:r>
            <a:endParaRPr lang="en-IE" sz="1200" dirty="0">
              <a:highlight>
                <a:srgbClr val="C0C0C0"/>
              </a:highlight>
            </a:endParaRP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IE" sz="1200" dirty="0">
                <a:highlight>
                  <a:srgbClr val="C0C0C0"/>
                </a:highlight>
              </a:rPr>
              <a:t>Innovative in-space servicing, operations, robotics and technologies for resilient EU space infrastructure</a:t>
            </a:r>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en-US" sz="1200" dirty="0">
                <a:highlight>
                  <a:srgbClr val="C0C0C0"/>
                </a:highlight>
              </a:rPr>
              <a:t>Breakthrough innovations for future mobility</a:t>
            </a:r>
            <a:endParaRPr lang="en-IE" sz="1200" dirty="0">
              <a:highlight>
                <a:srgbClr val="C0C0C0"/>
              </a:highlight>
            </a:endParaRPr>
          </a:p>
        </p:txBody>
      </p:sp>
      <p:sp>
        <p:nvSpPr>
          <p:cNvPr id="626" name="TextBox 72"/>
          <p:cNvSpPr txBox="1"/>
          <p:nvPr/>
        </p:nvSpPr>
        <p:spPr>
          <a:xfrm>
            <a:off x="2064578" y="4650636"/>
            <a:ext cx="1397816"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lvl1pPr>
          </a:lstStyle>
          <a:p>
            <a:r>
              <a:rPr lang="fr-BE" dirty="0"/>
              <a:t>29</a:t>
            </a:r>
            <a:r>
              <a:rPr dirty="0"/>
              <a:t> October 202</a:t>
            </a:r>
            <a:r>
              <a:rPr lang="en-IE" dirty="0"/>
              <a:t>5</a:t>
            </a:r>
            <a:endParaRPr dirty="0"/>
          </a:p>
        </p:txBody>
      </p:sp>
      <p:sp>
        <p:nvSpPr>
          <p:cNvPr id="627" name="TextBox 72"/>
          <p:cNvSpPr txBox="1"/>
          <p:nvPr/>
        </p:nvSpPr>
        <p:spPr>
          <a:xfrm>
            <a:off x="2064578" y="5013782"/>
            <a:ext cx="145325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lvl1pPr>
          </a:lstStyle>
          <a:p>
            <a:r>
              <a:rPr b="1" dirty="0">
                <a:solidFill>
                  <a:srgbClr val="563589"/>
                </a:solidFill>
              </a:rPr>
              <a:t>€ 1</a:t>
            </a:r>
            <a:r>
              <a:rPr lang="en-IE" b="1" dirty="0">
                <a:solidFill>
                  <a:srgbClr val="563589"/>
                </a:solidFill>
              </a:rPr>
              <a:t>20</a:t>
            </a:r>
            <a:r>
              <a:rPr b="1" dirty="0">
                <a:solidFill>
                  <a:srgbClr val="563589"/>
                </a:solidFill>
              </a:rPr>
              <a:t> MILLION</a:t>
            </a:r>
          </a:p>
        </p:txBody>
      </p:sp>
      <p:sp>
        <p:nvSpPr>
          <p:cNvPr id="628" name="TextBox 72"/>
          <p:cNvSpPr txBox="1"/>
          <p:nvPr/>
        </p:nvSpPr>
        <p:spPr>
          <a:xfrm>
            <a:off x="307454" y="4645819"/>
            <a:ext cx="1463091"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56358C"/>
                </a:solidFill>
              </a:defRPr>
            </a:lvl1pPr>
          </a:lstStyle>
          <a:p>
            <a:r>
              <a:t>DEADLINES/CUT-OFFS</a:t>
            </a:r>
          </a:p>
        </p:txBody>
      </p:sp>
      <p:sp>
        <p:nvSpPr>
          <p:cNvPr id="629" name="TextBox 72"/>
          <p:cNvSpPr txBox="1"/>
          <p:nvPr/>
        </p:nvSpPr>
        <p:spPr>
          <a:xfrm>
            <a:off x="307454" y="5013782"/>
            <a:ext cx="1463091"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56358C"/>
                </a:solidFill>
              </a:defRPr>
            </a:lvl1pPr>
          </a:lstStyle>
          <a:p>
            <a:r>
              <a:t>INDICATIVE BUDGET</a:t>
            </a:r>
          </a:p>
        </p:txBody>
      </p:sp>
      <p:sp>
        <p:nvSpPr>
          <p:cNvPr id="630" name="TextBox 72"/>
          <p:cNvSpPr txBox="1"/>
          <p:nvPr/>
        </p:nvSpPr>
        <p:spPr>
          <a:xfrm>
            <a:off x="307454" y="5394445"/>
            <a:ext cx="1463091" cy="256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000">
                <a:solidFill>
                  <a:srgbClr val="56358C"/>
                </a:solidFill>
              </a:defRPr>
            </a:lvl1pPr>
          </a:lstStyle>
          <a:p>
            <a:r>
              <a:t>CHALLENGES</a:t>
            </a:r>
          </a:p>
        </p:txBody>
      </p:sp>
      <p:sp>
        <p:nvSpPr>
          <p:cNvPr id="633" name="TextBox 72"/>
          <p:cNvSpPr txBox="1"/>
          <p:nvPr/>
        </p:nvSpPr>
        <p:spPr>
          <a:xfrm>
            <a:off x="6720317" y="4950282"/>
            <a:ext cx="145325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C4574B"/>
                </a:solidFill>
                <a:latin typeface="Averta PE Semibold"/>
                <a:ea typeface="Averta PE Semibold"/>
                <a:cs typeface="Averta PE Semibold"/>
                <a:sym typeface="Averta PE Semibold"/>
              </a:defRPr>
            </a:lvl1pPr>
          </a:lstStyle>
          <a:p>
            <a:r>
              <a:rPr b="1" dirty="0"/>
              <a:t>€ </a:t>
            </a:r>
            <a:r>
              <a:rPr lang="en-IE" b="1" dirty="0"/>
              <a:t>250</a:t>
            </a:r>
            <a:r>
              <a:rPr b="1" dirty="0"/>
              <a:t> MILLION</a:t>
            </a:r>
          </a:p>
        </p:txBody>
      </p:sp>
      <p:sp>
        <p:nvSpPr>
          <p:cNvPr id="634" name="TextBox 72"/>
          <p:cNvSpPr txBox="1"/>
          <p:nvPr/>
        </p:nvSpPr>
        <p:spPr>
          <a:xfrm>
            <a:off x="6720317" y="4606186"/>
            <a:ext cx="3232031" cy="4001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dirty="0"/>
              <a:t>Short Applications: </a:t>
            </a:r>
            <a:r>
              <a:rPr lang="fr-BE" dirty="0"/>
              <a:t>c</a:t>
            </a:r>
            <a:r>
              <a:rPr dirty="0" err="1"/>
              <a:t>ontinuous</a:t>
            </a:r>
            <a:endParaRPr dirty="0"/>
          </a:p>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dirty="0"/>
              <a:t>Full Application</a:t>
            </a:r>
            <a:r>
              <a:rPr lang="en-IE" dirty="0"/>
              <a:t>s: 12 March 2025; 1 October 2025</a:t>
            </a:r>
            <a:endParaRPr dirty="0"/>
          </a:p>
        </p:txBody>
      </p:sp>
      <p:pic>
        <p:nvPicPr>
          <p:cNvPr id="635" name="Image" descr="Imag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76892" y="869926"/>
            <a:ext cx="1086132" cy="1907689"/>
          </a:xfrm>
          <a:prstGeom prst="rect">
            <a:avLst/>
          </a:prstGeom>
          <a:ln w="12700">
            <a:miter lim="400000"/>
          </a:ln>
        </p:spPr>
      </p:pic>
      <p:pic>
        <p:nvPicPr>
          <p:cNvPr id="636" name="Image" descr="Image"/>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70929" y="869926"/>
            <a:ext cx="1086132" cy="1907478"/>
          </a:xfrm>
          <a:prstGeom prst="rect">
            <a:avLst/>
          </a:prstGeom>
          <a:ln w="12700">
            <a:miter lim="400000"/>
          </a:ln>
        </p:spPr>
      </p:pic>
      <p:pic>
        <p:nvPicPr>
          <p:cNvPr id="637" name="Image" descr="Image"/>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89984" y="869926"/>
            <a:ext cx="1086132" cy="1907541"/>
          </a:xfrm>
          <a:prstGeom prst="rect">
            <a:avLst/>
          </a:prstGeom>
          <a:ln w="12700">
            <a:miter lim="400000"/>
          </a:ln>
        </p:spPr>
      </p:pic>
      <p:sp>
        <p:nvSpPr>
          <p:cNvPr id="639" name="Line"/>
          <p:cNvSpPr/>
          <p:nvPr/>
        </p:nvSpPr>
        <p:spPr>
          <a:xfrm flipV="1">
            <a:off x="1808249" y="3396613"/>
            <a:ext cx="9945388" cy="36597"/>
          </a:xfrm>
          <a:prstGeom prst="line">
            <a:avLst/>
          </a:prstGeom>
          <a:ln w="12700">
            <a:solidFill>
              <a:srgbClr val="513687"/>
            </a:solidFill>
            <a:custDash>
              <a:ds d="200000" sp="200000"/>
            </a:custDash>
            <a:miter lim="400000"/>
          </a:ln>
        </p:spPr>
        <p:txBody>
          <a:bodyPr lIns="45719" rIns="45719"/>
          <a:lstStyle/>
          <a:p>
            <a:endParaRPr/>
          </a:p>
        </p:txBody>
      </p:sp>
      <p:sp>
        <p:nvSpPr>
          <p:cNvPr id="640" name="Line"/>
          <p:cNvSpPr/>
          <p:nvPr/>
        </p:nvSpPr>
        <p:spPr>
          <a:xfrm>
            <a:off x="1808248" y="4508997"/>
            <a:ext cx="9945388" cy="0"/>
          </a:xfrm>
          <a:prstGeom prst="line">
            <a:avLst/>
          </a:prstGeom>
          <a:ln w="12700">
            <a:solidFill>
              <a:srgbClr val="513687"/>
            </a:solidFill>
            <a:custDash>
              <a:ds d="200000" sp="200000"/>
            </a:custDash>
            <a:miter lim="400000"/>
          </a:ln>
        </p:spPr>
        <p:txBody>
          <a:bodyPr lIns="45719" rIns="45719"/>
          <a:lstStyle/>
          <a:p>
            <a:endParaRPr/>
          </a:p>
        </p:txBody>
      </p:sp>
      <p:sp>
        <p:nvSpPr>
          <p:cNvPr id="641" name="Rectangle 16"/>
          <p:cNvSpPr txBox="1">
            <a:spLocks noGrp="1"/>
          </p:cNvSpPr>
          <p:nvPr>
            <p:ph type="sldNum" sz="quarter" idx="2"/>
          </p:nvPr>
        </p:nvSpPr>
        <p:spPr>
          <a:xfrm>
            <a:off x="349784" y="6406643"/>
            <a:ext cx="255170" cy="2819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70</a:t>
            </a:fld>
            <a:endParaRPr dirty="0"/>
          </a:p>
        </p:txBody>
      </p:sp>
      <p:pic>
        <p:nvPicPr>
          <p:cNvPr id="4" name="Image">
            <a:extLst>
              <a:ext uri="{FF2B5EF4-FFF2-40B4-BE49-F238E27FC236}">
                <a16:creationId xmlns:a16="http://schemas.microsoft.com/office/drawing/2014/main" id="{13DD5E9E-71C0-B743-2A70-41E33144A3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863410" y="867110"/>
            <a:ext cx="1086132" cy="1866392"/>
          </a:xfrm>
          <a:prstGeom prst="rect">
            <a:avLst/>
          </a:prstGeom>
          <a:ln w="12700">
            <a:miter lim="400000"/>
          </a:ln>
        </p:spPr>
      </p:pic>
      <p:sp>
        <p:nvSpPr>
          <p:cNvPr id="6" name="TextBox 72">
            <a:extLst>
              <a:ext uri="{FF2B5EF4-FFF2-40B4-BE49-F238E27FC236}">
                <a16:creationId xmlns:a16="http://schemas.microsoft.com/office/drawing/2014/main" id="{827094AE-0353-E40B-CEE3-6B5DF3DFB206}"/>
              </a:ext>
            </a:extLst>
          </p:cNvPr>
          <p:cNvSpPr txBox="1"/>
          <p:nvPr/>
        </p:nvSpPr>
        <p:spPr>
          <a:xfrm>
            <a:off x="9751311" y="3503217"/>
            <a:ext cx="344697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190500" indent="-190500" defTabSz="457200">
              <a:buSzPct val="100000"/>
              <a:buBlip>
                <a:blip r:embed="rId3"/>
              </a:buBlip>
              <a:defRPr sz="1000">
                <a:solidFill>
                  <a:srgbClr val="2C2C2C"/>
                </a:solidFill>
                <a:latin typeface="Averta PE Semibold"/>
                <a:ea typeface="Averta PE Semibold"/>
                <a:cs typeface="Averta PE Semibold"/>
                <a:sym typeface="Averta PE Semibold"/>
              </a:defRPr>
            </a:pPr>
            <a:r>
              <a:rPr lang="fr-BE" dirty="0" err="1"/>
              <a:t>Submit</a:t>
            </a:r>
            <a:r>
              <a:rPr lang="fr-BE" dirty="0"/>
              <a:t> application </a:t>
            </a:r>
            <a:r>
              <a:rPr lang="fr-BE" dirty="0" err="1"/>
              <a:t>anytime</a:t>
            </a:r>
            <a:endParaRPr dirty="0"/>
          </a:p>
        </p:txBody>
      </p:sp>
      <p:sp>
        <p:nvSpPr>
          <p:cNvPr id="7" name="TextBox 72">
            <a:extLst>
              <a:ext uri="{FF2B5EF4-FFF2-40B4-BE49-F238E27FC236}">
                <a16:creationId xmlns:a16="http://schemas.microsoft.com/office/drawing/2014/main" id="{C86FC177-73B8-7E80-9B4E-449DEA207102}"/>
              </a:ext>
            </a:extLst>
          </p:cNvPr>
          <p:cNvSpPr txBox="1"/>
          <p:nvPr/>
        </p:nvSpPr>
        <p:spPr>
          <a:xfrm>
            <a:off x="10101067" y="3856042"/>
            <a:ext cx="2474119"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marL="190500" indent="-190500" defTabSz="457200">
              <a:buSzPct val="100000"/>
              <a:buBlip>
                <a:blip r:embed="rId3"/>
              </a:buBlip>
              <a:defRPr sz="1000">
                <a:solidFill>
                  <a:srgbClr val="C3574B"/>
                </a:solidFill>
                <a:latin typeface="Averta PE Semibold"/>
                <a:ea typeface="Averta PE Semibold"/>
                <a:cs typeface="Averta PE Semibold"/>
                <a:sym typeface="Averta PE Semibold"/>
              </a:defRPr>
            </a:lvl1pPr>
          </a:lstStyle>
          <a:p>
            <a:r>
              <a:rPr b="1" dirty="0"/>
              <a:t>€ </a:t>
            </a:r>
            <a:r>
              <a:rPr lang="en-IE" b="1" dirty="0"/>
              <a:t>300</a:t>
            </a:r>
            <a:r>
              <a:rPr b="1" dirty="0"/>
              <a:t> MILLION</a:t>
            </a:r>
          </a:p>
        </p:txBody>
      </p:sp>
      <p:grpSp>
        <p:nvGrpSpPr>
          <p:cNvPr id="5" name="Group 4">
            <a:extLst>
              <a:ext uri="{FF2B5EF4-FFF2-40B4-BE49-F238E27FC236}">
                <a16:creationId xmlns:a16="http://schemas.microsoft.com/office/drawing/2014/main" id="{EE053CCE-3788-672E-EBE7-03760A684842}"/>
              </a:ext>
            </a:extLst>
          </p:cNvPr>
          <p:cNvGrpSpPr/>
          <p:nvPr/>
        </p:nvGrpSpPr>
        <p:grpSpPr>
          <a:xfrm>
            <a:off x="9429423" y="2573555"/>
            <a:ext cx="2236856" cy="493229"/>
            <a:chOff x="9429423" y="2573555"/>
            <a:chExt cx="2236856" cy="493229"/>
          </a:xfrm>
        </p:grpSpPr>
        <p:sp>
          <p:nvSpPr>
            <p:cNvPr id="2" name="Rectangle 13">
              <a:extLst>
                <a:ext uri="{FF2B5EF4-FFF2-40B4-BE49-F238E27FC236}">
                  <a16:creationId xmlns:a16="http://schemas.microsoft.com/office/drawing/2014/main" id="{7429C00C-CC56-E150-1C80-897DA7C98BAE}"/>
                </a:ext>
              </a:extLst>
            </p:cNvPr>
            <p:cNvSpPr/>
            <p:nvPr/>
          </p:nvSpPr>
          <p:spPr>
            <a:xfrm>
              <a:off x="9429423" y="2573555"/>
              <a:ext cx="2236856" cy="469765"/>
            </a:xfrm>
            <a:prstGeom prst="rect">
              <a:avLst/>
            </a:prstGeom>
            <a:solidFill>
              <a:srgbClr val="CC2F2F"/>
            </a:solidFill>
            <a:ln w="12700">
              <a:miter lim="400000"/>
            </a:ln>
          </p:spPr>
          <p:txBody>
            <a:bodyPr lIns="45719" rIns="45719" anchor="ctr"/>
            <a:lstStyle/>
            <a:p>
              <a:pPr algn="ctr">
                <a:defRPr sz="2000">
                  <a:solidFill>
                    <a:srgbClr val="FFFFFF"/>
                  </a:solidFill>
                </a:defRPr>
              </a:pPr>
              <a:endParaRPr/>
            </a:p>
          </p:txBody>
        </p:sp>
        <p:sp>
          <p:nvSpPr>
            <p:cNvPr id="3" name="TextBox 38">
              <a:extLst>
                <a:ext uri="{FF2B5EF4-FFF2-40B4-BE49-F238E27FC236}">
                  <a16:creationId xmlns:a16="http://schemas.microsoft.com/office/drawing/2014/main" id="{98B8276B-339A-DE36-CBC7-28D26DE33382}"/>
                </a:ext>
              </a:extLst>
            </p:cNvPr>
            <p:cNvSpPr txBox="1"/>
            <p:nvPr/>
          </p:nvSpPr>
          <p:spPr>
            <a:xfrm>
              <a:off x="10040776" y="2652356"/>
              <a:ext cx="1207432" cy="4144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nSpc>
                  <a:spcPct val="150000"/>
                </a:lnSpc>
                <a:defRPr sz="1500">
                  <a:solidFill>
                    <a:srgbClr val="FFFFFF"/>
                  </a:solidFill>
                </a:defRPr>
              </a:lvl1pPr>
            </a:lstStyle>
            <a:p>
              <a:r>
                <a:rPr dirty="0"/>
                <a:t>EIC </a:t>
              </a:r>
              <a:r>
                <a:rPr lang="fr-BE" dirty="0"/>
                <a:t> STEP</a:t>
              </a:r>
              <a:endParaRPr dirty="0"/>
            </a:p>
          </p:txBody>
        </p:sp>
      </p:grpSp>
    </p:spTree>
    <p:extLst>
      <p:ext uri="{BB962C8B-B14F-4D97-AF65-F5344CB8AC3E}">
        <p14:creationId xmlns:p14="http://schemas.microsoft.com/office/powerpoint/2010/main" val="3687666381"/>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606"/>
                                        </p:tgtEl>
                                        <p:attrNameLst>
                                          <p:attrName>style.visibility</p:attrName>
                                        </p:attrNameLst>
                                      </p:cBhvr>
                                      <p:to>
                                        <p:strVal val="visible"/>
                                      </p:to>
                                    </p:set>
                                    <p:animEffect transition="in" filter="fade">
                                      <p:cBhvr>
                                        <p:cTn id="7" dur="1000"/>
                                        <p:tgtEl>
                                          <p:spTgt spid="606"/>
                                        </p:tgtEl>
                                      </p:cBhvr>
                                    </p:animEffect>
                                  </p:childTnLst>
                                </p:cTn>
                              </p:par>
                            </p:childTnLst>
                          </p:cTn>
                        </p:par>
                        <p:par>
                          <p:cTn id="8" fill="hold">
                            <p:stCondLst>
                              <p:cond delay="1000"/>
                            </p:stCondLst>
                            <p:childTnLst>
                              <p:par>
                                <p:cTn id="9" presetID="10" presetClass="entr" fill="hold" grpId="0" nodeType="afterEffect">
                                  <p:stCondLst>
                                    <p:cond delay="0"/>
                                  </p:stCondLst>
                                  <p:iterate>
                                    <p:tmAbs val="0"/>
                                  </p:iterate>
                                  <p:childTnLst>
                                    <p:set>
                                      <p:cBhvr>
                                        <p:cTn id="10" fill="hold"/>
                                        <p:tgtEl>
                                          <p:spTgt spid="604"/>
                                        </p:tgtEl>
                                        <p:attrNameLst>
                                          <p:attrName>style.visibility</p:attrName>
                                        </p:attrNameLst>
                                      </p:cBhvr>
                                      <p:to>
                                        <p:strVal val="visible"/>
                                      </p:to>
                                    </p:set>
                                    <p:animEffect transition="in" filter="fade">
                                      <p:cBhvr>
                                        <p:cTn id="11" dur="10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 grpId="0" animBg="1" advAuto="0"/>
      <p:bldP spid="606" grpId="0"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43576C64-717B-FFEB-D8B8-25B7444EAB39}"/>
              </a:ext>
            </a:extLst>
          </p:cNvPr>
          <p:cNvPicPr>
            <a:picLocks noChangeAspect="1"/>
          </p:cNvPicPr>
          <p:nvPr/>
        </p:nvPicPr>
        <p:blipFill>
          <a:blip r:embed="rId3"/>
          <a:stretch>
            <a:fillRect/>
          </a:stretch>
        </p:blipFill>
        <p:spPr>
          <a:xfrm>
            <a:off x="739499" y="511025"/>
            <a:ext cx="10713001" cy="5835950"/>
          </a:xfrm>
          <a:prstGeom prst="rect">
            <a:avLst/>
          </a:prstGeom>
        </p:spPr>
      </p:pic>
    </p:spTree>
    <p:extLst>
      <p:ext uri="{BB962C8B-B14F-4D97-AF65-F5344CB8AC3E}">
        <p14:creationId xmlns:p14="http://schemas.microsoft.com/office/powerpoint/2010/main" val="5474428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A8D90CD-2485-593C-2C8B-C940BA934895}"/>
              </a:ext>
            </a:extLst>
          </p:cNvPr>
          <p:cNvGraphicFramePr/>
          <p:nvPr/>
        </p:nvGraphicFramePr>
        <p:xfrm>
          <a:off x="-965178" y="451774"/>
          <a:ext cx="13419909" cy="7249019"/>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5DF2E608-52F4-59D2-C363-13DCAE1BCD8C}"/>
              </a:ext>
            </a:extLst>
          </p:cNvPr>
          <p:cNvSpPr>
            <a:spLocks noGrp="1"/>
          </p:cNvSpPr>
          <p:nvPr>
            <p:ph type="title"/>
          </p:nvPr>
        </p:nvSpPr>
        <p:spPr>
          <a:xfrm>
            <a:off x="1425722" y="45374"/>
            <a:ext cx="9675232" cy="914400"/>
          </a:xfrm>
        </p:spPr>
        <p:txBody>
          <a:bodyPr>
            <a:normAutofit/>
          </a:bodyPr>
          <a:lstStyle/>
          <a:p>
            <a:pPr>
              <a:defRPr/>
            </a:pPr>
            <a:r>
              <a:rPr lang="lv-LV" altLang="en-US" sz="3200" b="1" dirty="0">
                <a:solidFill>
                  <a:srgbClr val="002060"/>
                </a:solidFill>
                <a:latin typeface="Verdana"/>
                <a:ea typeface="Verdana"/>
              </a:rPr>
              <a:t>EIC TOP 4 PARTICIPANTS</a:t>
            </a:r>
            <a:endParaRPr lang="en-US" altLang="en-US" sz="3200" b="1" dirty="0">
              <a:solidFill>
                <a:srgbClr val="002060"/>
              </a:solidFill>
              <a:latin typeface="Verdana"/>
              <a:ea typeface="Verdana"/>
            </a:endParaRPr>
          </a:p>
        </p:txBody>
      </p:sp>
      <p:pic>
        <p:nvPicPr>
          <p:cNvPr id="8" name="Picture 2" descr="MIRCOD LLC | LinkedIn">
            <a:extLst>
              <a:ext uri="{FF2B5EF4-FFF2-40B4-BE49-F238E27FC236}">
                <a16:creationId xmlns:a16="http://schemas.microsoft.com/office/drawing/2014/main" id="{4336948F-5AFD-CD67-596F-8C4E0FB68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824" y="5491825"/>
            <a:ext cx="914401" cy="9144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iga Stradins University joins AmCham ...">
            <a:extLst>
              <a:ext uri="{FF2B5EF4-FFF2-40B4-BE49-F238E27FC236}">
                <a16:creationId xmlns:a16="http://schemas.microsoft.com/office/drawing/2014/main" id="{75669254-0B61-E5F4-9394-05414D5110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99553" y="5729959"/>
            <a:ext cx="1659103" cy="438131"/>
          </a:xfrm>
          <a:prstGeom prst="rect">
            <a:avLst/>
          </a:prstGeom>
          <a:noFill/>
          <a:ln>
            <a:noFill/>
          </a:ln>
        </p:spPr>
      </p:pic>
      <p:pic>
        <p:nvPicPr>
          <p:cNvPr id="13" name="Picture 4" descr="Naco Technologies | LinkedIn">
            <a:extLst>
              <a:ext uri="{FF2B5EF4-FFF2-40B4-BE49-F238E27FC236}">
                <a16:creationId xmlns:a16="http://schemas.microsoft.com/office/drawing/2014/main" id="{8712B73A-4177-8F99-C6D6-64C9E2604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344" y="5250553"/>
            <a:ext cx="1303598" cy="130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3804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7C7BB0-3B8A-8CBF-056E-CDAC249415A0}"/>
              </a:ext>
            </a:extLst>
          </p:cNvPr>
          <p:cNvSpPr>
            <a:spLocks noGrp="1"/>
          </p:cNvSpPr>
          <p:nvPr>
            <p:ph type="sldNum" sz="quarter" idx="12"/>
          </p:nvPr>
        </p:nvSpPr>
        <p:spPr/>
        <p:txBody>
          <a:bodyPr/>
          <a:lstStyle/>
          <a:p>
            <a:fld id="{660F3F40-12FA-4968-8235-5F18DAFE2DEF}" type="slidenum">
              <a:rPr lang="lv-LV" smtClean="0"/>
              <a:t>73</a:t>
            </a:fld>
            <a:endParaRPr lang="lv-LV"/>
          </a:p>
        </p:txBody>
      </p:sp>
      <p:sp>
        <p:nvSpPr>
          <p:cNvPr id="10" name="object 10"/>
          <p:cNvSpPr txBox="1"/>
          <p:nvPr/>
        </p:nvSpPr>
        <p:spPr>
          <a:xfrm>
            <a:off x="6585584" y="1483614"/>
            <a:ext cx="5155565" cy="31318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Arial"/>
                <a:cs typeface="Arial"/>
              </a:rPr>
              <a:t>Applicants</a:t>
            </a:r>
            <a:r>
              <a:rPr sz="1800" b="1" spc="-30" dirty="0">
                <a:solidFill>
                  <a:srgbClr val="FFFFFF"/>
                </a:solidFill>
                <a:latin typeface="Arial"/>
                <a:cs typeface="Arial"/>
              </a:rPr>
              <a:t> </a:t>
            </a:r>
            <a:r>
              <a:rPr sz="1800" b="1" dirty="0">
                <a:solidFill>
                  <a:srgbClr val="FFFFFF"/>
                </a:solidFill>
                <a:latin typeface="Arial"/>
                <a:cs typeface="Arial"/>
              </a:rPr>
              <a:t>must</a:t>
            </a:r>
            <a:r>
              <a:rPr sz="1800" b="1" spc="-50" dirty="0">
                <a:solidFill>
                  <a:srgbClr val="FFFFFF"/>
                </a:solidFill>
                <a:latin typeface="Arial"/>
                <a:cs typeface="Arial"/>
              </a:rPr>
              <a:t> </a:t>
            </a:r>
            <a:r>
              <a:rPr sz="1800" b="1" dirty="0">
                <a:solidFill>
                  <a:srgbClr val="FFFFFF"/>
                </a:solidFill>
                <a:latin typeface="Arial"/>
                <a:cs typeface="Arial"/>
              </a:rPr>
              <a:t>demonstrate</a:t>
            </a:r>
            <a:r>
              <a:rPr sz="1800" b="1" spc="-45" dirty="0">
                <a:solidFill>
                  <a:srgbClr val="FFFFFF"/>
                </a:solidFill>
                <a:latin typeface="Arial"/>
                <a:cs typeface="Arial"/>
              </a:rPr>
              <a:t> </a:t>
            </a:r>
            <a:r>
              <a:rPr sz="1800" b="1" dirty="0">
                <a:solidFill>
                  <a:srgbClr val="FFFFFF"/>
                </a:solidFill>
                <a:latin typeface="Arial"/>
                <a:cs typeface="Arial"/>
              </a:rPr>
              <a:t>that</a:t>
            </a:r>
            <a:r>
              <a:rPr sz="1800" b="1" spc="-50" dirty="0">
                <a:solidFill>
                  <a:srgbClr val="FFFFFF"/>
                </a:solidFill>
                <a:latin typeface="Arial"/>
                <a:cs typeface="Arial"/>
              </a:rPr>
              <a:t> </a:t>
            </a:r>
            <a:r>
              <a:rPr sz="1800" b="1" spc="-10" dirty="0">
                <a:solidFill>
                  <a:srgbClr val="FFFFFF"/>
                </a:solidFill>
                <a:latin typeface="Arial"/>
                <a:cs typeface="Arial"/>
              </a:rPr>
              <a:t>they:</a:t>
            </a:r>
            <a:endParaRPr sz="1800" dirty="0">
              <a:latin typeface="Arial"/>
              <a:cs typeface="Arial"/>
            </a:endParaRPr>
          </a:p>
          <a:p>
            <a:pPr marL="354965" indent="-342265">
              <a:lnSpc>
                <a:spcPts val="2050"/>
              </a:lnSpc>
              <a:spcBef>
                <a:spcPts val="1380"/>
              </a:spcBef>
              <a:buAutoNum type="arabicPeriod"/>
              <a:tabLst>
                <a:tab pos="354965" algn="l"/>
              </a:tabLst>
            </a:pPr>
            <a:r>
              <a:rPr sz="1800" dirty="0">
                <a:solidFill>
                  <a:srgbClr val="404040"/>
                </a:solidFill>
                <a:latin typeface="Arial MT"/>
                <a:cs typeface="Arial MT"/>
              </a:rPr>
              <a:t>Have</a:t>
            </a:r>
            <a:r>
              <a:rPr sz="1800" spc="-40" dirty="0">
                <a:solidFill>
                  <a:srgbClr val="404040"/>
                </a:solidFill>
                <a:latin typeface="Arial MT"/>
                <a:cs typeface="Arial MT"/>
              </a:rPr>
              <a:t> </a:t>
            </a:r>
            <a:r>
              <a:rPr sz="1800" dirty="0">
                <a:solidFill>
                  <a:srgbClr val="404040"/>
                </a:solidFill>
                <a:latin typeface="Arial MT"/>
                <a:cs typeface="Arial MT"/>
              </a:rPr>
              <a:t>developed</a:t>
            </a:r>
            <a:r>
              <a:rPr sz="1800" spc="-20" dirty="0">
                <a:solidFill>
                  <a:srgbClr val="404040"/>
                </a:solidFill>
                <a:latin typeface="Arial MT"/>
                <a:cs typeface="Arial MT"/>
              </a:rPr>
              <a:t> </a:t>
            </a:r>
            <a:r>
              <a:rPr sz="1800" dirty="0">
                <a:solidFill>
                  <a:srgbClr val="404040"/>
                </a:solidFill>
                <a:latin typeface="Arial MT"/>
                <a:cs typeface="Arial MT"/>
              </a:rPr>
              <a:t>technology</a:t>
            </a:r>
            <a:r>
              <a:rPr sz="1800" spc="-15" dirty="0">
                <a:solidFill>
                  <a:srgbClr val="404040"/>
                </a:solidFill>
                <a:latin typeface="Arial MT"/>
                <a:cs typeface="Arial MT"/>
              </a:rPr>
              <a:t> </a:t>
            </a:r>
            <a:r>
              <a:rPr sz="1800" dirty="0">
                <a:solidFill>
                  <a:srgbClr val="404040"/>
                </a:solidFill>
                <a:latin typeface="Arial MT"/>
                <a:cs typeface="Arial MT"/>
              </a:rPr>
              <a:t>validated</a:t>
            </a:r>
            <a:r>
              <a:rPr sz="1800" spc="-25" dirty="0">
                <a:solidFill>
                  <a:srgbClr val="404040"/>
                </a:solidFill>
                <a:latin typeface="Arial MT"/>
                <a:cs typeface="Arial MT"/>
              </a:rPr>
              <a:t> </a:t>
            </a:r>
            <a:r>
              <a:rPr sz="1800" dirty="0">
                <a:solidFill>
                  <a:srgbClr val="404040"/>
                </a:solidFill>
                <a:latin typeface="Arial MT"/>
                <a:cs typeface="Arial MT"/>
              </a:rPr>
              <a:t>in</a:t>
            </a:r>
            <a:r>
              <a:rPr sz="1800" spc="-30" dirty="0">
                <a:solidFill>
                  <a:srgbClr val="404040"/>
                </a:solidFill>
                <a:latin typeface="Arial MT"/>
                <a:cs typeface="Arial MT"/>
              </a:rPr>
              <a:t> </a:t>
            </a:r>
            <a:r>
              <a:rPr sz="1800" dirty="0">
                <a:solidFill>
                  <a:srgbClr val="404040"/>
                </a:solidFill>
                <a:latin typeface="Arial MT"/>
                <a:cs typeface="Arial MT"/>
              </a:rPr>
              <a:t>the</a:t>
            </a:r>
            <a:r>
              <a:rPr sz="1800" spc="-40" dirty="0">
                <a:solidFill>
                  <a:srgbClr val="404040"/>
                </a:solidFill>
                <a:latin typeface="Arial MT"/>
                <a:cs typeface="Arial MT"/>
              </a:rPr>
              <a:t> </a:t>
            </a:r>
            <a:r>
              <a:rPr sz="1800" spc="-25" dirty="0">
                <a:solidFill>
                  <a:srgbClr val="404040"/>
                </a:solidFill>
                <a:latin typeface="Arial MT"/>
                <a:cs typeface="Arial MT"/>
              </a:rPr>
              <a:t>lab</a:t>
            </a:r>
            <a:endParaRPr sz="1800" dirty="0">
              <a:latin typeface="Arial MT"/>
              <a:cs typeface="Arial MT"/>
            </a:endParaRPr>
          </a:p>
          <a:p>
            <a:pPr marL="355600">
              <a:lnSpc>
                <a:spcPts val="2050"/>
              </a:lnSpc>
            </a:pPr>
            <a:r>
              <a:rPr sz="1800" dirty="0">
                <a:solidFill>
                  <a:srgbClr val="404040"/>
                </a:solidFill>
                <a:latin typeface="Arial MT"/>
                <a:cs typeface="Arial MT"/>
              </a:rPr>
              <a:t>level</a:t>
            </a:r>
            <a:r>
              <a:rPr sz="1800" spc="-20" dirty="0">
                <a:solidFill>
                  <a:srgbClr val="404040"/>
                </a:solidFill>
                <a:latin typeface="Arial MT"/>
                <a:cs typeface="Arial MT"/>
              </a:rPr>
              <a:t> </a:t>
            </a:r>
            <a:r>
              <a:rPr sz="1800" dirty="0">
                <a:solidFill>
                  <a:srgbClr val="404040"/>
                </a:solidFill>
                <a:latin typeface="Arial MT"/>
                <a:cs typeface="Arial MT"/>
              </a:rPr>
              <a:t>(at</a:t>
            </a:r>
            <a:r>
              <a:rPr sz="1800" spc="-20" dirty="0">
                <a:solidFill>
                  <a:srgbClr val="404040"/>
                </a:solidFill>
                <a:latin typeface="Arial MT"/>
                <a:cs typeface="Arial MT"/>
              </a:rPr>
              <a:t> </a:t>
            </a:r>
            <a:r>
              <a:rPr sz="1800" dirty="0">
                <a:solidFill>
                  <a:srgbClr val="404040"/>
                </a:solidFill>
                <a:latin typeface="Arial MT"/>
                <a:cs typeface="Arial MT"/>
              </a:rPr>
              <a:t>least</a:t>
            </a:r>
            <a:r>
              <a:rPr sz="1800" spc="-10" dirty="0">
                <a:solidFill>
                  <a:srgbClr val="404040"/>
                </a:solidFill>
                <a:latin typeface="Arial MT"/>
                <a:cs typeface="Arial MT"/>
              </a:rPr>
              <a:t> </a:t>
            </a:r>
            <a:r>
              <a:rPr sz="1800" b="1" dirty="0">
                <a:solidFill>
                  <a:srgbClr val="404040"/>
                </a:solidFill>
                <a:latin typeface="Arial"/>
                <a:cs typeface="Arial"/>
              </a:rPr>
              <a:t>TRL</a:t>
            </a:r>
            <a:r>
              <a:rPr sz="1800" b="1" spc="-55" dirty="0">
                <a:solidFill>
                  <a:srgbClr val="404040"/>
                </a:solidFill>
                <a:latin typeface="Arial"/>
                <a:cs typeface="Arial"/>
              </a:rPr>
              <a:t> </a:t>
            </a:r>
            <a:r>
              <a:rPr sz="1800" b="1" spc="-25" dirty="0">
                <a:solidFill>
                  <a:srgbClr val="404040"/>
                </a:solidFill>
                <a:latin typeface="Arial"/>
                <a:cs typeface="Arial"/>
              </a:rPr>
              <a:t>4)</a:t>
            </a:r>
            <a:endParaRPr sz="1800" dirty="0">
              <a:latin typeface="Arial"/>
              <a:cs typeface="Arial"/>
            </a:endParaRPr>
          </a:p>
          <a:p>
            <a:pPr marL="355600" marR="22860" indent="-342900">
              <a:lnSpc>
                <a:spcPts val="1939"/>
              </a:lnSpc>
              <a:spcBef>
                <a:spcPts val="1639"/>
              </a:spcBef>
              <a:buAutoNum type="arabicPeriod" startAt="2"/>
              <a:tabLst>
                <a:tab pos="355600" algn="l"/>
              </a:tabLst>
            </a:pPr>
            <a:r>
              <a:rPr sz="1800" dirty="0">
                <a:solidFill>
                  <a:srgbClr val="404040"/>
                </a:solidFill>
                <a:latin typeface="Arial MT"/>
                <a:cs typeface="Arial MT"/>
              </a:rPr>
              <a:t>Possess</a:t>
            </a:r>
            <a:r>
              <a:rPr sz="1800" spc="-30" dirty="0">
                <a:solidFill>
                  <a:srgbClr val="404040"/>
                </a:solidFill>
                <a:latin typeface="Arial MT"/>
                <a:cs typeface="Arial MT"/>
              </a:rPr>
              <a:t> </a:t>
            </a:r>
            <a:r>
              <a:rPr sz="1800" dirty="0">
                <a:solidFill>
                  <a:srgbClr val="404040"/>
                </a:solidFill>
                <a:latin typeface="Arial MT"/>
                <a:cs typeface="Arial MT"/>
              </a:rPr>
              <a:t>the</a:t>
            </a:r>
            <a:r>
              <a:rPr sz="1800" spc="-40" dirty="0">
                <a:solidFill>
                  <a:srgbClr val="404040"/>
                </a:solidFill>
                <a:latin typeface="Arial MT"/>
                <a:cs typeface="Arial MT"/>
              </a:rPr>
              <a:t> </a:t>
            </a:r>
            <a:r>
              <a:rPr sz="1800" dirty="0">
                <a:solidFill>
                  <a:srgbClr val="404040"/>
                </a:solidFill>
                <a:latin typeface="Arial MT"/>
                <a:cs typeface="Arial MT"/>
              </a:rPr>
              <a:t>necessary</a:t>
            </a:r>
            <a:r>
              <a:rPr sz="1800" spc="-15" dirty="0">
                <a:solidFill>
                  <a:srgbClr val="404040"/>
                </a:solidFill>
                <a:latin typeface="Arial MT"/>
                <a:cs typeface="Arial MT"/>
              </a:rPr>
              <a:t> </a:t>
            </a:r>
            <a:r>
              <a:rPr sz="1800" b="1" dirty="0">
                <a:solidFill>
                  <a:srgbClr val="404040"/>
                </a:solidFill>
                <a:latin typeface="Arial"/>
                <a:cs typeface="Arial"/>
              </a:rPr>
              <a:t>Intellectual</a:t>
            </a:r>
            <a:r>
              <a:rPr sz="1800" b="1" spc="-25" dirty="0">
                <a:solidFill>
                  <a:srgbClr val="404040"/>
                </a:solidFill>
                <a:latin typeface="Arial"/>
                <a:cs typeface="Arial"/>
              </a:rPr>
              <a:t> </a:t>
            </a:r>
            <a:r>
              <a:rPr sz="1800" b="1" spc="-10" dirty="0">
                <a:solidFill>
                  <a:srgbClr val="404040"/>
                </a:solidFill>
                <a:latin typeface="Arial"/>
                <a:cs typeface="Arial"/>
              </a:rPr>
              <a:t>Property </a:t>
            </a:r>
            <a:r>
              <a:rPr sz="1800" b="1" dirty="0">
                <a:solidFill>
                  <a:srgbClr val="404040"/>
                </a:solidFill>
                <a:latin typeface="Arial"/>
                <a:cs typeface="Arial"/>
              </a:rPr>
              <a:t>Rights</a:t>
            </a:r>
            <a:r>
              <a:rPr sz="1800" b="1" spc="-45" dirty="0">
                <a:solidFill>
                  <a:srgbClr val="404040"/>
                </a:solidFill>
                <a:latin typeface="Arial"/>
                <a:cs typeface="Arial"/>
              </a:rPr>
              <a:t> </a:t>
            </a:r>
            <a:r>
              <a:rPr sz="1800" dirty="0">
                <a:solidFill>
                  <a:srgbClr val="404040"/>
                </a:solidFill>
                <a:latin typeface="Arial MT"/>
                <a:cs typeface="Arial MT"/>
              </a:rPr>
              <a:t>to</a:t>
            </a:r>
            <a:r>
              <a:rPr sz="1800" spc="-35" dirty="0">
                <a:solidFill>
                  <a:srgbClr val="404040"/>
                </a:solidFill>
                <a:latin typeface="Arial MT"/>
                <a:cs typeface="Arial MT"/>
              </a:rPr>
              <a:t> </a:t>
            </a:r>
            <a:r>
              <a:rPr sz="1800" dirty="0">
                <a:solidFill>
                  <a:srgbClr val="404040"/>
                </a:solidFill>
                <a:latin typeface="Arial MT"/>
                <a:cs typeface="Arial MT"/>
              </a:rPr>
              <a:t>ensure</a:t>
            </a:r>
            <a:r>
              <a:rPr sz="1800" spc="-25" dirty="0">
                <a:solidFill>
                  <a:srgbClr val="404040"/>
                </a:solidFill>
                <a:latin typeface="Arial MT"/>
                <a:cs typeface="Arial MT"/>
              </a:rPr>
              <a:t> </a:t>
            </a:r>
            <a:r>
              <a:rPr sz="1800" dirty="0">
                <a:solidFill>
                  <a:srgbClr val="404040"/>
                </a:solidFill>
                <a:latin typeface="Arial MT"/>
                <a:cs typeface="Arial MT"/>
              </a:rPr>
              <a:t>FTO</a:t>
            </a:r>
            <a:r>
              <a:rPr sz="1800" spc="-50" dirty="0">
                <a:solidFill>
                  <a:srgbClr val="404040"/>
                </a:solidFill>
                <a:latin typeface="Arial MT"/>
                <a:cs typeface="Arial MT"/>
              </a:rPr>
              <a:t> </a:t>
            </a:r>
            <a:r>
              <a:rPr sz="1800" dirty="0">
                <a:solidFill>
                  <a:srgbClr val="404040"/>
                </a:solidFill>
                <a:latin typeface="Arial MT"/>
                <a:cs typeface="Arial MT"/>
              </a:rPr>
              <a:t>and</a:t>
            </a:r>
            <a:r>
              <a:rPr sz="1800" spc="-25" dirty="0">
                <a:solidFill>
                  <a:srgbClr val="404040"/>
                </a:solidFill>
                <a:latin typeface="Arial MT"/>
                <a:cs typeface="Arial MT"/>
              </a:rPr>
              <a:t> </a:t>
            </a:r>
            <a:r>
              <a:rPr sz="1800" dirty="0">
                <a:solidFill>
                  <a:srgbClr val="404040"/>
                </a:solidFill>
                <a:latin typeface="Arial MT"/>
                <a:cs typeface="Arial MT"/>
              </a:rPr>
              <a:t>adequate</a:t>
            </a:r>
            <a:r>
              <a:rPr sz="1800" spc="-20" dirty="0">
                <a:solidFill>
                  <a:srgbClr val="404040"/>
                </a:solidFill>
                <a:latin typeface="Arial MT"/>
                <a:cs typeface="Arial MT"/>
              </a:rPr>
              <a:t> </a:t>
            </a:r>
            <a:r>
              <a:rPr sz="1800" spc="-10" dirty="0">
                <a:solidFill>
                  <a:srgbClr val="404040"/>
                </a:solidFill>
                <a:latin typeface="Arial MT"/>
                <a:cs typeface="Arial MT"/>
              </a:rPr>
              <a:t>protection </a:t>
            </a:r>
            <a:r>
              <a:rPr sz="1800" dirty="0">
                <a:solidFill>
                  <a:srgbClr val="404040"/>
                </a:solidFill>
                <a:latin typeface="Arial MT"/>
                <a:cs typeface="Arial MT"/>
              </a:rPr>
              <a:t>of</a:t>
            </a:r>
            <a:r>
              <a:rPr sz="1800" spc="-5" dirty="0">
                <a:solidFill>
                  <a:srgbClr val="404040"/>
                </a:solidFill>
                <a:latin typeface="Arial MT"/>
                <a:cs typeface="Arial MT"/>
              </a:rPr>
              <a:t> </a:t>
            </a:r>
            <a:r>
              <a:rPr sz="1800" dirty="0">
                <a:solidFill>
                  <a:srgbClr val="404040"/>
                </a:solidFill>
                <a:latin typeface="Arial MT"/>
                <a:cs typeface="Arial MT"/>
              </a:rPr>
              <a:t>the</a:t>
            </a:r>
            <a:r>
              <a:rPr sz="1800" spc="-10" dirty="0">
                <a:solidFill>
                  <a:srgbClr val="404040"/>
                </a:solidFill>
                <a:latin typeface="Arial MT"/>
                <a:cs typeface="Arial MT"/>
              </a:rPr>
              <a:t> </a:t>
            </a:r>
            <a:r>
              <a:rPr sz="1800" spc="-20" dirty="0">
                <a:solidFill>
                  <a:srgbClr val="404040"/>
                </a:solidFill>
                <a:latin typeface="Arial MT"/>
                <a:cs typeface="Arial MT"/>
              </a:rPr>
              <a:t>idea</a:t>
            </a:r>
            <a:endParaRPr sz="1800" dirty="0">
              <a:latin typeface="Arial MT"/>
              <a:cs typeface="Arial MT"/>
            </a:endParaRPr>
          </a:p>
          <a:p>
            <a:pPr marL="355600" marR="130810" indent="-342900">
              <a:lnSpc>
                <a:spcPct val="90000"/>
              </a:lnSpc>
              <a:spcBef>
                <a:spcPts val="1575"/>
              </a:spcBef>
              <a:buAutoNum type="arabicPeriod" startAt="2"/>
              <a:tabLst>
                <a:tab pos="355600" algn="l"/>
              </a:tabLst>
            </a:pPr>
            <a:r>
              <a:rPr sz="1800" dirty="0">
                <a:solidFill>
                  <a:srgbClr val="404040"/>
                </a:solidFill>
                <a:latin typeface="Arial MT"/>
                <a:cs typeface="Arial MT"/>
              </a:rPr>
              <a:t>Have</a:t>
            </a:r>
            <a:r>
              <a:rPr sz="1800" spc="-20" dirty="0">
                <a:solidFill>
                  <a:srgbClr val="404040"/>
                </a:solidFill>
                <a:latin typeface="Arial MT"/>
                <a:cs typeface="Arial MT"/>
              </a:rPr>
              <a:t> </a:t>
            </a:r>
            <a:r>
              <a:rPr sz="1800" dirty="0">
                <a:solidFill>
                  <a:srgbClr val="404040"/>
                </a:solidFill>
                <a:latin typeface="Arial MT"/>
                <a:cs typeface="Arial MT"/>
              </a:rPr>
              <a:t>a</a:t>
            </a:r>
            <a:r>
              <a:rPr sz="1800" spc="-30" dirty="0">
                <a:solidFill>
                  <a:srgbClr val="404040"/>
                </a:solidFill>
                <a:latin typeface="Arial MT"/>
                <a:cs typeface="Arial MT"/>
              </a:rPr>
              <a:t> </a:t>
            </a:r>
            <a:r>
              <a:rPr sz="1800" dirty="0">
                <a:solidFill>
                  <a:srgbClr val="404040"/>
                </a:solidFill>
                <a:latin typeface="Arial MT"/>
                <a:cs typeface="Arial MT"/>
              </a:rPr>
              <a:t>clear</a:t>
            </a:r>
            <a:r>
              <a:rPr sz="1800" spc="-25" dirty="0">
                <a:solidFill>
                  <a:srgbClr val="404040"/>
                </a:solidFill>
                <a:latin typeface="Arial MT"/>
                <a:cs typeface="Arial MT"/>
              </a:rPr>
              <a:t> </a:t>
            </a:r>
            <a:r>
              <a:rPr sz="1800" dirty="0">
                <a:solidFill>
                  <a:srgbClr val="404040"/>
                </a:solidFill>
                <a:latin typeface="Arial MT"/>
                <a:cs typeface="Arial MT"/>
              </a:rPr>
              <a:t>vision</a:t>
            </a:r>
            <a:r>
              <a:rPr sz="1800" spc="-15" dirty="0">
                <a:solidFill>
                  <a:srgbClr val="404040"/>
                </a:solidFill>
                <a:latin typeface="Arial MT"/>
                <a:cs typeface="Arial MT"/>
              </a:rPr>
              <a:t> </a:t>
            </a:r>
            <a:r>
              <a:rPr sz="1800" dirty="0">
                <a:solidFill>
                  <a:srgbClr val="404040"/>
                </a:solidFill>
                <a:latin typeface="Arial MT"/>
                <a:cs typeface="Arial MT"/>
              </a:rPr>
              <a:t>on</a:t>
            </a:r>
            <a:r>
              <a:rPr sz="1800" spc="-20" dirty="0">
                <a:solidFill>
                  <a:srgbClr val="404040"/>
                </a:solidFill>
                <a:latin typeface="Arial MT"/>
                <a:cs typeface="Arial MT"/>
              </a:rPr>
              <a:t> </a:t>
            </a:r>
            <a:r>
              <a:rPr sz="1800" dirty="0">
                <a:solidFill>
                  <a:srgbClr val="404040"/>
                </a:solidFill>
                <a:latin typeface="Arial MT"/>
                <a:cs typeface="Arial MT"/>
              </a:rPr>
              <a:t>the</a:t>
            </a:r>
            <a:r>
              <a:rPr sz="1800" spc="-35" dirty="0">
                <a:solidFill>
                  <a:srgbClr val="404040"/>
                </a:solidFill>
                <a:latin typeface="Arial MT"/>
                <a:cs typeface="Arial MT"/>
              </a:rPr>
              <a:t> </a:t>
            </a:r>
            <a:r>
              <a:rPr sz="1800" dirty="0">
                <a:solidFill>
                  <a:srgbClr val="404040"/>
                </a:solidFill>
                <a:latin typeface="Arial MT"/>
                <a:cs typeface="Arial MT"/>
              </a:rPr>
              <a:t>intended</a:t>
            </a:r>
            <a:r>
              <a:rPr sz="1800" spc="-15" dirty="0">
                <a:solidFill>
                  <a:srgbClr val="404040"/>
                </a:solidFill>
                <a:latin typeface="Arial MT"/>
                <a:cs typeface="Arial MT"/>
              </a:rPr>
              <a:t> </a:t>
            </a:r>
            <a:r>
              <a:rPr sz="1800" spc="-10" dirty="0">
                <a:solidFill>
                  <a:srgbClr val="404040"/>
                </a:solidFill>
                <a:latin typeface="Arial MT"/>
                <a:cs typeface="Arial MT"/>
              </a:rPr>
              <a:t>pathway </a:t>
            </a:r>
            <a:r>
              <a:rPr sz="1800" dirty="0">
                <a:solidFill>
                  <a:srgbClr val="404040"/>
                </a:solidFill>
                <a:latin typeface="Arial MT"/>
                <a:cs typeface="Arial MT"/>
              </a:rPr>
              <a:t>and</a:t>
            </a:r>
            <a:r>
              <a:rPr sz="1800" spc="-20" dirty="0">
                <a:solidFill>
                  <a:srgbClr val="404040"/>
                </a:solidFill>
                <a:latin typeface="Arial MT"/>
                <a:cs typeface="Arial MT"/>
              </a:rPr>
              <a:t> </a:t>
            </a:r>
            <a:r>
              <a:rPr sz="1800" dirty="0">
                <a:solidFill>
                  <a:srgbClr val="404040"/>
                </a:solidFill>
                <a:latin typeface="Arial MT"/>
                <a:cs typeface="Arial MT"/>
              </a:rPr>
              <a:t>route</a:t>
            </a:r>
            <a:r>
              <a:rPr sz="1800" spc="-20" dirty="0">
                <a:solidFill>
                  <a:srgbClr val="404040"/>
                </a:solidFill>
                <a:latin typeface="Arial MT"/>
                <a:cs typeface="Arial MT"/>
              </a:rPr>
              <a:t> </a:t>
            </a:r>
            <a:r>
              <a:rPr sz="1800" dirty="0">
                <a:solidFill>
                  <a:srgbClr val="404040"/>
                </a:solidFill>
                <a:latin typeface="Arial MT"/>
                <a:cs typeface="Arial MT"/>
              </a:rPr>
              <a:t>to</a:t>
            </a:r>
            <a:r>
              <a:rPr sz="1800" spc="-20" dirty="0">
                <a:solidFill>
                  <a:srgbClr val="404040"/>
                </a:solidFill>
                <a:latin typeface="Arial MT"/>
                <a:cs typeface="Arial MT"/>
              </a:rPr>
              <a:t> </a:t>
            </a:r>
            <a:r>
              <a:rPr sz="1800" dirty="0">
                <a:solidFill>
                  <a:srgbClr val="404040"/>
                </a:solidFill>
                <a:latin typeface="Arial MT"/>
                <a:cs typeface="Arial MT"/>
              </a:rPr>
              <a:t>market.</a:t>
            </a:r>
            <a:r>
              <a:rPr sz="1800" spc="-50" dirty="0">
                <a:solidFill>
                  <a:srgbClr val="404040"/>
                </a:solidFill>
                <a:latin typeface="Arial MT"/>
                <a:cs typeface="Arial MT"/>
              </a:rPr>
              <a:t> </a:t>
            </a:r>
            <a:r>
              <a:rPr sz="1800" dirty="0">
                <a:solidFill>
                  <a:srgbClr val="404040"/>
                </a:solidFill>
                <a:latin typeface="Arial MT"/>
                <a:cs typeface="Arial MT"/>
              </a:rPr>
              <a:t>This</a:t>
            </a:r>
            <a:r>
              <a:rPr sz="1800" spc="-30" dirty="0">
                <a:solidFill>
                  <a:srgbClr val="404040"/>
                </a:solidFill>
                <a:latin typeface="Arial MT"/>
                <a:cs typeface="Arial MT"/>
              </a:rPr>
              <a:t> </a:t>
            </a:r>
            <a:r>
              <a:rPr sz="1800" dirty="0">
                <a:solidFill>
                  <a:srgbClr val="404040"/>
                </a:solidFill>
                <a:latin typeface="Arial MT"/>
                <a:cs typeface="Arial MT"/>
              </a:rPr>
              <a:t>includes</a:t>
            </a:r>
            <a:r>
              <a:rPr sz="1800" spc="-10" dirty="0">
                <a:solidFill>
                  <a:srgbClr val="404040"/>
                </a:solidFill>
                <a:latin typeface="Arial MT"/>
                <a:cs typeface="Arial MT"/>
              </a:rPr>
              <a:t> specific </a:t>
            </a:r>
            <a:r>
              <a:rPr sz="1800" b="1" dirty="0">
                <a:solidFill>
                  <a:srgbClr val="404040"/>
                </a:solidFill>
                <a:latin typeface="Arial"/>
                <a:cs typeface="Arial"/>
              </a:rPr>
              <a:t>milestones</a:t>
            </a:r>
            <a:r>
              <a:rPr sz="1800" b="1" spc="-45" dirty="0">
                <a:solidFill>
                  <a:srgbClr val="404040"/>
                </a:solidFill>
                <a:latin typeface="Arial"/>
                <a:cs typeface="Arial"/>
              </a:rPr>
              <a:t> </a:t>
            </a:r>
            <a:r>
              <a:rPr sz="1800" dirty="0">
                <a:solidFill>
                  <a:srgbClr val="404040"/>
                </a:solidFill>
                <a:latin typeface="Arial MT"/>
                <a:cs typeface="Arial MT"/>
              </a:rPr>
              <a:t>and</a:t>
            </a:r>
            <a:r>
              <a:rPr sz="1800" spc="-35" dirty="0">
                <a:solidFill>
                  <a:srgbClr val="404040"/>
                </a:solidFill>
                <a:latin typeface="Arial MT"/>
                <a:cs typeface="Arial MT"/>
              </a:rPr>
              <a:t> </a:t>
            </a:r>
            <a:r>
              <a:rPr sz="1800" dirty="0">
                <a:solidFill>
                  <a:srgbClr val="404040"/>
                </a:solidFill>
                <a:latin typeface="Arial MT"/>
                <a:cs typeface="Arial MT"/>
              </a:rPr>
              <a:t>concrete</a:t>
            </a:r>
            <a:r>
              <a:rPr sz="1800" spc="-55" dirty="0">
                <a:solidFill>
                  <a:srgbClr val="404040"/>
                </a:solidFill>
                <a:latin typeface="Arial MT"/>
                <a:cs typeface="Arial MT"/>
              </a:rPr>
              <a:t> </a:t>
            </a:r>
            <a:r>
              <a:rPr sz="1800" dirty="0">
                <a:solidFill>
                  <a:srgbClr val="404040"/>
                </a:solidFill>
                <a:latin typeface="Arial MT"/>
                <a:cs typeface="Arial MT"/>
              </a:rPr>
              <a:t>and</a:t>
            </a:r>
            <a:r>
              <a:rPr sz="1800" spc="-30" dirty="0">
                <a:solidFill>
                  <a:srgbClr val="404040"/>
                </a:solidFill>
                <a:latin typeface="Arial MT"/>
                <a:cs typeface="Arial MT"/>
              </a:rPr>
              <a:t> </a:t>
            </a:r>
            <a:r>
              <a:rPr sz="1800" b="1" dirty="0">
                <a:solidFill>
                  <a:srgbClr val="404040"/>
                </a:solidFill>
                <a:latin typeface="Arial"/>
                <a:cs typeface="Arial"/>
              </a:rPr>
              <a:t>verifiable</a:t>
            </a:r>
            <a:r>
              <a:rPr sz="1800" b="1" spc="-10" dirty="0">
                <a:solidFill>
                  <a:srgbClr val="404040"/>
                </a:solidFill>
                <a:latin typeface="Arial"/>
                <a:cs typeface="Arial"/>
              </a:rPr>
              <a:t> </a:t>
            </a:r>
            <a:r>
              <a:rPr sz="1800" b="1" spc="-20" dirty="0">
                <a:solidFill>
                  <a:srgbClr val="404040"/>
                </a:solidFill>
                <a:latin typeface="Arial"/>
                <a:cs typeface="Arial"/>
              </a:rPr>
              <a:t>KPIs </a:t>
            </a:r>
            <a:r>
              <a:rPr sz="1800" dirty="0">
                <a:solidFill>
                  <a:srgbClr val="404040"/>
                </a:solidFill>
                <a:latin typeface="Arial MT"/>
                <a:cs typeface="Arial MT"/>
              </a:rPr>
              <a:t>to</a:t>
            </a:r>
            <a:r>
              <a:rPr sz="1800" spc="-35" dirty="0">
                <a:solidFill>
                  <a:srgbClr val="404040"/>
                </a:solidFill>
                <a:latin typeface="Arial MT"/>
                <a:cs typeface="Arial MT"/>
              </a:rPr>
              <a:t> </a:t>
            </a:r>
            <a:r>
              <a:rPr sz="1800" dirty="0">
                <a:solidFill>
                  <a:srgbClr val="404040"/>
                </a:solidFill>
                <a:latin typeface="Arial MT"/>
                <a:cs typeface="Arial MT"/>
              </a:rPr>
              <a:t>assess</a:t>
            </a:r>
            <a:r>
              <a:rPr sz="1800" spc="-30" dirty="0">
                <a:solidFill>
                  <a:srgbClr val="404040"/>
                </a:solidFill>
                <a:latin typeface="Arial MT"/>
                <a:cs typeface="Arial MT"/>
              </a:rPr>
              <a:t> </a:t>
            </a:r>
            <a:r>
              <a:rPr sz="1800" dirty="0">
                <a:solidFill>
                  <a:srgbClr val="404040"/>
                </a:solidFill>
                <a:latin typeface="Arial MT"/>
                <a:cs typeface="Arial MT"/>
              </a:rPr>
              <a:t>progress</a:t>
            </a:r>
            <a:r>
              <a:rPr sz="1800" spc="-20" dirty="0">
                <a:solidFill>
                  <a:srgbClr val="404040"/>
                </a:solidFill>
                <a:latin typeface="Arial MT"/>
                <a:cs typeface="Arial MT"/>
              </a:rPr>
              <a:t> </a:t>
            </a:r>
            <a:r>
              <a:rPr sz="1800" dirty="0">
                <a:solidFill>
                  <a:srgbClr val="404040"/>
                </a:solidFill>
                <a:latin typeface="Arial MT"/>
                <a:cs typeface="Arial MT"/>
              </a:rPr>
              <a:t>towards</a:t>
            </a:r>
            <a:r>
              <a:rPr sz="1800" spc="15" dirty="0">
                <a:solidFill>
                  <a:srgbClr val="404040"/>
                </a:solidFill>
                <a:latin typeface="Arial MT"/>
                <a:cs typeface="Arial MT"/>
              </a:rPr>
              <a:t> </a:t>
            </a:r>
            <a:r>
              <a:rPr sz="1800" dirty="0">
                <a:solidFill>
                  <a:srgbClr val="404040"/>
                </a:solidFill>
                <a:latin typeface="Arial MT"/>
                <a:cs typeface="Arial MT"/>
              </a:rPr>
              <a:t>the</a:t>
            </a:r>
            <a:r>
              <a:rPr sz="1800" spc="-35" dirty="0">
                <a:solidFill>
                  <a:srgbClr val="404040"/>
                </a:solidFill>
                <a:latin typeface="Arial MT"/>
                <a:cs typeface="Arial MT"/>
              </a:rPr>
              <a:t> </a:t>
            </a:r>
            <a:r>
              <a:rPr sz="1800" spc="-10" dirty="0">
                <a:solidFill>
                  <a:srgbClr val="404040"/>
                </a:solidFill>
                <a:latin typeface="Arial MT"/>
                <a:cs typeface="Arial MT"/>
              </a:rPr>
              <a:t>market.</a:t>
            </a:r>
            <a:endParaRPr sz="1800" dirty="0">
              <a:latin typeface="Arial MT"/>
              <a:cs typeface="Arial MT"/>
            </a:endParaRPr>
          </a:p>
        </p:txBody>
      </p:sp>
      <p:sp>
        <p:nvSpPr>
          <p:cNvPr id="11" name="object 11"/>
          <p:cNvSpPr txBox="1"/>
          <p:nvPr/>
        </p:nvSpPr>
        <p:spPr>
          <a:xfrm>
            <a:off x="1237894" y="1373179"/>
            <a:ext cx="4613275" cy="4053033"/>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1CC9C"/>
                </a:solidFill>
                <a:latin typeface="Verdana"/>
                <a:cs typeface="Verdana"/>
              </a:rPr>
              <a:t>|</a:t>
            </a:r>
            <a:r>
              <a:rPr sz="2000" b="1" spc="-10" dirty="0">
                <a:solidFill>
                  <a:srgbClr val="01CC9C"/>
                </a:solidFill>
                <a:latin typeface="Verdana"/>
                <a:cs typeface="Verdana"/>
              </a:rPr>
              <a:t> </a:t>
            </a:r>
            <a:r>
              <a:rPr lang="lv-LV" sz="2000" b="1" dirty="0">
                <a:solidFill>
                  <a:srgbClr val="003D77"/>
                </a:solidFill>
                <a:latin typeface="Verdana"/>
                <a:cs typeface="Verdana"/>
              </a:rPr>
              <a:t>Kas var pieteikties?</a:t>
            </a:r>
          </a:p>
          <a:p>
            <a:pPr marL="12700">
              <a:lnSpc>
                <a:spcPct val="100000"/>
              </a:lnSpc>
              <a:spcBef>
                <a:spcPts val="105"/>
              </a:spcBef>
            </a:pPr>
            <a:endParaRPr sz="2000" dirty="0">
              <a:latin typeface="Verdana"/>
              <a:cs typeface="Verdana"/>
            </a:endParaRPr>
          </a:p>
          <a:p>
            <a:pPr marL="207645">
              <a:lnSpc>
                <a:spcPct val="100000"/>
              </a:lnSpc>
              <a:tabLst>
                <a:tab pos="1696720" algn="l"/>
                <a:tab pos="3033395" algn="l"/>
                <a:tab pos="4193540" algn="l"/>
              </a:tabLst>
            </a:pPr>
            <a:r>
              <a:rPr sz="1800" b="1" spc="-10" dirty="0">
                <a:solidFill>
                  <a:srgbClr val="404040"/>
                </a:solidFill>
                <a:latin typeface="Arial"/>
                <a:cs typeface="Arial"/>
              </a:rPr>
              <a:t>Early-</a:t>
            </a:r>
            <a:r>
              <a:rPr sz="1800" b="1" spc="-20" dirty="0">
                <a:solidFill>
                  <a:srgbClr val="404040"/>
                </a:solidFill>
                <a:latin typeface="Arial"/>
                <a:cs typeface="Arial"/>
              </a:rPr>
              <a:t>stage</a:t>
            </a:r>
            <a:r>
              <a:rPr sz="1800" b="1" dirty="0">
                <a:solidFill>
                  <a:srgbClr val="404040"/>
                </a:solidFill>
                <a:latin typeface="Arial"/>
                <a:cs typeface="Arial"/>
              </a:rPr>
              <a:t>	</a:t>
            </a:r>
            <a:r>
              <a:rPr sz="1800" b="1" spc="-10" dirty="0">
                <a:solidFill>
                  <a:srgbClr val="404040"/>
                </a:solidFill>
                <a:latin typeface="Arial"/>
                <a:cs typeface="Arial"/>
              </a:rPr>
              <a:t>deep-</a:t>
            </a:r>
            <a:r>
              <a:rPr sz="1800" b="1" spc="-20" dirty="0">
                <a:solidFill>
                  <a:srgbClr val="404040"/>
                </a:solidFill>
                <a:latin typeface="Arial"/>
                <a:cs typeface="Arial"/>
              </a:rPr>
              <a:t>tech</a:t>
            </a:r>
            <a:r>
              <a:rPr sz="1800" b="1" dirty="0">
                <a:solidFill>
                  <a:srgbClr val="404040"/>
                </a:solidFill>
                <a:latin typeface="Arial"/>
                <a:cs typeface="Arial"/>
              </a:rPr>
              <a:t>	</a:t>
            </a:r>
            <a:r>
              <a:rPr sz="1800" b="1" spc="-10" dirty="0">
                <a:solidFill>
                  <a:srgbClr val="404040"/>
                </a:solidFill>
                <a:latin typeface="Arial"/>
                <a:cs typeface="Arial"/>
              </a:rPr>
              <a:t>startups</a:t>
            </a:r>
            <a:r>
              <a:rPr sz="1800" b="1" dirty="0">
                <a:solidFill>
                  <a:srgbClr val="404040"/>
                </a:solidFill>
                <a:latin typeface="Arial"/>
                <a:cs typeface="Arial"/>
              </a:rPr>
              <a:t>	</a:t>
            </a:r>
            <a:r>
              <a:rPr sz="1800" b="1" spc="-25" dirty="0">
                <a:solidFill>
                  <a:srgbClr val="404040"/>
                </a:solidFill>
                <a:latin typeface="Arial"/>
                <a:cs typeface="Arial"/>
              </a:rPr>
              <a:t>and</a:t>
            </a:r>
            <a:endParaRPr sz="1800" dirty="0">
              <a:latin typeface="Arial"/>
              <a:cs typeface="Arial"/>
            </a:endParaRPr>
          </a:p>
          <a:p>
            <a:pPr marL="207645">
              <a:lnSpc>
                <a:spcPct val="100000"/>
              </a:lnSpc>
              <a:spcBef>
                <a:spcPts val="5"/>
              </a:spcBef>
            </a:pPr>
            <a:r>
              <a:rPr sz="1800" b="1" dirty="0">
                <a:solidFill>
                  <a:srgbClr val="404040"/>
                </a:solidFill>
                <a:latin typeface="Arial"/>
                <a:cs typeface="Arial"/>
              </a:rPr>
              <a:t>SMEs</a:t>
            </a:r>
            <a:r>
              <a:rPr sz="1800" b="1" spc="-20" dirty="0">
                <a:solidFill>
                  <a:srgbClr val="404040"/>
                </a:solidFill>
                <a:latin typeface="Arial"/>
                <a:cs typeface="Arial"/>
              </a:rPr>
              <a:t> </a:t>
            </a:r>
            <a:r>
              <a:rPr sz="1800" b="1" dirty="0">
                <a:solidFill>
                  <a:srgbClr val="404040"/>
                </a:solidFill>
                <a:latin typeface="Arial"/>
                <a:cs typeface="Arial"/>
              </a:rPr>
              <a:t>in</a:t>
            </a:r>
            <a:r>
              <a:rPr sz="1800" b="1" spc="-15" dirty="0">
                <a:solidFill>
                  <a:srgbClr val="404040"/>
                </a:solidFill>
                <a:latin typeface="Arial"/>
                <a:cs typeface="Arial"/>
              </a:rPr>
              <a:t> </a:t>
            </a:r>
            <a:r>
              <a:rPr sz="1800" b="1" dirty="0">
                <a:solidFill>
                  <a:srgbClr val="404040"/>
                </a:solidFill>
                <a:latin typeface="Arial"/>
                <a:cs typeface="Arial"/>
              </a:rPr>
              <a:t>HE</a:t>
            </a:r>
            <a:r>
              <a:rPr sz="1800" b="1" spc="-10" dirty="0">
                <a:solidFill>
                  <a:srgbClr val="404040"/>
                </a:solidFill>
                <a:latin typeface="Arial"/>
                <a:cs typeface="Arial"/>
              </a:rPr>
              <a:t> </a:t>
            </a:r>
            <a:r>
              <a:rPr sz="1800" b="1" dirty="0">
                <a:solidFill>
                  <a:srgbClr val="404040"/>
                </a:solidFill>
                <a:latin typeface="Arial"/>
                <a:cs typeface="Arial"/>
              </a:rPr>
              <a:t>widening</a:t>
            </a:r>
            <a:r>
              <a:rPr sz="1800" b="1" spc="-35" dirty="0">
                <a:solidFill>
                  <a:srgbClr val="404040"/>
                </a:solidFill>
                <a:latin typeface="Arial"/>
                <a:cs typeface="Arial"/>
              </a:rPr>
              <a:t> </a:t>
            </a:r>
            <a:r>
              <a:rPr sz="1800" b="1" dirty="0">
                <a:solidFill>
                  <a:srgbClr val="404040"/>
                </a:solidFill>
                <a:latin typeface="Arial"/>
                <a:cs typeface="Arial"/>
              </a:rPr>
              <a:t>countries</a:t>
            </a:r>
            <a:endParaRPr sz="1800" dirty="0">
              <a:latin typeface="Arial MT"/>
              <a:cs typeface="Arial MT"/>
            </a:endParaRPr>
          </a:p>
          <a:p>
            <a:pPr marL="299085">
              <a:lnSpc>
                <a:spcPct val="100000"/>
              </a:lnSpc>
              <a:spcBef>
                <a:spcPts val="1300"/>
              </a:spcBef>
            </a:pPr>
            <a:r>
              <a:rPr sz="1800" dirty="0">
                <a:solidFill>
                  <a:srgbClr val="404040"/>
                </a:solidFill>
                <a:latin typeface="Arial MT"/>
                <a:cs typeface="Arial MT"/>
              </a:rPr>
              <a:t>Have</a:t>
            </a:r>
            <a:r>
              <a:rPr sz="1800" spc="-10" dirty="0">
                <a:solidFill>
                  <a:srgbClr val="404040"/>
                </a:solidFill>
                <a:latin typeface="Arial MT"/>
                <a:cs typeface="Arial MT"/>
              </a:rPr>
              <a:t> high-</a:t>
            </a:r>
            <a:r>
              <a:rPr sz="1800" dirty="0">
                <a:solidFill>
                  <a:srgbClr val="404040"/>
                </a:solidFill>
                <a:latin typeface="Arial MT"/>
                <a:cs typeface="Arial MT"/>
              </a:rPr>
              <a:t>impact</a:t>
            </a:r>
            <a:r>
              <a:rPr sz="1800" spc="5" dirty="0">
                <a:solidFill>
                  <a:srgbClr val="404040"/>
                </a:solidFill>
                <a:latin typeface="Arial MT"/>
                <a:cs typeface="Arial MT"/>
              </a:rPr>
              <a:t> </a:t>
            </a:r>
            <a:r>
              <a:rPr sz="1800" dirty="0">
                <a:solidFill>
                  <a:srgbClr val="404040"/>
                </a:solidFill>
                <a:latin typeface="Arial MT"/>
                <a:cs typeface="Arial MT"/>
              </a:rPr>
              <a:t>innovation</a:t>
            </a:r>
            <a:r>
              <a:rPr sz="1800" spc="5" dirty="0">
                <a:solidFill>
                  <a:srgbClr val="404040"/>
                </a:solidFill>
                <a:latin typeface="Arial MT"/>
                <a:cs typeface="Arial MT"/>
              </a:rPr>
              <a:t> </a:t>
            </a:r>
            <a:r>
              <a:rPr sz="1800" spc="-10" dirty="0">
                <a:solidFill>
                  <a:srgbClr val="404040"/>
                </a:solidFill>
                <a:latin typeface="Arial MT"/>
                <a:cs typeface="Arial MT"/>
              </a:rPr>
              <a:t>technology, </a:t>
            </a:r>
            <a:r>
              <a:rPr sz="1800" dirty="0">
                <a:solidFill>
                  <a:srgbClr val="404040"/>
                </a:solidFill>
                <a:latin typeface="Arial MT"/>
                <a:cs typeface="Arial MT"/>
              </a:rPr>
              <a:t>product,</a:t>
            </a:r>
            <a:r>
              <a:rPr sz="1800" spc="90" dirty="0">
                <a:solidFill>
                  <a:srgbClr val="404040"/>
                </a:solidFill>
                <a:latin typeface="Arial MT"/>
                <a:cs typeface="Arial MT"/>
              </a:rPr>
              <a:t> </a:t>
            </a:r>
            <a:r>
              <a:rPr sz="1800" dirty="0">
                <a:solidFill>
                  <a:srgbClr val="404040"/>
                </a:solidFill>
                <a:latin typeface="Arial MT"/>
                <a:cs typeface="Arial MT"/>
              </a:rPr>
              <a:t>service,</a:t>
            </a:r>
            <a:r>
              <a:rPr sz="1800" spc="85" dirty="0">
                <a:solidFill>
                  <a:srgbClr val="404040"/>
                </a:solidFill>
                <a:latin typeface="Arial MT"/>
                <a:cs typeface="Arial MT"/>
              </a:rPr>
              <a:t> </a:t>
            </a:r>
            <a:r>
              <a:rPr sz="1800" dirty="0">
                <a:solidFill>
                  <a:srgbClr val="404040"/>
                </a:solidFill>
                <a:latin typeface="Arial MT"/>
                <a:cs typeface="Arial MT"/>
              </a:rPr>
              <a:t>or</a:t>
            </a:r>
            <a:r>
              <a:rPr sz="1800" spc="90" dirty="0">
                <a:solidFill>
                  <a:srgbClr val="404040"/>
                </a:solidFill>
                <a:latin typeface="Arial MT"/>
                <a:cs typeface="Arial MT"/>
              </a:rPr>
              <a:t> </a:t>
            </a:r>
            <a:r>
              <a:rPr sz="1800" dirty="0">
                <a:solidFill>
                  <a:srgbClr val="404040"/>
                </a:solidFill>
                <a:latin typeface="Arial MT"/>
                <a:cs typeface="Arial MT"/>
              </a:rPr>
              <a:t>business</a:t>
            </a:r>
            <a:r>
              <a:rPr sz="1800" spc="90" dirty="0">
                <a:solidFill>
                  <a:srgbClr val="404040"/>
                </a:solidFill>
                <a:latin typeface="Arial MT"/>
                <a:cs typeface="Arial MT"/>
              </a:rPr>
              <a:t> </a:t>
            </a:r>
            <a:r>
              <a:rPr sz="1800" dirty="0">
                <a:solidFill>
                  <a:srgbClr val="404040"/>
                </a:solidFill>
                <a:latin typeface="Arial MT"/>
                <a:cs typeface="Arial MT"/>
              </a:rPr>
              <a:t>model</a:t>
            </a:r>
            <a:r>
              <a:rPr sz="1800" spc="80" dirty="0">
                <a:solidFill>
                  <a:srgbClr val="404040"/>
                </a:solidFill>
                <a:latin typeface="Arial MT"/>
                <a:cs typeface="Arial MT"/>
              </a:rPr>
              <a:t> </a:t>
            </a:r>
            <a:r>
              <a:rPr sz="1800" spc="-20" dirty="0">
                <a:solidFill>
                  <a:srgbClr val="404040"/>
                </a:solidFill>
                <a:latin typeface="Arial MT"/>
                <a:cs typeface="Arial MT"/>
              </a:rPr>
              <a:t>that</a:t>
            </a:r>
            <a:r>
              <a:rPr lang="lv-LV" sz="1800" spc="-20" dirty="0">
                <a:solidFill>
                  <a:srgbClr val="404040"/>
                </a:solidFill>
                <a:latin typeface="Arial MT"/>
                <a:cs typeface="Arial MT"/>
              </a:rPr>
              <a:t> </a:t>
            </a:r>
            <a:r>
              <a:rPr lang="en-US" sz="1800" spc="-10" dirty="0">
                <a:solidFill>
                  <a:srgbClr val="404040"/>
                </a:solidFill>
                <a:latin typeface="Arial MT"/>
                <a:cs typeface="Arial MT"/>
              </a:rPr>
              <a:t>could</a:t>
            </a:r>
            <a:r>
              <a:rPr lang="en-US" sz="1800" dirty="0">
                <a:solidFill>
                  <a:srgbClr val="404040"/>
                </a:solidFill>
                <a:latin typeface="Arial MT"/>
                <a:cs typeface="Arial MT"/>
              </a:rPr>
              <a:t>	</a:t>
            </a:r>
            <a:r>
              <a:rPr lang="en-US" sz="1800" spc="-10" dirty="0">
                <a:solidFill>
                  <a:srgbClr val="404040"/>
                </a:solidFill>
                <a:latin typeface="Arial MT"/>
                <a:cs typeface="Arial MT"/>
              </a:rPr>
              <a:t>create</a:t>
            </a:r>
            <a:r>
              <a:rPr lang="lv-LV" spc="-10" dirty="0">
                <a:solidFill>
                  <a:srgbClr val="404040"/>
                </a:solidFill>
                <a:latin typeface="Arial MT"/>
                <a:cs typeface="Arial MT"/>
              </a:rPr>
              <a:t> </a:t>
            </a:r>
            <a:r>
              <a:rPr lang="en-US" sz="1800" spc="-25" dirty="0">
                <a:solidFill>
                  <a:srgbClr val="404040"/>
                </a:solidFill>
                <a:latin typeface="Arial MT"/>
                <a:cs typeface="Arial MT"/>
              </a:rPr>
              <a:t>new</a:t>
            </a:r>
            <a:r>
              <a:rPr lang="lv-LV" spc="-25" dirty="0">
                <a:solidFill>
                  <a:srgbClr val="404040"/>
                </a:solidFill>
                <a:latin typeface="Arial MT"/>
                <a:cs typeface="Arial MT"/>
              </a:rPr>
              <a:t> </a:t>
            </a:r>
            <a:r>
              <a:rPr lang="en-US" sz="1800" spc="-10" dirty="0">
                <a:solidFill>
                  <a:srgbClr val="404040"/>
                </a:solidFill>
                <a:latin typeface="Arial MT"/>
                <a:cs typeface="Arial MT"/>
              </a:rPr>
              <a:t>markets</a:t>
            </a:r>
            <a:r>
              <a:rPr lang="lv-LV" spc="-10" dirty="0">
                <a:solidFill>
                  <a:srgbClr val="404040"/>
                </a:solidFill>
                <a:latin typeface="Arial MT"/>
                <a:cs typeface="Arial MT"/>
              </a:rPr>
              <a:t> </a:t>
            </a:r>
            <a:r>
              <a:rPr lang="en-US" sz="1800" spc="-25" dirty="0">
                <a:solidFill>
                  <a:srgbClr val="404040"/>
                </a:solidFill>
                <a:latin typeface="Arial MT"/>
                <a:cs typeface="Arial MT"/>
              </a:rPr>
              <a:t>or</a:t>
            </a:r>
            <a:r>
              <a:rPr lang="lv-LV" spc="-25" dirty="0">
                <a:solidFill>
                  <a:srgbClr val="404040"/>
                </a:solidFill>
                <a:latin typeface="Arial MT"/>
                <a:cs typeface="Arial MT"/>
              </a:rPr>
              <a:t> </a:t>
            </a:r>
            <a:r>
              <a:rPr lang="en-US" sz="1800" spc="-10" dirty="0">
                <a:solidFill>
                  <a:srgbClr val="404040"/>
                </a:solidFill>
                <a:latin typeface="Arial MT"/>
                <a:cs typeface="Arial MT"/>
              </a:rPr>
              <a:t>disrupt</a:t>
            </a:r>
            <a:r>
              <a:rPr lang="lv-LV" sz="1800" spc="-10" dirty="0">
                <a:solidFill>
                  <a:srgbClr val="404040"/>
                </a:solidFill>
                <a:latin typeface="Arial MT"/>
                <a:cs typeface="Arial MT"/>
              </a:rPr>
              <a:t> </a:t>
            </a:r>
            <a:r>
              <a:rPr lang="en-US" sz="1800" dirty="0">
                <a:solidFill>
                  <a:srgbClr val="404040"/>
                </a:solidFill>
                <a:latin typeface="Arial MT"/>
                <a:cs typeface="Arial MT"/>
              </a:rPr>
              <a:t>existing</a:t>
            </a:r>
            <a:r>
              <a:rPr lang="en-US" sz="1800" spc="-15" dirty="0">
                <a:solidFill>
                  <a:srgbClr val="404040"/>
                </a:solidFill>
                <a:latin typeface="Arial MT"/>
                <a:cs typeface="Arial MT"/>
              </a:rPr>
              <a:t> </a:t>
            </a:r>
            <a:r>
              <a:rPr lang="en-US" sz="1800" dirty="0">
                <a:solidFill>
                  <a:srgbClr val="404040"/>
                </a:solidFill>
                <a:latin typeface="Arial MT"/>
                <a:cs typeface="Arial MT"/>
              </a:rPr>
              <a:t>ones,</a:t>
            </a:r>
            <a:r>
              <a:rPr lang="en-US" sz="1800" spc="-30" dirty="0">
                <a:solidFill>
                  <a:srgbClr val="404040"/>
                </a:solidFill>
                <a:latin typeface="Arial MT"/>
                <a:cs typeface="Arial MT"/>
              </a:rPr>
              <a:t> </a:t>
            </a:r>
            <a:r>
              <a:rPr lang="en-US" sz="1800" spc="-25" dirty="0">
                <a:solidFill>
                  <a:srgbClr val="404040"/>
                </a:solidFill>
                <a:latin typeface="Arial MT"/>
                <a:cs typeface="Arial MT"/>
              </a:rPr>
              <a:t>and</a:t>
            </a:r>
            <a:r>
              <a:rPr lang="lv-LV" sz="1800" spc="-25" dirty="0">
                <a:solidFill>
                  <a:srgbClr val="404040"/>
                </a:solidFill>
                <a:latin typeface="Arial MT"/>
                <a:cs typeface="Arial MT"/>
              </a:rPr>
              <a:t> </a:t>
            </a:r>
          </a:p>
          <a:p>
            <a:pPr marL="299085">
              <a:lnSpc>
                <a:spcPct val="100000"/>
              </a:lnSpc>
              <a:spcBef>
                <a:spcPts val="1300"/>
              </a:spcBef>
            </a:pPr>
            <a:r>
              <a:rPr lang="en-US" sz="1800" dirty="0">
                <a:solidFill>
                  <a:srgbClr val="404040"/>
                </a:solidFill>
                <a:latin typeface="Arial MT"/>
                <a:cs typeface="Arial MT"/>
              </a:rPr>
              <a:t>Have</a:t>
            </a:r>
            <a:r>
              <a:rPr lang="en-US" sz="1800" spc="204" dirty="0">
                <a:solidFill>
                  <a:srgbClr val="404040"/>
                </a:solidFill>
                <a:latin typeface="Arial MT"/>
                <a:cs typeface="Arial MT"/>
              </a:rPr>
              <a:t> </a:t>
            </a:r>
            <a:r>
              <a:rPr lang="en-US" sz="1800" dirty="0">
                <a:solidFill>
                  <a:srgbClr val="404040"/>
                </a:solidFill>
                <a:latin typeface="Arial MT"/>
                <a:cs typeface="Arial MT"/>
              </a:rPr>
              <a:t>the</a:t>
            </a:r>
            <a:r>
              <a:rPr lang="en-US" sz="1800" spc="204" dirty="0">
                <a:solidFill>
                  <a:srgbClr val="404040"/>
                </a:solidFill>
                <a:latin typeface="Arial MT"/>
                <a:cs typeface="Arial MT"/>
              </a:rPr>
              <a:t> </a:t>
            </a:r>
            <a:r>
              <a:rPr lang="en-US" sz="1800" dirty="0">
                <a:solidFill>
                  <a:srgbClr val="404040"/>
                </a:solidFill>
                <a:latin typeface="Arial MT"/>
                <a:cs typeface="Arial MT"/>
              </a:rPr>
              <a:t>ambition</a:t>
            </a:r>
            <a:r>
              <a:rPr lang="en-US" sz="1800" spc="210" dirty="0">
                <a:solidFill>
                  <a:srgbClr val="404040"/>
                </a:solidFill>
                <a:latin typeface="Arial MT"/>
                <a:cs typeface="Arial MT"/>
              </a:rPr>
              <a:t> </a:t>
            </a:r>
            <a:r>
              <a:rPr lang="en-US" sz="1800" dirty="0">
                <a:solidFill>
                  <a:srgbClr val="404040"/>
                </a:solidFill>
                <a:latin typeface="Arial MT"/>
                <a:cs typeface="Arial MT"/>
              </a:rPr>
              <a:t>and</a:t>
            </a:r>
            <a:r>
              <a:rPr lang="en-US" sz="1800" spc="204" dirty="0">
                <a:solidFill>
                  <a:srgbClr val="404040"/>
                </a:solidFill>
                <a:latin typeface="Arial MT"/>
                <a:cs typeface="Arial MT"/>
              </a:rPr>
              <a:t> </a:t>
            </a:r>
            <a:r>
              <a:rPr lang="en-US" sz="1800" dirty="0">
                <a:solidFill>
                  <a:srgbClr val="404040"/>
                </a:solidFill>
                <a:latin typeface="Arial MT"/>
                <a:cs typeface="Arial MT"/>
              </a:rPr>
              <a:t>commitments</a:t>
            </a:r>
            <a:r>
              <a:rPr lang="en-US" sz="1800" spc="220" dirty="0">
                <a:solidFill>
                  <a:srgbClr val="404040"/>
                </a:solidFill>
                <a:latin typeface="Arial MT"/>
                <a:cs typeface="Arial MT"/>
              </a:rPr>
              <a:t> </a:t>
            </a:r>
            <a:r>
              <a:rPr lang="en-US" sz="1800" spc="-25" dirty="0">
                <a:solidFill>
                  <a:srgbClr val="404040"/>
                </a:solidFill>
                <a:latin typeface="Arial MT"/>
                <a:cs typeface="Arial MT"/>
              </a:rPr>
              <a:t>to </a:t>
            </a:r>
            <a:r>
              <a:rPr lang="en-US" sz="1800" dirty="0">
                <a:solidFill>
                  <a:srgbClr val="404040"/>
                </a:solidFill>
                <a:latin typeface="Arial MT"/>
                <a:cs typeface="Arial MT"/>
              </a:rPr>
              <a:t>scale</a:t>
            </a:r>
            <a:r>
              <a:rPr lang="en-US" sz="1800" spc="-15" dirty="0">
                <a:solidFill>
                  <a:srgbClr val="404040"/>
                </a:solidFill>
                <a:latin typeface="Arial MT"/>
                <a:cs typeface="Arial MT"/>
              </a:rPr>
              <a:t> </a:t>
            </a:r>
            <a:r>
              <a:rPr lang="en-US" sz="1800" spc="-25" dirty="0">
                <a:solidFill>
                  <a:srgbClr val="404040"/>
                </a:solidFill>
                <a:latin typeface="Arial MT"/>
                <a:cs typeface="Arial MT"/>
              </a:rPr>
              <a:t>up</a:t>
            </a:r>
            <a:endParaRPr lang="en-US" sz="1800" dirty="0">
              <a:latin typeface="Arial MT"/>
              <a:cs typeface="Arial MT"/>
            </a:endParaRPr>
          </a:p>
          <a:p>
            <a:pPr marL="494030" marR="5080" indent="-287020">
              <a:spcBef>
                <a:spcPts val="1200"/>
              </a:spcBef>
              <a:buFont typeface="Wingdings"/>
              <a:buChar char=""/>
              <a:tabLst>
                <a:tab pos="494030" algn="l"/>
              </a:tabLst>
            </a:pPr>
            <a:endParaRPr lang="en-US" sz="1800" dirty="0">
              <a:latin typeface="Arial MT"/>
              <a:cs typeface="Arial MT"/>
            </a:endParaRPr>
          </a:p>
          <a:p>
            <a:pPr marL="494030" marR="5080" indent="-287020">
              <a:lnSpc>
                <a:spcPct val="100000"/>
              </a:lnSpc>
              <a:spcBef>
                <a:spcPts val="1200"/>
              </a:spcBef>
              <a:buFont typeface="Wingdings"/>
              <a:buChar char=""/>
              <a:tabLst>
                <a:tab pos="494030" algn="l"/>
              </a:tabLst>
            </a:pPr>
            <a:endParaRPr sz="1800" dirty="0">
              <a:latin typeface="Arial MT"/>
              <a:cs typeface="Arial MT"/>
            </a:endParaRPr>
          </a:p>
        </p:txBody>
      </p:sp>
      <p:sp>
        <p:nvSpPr>
          <p:cNvPr id="12" name="object 12"/>
          <p:cNvSpPr txBox="1">
            <a:spLocks/>
          </p:cNvSpPr>
          <p:nvPr/>
        </p:nvSpPr>
        <p:spPr>
          <a:xfrm>
            <a:off x="951382" y="475922"/>
            <a:ext cx="10515600" cy="497187"/>
          </a:xfrm>
          <a:prstGeom prst="rect">
            <a:avLst/>
          </a:prstGeom>
        </p:spPr>
        <p:txBody>
          <a:bodyPr vert="horz" wrap="square" lIns="0" tIns="65659"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54330">
              <a:lnSpc>
                <a:spcPct val="100000"/>
              </a:lnSpc>
              <a:spcBef>
                <a:spcPts val="100"/>
              </a:spcBef>
            </a:pPr>
            <a:r>
              <a:rPr lang="lv-LV" sz="2800" b="1" dirty="0">
                <a:solidFill>
                  <a:srgbClr val="68478C"/>
                </a:solidFill>
                <a:latin typeface="Verdana" panose="020B0604030504040204" pitchFamily="34" charset="0"/>
                <a:ea typeface="Verdana" panose="020B0604030504040204" pitchFamily="34" charset="0"/>
              </a:rPr>
              <a:t>EIC</a:t>
            </a:r>
            <a:r>
              <a:rPr lang="lv-LV" sz="2800" b="1" spc="-25" dirty="0">
                <a:solidFill>
                  <a:srgbClr val="68478C"/>
                </a:solidFill>
                <a:latin typeface="Verdana" panose="020B0604030504040204" pitchFamily="34" charset="0"/>
                <a:ea typeface="Verdana" panose="020B0604030504040204" pitchFamily="34" charset="0"/>
              </a:rPr>
              <a:t> </a:t>
            </a:r>
            <a:r>
              <a:rPr lang="lv-LV" sz="2800" b="1" spc="-20" dirty="0">
                <a:solidFill>
                  <a:srgbClr val="68478C"/>
                </a:solidFill>
                <a:latin typeface="Verdana" panose="020B0604030504040204" pitchFamily="34" charset="0"/>
                <a:ea typeface="Verdana" panose="020B0604030504040204" pitchFamily="34" charset="0"/>
              </a:rPr>
              <a:t>PRE-</a:t>
            </a:r>
            <a:r>
              <a:rPr lang="lv-LV" sz="2800" b="1" spc="-10" dirty="0">
                <a:solidFill>
                  <a:srgbClr val="68478C"/>
                </a:solidFill>
                <a:latin typeface="Verdana" panose="020B0604030504040204" pitchFamily="34" charset="0"/>
                <a:ea typeface="Verdana" panose="020B0604030504040204" pitchFamily="34" charset="0"/>
              </a:rPr>
              <a:t>ACCELERATOR</a:t>
            </a:r>
            <a:endParaRPr lang="lv-LV" sz="2800" b="1" dirty="0">
              <a:solidFill>
                <a:srgbClr val="68478C"/>
              </a:solidFill>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07AAE3D6-FC8A-735C-8DCB-8FC44AAB8E58}"/>
              </a:ext>
            </a:extLst>
          </p:cNvPr>
          <p:cNvSpPr/>
          <p:nvPr/>
        </p:nvSpPr>
        <p:spPr>
          <a:xfrm>
            <a:off x="1237894" y="2787267"/>
            <a:ext cx="205316" cy="187287"/>
          </a:xfrm>
          <a:prstGeom prst="rect">
            <a:avLst/>
          </a:prstGeom>
          <a:solidFill>
            <a:srgbClr val="684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Rectangle 6">
            <a:extLst>
              <a:ext uri="{FF2B5EF4-FFF2-40B4-BE49-F238E27FC236}">
                <a16:creationId xmlns:a16="http://schemas.microsoft.com/office/drawing/2014/main" id="{C6B4EE60-0910-60B8-092B-B29C25BD2998}"/>
              </a:ext>
            </a:extLst>
          </p:cNvPr>
          <p:cNvSpPr/>
          <p:nvPr/>
        </p:nvSpPr>
        <p:spPr>
          <a:xfrm>
            <a:off x="1237894" y="4036951"/>
            <a:ext cx="205316" cy="187287"/>
          </a:xfrm>
          <a:prstGeom prst="rect">
            <a:avLst/>
          </a:prstGeom>
          <a:solidFill>
            <a:srgbClr val="684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Tree>
    <p:extLst>
      <p:ext uri="{BB962C8B-B14F-4D97-AF65-F5344CB8AC3E}">
        <p14:creationId xmlns:p14="http://schemas.microsoft.com/office/powerpoint/2010/main" val="3393496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D20450-26DD-B938-4336-89BAF9651808}"/>
              </a:ext>
            </a:extLst>
          </p:cNvPr>
          <p:cNvSpPr>
            <a:spLocks noGrp="1"/>
          </p:cNvSpPr>
          <p:nvPr>
            <p:ph type="sldNum" sz="quarter" idx="12"/>
          </p:nvPr>
        </p:nvSpPr>
        <p:spPr/>
        <p:txBody>
          <a:bodyPr/>
          <a:lstStyle/>
          <a:p>
            <a:fld id="{660F3F40-12FA-4968-8235-5F18DAFE2DEF}" type="slidenum">
              <a:rPr lang="lv-LV" smtClean="0"/>
              <a:t>74</a:t>
            </a:fld>
            <a:endParaRPr lang="lv-LV"/>
          </a:p>
        </p:txBody>
      </p:sp>
      <p:sp>
        <p:nvSpPr>
          <p:cNvPr id="8" name="object 7"/>
          <p:cNvSpPr txBox="1"/>
          <p:nvPr/>
        </p:nvSpPr>
        <p:spPr>
          <a:xfrm>
            <a:off x="7076440" y="1124800"/>
            <a:ext cx="5115560" cy="4598695"/>
          </a:xfrm>
          <a:prstGeom prst="rect">
            <a:avLst/>
          </a:prstGeom>
          <a:solidFill>
            <a:srgbClr val="68478C">
              <a:alpha val="50195"/>
            </a:srgbClr>
          </a:solidFill>
        </p:spPr>
        <p:txBody>
          <a:bodyPr vert="horz" wrap="square" lIns="0" tIns="0" rIns="0" bIns="0" rtlCol="0">
            <a:spAutoFit/>
          </a:bodyPr>
          <a:lstStyle/>
          <a:p>
            <a:pPr>
              <a:lnSpc>
                <a:spcPct val="100000"/>
              </a:lnSpc>
            </a:pPr>
            <a:endParaRPr sz="1800" dirty="0">
              <a:latin typeface="Times New Roman"/>
              <a:cs typeface="Times New Roman"/>
            </a:endParaRPr>
          </a:p>
          <a:p>
            <a:pPr>
              <a:lnSpc>
                <a:spcPct val="100000"/>
              </a:lnSpc>
              <a:spcBef>
                <a:spcPts val="900"/>
              </a:spcBef>
            </a:pPr>
            <a:endParaRPr sz="1800" dirty="0">
              <a:latin typeface="Times New Roman"/>
              <a:cs typeface="Times New Roman"/>
            </a:endParaRPr>
          </a:p>
          <a:p>
            <a:pPr marL="442595">
              <a:lnSpc>
                <a:spcPct val="100000"/>
              </a:lnSpc>
            </a:pPr>
            <a:r>
              <a:rPr sz="1800" b="1" dirty="0">
                <a:solidFill>
                  <a:srgbClr val="FFFFFF"/>
                </a:solidFill>
                <a:latin typeface="Arial"/>
                <a:cs typeface="Arial"/>
              </a:rPr>
              <a:t>EU</a:t>
            </a:r>
            <a:r>
              <a:rPr sz="1800" b="1" spc="-5" dirty="0">
                <a:solidFill>
                  <a:srgbClr val="FFFFFF"/>
                </a:solidFill>
                <a:latin typeface="Arial"/>
                <a:cs typeface="Arial"/>
              </a:rPr>
              <a:t> </a:t>
            </a:r>
            <a:r>
              <a:rPr sz="1800" b="1" spc="-10" dirty="0">
                <a:solidFill>
                  <a:srgbClr val="FFFFFF"/>
                </a:solidFill>
                <a:latin typeface="Arial"/>
                <a:cs typeface="Arial"/>
              </a:rPr>
              <a:t>contribution</a:t>
            </a:r>
            <a:endParaRPr sz="1800" dirty="0">
              <a:latin typeface="Arial"/>
              <a:cs typeface="Arial"/>
            </a:endParaRPr>
          </a:p>
          <a:p>
            <a:pPr marL="442595">
              <a:lnSpc>
                <a:spcPct val="100000"/>
              </a:lnSpc>
              <a:spcBef>
                <a:spcPts val="1380"/>
              </a:spcBef>
            </a:pPr>
            <a:r>
              <a:rPr sz="1800" b="1" dirty="0">
                <a:solidFill>
                  <a:srgbClr val="404040"/>
                </a:solidFill>
                <a:latin typeface="Arial"/>
                <a:cs typeface="Arial"/>
              </a:rPr>
              <a:t>€300</a:t>
            </a:r>
            <a:r>
              <a:rPr sz="1800" b="1" spc="-20" dirty="0">
                <a:solidFill>
                  <a:srgbClr val="404040"/>
                </a:solidFill>
                <a:latin typeface="Arial"/>
                <a:cs typeface="Arial"/>
              </a:rPr>
              <a:t> </a:t>
            </a:r>
            <a:r>
              <a:rPr sz="1800" b="1" dirty="0">
                <a:solidFill>
                  <a:srgbClr val="404040"/>
                </a:solidFill>
                <a:latin typeface="Arial"/>
                <a:cs typeface="Arial"/>
              </a:rPr>
              <a:t>–</a:t>
            </a:r>
            <a:r>
              <a:rPr sz="1800" b="1" spc="-15" dirty="0">
                <a:solidFill>
                  <a:srgbClr val="404040"/>
                </a:solidFill>
                <a:latin typeface="Arial"/>
                <a:cs typeface="Arial"/>
              </a:rPr>
              <a:t> </a:t>
            </a:r>
            <a:r>
              <a:rPr sz="1800" b="1" dirty="0">
                <a:solidFill>
                  <a:srgbClr val="404040"/>
                </a:solidFill>
                <a:latin typeface="Arial"/>
                <a:cs typeface="Arial"/>
              </a:rPr>
              <a:t>€500k</a:t>
            </a:r>
            <a:r>
              <a:rPr sz="1800" b="1" spc="-5" dirty="0">
                <a:solidFill>
                  <a:srgbClr val="404040"/>
                </a:solidFill>
                <a:latin typeface="Arial"/>
                <a:cs typeface="Arial"/>
              </a:rPr>
              <a:t> </a:t>
            </a:r>
            <a:r>
              <a:rPr sz="1800" spc="-10" dirty="0">
                <a:solidFill>
                  <a:srgbClr val="404040"/>
                </a:solidFill>
                <a:latin typeface="Arial MT"/>
                <a:cs typeface="Arial MT"/>
              </a:rPr>
              <a:t>(grants)</a:t>
            </a:r>
            <a:endParaRPr sz="1800" dirty="0">
              <a:latin typeface="Arial MT"/>
              <a:cs typeface="Arial MT"/>
            </a:endParaRPr>
          </a:p>
          <a:p>
            <a:pPr marL="442595">
              <a:lnSpc>
                <a:spcPct val="100000"/>
              </a:lnSpc>
              <a:spcBef>
                <a:spcPts val="1390"/>
              </a:spcBef>
            </a:pPr>
            <a:r>
              <a:rPr sz="1800" dirty="0">
                <a:solidFill>
                  <a:srgbClr val="404040"/>
                </a:solidFill>
                <a:latin typeface="Arial MT"/>
                <a:cs typeface="Arial MT"/>
              </a:rPr>
              <a:t>70%</a:t>
            </a:r>
            <a:r>
              <a:rPr sz="1800" spc="-25" dirty="0">
                <a:solidFill>
                  <a:srgbClr val="404040"/>
                </a:solidFill>
                <a:latin typeface="Arial MT"/>
                <a:cs typeface="Arial MT"/>
              </a:rPr>
              <a:t> </a:t>
            </a:r>
            <a:r>
              <a:rPr sz="1800" dirty="0">
                <a:solidFill>
                  <a:srgbClr val="404040"/>
                </a:solidFill>
                <a:latin typeface="Arial MT"/>
                <a:cs typeface="Arial MT"/>
              </a:rPr>
              <a:t>funding</a:t>
            </a:r>
            <a:r>
              <a:rPr sz="1800" spc="-20" dirty="0">
                <a:solidFill>
                  <a:srgbClr val="404040"/>
                </a:solidFill>
                <a:latin typeface="Arial MT"/>
                <a:cs typeface="Arial MT"/>
              </a:rPr>
              <a:t> </a:t>
            </a:r>
            <a:r>
              <a:rPr sz="1800" dirty="0">
                <a:solidFill>
                  <a:srgbClr val="404040"/>
                </a:solidFill>
                <a:latin typeface="Arial MT"/>
                <a:cs typeface="Arial MT"/>
              </a:rPr>
              <a:t>rate</a:t>
            </a:r>
            <a:r>
              <a:rPr sz="1800" spc="-25" dirty="0">
                <a:solidFill>
                  <a:srgbClr val="404040"/>
                </a:solidFill>
                <a:latin typeface="Arial MT"/>
                <a:cs typeface="Arial MT"/>
              </a:rPr>
              <a:t> </a:t>
            </a:r>
            <a:r>
              <a:rPr sz="1800" dirty="0">
                <a:solidFill>
                  <a:srgbClr val="404040"/>
                </a:solidFill>
                <a:latin typeface="Arial MT"/>
                <a:cs typeface="Arial MT"/>
              </a:rPr>
              <a:t>of</a:t>
            </a:r>
            <a:r>
              <a:rPr sz="1800" spc="-25" dirty="0">
                <a:solidFill>
                  <a:srgbClr val="404040"/>
                </a:solidFill>
                <a:latin typeface="Arial MT"/>
                <a:cs typeface="Arial MT"/>
              </a:rPr>
              <a:t> </a:t>
            </a:r>
            <a:r>
              <a:rPr sz="1800" dirty="0">
                <a:solidFill>
                  <a:srgbClr val="404040"/>
                </a:solidFill>
                <a:latin typeface="Arial MT"/>
                <a:cs typeface="Arial MT"/>
              </a:rPr>
              <a:t>the</a:t>
            </a:r>
            <a:r>
              <a:rPr sz="1800" spc="-35" dirty="0">
                <a:solidFill>
                  <a:srgbClr val="404040"/>
                </a:solidFill>
                <a:latin typeface="Arial MT"/>
                <a:cs typeface="Arial MT"/>
              </a:rPr>
              <a:t> </a:t>
            </a:r>
            <a:r>
              <a:rPr sz="1800" dirty="0">
                <a:solidFill>
                  <a:srgbClr val="404040"/>
                </a:solidFill>
                <a:latin typeface="Arial MT"/>
                <a:cs typeface="Arial MT"/>
              </a:rPr>
              <a:t>total</a:t>
            </a:r>
            <a:r>
              <a:rPr sz="1800" spc="-30" dirty="0">
                <a:solidFill>
                  <a:srgbClr val="404040"/>
                </a:solidFill>
                <a:latin typeface="Arial MT"/>
                <a:cs typeface="Arial MT"/>
              </a:rPr>
              <a:t> </a:t>
            </a:r>
            <a:r>
              <a:rPr sz="1800" dirty="0">
                <a:solidFill>
                  <a:srgbClr val="404040"/>
                </a:solidFill>
                <a:latin typeface="Arial MT"/>
                <a:cs typeface="Arial MT"/>
              </a:rPr>
              <a:t>eligible</a:t>
            </a:r>
            <a:r>
              <a:rPr sz="1800" spc="-10" dirty="0">
                <a:solidFill>
                  <a:srgbClr val="404040"/>
                </a:solidFill>
                <a:latin typeface="Arial MT"/>
                <a:cs typeface="Arial MT"/>
              </a:rPr>
              <a:t> costs</a:t>
            </a:r>
            <a:endParaRPr sz="1800" dirty="0">
              <a:latin typeface="Arial MT"/>
              <a:cs typeface="Arial MT"/>
            </a:endParaRPr>
          </a:p>
          <a:p>
            <a:pPr marL="442595" marR="354965">
              <a:lnSpc>
                <a:spcPts val="1939"/>
              </a:lnSpc>
              <a:spcBef>
                <a:spcPts val="1635"/>
              </a:spcBef>
              <a:tabLst>
                <a:tab pos="1052195" algn="l"/>
                <a:tab pos="2273300" algn="l"/>
                <a:tab pos="2618105" algn="l"/>
                <a:tab pos="3025140" algn="l"/>
                <a:tab pos="4041140" algn="l"/>
                <a:tab pos="4434840" algn="l"/>
              </a:tabLst>
            </a:pPr>
            <a:r>
              <a:rPr sz="1800" spc="-25" dirty="0">
                <a:solidFill>
                  <a:srgbClr val="404040"/>
                </a:solidFill>
                <a:latin typeface="Arial MT"/>
                <a:cs typeface="Arial MT"/>
              </a:rPr>
              <a:t>30%</a:t>
            </a:r>
            <a:r>
              <a:rPr sz="1800" dirty="0">
                <a:solidFill>
                  <a:srgbClr val="404040"/>
                </a:solidFill>
                <a:latin typeface="Arial MT"/>
                <a:cs typeface="Arial MT"/>
              </a:rPr>
              <a:t>	</a:t>
            </a:r>
            <a:r>
              <a:rPr sz="1800" spc="-10" dirty="0">
                <a:solidFill>
                  <a:srgbClr val="404040"/>
                </a:solidFill>
                <a:latin typeface="Arial MT"/>
                <a:cs typeface="Arial MT"/>
              </a:rPr>
              <a:t>co-funding</a:t>
            </a:r>
            <a:r>
              <a:rPr sz="1800" dirty="0">
                <a:solidFill>
                  <a:srgbClr val="404040"/>
                </a:solidFill>
                <a:latin typeface="Arial MT"/>
                <a:cs typeface="Arial MT"/>
              </a:rPr>
              <a:t>	</a:t>
            </a:r>
            <a:r>
              <a:rPr sz="1800" spc="-25" dirty="0">
                <a:solidFill>
                  <a:srgbClr val="404040"/>
                </a:solidFill>
                <a:latin typeface="Arial MT"/>
                <a:cs typeface="Arial MT"/>
              </a:rPr>
              <a:t>to</a:t>
            </a:r>
            <a:r>
              <a:rPr sz="1800" dirty="0">
                <a:solidFill>
                  <a:srgbClr val="404040"/>
                </a:solidFill>
                <a:latin typeface="Arial MT"/>
                <a:cs typeface="Arial MT"/>
              </a:rPr>
              <a:t>	</a:t>
            </a:r>
            <a:r>
              <a:rPr sz="1800" spc="-25" dirty="0">
                <a:solidFill>
                  <a:srgbClr val="404040"/>
                </a:solidFill>
                <a:latin typeface="Arial MT"/>
                <a:cs typeface="Arial MT"/>
              </a:rPr>
              <a:t>be</a:t>
            </a:r>
            <a:r>
              <a:rPr sz="1800" dirty="0">
                <a:solidFill>
                  <a:srgbClr val="404040"/>
                </a:solidFill>
                <a:latin typeface="Arial MT"/>
                <a:cs typeface="Arial MT"/>
              </a:rPr>
              <a:t>	</a:t>
            </a:r>
            <a:r>
              <a:rPr sz="1800" spc="-10" dirty="0">
                <a:solidFill>
                  <a:srgbClr val="404040"/>
                </a:solidFill>
                <a:latin typeface="Arial MT"/>
                <a:cs typeface="Arial MT"/>
              </a:rPr>
              <a:t>financed</a:t>
            </a:r>
            <a:r>
              <a:rPr sz="1800" dirty="0">
                <a:solidFill>
                  <a:srgbClr val="404040"/>
                </a:solidFill>
                <a:latin typeface="Arial MT"/>
                <a:cs typeface="Arial MT"/>
              </a:rPr>
              <a:t>	</a:t>
            </a:r>
            <a:r>
              <a:rPr sz="1800" spc="-25" dirty="0">
                <a:solidFill>
                  <a:srgbClr val="404040"/>
                </a:solidFill>
                <a:latin typeface="Arial MT"/>
                <a:cs typeface="Arial MT"/>
              </a:rPr>
              <a:t>by</a:t>
            </a:r>
            <a:r>
              <a:rPr sz="1800" dirty="0">
                <a:solidFill>
                  <a:srgbClr val="404040"/>
                </a:solidFill>
                <a:latin typeface="Arial MT"/>
                <a:cs typeface="Arial MT"/>
              </a:rPr>
              <a:t>	</a:t>
            </a:r>
            <a:r>
              <a:rPr sz="1800" spc="-25" dirty="0">
                <a:solidFill>
                  <a:srgbClr val="404040"/>
                </a:solidFill>
                <a:latin typeface="Arial MT"/>
                <a:cs typeface="Arial MT"/>
              </a:rPr>
              <a:t>the </a:t>
            </a:r>
            <a:r>
              <a:rPr sz="1800" dirty="0">
                <a:solidFill>
                  <a:srgbClr val="404040"/>
                </a:solidFill>
                <a:latin typeface="Arial MT"/>
                <a:cs typeface="Arial MT"/>
              </a:rPr>
              <a:t>beneficiary</a:t>
            </a:r>
            <a:r>
              <a:rPr sz="1800" spc="-35" dirty="0">
                <a:solidFill>
                  <a:srgbClr val="404040"/>
                </a:solidFill>
                <a:latin typeface="Arial MT"/>
                <a:cs typeface="Arial MT"/>
              </a:rPr>
              <a:t> </a:t>
            </a:r>
            <a:r>
              <a:rPr sz="1800" dirty="0">
                <a:solidFill>
                  <a:srgbClr val="404040"/>
                </a:solidFill>
                <a:latin typeface="Arial MT"/>
                <a:cs typeface="Arial MT"/>
              </a:rPr>
              <a:t>through</a:t>
            </a:r>
            <a:r>
              <a:rPr sz="1800" spc="-45" dirty="0">
                <a:solidFill>
                  <a:srgbClr val="404040"/>
                </a:solidFill>
                <a:latin typeface="Arial MT"/>
                <a:cs typeface="Arial MT"/>
              </a:rPr>
              <a:t> </a:t>
            </a:r>
            <a:r>
              <a:rPr sz="1800" dirty="0">
                <a:solidFill>
                  <a:srgbClr val="404040"/>
                </a:solidFill>
                <a:latin typeface="Arial MT"/>
                <a:cs typeface="Arial MT"/>
              </a:rPr>
              <a:t>own</a:t>
            </a:r>
            <a:r>
              <a:rPr sz="1800" spc="-20" dirty="0">
                <a:solidFill>
                  <a:srgbClr val="404040"/>
                </a:solidFill>
                <a:latin typeface="Arial MT"/>
                <a:cs typeface="Arial MT"/>
              </a:rPr>
              <a:t> </a:t>
            </a:r>
            <a:r>
              <a:rPr sz="1800" spc="-10" dirty="0">
                <a:solidFill>
                  <a:srgbClr val="404040"/>
                </a:solidFill>
                <a:latin typeface="Arial MT"/>
                <a:cs typeface="Arial MT"/>
              </a:rPr>
              <a:t>resources</a:t>
            </a:r>
            <a:endParaRPr sz="1800" dirty="0">
              <a:latin typeface="Arial MT"/>
              <a:cs typeface="Arial MT"/>
            </a:endParaRPr>
          </a:p>
          <a:p>
            <a:pPr marL="442595">
              <a:lnSpc>
                <a:spcPct val="100000"/>
              </a:lnSpc>
              <a:spcBef>
                <a:spcPts val="1355"/>
              </a:spcBef>
            </a:pPr>
            <a:r>
              <a:rPr sz="1800" b="1" dirty="0">
                <a:solidFill>
                  <a:srgbClr val="404040"/>
                </a:solidFill>
                <a:latin typeface="Arial MT"/>
                <a:cs typeface="Arial MT"/>
              </a:rPr>
              <a:t>Project</a:t>
            </a:r>
            <a:r>
              <a:rPr sz="1800" b="1" spc="-30" dirty="0">
                <a:solidFill>
                  <a:srgbClr val="404040"/>
                </a:solidFill>
                <a:latin typeface="Arial MT"/>
                <a:cs typeface="Arial MT"/>
              </a:rPr>
              <a:t> </a:t>
            </a:r>
            <a:r>
              <a:rPr sz="1800" b="1" dirty="0">
                <a:solidFill>
                  <a:srgbClr val="404040"/>
                </a:solidFill>
                <a:latin typeface="Arial MT"/>
                <a:cs typeface="Arial MT"/>
              </a:rPr>
              <a:t>duration</a:t>
            </a:r>
            <a:r>
              <a:rPr sz="1800" b="1" spc="10" dirty="0">
                <a:solidFill>
                  <a:srgbClr val="404040"/>
                </a:solidFill>
                <a:latin typeface="Arial MT"/>
                <a:cs typeface="Arial MT"/>
              </a:rPr>
              <a:t> </a:t>
            </a:r>
            <a:r>
              <a:rPr sz="1800" b="1" dirty="0">
                <a:solidFill>
                  <a:srgbClr val="404040"/>
                </a:solidFill>
                <a:latin typeface="Arial MT"/>
                <a:cs typeface="Arial MT"/>
              </a:rPr>
              <a:t>up</a:t>
            </a:r>
            <a:r>
              <a:rPr sz="1800" b="1" spc="-20" dirty="0">
                <a:solidFill>
                  <a:srgbClr val="404040"/>
                </a:solidFill>
                <a:latin typeface="Arial MT"/>
                <a:cs typeface="Arial MT"/>
              </a:rPr>
              <a:t> </a:t>
            </a:r>
            <a:r>
              <a:rPr sz="1800" b="1" dirty="0">
                <a:solidFill>
                  <a:srgbClr val="404040"/>
                </a:solidFill>
                <a:latin typeface="Arial MT"/>
                <a:cs typeface="Arial MT"/>
              </a:rPr>
              <a:t>to</a:t>
            </a:r>
            <a:r>
              <a:rPr sz="1800" b="1" spc="-20" dirty="0">
                <a:solidFill>
                  <a:srgbClr val="404040"/>
                </a:solidFill>
                <a:latin typeface="Arial MT"/>
                <a:cs typeface="Arial MT"/>
              </a:rPr>
              <a:t> </a:t>
            </a:r>
            <a:r>
              <a:rPr sz="1800" b="1" dirty="0">
                <a:solidFill>
                  <a:srgbClr val="404040"/>
                </a:solidFill>
                <a:latin typeface="Arial MT"/>
                <a:cs typeface="Arial MT"/>
              </a:rPr>
              <a:t>2</a:t>
            </a:r>
            <a:r>
              <a:rPr sz="1800" b="1" spc="-20" dirty="0">
                <a:solidFill>
                  <a:srgbClr val="404040"/>
                </a:solidFill>
                <a:latin typeface="Arial MT"/>
                <a:cs typeface="Arial MT"/>
              </a:rPr>
              <a:t> years</a:t>
            </a:r>
            <a:endParaRPr sz="1800" b="1" dirty="0">
              <a:latin typeface="Arial MT"/>
              <a:cs typeface="Arial MT"/>
            </a:endParaRPr>
          </a:p>
          <a:p>
            <a:pPr marL="442595" marR="355600">
              <a:lnSpc>
                <a:spcPts val="1939"/>
              </a:lnSpc>
              <a:spcBef>
                <a:spcPts val="1639"/>
              </a:spcBef>
            </a:pPr>
            <a:r>
              <a:rPr sz="1800" dirty="0">
                <a:solidFill>
                  <a:srgbClr val="404040"/>
                </a:solidFill>
                <a:latin typeface="Arial MT"/>
                <a:cs typeface="Arial MT"/>
              </a:rPr>
              <a:t>Indicative</a:t>
            </a:r>
            <a:r>
              <a:rPr sz="1800" spc="160" dirty="0">
                <a:solidFill>
                  <a:srgbClr val="404040"/>
                </a:solidFill>
                <a:latin typeface="Arial MT"/>
                <a:cs typeface="Arial MT"/>
              </a:rPr>
              <a:t> </a:t>
            </a:r>
            <a:r>
              <a:rPr sz="1800" dirty="0">
                <a:solidFill>
                  <a:srgbClr val="404040"/>
                </a:solidFill>
                <a:latin typeface="Arial MT"/>
                <a:cs typeface="Arial MT"/>
              </a:rPr>
              <a:t>budget</a:t>
            </a:r>
            <a:r>
              <a:rPr sz="1800" spc="175" dirty="0">
                <a:solidFill>
                  <a:srgbClr val="404040"/>
                </a:solidFill>
                <a:latin typeface="Arial MT"/>
                <a:cs typeface="Arial MT"/>
              </a:rPr>
              <a:t> </a:t>
            </a:r>
            <a:r>
              <a:rPr sz="1800" spc="-275" dirty="0">
                <a:solidFill>
                  <a:srgbClr val="404040"/>
                </a:solidFill>
                <a:latin typeface="Arial MT"/>
                <a:cs typeface="Arial MT"/>
              </a:rPr>
              <a:t>€</a:t>
            </a:r>
            <a:r>
              <a:rPr lang="lv-LV" sz="1800" spc="-275" dirty="0">
                <a:solidFill>
                  <a:srgbClr val="404040"/>
                </a:solidFill>
                <a:latin typeface="Arial MT"/>
                <a:cs typeface="Arial MT"/>
              </a:rPr>
              <a:t> </a:t>
            </a:r>
            <a:r>
              <a:rPr sz="1800" spc="-275" dirty="0">
                <a:solidFill>
                  <a:srgbClr val="404040"/>
                </a:solidFill>
                <a:latin typeface="Arial MT"/>
                <a:cs typeface="Arial MT"/>
              </a:rPr>
              <a:t>2</a:t>
            </a:r>
            <a:r>
              <a:rPr lang="lv-LV" sz="1800" spc="-275" dirty="0">
                <a:solidFill>
                  <a:srgbClr val="404040"/>
                </a:solidFill>
                <a:latin typeface="Arial MT"/>
                <a:cs typeface="Arial MT"/>
              </a:rPr>
              <a:t> </a:t>
            </a:r>
            <a:r>
              <a:rPr sz="1800" spc="-275" dirty="0">
                <a:solidFill>
                  <a:srgbClr val="404040"/>
                </a:solidFill>
                <a:latin typeface="Arial MT"/>
                <a:cs typeface="Arial MT"/>
              </a:rPr>
              <a:t>0</a:t>
            </a:r>
            <a:r>
              <a:rPr sz="1800" spc="165" dirty="0">
                <a:solidFill>
                  <a:srgbClr val="404040"/>
                </a:solidFill>
                <a:latin typeface="Arial MT"/>
                <a:cs typeface="Arial MT"/>
              </a:rPr>
              <a:t> </a:t>
            </a:r>
            <a:r>
              <a:rPr sz="1800" dirty="0">
                <a:solidFill>
                  <a:srgbClr val="404040"/>
                </a:solidFill>
                <a:latin typeface="Arial MT"/>
                <a:cs typeface="Arial MT"/>
              </a:rPr>
              <a:t>million</a:t>
            </a:r>
            <a:r>
              <a:rPr sz="1800" spc="180" dirty="0">
                <a:solidFill>
                  <a:srgbClr val="404040"/>
                </a:solidFill>
                <a:latin typeface="Arial MT"/>
                <a:cs typeface="Arial MT"/>
              </a:rPr>
              <a:t> </a:t>
            </a:r>
            <a:r>
              <a:rPr sz="1800" dirty="0">
                <a:solidFill>
                  <a:srgbClr val="404040"/>
                </a:solidFill>
                <a:latin typeface="Arial MT"/>
                <a:cs typeface="Arial MT"/>
              </a:rPr>
              <a:t>in</a:t>
            </a:r>
            <a:r>
              <a:rPr sz="1800" spc="165" dirty="0">
                <a:solidFill>
                  <a:srgbClr val="404040"/>
                </a:solidFill>
                <a:latin typeface="Arial MT"/>
                <a:cs typeface="Arial MT"/>
              </a:rPr>
              <a:t> </a:t>
            </a:r>
            <a:r>
              <a:rPr sz="1800" dirty="0">
                <a:solidFill>
                  <a:srgbClr val="404040"/>
                </a:solidFill>
                <a:latin typeface="Arial MT"/>
                <a:cs typeface="Arial MT"/>
              </a:rPr>
              <a:t>2025</a:t>
            </a:r>
            <a:r>
              <a:rPr sz="1800" spc="165" dirty="0">
                <a:solidFill>
                  <a:srgbClr val="404040"/>
                </a:solidFill>
                <a:latin typeface="Arial MT"/>
                <a:cs typeface="Arial MT"/>
              </a:rPr>
              <a:t> </a:t>
            </a:r>
            <a:r>
              <a:rPr sz="1800" spc="-20" dirty="0">
                <a:solidFill>
                  <a:srgbClr val="404040"/>
                </a:solidFill>
                <a:latin typeface="Arial MT"/>
                <a:cs typeface="Arial MT"/>
              </a:rPr>
              <a:t>(40- </a:t>
            </a:r>
            <a:r>
              <a:rPr sz="1800" dirty="0">
                <a:solidFill>
                  <a:srgbClr val="404040"/>
                </a:solidFill>
                <a:latin typeface="Arial MT"/>
                <a:cs typeface="Arial MT"/>
              </a:rPr>
              <a:t>60</a:t>
            </a:r>
            <a:r>
              <a:rPr sz="1800" spc="-10" dirty="0">
                <a:solidFill>
                  <a:srgbClr val="404040"/>
                </a:solidFill>
                <a:latin typeface="Arial MT"/>
                <a:cs typeface="Arial MT"/>
              </a:rPr>
              <a:t> projects)</a:t>
            </a:r>
            <a:endParaRPr lang="lv-LV" sz="1800" spc="-10" dirty="0">
              <a:solidFill>
                <a:srgbClr val="404040"/>
              </a:solidFill>
              <a:latin typeface="Arial MT"/>
              <a:cs typeface="Arial MT"/>
            </a:endParaRPr>
          </a:p>
          <a:p>
            <a:pPr marL="442595" marR="355600">
              <a:lnSpc>
                <a:spcPts val="1939"/>
              </a:lnSpc>
              <a:spcBef>
                <a:spcPts val="1639"/>
              </a:spcBef>
            </a:pPr>
            <a:endParaRPr lang="lv-LV" spc="-10" dirty="0">
              <a:solidFill>
                <a:srgbClr val="404040"/>
              </a:solidFill>
              <a:latin typeface="Arial MT"/>
              <a:cs typeface="Arial MT"/>
            </a:endParaRPr>
          </a:p>
          <a:p>
            <a:pPr marL="442595" marR="355600">
              <a:lnSpc>
                <a:spcPts val="1939"/>
              </a:lnSpc>
              <a:spcBef>
                <a:spcPts val="1639"/>
              </a:spcBef>
            </a:pPr>
            <a:endParaRPr sz="1800" dirty="0">
              <a:latin typeface="Arial MT"/>
              <a:cs typeface="Arial MT"/>
            </a:endParaRPr>
          </a:p>
        </p:txBody>
      </p:sp>
      <p:sp>
        <p:nvSpPr>
          <p:cNvPr id="9" name="object 8"/>
          <p:cNvSpPr txBox="1"/>
          <p:nvPr/>
        </p:nvSpPr>
        <p:spPr>
          <a:xfrm>
            <a:off x="756005" y="1298524"/>
            <a:ext cx="5663565" cy="481774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1CC9C"/>
                </a:solidFill>
                <a:latin typeface="Verdana"/>
                <a:cs typeface="Verdana"/>
              </a:rPr>
              <a:t>|</a:t>
            </a:r>
            <a:r>
              <a:rPr sz="2000" b="1" spc="-10" dirty="0">
                <a:solidFill>
                  <a:srgbClr val="01CC9C"/>
                </a:solidFill>
                <a:latin typeface="Verdana"/>
                <a:cs typeface="Verdana"/>
              </a:rPr>
              <a:t> </a:t>
            </a:r>
            <a:r>
              <a:rPr sz="2000" b="1" dirty="0">
                <a:solidFill>
                  <a:srgbClr val="003D77"/>
                </a:solidFill>
                <a:latin typeface="Verdana"/>
                <a:cs typeface="Verdana"/>
              </a:rPr>
              <a:t>What</a:t>
            </a:r>
            <a:r>
              <a:rPr sz="2000" b="1" spc="-5" dirty="0">
                <a:solidFill>
                  <a:srgbClr val="003D77"/>
                </a:solidFill>
                <a:latin typeface="Verdana"/>
                <a:cs typeface="Verdana"/>
              </a:rPr>
              <a:t> </a:t>
            </a:r>
            <a:r>
              <a:rPr sz="2000" b="1" dirty="0">
                <a:solidFill>
                  <a:srgbClr val="003D77"/>
                </a:solidFill>
                <a:latin typeface="Verdana"/>
                <a:cs typeface="Verdana"/>
              </a:rPr>
              <a:t>support</a:t>
            </a:r>
            <a:r>
              <a:rPr sz="2000" b="1" spc="-20" dirty="0">
                <a:solidFill>
                  <a:srgbClr val="003D77"/>
                </a:solidFill>
                <a:latin typeface="Verdana"/>
                <a:cs typeface="Verdana"/>
              </a:rPr>
              <a:t> </a:t>
            </a:r>
            <a:r>
              <a:rPr sz="2000" b="1" dirty="0">
                <a:solidFill>
                  <a:srgbClr val="003D77"/>
                </a:solidFill>
                <a:latin typeface="Verdana"/>
                <a:cs typeface="Verdana"/>
              </a:rPr>
              <a:t>can</a:t>
            </a:r>
            <a:r>
              <a:rPr sz="2000" b="1" spc="-5" dirty="0">
                <a:solidFill>
                  <a:srgbClr val="003D77"/>
                </a:solidFill>
                <a:latin typeface="Verdana"/>
                <a:cs typeface="Verdana"/>
              </a:rPr>
              <a:t> </a:t>
            </a:r>
            <a:r>
              <a:rPr sz="2000" b="1" dirty="0">
                <a:solidFill>
                  <a:srgbClr val="003D77"/>
                </a:solidFill>
                <a:latin typeface="Verdana"/>
                <a:cs typeface="Verdana"/>
              </a:rPr>
              <a:t>you</a:t>
            </a:r>
            <a:r>
              <a:rPr sz="2000" b="1" spc="-20" dirty="0">
                <a:solidFill>
                  <a:srgbClr val="003D77"/>
                </a:solidFill>
                <a:latin typeface="Verdana"/>
                <a:cs typeface="Verdana"/>
              </a:rPr>
              <a:t> </a:t>
            </a:r>
            <a:r>
              <a:rPr sz="2000" b="1" spc="-10" dirty="0">
                <a:solidFill>
                  <a:srgbClr val="003D77"/>
                </a:solidFill>
                <a:latin typeface="Verdana"/>
                <a:cs typeface="Verdana"/>
              </a:rPr>
              <a:t>receive?</a:t>
            </a:r>
            <a:endParaRPr sz="2000" dirty="0">
              <a:latin typeface="Verdana"/>
              <a:cs typeface="Verdana"/>
            </a:endParaRPr>
          </a:p>
          <a:p>
            <a:pPr>
              <a:lnSpc>
                <a:spcPct val="100000"/>
              </a:lnSpc>
              <a:spcBef>
                <a:spcPts val="245"/>
              </a:spcBef>
            </a:pPr>
            <a:endParaRPr sz="2000" dirty="0">
              <a:latin typeface="Verdana"/>
              <a:cs typeface="Verdana"/>
            </a:endParaRPr>
          </a:p>
          <a:p>
            <a:pPr marL="207645">
              <a:lnSpc>
                <a:spcPct val="100000"/>
              </a:lnSpc>
            </a:pPr>
            <a:r>
              <a:rPr sz="1800" dirty="0">
                <a:solidFill>
                  <a:srgbClr val="404040"/>
                </a:solidFill>
                <a:latin typeface="Arial MT"/>
                <a:cs typeface="Arial MT"/>
              </a:rPr>
              <a:t>Requested</a:t>
            </a:r>
            <a:r>
              <a:rPr sz="1800" spc="-20" dirty="0">
                <a:solidFill>
                  <a:srgbClr val="404040"/>
                </a:solidFill>
                <a:latin typeface="Arial MT"/>
                <a:cs typeface="Arial MT"/>
              </a:rPr>
              <a:t> </a:t>
            </a:r>
            <a:r>
              <a:rPr sz="1800" dirty="0">
                <a:solidFill>
                  <a:srgbClr val="404040"/>
                </a:solidFill>
                <a:latin typeface="Arial MT"/>
                <a:cs typeface="Arial MT"/>
              </a:rPr>
              <a:t>grant</a:t>
            </a:r>
            <a:r>
              <a:rPr sz="1800" spc="-25" dirty="0">
                <a:solidFill>
                  <a:srgbClr val="404040"/>
                </a:solidFill>
                <a:latin typeface="Arial MT"/>
                <a:cs typeface="Arial MT"/>
              </a:rPr>
              <a:t> </a:t>
            </a:r>
            <a:r>
              <a:rPr sz="1800" dirty="0">
                <a:solidFill>
                  <a:srgbClr val="404040"/>
                </a:solidFill>
                <a:latin typeface="Arial MT"/>
                <a:cs typeface="Arial MT"/>
              </a:rPr>
              <a:t>must</a:t>
            </a:r>
            <a:r>
              <a:rPr sz="1800" spc="-25" dirty="0">
                <a:solidFill>
                  <a:srgbClr val="404040"/>
                </a:solidFill>
                <a:latin typeface="Arial MT"/>
                <a:cs typeface="Arial MT"/>
              </a:rPr>
              <a:t> </a:t>
            </a:r>
            <a:r>
              <a:rPr sz="1800" dirty="0">
                <a:solidFill>
                  <a:srgbClr val="404040"/>
                </a:solidFill>
                <a:latin typeface="Arial MT"/>
                <a:cs typeface="Arial MT"/>
              </a:rPr>
              <a:t>be</a:t>
            </a:r>
            <a:r>
              <a:rPr sz="1800" spc="-30" dirty="0">
                <a:solidFill>
                  <a:srgbClr val="404040"/>
                </a:solidFill>
                <a:latin typeface="Arial MT"/>
                <a:cs typeface="Arial MT"/>
              </a:rPr>
              <a:t> </a:t>
            </a:r>
            <a:r>
              <a:rPr sz="1800" dirty="0">
                <a:solidFill>
                  <a:srgbClr val="404040"/>
                </a:solidFill>
                <a:latin typeface="Arial MT"/>
                <a:cs typeface="Arial MT"/>
              </a:rPr>
              <a:t>used</a:t>
            </a:r>
            <a:r>
              <a:rPr sz="1800" spc="-25" dirty="0">
                <a:solidFill>
                  <a:srgbClr val="404040"/>
                </a:solidFill>
                <a:latin typeface="Arial MT"/>
                <a:cs typeface="Arial MT"/>
              </a:rPr>
              <a:t> </a:t>
            </a:r>
            <a:r>
              <a:rPr sz="1800" spc="-20" dirty="0">
                <a:solidFill>
                  <a:srgbClr val="404040"/>
                </a:solidFill>
                <a:latin typeface="Arial MT"/>
                <a:cs typeface="Arial MT"/>
              </a:rPr>
              <a:t>for:</a:t>
            </a:r>
            <a:endParaRPr sz="1800" dirty="0">
              <a:latin typeface="Arial MT"/>
              <a:cs typeface="Arial MT"/>
            </a:endParaRPr>
          </a:p>
          <a:p>
            <a:pPr marL="492759" marR="5715" indent="-285750" algn="just">
              <a:lnSpc>
                <a:spcPct val="100000"/>
              </a:lnSpc>
              <a:spcBef>
                <a:spcPts val="1205"/>
              </a:spcBef>
              <a:buFont typeface="Wingdings"/>
              <a:buChar char=""/>
              <a:tabLst>
                <a:tab pos="494030" algn="l"/>
              </a:tabLst>
            </a:pPr>
            <a:r>
              <a:rPr sz="1800" dirty="0">
                <a:solidFill>
                  <a:srgbClr val="404040"/>
                </a:solidFill>
                <a:latin typeface="Arial MT"/>
                <a:cs typeface="Arial MT"/>
              </a:rPr>
              <a:t>The</a:t>
            </a:r>
            <a:r>
              <a:rPr sz="1800" spc="200" dirty="0">
                <a:solidFill>
                  <a:srgbClr val="404040"/>
                </a:solidFill>
                <a:latin typeface="Arial MT"/>
                <a:cs typeface="Arial MT"/>
              </a:rPr>
              <a:t>   </a:t>
            </a:r>
            <a:r>
              <a:rPr sz="1800" b="1" dirty="0">
                <a:solidFill>
                  <a:srgbClr val="404040"/>
                </a:solidFill>
                <a:latin typeface="Arial"/>
                <a:cs typeface="Arial"/>
              </a:rPr>
              <a:t>maturation</a:t>
            </a:r>
            <a:r>
              <a:rPr sz="1800" b="1" spc="210" dirty="0">
                <a:solidFill>
                  <a:srgbClr val="404040"/>
                </a:solidFill>
                <a:latin typeface="Arial"/>
                <a:cs typeface="Arial"/>
              </a:rPr>
              <a:t>   </a:t>
            </a:r>
            <a:r>
              <a:rPr sz="1800" b="1" dirty="0">
                <a:solidFill>
                  <a:srgbClr val="404040"/>
                </a:solidFill>
                <a:latin typeface="Arial"/>
                <a:cs typeface="Arial"/>
              </a:rPr>
              <a:t>and</a:t>
            </a:r>
            <a:r>
              <a:rPr sz="1800" b="1" spc="210" dirty="0">
                <a:solidFill>
                  <a:srgbClr val="404040"/>
                </a:solidFill>
                <a:latin typeface="Arial"/>
                <a:cs typeface="Arial"/>
              </a:rPr>
              <a:t>   </a:t>
            </a:r>
            <a:r>
              <a:rPr sz="1800" b="1" dirty="0">
                <a:solidFill>
                  <a:srgbClr val="404040"/>
                </a:solidFill>
                <a:latin typeface="Arial"/>
                <a:cs typeface="Arial"/>
              </a:rPr>
              <a:t>validation</a:t>
            </a:r>
            <a:r>
              <a:rPr sz="1800" b="1" spc="210" dirty="0">
                <a:solidFill>
                  <a:srgbClr val="404040"/>
                </a:solidFill>
                <a:latin typeface="Arial"/>
                <a:cs typeface="Arial"/>
              </a:rPr>
              <a:t>   </a:t>
            </a:r>
            <a:r>
              <a:rPr sz="1800" dirty="0">
                <a:solidFill>
                  <a:srgbClr val="404040"/>
                </a:solidFill>
                <a:latin typeface="Arial MT"/>
                <a:cs typeface="Arial MT"/>
              </a:rPr>
              <a:t>of</a:t>
            </a:r>
            <a:r>
              <a:rPr sz="1800" spc="204" dirty="0">
                <a:solidFill>
                  <a:srgbClr val="404040"/>
                </a:solidFill>
                <a:latin typeface="Arial MT"/>
                <a:cs typeface="Arial MT"/>
              </a:rPr>
              <a:t>   </a:t>
            </a:r>
            <a:r>
              <a:rPr sz="1800" spc="-10" dirty="0">
                <a:solidFill>
                  <a:srgbClr val="404040"/>
                </a:solidFill>
                <a:latin typeface="Arial MT"/>
                <a:cs typeface="Arial MT"/>
              </a:rPr>
              <a:t>novel 	</a:t>
            </a:r>
            <a:r>
              <a:rPr sz="1800" dirty="0">
                <a:solidFill>
                  <a:srgbClr val="404040"/>
                </a:solidFill>
                <a:latin typeface="Arial MT"/>
                <a:cs typeface="Arial MT"/>
              </a:rPr>
              <a:t>technologies</a:t>
            </a:r>
            <a:r>
              <a:rPr sz="1800" spc="25" dirty="0">
                <a:solidFill>
                  <a:srgbClr val="404040"/>
                </a:solidFill>
                <a:latin typeface="Arial MT"/>
                <a:cs typeface="Arial MT"/>
              </a:rPr>
              <a:t>  </a:t>
            </a:r>
            <a:r>
              <a:rPr sz="1800" dirty="0">
                <a:solidFill>
                  <a:srgbClr val="404040"/>
                </a:solidFill>
                <a:latin typeface="Arial MT"/>
                <a:cs typeface="Arial MT"/>
              </a:rPr>
              <a:t>beyond</a:t>
            </a:r>
            <a:r>
              <a:rPr sz="1800" spc="35" dirty="0">
                <a:solidFill>
                  <a:srgbClr val="404040"/>
                </a:solidFill>
                <a:latin typeface="Arial MT"/>
                <a:cs typeface="Arial MT"/>
              </a:rPr>
              <a:t>  </a:t>
            </a:r>
            <a:r>
              <a:rPr sz="1800" dirty="0">
                <a:solidFill>
                  <a:srgbClr val="404040"/>
                </a:solidFill>
                <a:latin typeface="Arial MT"/>
                <a:cs typeface="Arial MT"/>
              </a:rPr>
              <a:t>proof</a:t>
            </a:r>
            <a:r>
              <a:rPr sz="1800" spc="35" dirty="0">
                <a:solidFill>
                  <a:srgbClr val="404040"/>
                </a:solidFill>
                <a:latin typeface="Arial MT"/>
                <a:cs typeface="Arial MT"/>
              </a:rPr>
              <a:t>  </a:t>
            </a:r>
            <a:r>
              <a:rPr sz="1800" dirty="0">
                <a:solidFill>
                  <a:srgbClr val="404040"/>
                </a:solidFill>
                <a:latin typeface="Arial MT"/>
                <a:cs typeface="Arial MT"/>
              </a:rPr>
              <a:t>of</a:t>
            </a:r>
            <a:r>
              <a:rPr sz="1800" spc="25" dirty="0">
                <a:solidFill>
                  <a:srgbClr val="404040"/>
                </a:solidFill>
                <a:latin typeface="Arial MT"/>
                <a:cs typeface="Arial MT"/>
              </a:rPr>
              <a:t>  </a:t>
            </a:r>
            <a:r>
              <a:rPr sz="1800" dirty="0">
                <a:solidFill>
                  <a:srgbClr val="404040"/>
                </a:solidFill>
                <a:latin typeface="Arial MT"/>
                <a:cs typeface="Arial MT"/>
              </a:rPr>
              <a:t>concept</a:t>
            </a:r>
            <a:r>
              <a:rPr sz="1800" spc="30" dirty="0">
                <a:solidFill>
                  <a:srgbClr val="404040"/>
                </a:solidFill>
                <a:latin typeface="Arial MT"/>
                <a:cs typeface="Arial MT"/>
              </a:rPr>
              <a:t>  </a:t>
            </a:r>
            <a:r>
              <a:rPr sz="1800" dirty="0">
                <a:solidFill>
                  <a:srgbClr val="404040"/>
                </a:solidFill>
                <a:latin typeface="Arial MT"/>
                <a:cs typeface="Arial MT"/>
              </a:rPr>
              <a:t>to</a:t>
            </a:r>
            <a:r>
              <a:rPr sz="1800" spc="35" dirty="0">
                <a:solidFill>
                  <a:srgbClr val="404040"/>
                </a:solidFill>
                <a:latin typeface="Arial MT"/>
                <a:cs typeface="Arial MT"/>
              </a:rPr>
              <a:t>  </a:t>
            </a:r>
            <a:r>
              <a:rPr sz="1800" spc="-10" dirty="0">
                <a:solidFill>
                  <a:srgbClr val="404040"/>
                </a:solidFill>
                <a:latin typeface="Arial MT"/>
                <a:cs typeface="Arial MT"/>
              </a:rPr>
              <a:t>viable 	</a:t>
            </a:r>
            <a:r>
              <a:rPr sz="1800" dirty="0">
                <a:solidFill>
                  <a:srgbClr val="404040"/>
                </a:solidFill>
                <a:latin typeface="Arial MT"/>
                <a:cs typeface="Arial MT"/>
              </a:rPr>
              <a:t>demonstrators</a:t>
            </a:r>
            <a:r>
              <a:rPr sz="1800" spc="415" dirty="0">
                <a:solidFill>
                  <a:srgbClr val="404040"/>
                </a:solidFill>
                <a:latin typeface="Arial MT"/>
                <a:cs typeface="Arial MT"/>
              </a:rPr>
              <a:t> </a:t>
            </a:r>
            <a:r>
              <a:rPr sz="1800" dirty="0">
                <a:solidFill>
                  <a:srgbClr val="404040"/>
                </a:solidFill>
                <a:latin typeface="Arial MT"/>
                <a:cs typeface="Arial MT"/>
              </a:rPr>
              <a:t>of</a:t>
            </a:r>
            <a:r>
              <a:rPr sz="1800" spc="415" dirty="0">
                <a:solidFill>
                  <a:srgbClr val="404040"/>
                </a:solidFill>
                <a:latin typeface="Arial MT"/>
                <a:cs typeface="Arial MT"/>
              </a:rPr>
              <a:t> </a:t>
            </a:r>
            <a:r>
              <a:rPr sz="1800" dirty="0">
                <a:solidFill>
                  <a:srgbClr val="404040"/>
                </a:solidFill>
                <a:latin typeface="Arial MT"/>
                <a:cs typeface="Arial MT"/>
              </a:rPr>
              <a:t>the</a:t>
            </a:r>
            <a:r>
              <a:rPr sz="1800" spc="409" dirty="0">
                <a:solidFill>
                  <a:srgbClr val="404040"/>
                </a:solidFill>
                <a:latin typeface="Arial MT"/>
                <a:cs typeface="Arial MT"/>
              </a:rPr>
              <a:t> </a:t>
            </a:r>
            <a:r>
              <a:rPr sz="1800" dirty="0">
                <a:solidFill>
                  <a:srgbClr val="404040"/>
                </a:solidFill>
                <a:latin typeface="Arial MT"/>
                <a:cs typeface="Arial MT"/>
              </a:rPr>
              <a:t>technology</a:t>
            </a:r>
            <a:r>
              <a:rPr sz="1800" spc="405" dirty="0">
                <a:solidFill>
                  <a:srgbClr val="404040"/>
                </a:solidFill>
                <a:latin typeface="Arial MT"/>
                <a:cs typeface="Arial MT"/>
              </a:rPr>
              <a:t> </a:t>
            </a:r>
            <a:r>
              <a:rPr sz="1800" dirty="0">
                <a:solidFill>
                  <a:srgbClr val="404040"/>
                </a:solidFill>
                <a:latin typeface="Arial MT"/>
                <a:cs typeface="Arial MT"/>
              </a:rPr>
              <a:t>in</a:t>
            </a:r>
            <a:r>
              <a:rPr sz="1800" spc="409" dirty="0">
                <a:solidFill>
                  <a:srgbClr val="404040"/>
                </a:solidFill>
                <a:latin typeface="Arial MT"/>
                <a:cs typeface="Arial MT"/>
              </a:rPr>
              <a:t> </a:t>
            </a:r>
            <a:r>
              <a:rPr sz="1800" dirty="0">
                <a:solidFill>
                  <a:srgbClr val="404040"/>
                </a:solidFill>
                <a:latin typeface="Arial MT"/>
                <a:cs typeface="Arial MT"/>
              </a:rPr>
              <a:t>the</a:t>
            </a:r>
            <a:r>
              <a:rPr sz="1800" spc="415" dirty="0">
                <a:solidFill>
                  <a:srgbClr val="404040"/>
                </a:solidFill>
                <a:latin typeface="Arial MT"/>
                <a:cs typeface="Arial MT"/>
              </a:rPr>
              <a:t> </a:t>
            </a:r>
            <a:r>
              <a:rPr sz="1800" spc="-10" dirty="0">
                <a:solidFill>
                  <a:srgbClr val="404040"/>
                </a:solidFill>
                <a:latin typeface="Arial MT"/>
                <a:cs typeface="Arial MT"/>
              </a:rPr>
              <a:t>intended 	</a:t>
            </a:r>
            <a:r>
              <a:rPr sz="1800" dirty="0">
                <a:solidFill>
                  <a:srgbClr val="404040"/>
                </a:solidFill>
                <a:latin typeface="Arial MT"/>
                <a:cs typeface="Arial MT"/>
              </a:rPr>
              <a:t>field</a:t>
            </a:r>
            <a:r>
              <a:rPr sz="1800" spc="-25" dirty="0">
                <a:solidFill>
                  <a:srgbClr val="404040"/>
                </a:solidFill>
                <a:latin typeface="Arial MT"/>
                <a:cs typeface="Arial MT"/>
              </a:rPr>
              <a:t> </a:t>
            </a:r>
            <a:r>
              <a:rPr sz="1800" dirty="0">
                <a:solidFill>
                  <a:srgbClr val="404040"/>
                </a:solidFill>
                <a:latin typeface="Arial MT"/>
                <a:cs typeface="Arial MT"/>
              </a:rPr>
              <a:t>of</a:t>
            </a:r>
            <a:r>
              <a:rPr sz="1800" spc="-30" dirty="0">
                <a:solidFill>
                  <a:srgbClr val="404040"/>
                </a:solidFill>
                <a:latin typeface="Arial MT"/>
                <a:cs typeface="Arial MT"/>
              </a:rPr>
              <a:t> </a:t>
            </a:r>
            <a:r>
              <a:rPr sz="1800" dirty="0">
                <a:solidFill>
                  <a:srgbClr val="404040"/>
                </a:solidFill>
                <a:latin typeface="Arial MT"/>
                <a:cs typeface="Arial MT"/>
              </a:rPr>
              <a:t>application</a:t>
            </a:r>
            <a:r>
              <a:rPr sz="1800" spc="10" dirty="0">
                <a:solidFill>
                  <a:srgbClr val="404040"/>
                </a:solidFill>
                <a:latin typeface="Arial MT"/>
                <a:cs typeface="Arial MT"/>
              </a:rPr>
              <a:t> </a:t>
            </a:r>
            <a:r>
              <a:rPr sz="1800" dirty="0">
                <a:solidFill>
                  <a:srgbClr val="404040"/>
                </a:solidFill>
                <a:latin typeface="Arial MT"/>
                <a:cs typeface="Arial MT"/>
              </a:rPr>
              <a:t>(from</a:t>
            </a:r>
            <a:r>
              <a:rPr sz="1800" spc="-50" dirty="0">
                <a:solidFill>
                  <a:srgbClr val="404040"/>
                </a:solidFill>
                <a:latin typeface="Arial MT"/>
                <a:cs typeface="Arial MT"/>
              </a:rPr>
              <a:t> </a:t>
            </a:r>
            <a:r>
              <a:rPr sz="1800" dirty="0">
                <a:solidFill>
                  <a:srgbClr val="404040"/>
                </a:solidFill>
                <a:latin typeface="Arial MT"/>
                <a:cs typeface="Arial MT"/>
              </a:rPr>
              <a:t>TRL4</a:t>
            </a:r>
            <a:r>
              <a:rPr sz="1800" spc="-35" dirty="0">
                <a:solidFill>
                  <a:srgbClr val="404040"/>
                </a:solidFill>
                <a:latin typeface="Arial MT"/>
                <a:cs typeface="Arial MT"/>
              </a:rPr>
              <a:t> </a:t>
            </a:r>
            <a:r>
              <a:rPr sz="1800" dirty="0">
                <a:solidFill>
                  <a:srgbClr val="404040"/>
                </a:solidFill>
                <a:latin typeface="Arial MT"/>
                <a:cs typeface="Arial MT"/>
              </a:rPr>
              <a:t>up</a:t>
            </a:r>
            <a:r>
              <a:rPr sz="1800" spc="-20" dirty="0">
                <a:solidFill>
                  <a:srgbClr val="404040"/>
                </a:solidFill>
                <a:latin typeface="Arial MT"/>
                <a:cs typeface="Arial MT"/>
              </a:rPr>
              <a:t> </a:t>
            </a:r>
            <a:r>
              <a:rPr sz="1800" dirty="0">
                <a:solidFill>
                  <a:srgbClr val="404040"/>
                </a:solidFill>
                <a:latin typeface="Arial MT"/>
                <a:cs typeface="Arial MT"/>
              </a:rPr>
              <a:t>to</a:t>
            </a:r>
            <a:r>
              <a:rPr sz="1800" spc="-55" dirty="0">
                <a:solidFill>
                  <a:srgbClr val="404040"/>
                </a:solidFill>
                <a:latin typeface="Arial MT"/>
                <a:cs typeface="Arial MT"/>
              </a:rPr>
              <a:t> </a:t>
            </a:r>
            <a:r>
              <a:rPr sz="1800" spc="-10" dirty="0">
                <a:solidFill>
                  <a:srgbClr val="404040"/>
                </a:solidFill>
                <a:latin typeface="Arial MT"/>
                <a:cs typeface="Arial MT"/>
              </a:rPr>
              <a:t>TRL6)</a:t>
            </a:r>
            <a:endParaRPr sz="1800" dirty="0">
              <a:latin typeface="Arial MT"/>
              <a:cs typeface="Arial MT"/>
            </a:endParaRPr>
          </a:p>
          <a:p>
            <a:pPr marL="492759" marR="5080" indent="-285750" algn="just">
              <a:lnSpc>
                <a:spcPct val="100000"/>
              </a:lnSpc>
              <a:spcBef>
                <a:spcPts val="1200"/>
              </a:spcBef>
              <a:buFont typeface="Wingdings"/>
              <a:buChar char=""/>
              <a:tabLst>
                <a:tab pos="494030" algn="l"/>
              </a:tabLst>
            </a:pPr>
            <a:r>
              <a:rPr sz="1800" dirty="0">
                <a:solidFill>
                  <a:srgbClr val="404040"/>
                </a:solidFill>
                <a:latin typeface="Arial MT"/>
                <a:cs typeface="Arial MT"/>
              </a:rPr>
              <a:t>Addressing</a:t>
            </a:r>
            <a:r>
              <a:rPr sz="1800" spc="375" dirty="0">
                <a:solidFill>
                  <a:srgbClr val="404040"/>
                </a:solidFill>
                <a:latin typeface="Arial MT"/>
                <a:cs typeface="Arial MT"/>
              </a:rPr>
              <a:t> </a:t>
            </a:r>
            <a:r>
              <a:rPr sz="1800" dirty="0">
                <a:solidFill>
                  <a:srgbClr val="404040"/>
                </a:solidFill>
                <a:latin typeface="Arial MT"/>
                <a:cs typeface="Arial MT"/>
              </a:rPr>
              <a:t>the</a:t>
            </a:r>
            <a:r>
              <a:rPr sz="1800" spc="380" dirty="0">
                <a:solidFill>
                  <a:srgbClr val="404040"/>
                </a:solidFill>
                <a:latin typeface="Arial MT"/>
                <a:cs typeface="Arial MT"/>
              </a:rPr>
              <a:t> </a:t>
            </a:r>
            <a:r>
              <a:rPr sz="1800" b="1" dirty="0">
                <a:solidFill>
                  <a:srgbClr val="404040"/>
                </a:solidFill>
                <a:latin typeface="Arial"/>
                <a:cs typeface="Arial"/>
              </a:rPr>
              <a:t>investor</a:t>
            </a:r>
            <a:r>
              <a:rPr sz="1800" b="1" spc="385" dirty="0">
                <a:solidFill>
                  <a:srgbClr val="404040"/>
                </a:solidFill>
                <a:latin typeface="Arial"/>
                <a:cs typeface="Arial"/>
              </a:rPr>
              <a:t> </a:t>
            </a:r>
            <a:r>
              <a:rPr sz="1800" b="1" dirty="0">
                <a:solidFill>
                  <a:srgbClr val="404040"/>
                </a:solidFill>
                <a:latin typeface="Arial"/>
                <a:cs typeface="Arial"/>
              </a:rPr>
              <a:t>and</a:t>
            </a:r>
            <a:r>
              <a:rPr sz="1800" b="1" spc="390" dirty="0">
                <a:solidFill>
                  <a:srgbClr val="404040"/>
                </a:solidFill>
                <a:latin typeface="Arial"/>
                <a:cs typeface="Arial"/>
              </a:rPr>
              <a:t> </a:t>
            </a:r>
            <a:r>
              <a:rPr sz="1800" b="1" dirty="0">
                <a:solidFill>
                  <a:srgbClr val="404040"/>
                </a:solidFill>
                <a:latin typeface="Arial"/>
                <a:cs typeface="Arial"/>
              </a:rPr>
              <a:t>market</a:t>
            </a:r>
            <a:r>
              <a:rPr sz="1800" b="1" spc="385" dirty="0">
                <a:solidFill>
                  <a:srgbClr val="404040"/>
                </a:solidFill>
                <a:latin typeface="Arial"/>
                <a:cs typeface="Arial"/>
              </a:rPr>
              <a:t> </a:t>
            </a:r>
            <a:r>
              <a:rPr sz="1800" b="1" spc="-10" dirty="0">
                <a:solidFill>
                  <a:srgbClr val="404040"/>
                </a:solidFill>
                <a:latin typeface="Arial"/>
                <a:cs typeface="Arial"/>
              </a:rPr>
              <a:t>readiness 	</a:t>
            </a:r>
            <a:r>
              <a:rPr sz="1800" dirty="0">
                <a:solidFill>
                  <a:srgbClr val="404040"/>
                </a:solidFill>
                <a:latin typeface="Arial MT"/>
                <a:cs typeface="Arial MT"/>
              </a:rPr>
              <a:t>towards</a:t>
            </a:r>
            <a:r>
              <a:rPr sz="1800" spc="320" dirty="0">
                <a:solidFill>
                  <a:srgbClr val="404040"/>
                </a:solidFill>
                <a:latin typeface="Arial MT"/>
                <a:cs typeface="Arial MT"/>
              </a:rPr>
              <a:t>   </a:t>
            </a:r>
            <a:r>
              <a:rPr sz="1800" dirty="0">
                <a:solidFill>
                  <a:srgbClr val="404040"/>
                </a:solidFill>
                <a:latin typeface="Arial MT"/>
                <a:cs typeface="Arial MT"/>
              </a:rPr>
              <a:t>commercialisation</a:t>
            </a:r>
            <a:r>
              <a:rPr sz="1800" spc="330" dirty="0">
                <a:solidFill>
                  <a:srgbClr val="404040"/>
                </a:solidFill>
                <a:latin typeface="Arial MT"/>
                <a:cs typeface="Arial MT"/>
              </a:rPr>
              <a:t>   </a:t>
            </a:r>
            <a:r>
              <a:rPr sz="1800" dirty="0">
                <a:solidFill>
                  <a:srgbClr val="404040"/>
                </a:solidFill>
                <a:latin typeface="Arial MT"/>
                <a:cs typeface="Arial MT"/>
              </a:rPr>
              <a:t>and</a:t>
            </a:r>
            <a:r>
              <a:rPr sz="1800" spc="325" dirty="0">
                <a:solidFill>
                  <a:srgbClr val="404040"/>
                </a:solidFill>
                <a:latin typeface="Arial MT"/>
                <a:cs typeface="Arial MT"/>
              </a:rPr>
              <a:t>   </a:t>
            </a:r>
            <a:r>
              <a:rPr sz="1800" spc="-10" dirty="0">
                <a:solidFill>
                  <a:srgbClr val="404040"/>
                </a:solidFill>
                <a:latin typeface="Arial MT"/>
                <a:cs typeface="Arial MT"/>
              </a:rPr>
              <a:t>deployment 	</a:t>
            </a:r>
            <a:r>
              <a:rPr sz="1800" dirty="0">
                <a:solidFill>
                  <a:srgbClr val="404040"/>
                </a:solidFill>
                <a:latin typeface="Arial MT"/>
                <a:cs typeface="Arial MT"/>
              </a:rPr>
              <a:t>(market</a:t>
            </a:r>
            <a:r>
              <a:rPr sz="1800" spc="270" dirty="0">
                <a:solidFill>
                  <a:srgbClr val="404040"/>
                </a:solidFill>
                <a:latin typeface="Arial MT"/>
                <a:cs typeface="Arial MT"/>
              </a:rPr>
              <a:t>  </a:t>
            </a:r>
            <a:r>
              <a:rPr sz="1800" dirty="0">
                <a:solidFill>
                  <a:srgbClr val="404040"/>
                </a:solidFill>
                <a:latin typeface="Arial MT"/>
                <a:cs typeface="Arial MT"/>
              </a:rPr>
              <a:t>research,</a:t>
            </a:r>
            <a:r>
              <a:rPr sz="1800" spc="275" dirty="0">
                <a:solidFill>
                  <a:srgbClr val="404040"/>
                </a:solidFill>
                <a:latin typeface="Arial MT"/>
                <a:cs typeface="Arial MT"/>
              </a:rPr>
              <a:t>  </a:t>
            </a:r>
            <a:r>
              <a:rPr sz="1800" dirty="0">
                <a:solidFill>
                  <a:srgbClr val="404040"/>
                </a:solidFill>
                <a:latin typeface="Arial MT"/>
                <a:cs typeface="Arial MT"/>
              </a:rPr>
              <a:t>value</a:t>
            </a:r>
            <a:r>
              <a:rPr sz="1800" spc="270" dirty="0">
                <a:solidFill>
                  <a:srgbClr val="404040"/>
                </a:solidFill>
                <a:latin typeface="Arial MT"/>
                <a:cs typeface="Arial MT"/>
              </a:rPr>
              <a:t>  </a:t>
            </a:r>
            <a:r>
              <a:rPr sz="1800" dirty="0">
                <a:solidFill>
                  <a:srgbClr val="404040"/>
                </a:solidFill>
                <a:latin typeface="Arial MT"/>
                <a:cs typeface="Arial MT"/>
              </a:rPr>
              <a:t>proposition,</a:t>
            </a:r>
            <a:r>
              <a:rPr sz="1800" spc="270" dirty="0">
                <a:solidFill>
                  <a:srgbClr val="404040"/>
                </a:solidFill>
                <a:latin typeface="Arial MT"/>
                <a:cs typeface="Arial MT"/>
              </a:rPr>
              <a:t>  </a:t>
            </a:r>
            <a:r>
              <a:rPr sz="1800" spc="-10" dirty="0">
                <a:solidFill>
                  <a:srgbClr val="404040"/>
                </a:solidFill>
                <a:latin typeface="Arial MT"/>
                <a:cs typeface="Arial MT"/>
              </a:rPr>
              <a:t>business 	</a:t>
            </a:r>
            <a:r>
              <a:rPr sz="1800" dirty="0">
                <a:solidFill>
                  <a:srgbClr val="404040"/>
                </a:solidFill>
                <a:latin typeface="Arial MT"/>
                <a:cs typeface="Arial MT"/>
              </a:rPr>
              <a:t>case</a:t>
            </a:r>
            <a:r>
              <a:rPr sz="1800" spc="375" dirty="0">
                <a:solidFill>
                  <a:srgbClr val="404040"/>
                </a:solidFill>
                <a:latin typeface="Arial MT"/>
                <a:cs typeface="Arial MT"/>
              </a:rPr>
              <a:t> </a:t>
            </a:r>
            <a:r>
              <a:rPr sz="1800" dirty="0">
                <a:solidFill>
                  <a:srgbClr val="404040"/>
                </a:solidFill>
                <a:latin typeface="Arial MT"/>
                <a:cs typeface="Arial MT"/>
              </a:rPr>
              <a:t>and</a:t>
            </a:r>
            <a:r>
              <a:rPr sz="1800" spc="390" dirty="0">
                <a:solidFill>
                  <a:srgbClr val="404040"/>
                </a:solidFill>
                <a:latin typeface="Arial MT"/>
                <a:cs typeface="Arial MT"/>
              </a:rPr>
              <a:t> </a:t>
            </a:r>
            <a:r>
              <a:rPr sz="1800" dirty="0">
                <a:solidFill>
                  <a:srgbClr val="404040"/>
                </a:solidFill>
                <a:latin typeface="Arial MT"/>
                <a:cs typeface="Arial MT"/>
              </a:rPr>
              <a:t>business</a:t>
            </a:r>
            <a:r>
              <a:rPr sz="1800" spc="390" dirty="0">
                <a:solidFill>
                  <a:srgbClr val="404040"/>
                </a:solidFill>
                <a:latin typeface="Arial MT"/>
                <a:cs typeface="Arial MT"/>
              </a:rPr>
              <a:t> </a:t>
            </a:r>
            <a:r>
              <a:rPr sz="1800" dirty="0">
                <a:solidFill>
                  <a:srgbClr val="404040"/>
                </a:solidFill>
                <a:latin typeface="Arial MT"/>
                <a:cs typeface="Arial MT"/>
              </a:rPr>
              <a:t>model,</a:t>
            </a:r>
            <a:r>
              <a:rPr sz="1800" spc="395" dirty="0">
                <a:solidFill>
                  <a:srgbClr val="404040"/>
                </a:solidFill>
                <a:latin typeface="Arial MT"/>
                <a:cs typeface="Arial MT"/>
              </a:rPr>
              <a:t> </a:t>
            </a:r>
            <a:r>
              <a:rPr sz="1800" dirty="0">
                <a:solidFill>
                  <a:srgbClr val="404040"/>
                </a:solidFill>
                <a:latin typeface="Arial MT"/>
                <a:cs typeface="Arial MT"/>
              </a:rPr>
              <a:t>prospects</a:t>
            </a:r>
            <a:r>
              <a:rPr sz="1800" spc="390" dirty="0">
                <a:solidFill>
                  <a:srgbClr val="404040"/>
                </a:solidFill>
                <a:latin typeface="Arial MT"/>
                <a:cs typeface="Arial MT"/>
              </a:rPr>
              <a:t> </a:t>
            </a:r>
            <a:r>
              <a:rPr sz="1800" dirty="0">
                <a:solidFill>
                  <a:srgbClr val="404040"/>
                </a:solidFill>
                <a:latin typeface="Arial MT"/>
                <a:cs typeface="Arial MT"/>
              </a:rPr>
              <a:t>for</a:t>
            </a:r>
            <a:r>
              <a:rPr sz="1800" spc="395" dirty="0">
                <a:solidFill>
                  <a:srgbClr val="404040"/>
                </a:solidFill>
                <a:latin typeface="Arial MT"/>
                <a:cs typeface="Arial MT"/>
              </a:rPr>
              <a:t> </a:t>
            </a:r>
            <a:r>
              <a:rPr sz="1800" spc="-10" dirty="0">
                <a:solidFill>
                  <a:srgbClr val="404040"/>
                </a:solidFill>
                <a:latin typeface="Arial MT"/>
                <a:cs typeface="Arial MT"/>
              </a:rPr>
              <a:t>growth, 	</a:t>
            </a:r>
            <a:r>
              <a:rPr sz="1800" dirty="0">
                <a:solidFill>
                  <a:srgbClr val="404040"/>
                </a:solidFill>
                <a:latin typeface="Arial MT"/>
                <a:cs typeface="Arial MT"/>
              </a:rPr>
              <a:t>intellectual property protection,</a:t>
            </a:r>
            <a:r>
              <a:rPr sz="1800" spc="10" dirty="0">
                <a:solidFill>
                  <a:srgbClr val="404040"/>
                </a:solidFill>
                <a:latin typeface="Arial MT"/>
                <a:cs typeface="Arial MT"/>
              </a:rPr>
              <a:t> </a:t>
            </a:r>
            <a:r>
              <a:rPr sz="1800" dirty="0">
                <a:solidFill>
                  <a:srgbClr val="404040"/>
                </a:solidFill>
                <a:latin typeface="Arial MT"/>
                <a:cs typeface="Arial MT"/>
              </a:rPr>
              <a:t>competitor</a:t>
            </a:r>
            <a:r>
              <a:rPr sz="1800" spc="10" dirty="0">
                <a:solidFill>
                  <a:srgbClr val="404040"/>
                </a:solidFill>
                <a:latin typeface="Arial MT"/>
                <a:cs typeface="Arial MT"/>
              </a:rPr>
              <a:t> </a:t>
            </a:r>
            <a:r>
              <a:rPr sz="1800" spc="-10" dirty="0">
                <a:solidFill>
                  <a:srgbClr val="404040"/>
                </a:solidFill>
                <a:latin typeface="Arial MT"/>
                <a:cs typeface="Arial MT"/>
              </a:rPr>
              <a:t>analysis 	</a:t>
            </a:r>
            <a:r>
              <a:rPr sz="1800" dirty="0">
                <a:solidFill>
                  <a:srgbClr val="404040"/>
                </a:solidFill>
                <a:latin typeface="Arial MT"/>
                <a:cs typeface="Arial MT"/>
              </a:rPr>
              <a:t>etc.)</a:t>
            </a:r>
            <a:r>
              <a:rPr sz="1800" spc="340" dirty="0">
                <a:solidFill>
                  <a:srgbClr val="404040"/>
                </a:solidFill>
                <a:latin typeface="Arial MT"/>
                <a:cs typeface="Arial MT"/>
              </a:rPr>
              <a:t>  </a:t>
            </a:r>
            <a:r>
              <a:rPr sz="1800" dirty="0">
                <a:solidFill>
                  <a:srgbClr val="404040"/>
                </a:solidFill>
                <a:latin typeface="Arial MT"/>
                <a:cs typeface="Arial MT"/>
              </a:rPr>
              <a:t>and</a:t>
            </a:r>
            <a:r>
              <a:rPr sz="1800" spc="340" dirty="0">
                <a:solidFill>
                  <a:srgbClr val="404040"/>
                </a:solidFill>
                <a:latin typeface="Arial MT"/>
                <a:cs typeface="Arial MT"/>
              </a:rPr>
              <a:t>  </a:t>
            </a:r>
            <a:r>
              <a:rPr sz="1800" dirty="0">
                <a:solidFill>
                  <a:srgbClr val="404040"/>
                </a:solidFill>
                <a:latin typeface="Arial MT"/>
                <a:cs typeface="Arial MT"/>
              </a:rPr>
              <a:t>if</a:t>
            </a:r>
            <a:r>
              <a:rPr sz="1800" spc="340" dirty="0">
                <a:solidFill>
                  <a:srgbClr val="404040"/>
                </a:solidFill>
                <a:latin typeface="Arial MT"/>
                <a:cs typeface="Arial MT"/>
              </a:rPr>
              <a:t>  </a:t>
            </a:r>
            <a:r>
              <a:rPr sz="1800" dirty="0">
                <a:solidFill>
                  <a:srgbClr val="404040"/>
                </a:solidFill>
                <a:latin typeface="Arial MT"/>
                <a:cs typeface="Arial MT"/>
              </a:rPr>
              <a:t>relevant,</a:t>
            </a:r>
            <a:r>
              <a:rPr sz="1800" spc="345" dirty="0">
                <a:solidFill>
                  <a:srgbClr val="404040"/>
                </a:solidFill>
                <a:latin typeface="Arial MT"/>
                <a:cs typeface="Arial MT"/>
              </a:rPr>
              <a:t>  </a:t>
            </a:r>
            <a:r>
              <a:rPr sz="1800" dirty="0">
                <a:solidFill>
                  <a:srgbClr val="404040"/>
                </a:solidFill>
                <a:latin typeface="Arial MT"/>
                <a:cs typeface="Arial MT"/>
              </a:rPr>
              <a:t>aspects</a:t>
            </a:r>
            <a:r>
              <a:rPr sz="1800" spc="345" dirty="0">
                <a:solidFill>
                  <a:srgbClr val="404040"/>
                </a:solidFill>
                <a:latin typeface="Arial MT"/>
                <a:cs typeface="Arial MT"/>
              </a:rPr>
              <a:t>  </a:t>
            </a:r>
            <a:r>
              <a:rPr sz="1800" dirty="0">
                <a:solidFill>
                  <a:srgbClr val="404040"/>
                </a:solidFill>
                <a:latin typeface="Arial MT"/>
                <a:cs typeface="Arial MT"/>
              </a:rPr>
              <a:t>of</a:t>
            </a:r>
            <a:r>
              <a:rPr sz="1800" spc="340" dirty="0">
                <a:solidFill>
                  <a:srgbClr val="404040"/>
                </a:solidFill>
                <a:latin typeface="Arial MT"/>
                <a:cs typeface="Arial MT"/>
              </a:rPr>
              <a:t>  </a:t>
            </a:r>
            <a:r>
              <a:rPr sz="1800" spc="-10" dirty="0">
                <a:solidFill>
                  <a:srgbClr val="404040"/>
                </a:solidFill>
                <a:latin typeface="Arial MT"/>
                <a:cs typeface="Arial MT"/>
              </a:rPr>
              <a:t>regulation, 	</a:t>
            </a:r>
            <a:r>
              <a:rPr sz="1800" dirty="0">
                <a:solidFill>
                  <a:srgbClr val="404040"/>
                </a:solidFill>
                <a:latin typeface="Arial MT"/>
                <a:cs typeface="Arial MT"/>
              </a:rPr>
              <a:t>certification</a:t>
            </a:r>
            <a:r>
              <a:rPr sz="1800" spc="260" dirty="0">
                <a:solidFill>
                  <a:srgbClr val="404040"/>
                </a:solidFill>
                <a:latin typeface="Arial MT"/>
                <a:cs typeface="Arial MT"/>
              </a:rPr>
              <a:t> </a:t>
            </a:r>
            <a:r>
              <a:rPr sz="1800" dirty="0">
                <a:solidFill>
                  <a:srgbClr val="404040"/>
                </a:solidFill>
                <a:latin typeface="Arial MT"/>
                <a:cs typeface="Arial MT"/>
              </a:rPr>
              <a:t>and</a:t>
            </a:r>
            <a:r>
              <a:rPr sz="1800" spc="265" dirty="0">
                <a:solidFill>
                  <a:srgbClr val="404040"/>
                </a:solidFill>
                <a:latin typeface="Arial MT"/>
                <a:cs typeface="Arial MT"/>
              </a:rPr>
              <a:t> </a:t>
            </a:r>
            <a:r>
              <a:rPr sz="1800" dirty="0">
                <a:solidFill>
                  <a:srgbClr val="404040"/>
                </a:solidFill>
                <a:latin typeface="Arial MT"/>
                <a:cs typeface="Arial MT"/>
              </a:rPr>
              <a:t>standardisation,</a:t>
            </a:r>
            <a:r>
              <a:rPr sz="1800" spc="270" dirty="0">
                <a:solidFill>
                  <a:srgbClr val="404040"/>
                </a:solidFill>
                <a:latin typeface="Arial MT"/>
                <a:cs typeface="Arial MT"/>
              </a:rPr>
              <a:t> </a:t>
            </a:r>
            <a:r>
              <a:rPr sz="1800" dirty="0">
                <a:solidFill>
                  <a:srgbClr val="404040"/>
                </a:solidFill>
                <a:latin typeface="Arial MT"/>
                <a:cs typeface="Arial MT"/>
              </a:rPr>
              <a:t>aimed</a:t>
            </a:r>
            <a:r>
              <a:rPr sz="1800" spc="265" dirty="0">
                <a:solidFill>
                  <a:srgbClr val="404040"/>
                </a:solidFill>
                <a:latin typeface="Arial MT"/>
                <a:cs typeface="Arial MT"/>
              </a:rPr>
              <a:t> </a:t>
            </a:r>
            <a:r>
              <a:rPr sz="1800" dirty="0">
                <a:solidFill>
                  <a:srgbClr val="404040"/>
                </a:solidFill>
                <a:latin typeface="Arial MT"/>
                <a:cs typeface="Arial MT"/>
              </a:rPr>
              <a:t>at</a:t>
            </a:r>
            <a:r>
              <a:rPr sz="1800" spc="270" dirty="0">
                <a:solidFill>
                  <a:srgbClr val="404040"/>
                </a:solidFill>
                <a:latin typeface="Arial MT"/>
                <a:cs typeface="Arial MT"/>
              </a:rPr>
              <a:t> </a:t>
            </a:r>
            <a:r>
              <a:rPr sz="1800" spc="-10" dirty="0">
                <a:solidFill>
                  <a:srgbClr val="404040"/>
                </a:solidFill>
                <a:latin typeface="Arial MT"/>
                <a:cs typeface="Arial MT"/>
              </a:rPr>
              <a:t>getting 	</a:t>
            </a:r>
            <a:r>
              <a:rPr sz="1800" dirty="0">
                <a:solidFill>
                  <a:srgbClr val="404040"/>
                </a:solidFill>
                <a:latin typeface="Arial MT"/>
                <a:cs typeface="Arial MT"/>
              </a:rPr>
              <a:t>both</a:t>
            </a:r>
            <a:r>
              <a:rPr sz="1800" spc="310" dirty="0">
                <a:solidFill>
                  <a:srgbClr val="404040"/>
                </a:solidFill>
                <a:latin typeface="Arial MT"/>
                <a:cs typeface="Arial MT"/>
              </a:rPr>
              <a:t>  </a:t>
            </a:r>
            <a:r>
              <a:rPr sz="1800" dirty="0">
                <a:solidFill>
                  <a:srgbClr val="404040"/>
                </a:solidFill>
                <a:latin typeface="Arial MT"/>
                <a:cs typeface="Arial MT"/>
              </a:rPr>
              <a:t>the</a:t>
            </a:r>
            <a:r>
              <a:rPr sz="1800" spc="315" dirty="0">
                <a:solidFill>
                  <a:srgbClr val="404040"/>
                </a:solidFill>
                <a:latin typeface="Arial MT"/>
                <a:cs typeface="Arial MT"/>
              </a:rPr>
              <a:t>  </a:t>
            </a:r>
            <a:r>
              <a:rPr sz="1800" dirty="0">
                <a:solidFill>
                  <a:srgbClr val="404040"/>
                </a:solidFill>
                <a:latin typeface="Arial MT"/>
                <a:cs typeface="Arial MT"/>
              </a:rPr>
              <a:t>technology</a:t>
            </a:r>
            <a:r>
              <a:rPr sz="1800" spc="315" dirty="0">
                <a:solidFill>
                  <a:srgbClr val="404040"/>
                </a:solidFill>
                <a:latin typeface="Arial MT"/>
                <a:cs typeface="Arial MT"/>
              </a:rPr>
              <a:t>  </a:t>
            </a:r>
            <a:r>
              <a:rPr sz="1800" dirty="0">
                <a:solidFill>
                  <a:srgbClr val="404040"/>
                </a:solidFill>
                <a:latin typeface="Arial MT"/>
                <a:cs typeface="Arial MT"/>
              </a:rPr>
              <a:t>and</a:t>
            </a:r>
            <a:r>
              <a:rPr sz="1800" spc="315" dirty="0">
                <a:solidFill>
                  <a:srgbClr val="404040"/>
                </a:solidFill>
                <a:latin typeface="Arial MT"/>
                <a:cs typeface="Arial MT"/>
              </a:rPr>
              <a:t>  </a:t>
            </a:r>
            <a:r>
              <a:rPr sz="1800" dirty="0">
                <a:solidFill>
                  <a:srgbClr val="404040"/>
                </a:solidFill>
                <a:latin typeface="Arial MT"/>
                <a:cs typeface="Arial MT"/>
              </a:rPr>
              <a:t>the</a:t>
            </a:r>
            <a:r>
              <a:rPr sz="1800" spc="315" dirty="0">
                <a:solidFill>
                  <a:srgbClr val="404040"/>
                </a:solidFill>
                <a:latin typeface="Arial MT"/>
                <a:cs typeface="Arial MT"/>
              </a:rPr>
              <a:t>  </a:t>
            </a:r>
            <a:r>
              <a:rPr sz="1800" dirty="0">
                <a:solidFill>
                  <a:srgbClr val="404040"/>
                </a:solidFill>
                <a:latin typeface="Arial MT"/>
                <a:cs typeface="Arial MT"/>
              </a:rPr>
              <a:t>business</a:t>
            </a:r>
            <a:r>
              <a:rPr sz="1800" spc="320" dirty="0">
                <a:solidFill>
                  <a:srgbClr val="404040"/>
                </a:solidFill>
                <a:latin typeface="Arial MT"/>
                <a:cs typeface="Arial MT"/>
              </a:rPr>
              <a:t>  </a:t>
            </a:r>
            <a:r>
              <a:rPr sz="1800" spc="-20" dirty="0">
                <a:solidFill>
                  <a:srgbClr val="404040"/>
                </a:solidFill>
                <a:latin typeface="Arial MT"/>
                <a:cs typeface="Arial MT"/>
              </a:rPr>
              <a:t>idea 	</a:t>
            </a:r>
            <a:r>
              <a:rPr sz="1800" dirty="0">
                <a:solidFill>
                  <a:srgbClr val="404040"/>
                </a:solidFill>
                <a:latin typeface="Arial MT"/>
                <a:cs typeface="Arial MT"/>
              </a:rPr>
              <a:t>investment</a:t>
            </a:r>
            <a:r>
              <a:rPr sz="1800" spc="-55" dirty="0">
                <a:solidFill>
                  <a:srgbClr val="404040"/>
                </a:solidFill>
                <a:latin typeface="Arial MT"/>
                <a:cs typeface="Arial MT"/>
              </a:rPr>
              <a:t> </a:t>
            </a:r>
            <a:r>
              <a:rPr sz="1800" spc="-10" dirty="0">
                <a:solidFill>
                  <a:srgbClr val="404040"/>
                </a:solidFill>
                <a:latin typeface="Arial MT"/>
                <a:cs typeface="Arial MT"/>
              </a:rPr>
              <a:t>ready</a:t>
            </a:r>
            <a:endParaRPr sz="1800" dirty="0">
              <a:latin typeface="Arial MT"/>
              <a:cs typeface="Arial MT"/>
            </a:endParaRPr>
          </a:p>
        </p:txBody>
      </p:sp>
    </p:spTree>
    <p:extLst>
      <p:ext uri="{BB962C8B-B14F-4D97-AF65-F5344CB8AC3E}">
        <p14:creationId xmlns:p14="http://schemas.microsoft.com/office/powerpoint/2010/main" val="40290013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187918-9A65-03A9-9DA5-83932370BB4F}"/>
              </a:ext>
            </a:extLst>
          </p:cNvPr>
          <p:cNvSpPr>
            <a:spLocks noGrp="1"/>
          </p:cNvSpPr>
          <p:nvPr>
            <p:ph type="sldNum" sz="quarter" idx="12"/>
          </p:nvPr>
        </p:nvSpPr>
        <p:spPr/>
        <p:txBody>
          <a:bodyPr/>
          <a:lstStyle/>
          <a:p>
            <a:fld id="{660F3F40-12FA-4968-8235-5F18DAFE2DEF}" type="slidenum">
              <a:rPr lang="lv-LV" smtClean="0"/>
              <a:t>75</a:t>
            </a:fld>
            <a:endParaRPr lang="lv-LV"/>
          </a:p>
        </p:txBody>
      </p:sp>
      <p:sp>
        <p:nvSpPr>
          <p:cNvPr id="9" name="object 8"/>
          <p:cNvSpPr txBox="1"/>
          <p:nvPr/>
        </p:nvSpPr>
        <p:spPr>
          <a:xfrm>
            <a:off x="1355074" y="4100233"/>
            <a:ext cx="2184400" cy="256540"/>
          </a:xfrm>
          <a:prstGeom prst="rect">
            <a:avLst/>
          </a:prstGeom>
          <a:solidFill>
            <a:srgbClr val="FFFF00"/>
          </a:solidFill>
        </p:spPr>
        <p:txBody>
          <a:bodyPr vert="horz" wrap="square" lIns="0" tIns="0" rIns="0" bIns="0" rtlCol="0">
            <a:spAutoFit/>
          </a:bodyPr>
          <a:lstStyle/>
          <a:p>
            <a:pPr marL="635">
              <a:lnSpc>
                <a:spcPts val="1970"/>
              </a:lnSpc>
            </a:pPr>
            <a:r>
              <a:rPr sz="1800" b="1" dirty="0">
                <a:solidFill>
                  <a:srgbClr val="585858"/>
                </a:solidFill>
                <a:latin typeface="Arial"/>
                <a:cs typeface="Arial"/>
              </a:rPr>
              <a:t>Indicative</a:t>
            </a:r>
            <a:r>
              <a:rPr sz="1800" b="1" spc="-45" dirty="0">
                <a:solidFill>
                  <a:srgbClr val="585858"/>
                </a:solidFill>
                <a:latin typeface="Arial"/>
                <a:cs typeface="Arial"/>
              </a:rPr>
              <a:t> </a:t>
            </a:r>
            <a:r>
              <a:rPr sz="1800" b="1" spc="-10" dirty="0">
                <a:solidFill>
                  <a:srgbClr val="585858"/>
                </a:solidFill>
                <a:latin typeface="Arial"/>
                <a:cs typeface="Arial"/>
              </a:rPr>
              <a:t>deadlines</a:t>
            </a:r>
            <a:endParaRPr sz="1800" dirty="0">
              <a:latin typeface="Arial"/>
              <a:cs typeface="Arial"/>
            </a:endParaRPr>
          </a:p>
        </p:txBody>
      </p:sp>
      <p:sp>
        <p:nvSpPr>
          <p:cNvPr id="10" name="object 9"/>
          <p:cNvSpPr txBox="1"/>
          <p:nvPr/>
        </p:nvSpPr>
        <p:spPr>
          <a:xfrm>
            <a:off x="899137" y="4702381"/>
            <a:ext cx="3096274" cy="733534"/>
          </a:xfrm>
          <a:prstGeom prst="rect">
            <a:avLst/>
          </a:prstGeom>
        </p:spPr>
        <p:txBody>
          <a:bodyPr vert="horz" wrap="square" lIns="0" tIns="0" rIns="0" bIns="0" rtlCol="0">
            <a:spAutoFit/>
          </a:bodyPr>
          <a:lstStyle/>
          <a:p>
            <a:pPr marL="678815" indent="-286385">
              <a:lnSpc>
                <a:spcPct val="100000"/>
              </a:lnSpc>
              <a:buFont typeface="Wingdings"/>
              <a:buChar char=""/>
              <a:tabLst>
                <a:tab pos="678815" algn="l"/>
              </a:tabLst>
            </a:pPr>
            <a:r>
              <a:rPr sz="1800" dirty="0">
                <a:solidFill>
                  <a:srgbClr val="404040"/>
                </a:solidFill>
                <a:latin typeface="Arial MT"/>
                <a:cs typeface="Arial MT"/>
              </a:rPr>
              <a:t>Call</a:t>
            </a:r>
            <a:r>
              <a:rPr sz="1800" spc="-20" dirty="0">
                <a:solidFill>
                  <a:srgbClr val="404040"/>
                </a:solidFill>
                <a:latin typeface="Arial MT"/>
                <a:cs typeface="Arial MT"/>
              </a:rPr>
              <a:t> </a:t>
            </a:r>
            <a:r>
              <a:rPr sz="1800" dirty="0">
                <a:solidFill>
                  <a:srgbClr val="404040"/>
                </a:solidFill>
                <a:latin typeface="Arial MT"/>
                <a:cs typeface="Arial MT"/>
              </a:rPr>
              <a:t>open</a:t>
            </a:r>
            <a:r>
              <a:rPr sz="1800" spc="-15" dirty="0">
                <a:solidFill>
                  <a:srgbClr val="404040"/>
                </a:solidFill>
                <a:latin typeface="Arial MT"/>
                <a:cs typeface="Arial MT"/>
              </a:rPr>
              <a:t> </a:t>
            </a:r>
            <a:r>
              <a:rPr sz="1800" b="1" dirty="0">
                <a:solidFill>
                  <a:srgbClr val="404040"/>
                </a:solidFill>
                <a:latin typeface="Arial"/>
                <a:cs typeface="Arial"/>
              </a:rPr>
              <a:t>May</a:t>
            </a:r>
            <a:r>
              <a:rPr sz="1800" b="1" spc="-25" dirty="0">
                <a:solidFill>
                  <a:srgbClr val="404040"/>
                </a:solidFill>
                <a:latin typeface="Arial"/>
                <a:cs typeface="Arial"/>
              </a:rPr>
              <a:t> </a:t>
            </a:r>
            <a:r>
              <a:rPr sz="1800" b="1" spc="-20" dirty="0">
                <a:solidFill>
                  <a:srgbClr val="404040"/>
                </a:solidFill>
                <a:latin typeface="Arial"/>
                <a:cs typeface="Arial"/>
              </a:rPr>
              <a:t>2025</a:t>
            </a:r>
            <a:endParaRPr sz="1800" dirty="0">
              <a:latin typeface="Arial"/>
              <a:cs typeface="Arial"/>
            </a:endParaRPr>
          </a:p>
          <a:p>
            <a:pPr marL="678815" indent="-286385">
              <a:lnSpc>
                <a:spcPct val="100000"/>
              </a:lnSpc>
              <a:spcBef>
                <a:spcPts val="1380"/>
              </a:spcBef>
              <a:buFont typeface="Wingdings"/>
              <a:buChar char=""/>
              <a:tabLst>
                <a:tab pos="678815" algn="l"/>
              </a:tabLst>
            </a:pPr>
            <a:r>
              <a:rPr sz="1800" dirty="0">
                <a:solidFill>
                  <a:srgbClr val="404040"/>
                </a:solidFill>
                <a:latin typeface="Arial MT"/>
                <a:cs typeface="Arial MT"/>
              </a:rPr>
              <a:t>Deadline</a:t>
            </a:r>
            <a:r>
              <a:rPr sz="1800" spc="-25" dirty="0">
                <a:solidFill>
                  <a:srgbClr val="404040"/>
                </a:solidFill>
                <a:latin typeface="Arial MT"/>
                <a:cs typeface="Arial MT"/>
              </a:rPr>
              <a:t> </a:t>
            </a:r>
            <a:r>
              <a:rPr sz="1800" b="1" dirty="0">
                <a:solidFill>
                  <a:srgbClr val="404040"/>
                </a:solidFill>
                <a:latin typeface="Arial"/>
                <a:cs typeface="Arial"/>
              </a:rPr>
              <a:t>Nov</a:t>
            </a:r>
            <a:r>
              <a:rPr sz="1800" b="1" spc="-45" dirty="0">
                <a:solidFill>
                  <a:srgbClr val="404040"/>
                </a:solidFill>
                <a:latin typeface="Arial"/>
                <a:cs typeface="Arial"/>
              </a:rPr>
              <a:t> </a:t>
            </a:r>
            <a:r>
              <a:rPr sz="1800" b="1" spc="-20" dirty="0">
                <a:solidFill>
                  <a:srgbClr val="404040"/>
                </a:solidFill>
                <a:latin typeface="Arial"/>
                <a:cs typeface="Arial"/>
              </a:rPr>
              <a:t>2025</a:t>
            </a:r>
            <a:endParaRPr sz="1800" dirty="0">
              <a:latin typeface="Arial"/>
              <a:cs typeface="Arial"/>
            </a:endParaRPr>
          </a:p>
        </p:txBody>
      </p:sp>
      <p:sp>
        <p:nvSpPr>
          <p:cNvPr id="11" name="object 10"/>
          <p:cNvSpPr/>
          <p:nvPr/>
        </p:nvSpPr>
        <p:spPr>
          <a:xfrm>
            <a:off x="8308340" y="2037359"/>
            <a:ext cx="640080" cy="640080"/>
          </a:xfrm>
          <a:custGeom>
            <a:avLst/>
            <a:gdLst/>
            <a:ahLst/>
            <a:cxnLst/>
            <a:rect l="l" t="t" r="r" b="b"/>
            <a:pathLst>
              <a:path w="640079" h="640080">
                <a:moveTo>
                  <a:pt x="564743" y="263550"/>
                </a:moveTo>
                <a:lnTo>
                  <a:pt x="545922" y="263550"/>
                </a:lnTo>
                <a:lnTo>
                  <a:pt x="545922" y="282384"/>
                </a:lnTo>
                <a:lnTo>
                  <a:pt x="545922" y="357682"/>
                </a:lnTo>
                <a:lnTo>
                  <a:pt x="545922" y="376504"/>
                </a:lnTo>
                <a:lnTo>
                  <a:pt x="545922" y="451815"/>
                </a:lnTo>
                <a:lnTo>
                  <a:pt x="545922" y="470636"/>
                </a:lnTo>
                <a:lnTo>
                  <a:pt x="545922" y="545934"/>
                </a:lnTo>
                <a:lnTo>
                  <a:pt x="404736" y="545934"/>
                </a:lnTo>
                <a:lnTo>
                  <a:pt x="404736" y="470636"/>
                </a:lnTo>
                <a:lnTo>
                  <a:pt x="545922" y="470636"/>
                </a:lnTo>
                <a:lnTo>
                  <a:pt x="545922" y="451815"/>
                </a:lnTo>
                <a:lnTo>
                  <a:pt x="404736" y="451815"/>
                </a:lnTo>
                <a:lnTo>
                  <a:pt x="404736" y="376504"/>
                </a:lnTo>
                <a:lnTo>
                  <a:pt x="545922" y="376504"/>
                </a:lnTo>
                <a:lnTo>
                  <a:pt x="545922" y="357682"/>
                </a:lnTo>
                <a:lnTo>
                  <a:pt x="404736" y="357682"/>
                </a:lnTo>
                <a:lnTo>
                  <a:pt x="404736" y="282384"/>
                </a:lnTo>
                <a:lnTo>
                  <a:pt x="545922" y="282384"/>
                </a:lnTo>
                <a:lnTo>
                  <a:pt x="545922" y="263550"/>
                </a:lnTo>
                <a:lnTo>
                  <a:pt x="385914" y="263550"/>
                </a:lnTo>
                <a:lnTo>
                  <a:pt x="385914" y="282384"/>
                </a:lnTo>
                <a:lnTo>
                  <a:pt x="385914" y="357682"/>
                </a:lnTo>
                <a:lnTo>
                  <a:pt x="385914" y="376504"/>
                </a:lnTo>
                <a:lnTo>
                  <a:pt x="385914" y="451815"/>
                </a:lnTo>
                <a:lnTo>
                  <a:pt x="385914" y="470636"/>
                </a:lnTo>
                <a:lnTo>
                  <a:pt x="385914" y="545934"/>
                </a:lnTo>
                <a:lnTo>
                  <a:pt x="254139" y="545934"/>
                </a:lnTo>
                <a:lnTo>
                  <a:pt x="254139" y="470636"/>
                </a:lnTo>
                <a:lnTo>
                  <a:pt x="385914" y="470636"/>
                </a:lnTo>
                <a:lnTo>
                  <a:pt x="385914" y="451815"/>
                </a:lnTo>
                <a:lnTo>
                  <a:pt x="254139" y="451815"/>
                </a:lnTo>
                <a:lnTo>
                  <a:pt x="254139" y="376504"/>
                </a:lnTo>
                <a:lnTo>
                  <a:pt x="385914" y="376504"/>
                </a:lnTo>
                <a:lnTo>
                  <a:pt x="385914" y="357682"/>
                </a:lnTo>
                <a:lnTo>
                  <a:pt x="254139" y="357682"/>
                </a:lnTo>
                <a:lnTo>
                  <a:pt x="254139" y="282384"/>
                </a:lnTo>
                <a:lnTo>
                  <a:pt x="385914" y="282384"/>
                </a:lnTo>
                <a:lnTo>
                  <a:pt x="385914" y="263550"/>
                </a:lnTo>
                <a:lnTo>
                  <a:pt x="235318" y="263550"/>
                </a:lnTo>
                <a:lnTo>
                  <a:pt x="235318" y="282384"/>
                </a:lnTo>
                <a:lnTo>
                  <a:pt x="235318" y="357682"/>
                </a:lnTo>
                <a:lnTo>
                  <a:pt x="235318" y="376504"/>
                </a:lnTo>
                <a:lnTo>
                  <a:pt x="235318" y="451815"/>
                </a:lnTo>
                <a:lnTo>
                  <a:pt x="235318" y="470636"/>
                </a:lnTo>
                <a:lnTo>
                  <a:pt x="235318" y="545934"/>
                </a:lnTo>
                <a:lnTo>
                  <a:pt x="94132" y="545934"/>
                </a:lnTo>
                <a:lnTo>
                  <a:pt x="94132" y="470636"/>
                </a:lnTo>
                <a:lnTo>
                  <a:pt x="235318" y="470636"/>
                </a:lnTo>
                <a:lnTo>
                  <a:pt x="235318" y="451815"/>
                </a:lnTo>
                <a:lnTo>
                  <a:pt x="94132" y="451815"/>
                </a:lnTo>
                <a:lnTo>
                  <a:pt x="94132" y="376504"/>
                </a:lnTo>
                <a:lnTo>
                  <a:pt x="235318" y="376504"/>
                </a:lnTo>
                <a:lnTo>
                  <a:pt x="235318" y="357682"/>
                </a:lnTo>
                <a:lnTo>
                  <a:pt x="94132" y="357682"/>
                </a:lnTo>
                <a:lnTo>
                  <a:pt x="94132" y="282384"/>
                </a:lnTo>
                <a:lnTo>
                  <a:pt x="235318" y="282384"/>
                </a:lnTo>
                <a:lnTo>
                  <a:pt x="235318" y="263550"/>
                </a:lnTo>
                <a:lnTo>
                  <a:pt x="75298" y="263550"/>
                </a:lnTo>
                <a:lnTo>
                  <a:pt x="75298" y="564756"/>
                </a:lnTo>
                <a:lnTo>
                  <a:pt x="564743" y="564756"/>
                </a:lnTo>
                <a:lnTo>
                  <a:pt x="564743" y="545934"/>
                </a:lnTo>
                <a:lnTo>
                  <a:pt x="564743" y="470636"/>
                </a:lnTo>
                <a:lnTo>
                  <a:pt x="564743" y="451815"/>
                </a:lnTo>
                <a:lnTo>
                  <a:pt x="564743" y="376504"/>
                </a:lnTo>
                <a:lnTo>
                  <a:pt x="564743" y="357682"/>
                </a:lnTo>
                <a:lnTo>
                  <a:pt x="564743" y="282384"/>
                </a:lnTo>
                <a:lnTo>
                  <a:pt x="564743" y="263550"/>
                </a:lnTo>
                <a:close/>
              </a:path>
              <a:path w="640079" h="640080">
                <a:moveTo>
                  <a:pt x="640041" y="56476"/>
                </a:moveTo>
                <a:lnTo>
                  <a:pt x="621220" y="56476"/>
                </a:lnTo>
                <a:lnTo>
                  <a:pt x="621220" y="75298"/>
                </a:lnTo>
                <a:lnTo>
                  <a:pt x="621220" y="188252"/>
                </a:lnTo>
                <a:lnTo>
                  <a:pt x="621220" y="207086"/>
                </a:lnTo>
                <a:lnTo>
                  <a:pt x="621220" y="621233"/>
                </a:lnTo>
                <a:lnTo>
                  <a:pt x="18834" y="621233"/>
                </a:lnTo>
                <a:lnTo>
                  <a:pt x="18834" y="207086"/>
                </a:lnTo>
                <a:lnTo>
                  <a:pt x="621220" y="207086"/>
                </a:lnTo>
                <a:lnTo>
                  <a:pt x="621220" y="188252"/>
                </a:lnTo>
                <a:lnTo>
                  <a:pt x="18834" y="188252"/>
                </a:lnTo>
                <a:lnTo>
                  <a:pt x="18834" y="75298"/>
                </a:lnTo>
                <a:lnTo>
                  <a:pt x="131775" y="75298"/>
                </a:lnTo>
                <a:lnTo>
                  <a:pt x="131775" y="118148"/>
                </a:lnTo>
                <a:lnTo>
                  <a:pt x="135991" y="122364"/>
                </a:lnTo>
                <a:lnTo>
                  <a:pt x="146392" y="122364"/>
                </a:lnTo>
                <a:lnTo>
                  <a:pt x="150596" y="118148"/>
                </a:lnTo>
                <a:lnTo>
                  <a:pt x="150596" y="75298"/>
                </a:lnTo>
                <a:lnTo>
                  <a:pt x="489445" y="75298"/>
                </a:lnTo>
                <a:lnTo>
                  <a:pt x="489445" y="118148"/>
                </a:lnTo>
                <a:lnTo>
                  <a:pt x="493661" y="122364"/>
                </a:lnTo>
                <a:lnTo>
                  <a:pt x="504063" y="122364"/>
                </a:lnTo>
                <a:lnTo>
                  <a:pt x="508266" y="118148"/>
                </a:lnTo>
                <a:lnTo>
                  <a:pt x="508266" y="75298"/>
                </a:lnTo>
                <a:lnTo>
                  <a:pt x="621220" y="75298"/>
                </a:lnTo>
                <a:lnTo>
                  <a:pt x="621220" y="56476"/>
                </a:lnTo>
                <a:lnTo>
                  <a:pt x="508266" y="56476"/>
                </a:lnTo>
                <a:lnTo>
                  <a:pt x="508266" y="4216"/>
                </a:lnTo>
                <a:lnTo>
                  <a:pt x="504063" y="0"/>
                </a:lnTo>
                <a:lnTo>
                  <a:pt x="493661" y="0"/>
                </a:lnTo>
                <a:lnTo>
                  <a:pt x="489445" y="4216"/>
                </a:lnTo>
                <a:lnTo>
                  <a:pt x="489445" y="56476"/>
                </a:lnTo>
                <a:lnTo>
                  <a:pt x="150596" y="56476"/>
                </a:lnTo>
                <a:lnTo>
                  <a:pt x="150596" y="4216"/>
                </a:lnTo>
                <a:lnTo>
                  <a:pt x="146392" y="0"/>
                </a:lnTo>
                <a:lnTo>
                  <a:pt x="135991" y="0"/>
                </a:lnTo>
                <a:lnTo>
                  <a:pt x="131775" y="4216"/>
                </a:lnTo>
                <a:lnTo>
                  <a:pt x="131775" y="56476"/>
                </a:lnTo>
                <a:lnTo>
                  <a:pt x="0" y="56476"/>
                </a:lnTo>
                <a:lnTo>
                  <a:pt x="0" y="640067"/>
                </a:lnTo>
                <a:lnTo>
                  <a:pt x="640041" y="640067"/>
                </a:lnTo>
                <a:lnTo>
                  <a:pt x="640041" y="621233"/>
                </a:lnTo>
                <a:lnTo>
                  <a:pt x="640041" y="207086"/>
                </a:lnTo>
                <a:lnTo>
                  <a:pt x="640041" y="188252"/>
                </a:lnTo>
                <a:lnTo>
                  <a:pt x="640041" y="75298"/>
                </a:lnTo>
                <a:lnTo>
                  <a:pt x="640041" y="56476"/>
                </a:lnTo>
                <a:close/>
              </a:path>
            </a:pathLst>
          </a:custGeom>
          <a:solidFill>
            <a:srgbClr val="FFFFFF"/>
          </a:solidFill>
        </p:spPr>
        <p:txBody>
          <a:bodyPr wrap="square" lIns="0" tIns="0" rIns="0" bIns="0" rtlCol="0"/>
          <a:lstStyle/>
          <a:p>
            <a:endParaRPr/>
          </a:p>
        </p:txBody>
      </p:sp>
      <p:sp>
        <p:nvSpPr>
          <p:cNvPr id="12" name="object 11"/>
          <p:cNvSpPr txBox="1"/>
          <p:nvPr/>
        </p:nvSpPr>
        <p:spPr>
          <a:xfrm>
            <a:off x="1145731" y="832421"/>
            <a:ext cx="8046275" cy="2237151"/>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1CC9C"/>
                </a:solidFill>
                <a:latin typeface="Verdana"/>
                <a:cs typeface="Verdana"/>
              </a:rPr>
              <a:t>|</a:t>
            </a:r>
            <a:r>
              <a:rPr sz="2000" b="1" spc="-25" dirty="0">
                <a:solidFill>
                  <a:srgbClr val="01CC9C"/>
                </a:solidFill>
                <a:latin typeface="Verdana"/>
                <a:cs typeface="Verdana"/>
              </a:rPr>
              <a:t> </a:t>
            </a:r>
            <a:r>
              <a:rPr sz="2000" b="1" dirty="0">
                <a:solidFill>
                  <a:srgbClr val="003D77"/>
                </a:solidFill>
                <a:latin typeface="Verdana"/>
                <a:cs typeface="Verdana"/>
              </a:rPr>
              <a:t>Evaluation</a:t>
            </a:r>
            <a:r>
              <a:rPr sz="2000" b="1" spc="-45" dirty="0">
                <a:solidFill>
                  <a:srgbClr val="003D77"/>
                </a:solidFill>
                <a:latin typeface="Verdana"/>
                <a:cs typeface="Verdana"/>
              </a:rPr>
              <a:t> </a:t>
            </a:r>
            <a:r>
              <a:rPr sz="2000" b="1" dirty="0">
                <a:solidFill>
                  <a:srgbClr val="003D77"/>
                </a:solidFill>
                <a:latin typeface="Verdana"/>
                <a:cs typeface="Verdana"/>
              </a:rPr>
              <a:t>process</a:t>
            </a:r>
            <a:r>
              <a:rPr sz="2000" b="1" spc="-35" dirty="0">
                <a:solidFill>
                  <a:srgbClr val="003D77"/>
                </a:solidFill>
                <a:latin typeface="Verdana"/>
                <a:cs typeface="Verdana"/>
              </a:rPr>
              <a:t> </a:t>
            </a:r>
            <a:r>
              <a:rPr sz="2000" b="1" dirty="0">
                <a:solidFill>
                  <a:srgbClr val="003D77"/>
                </a:solidFill>
                <a:latin typeface="Verdana"/>
                <a:cs typeface="Verdana"/>
              </a:rPr>
              <a:t>and</a:t>
            </a:r>
            <a:r>
              <a:rPr sz="2000" b="1" spc="-20" dirty="0">
                <a:solidFill>
                  <a:srgbClr val="003D77"/>
                </a:solidFill>
                <a:latin typeface="Verdana"/>
                <a:cs typeface="Verdana"/>
              </a:rPr>
              <a:t> </a:t>
            </a:r>
            <a:r>
              <a:rPr sz="2000" b="1" spc="-10" dirty="0">
                <a:solidFill>
                  <a:srgbClr val="003D77"/>
                </a:solidFill>
                <a:latin typeface="Verdana"/>
                <a:cs typeface="Verdana"/>
              </a:rPr>
              <a:t>deadlines</a:t>
            </a:r>
            <a:endParaRPr sz="2000" dirty="0">
              <a:latin typeface="Verdana"/>
              <a:cs typeface="Verdana"/>
            </a:endParaRPr>
          </a:p>
          <a:p>
            <a:pPr>
              <a:lnSpc>
                <a:spcPct val="100000"/>
              </a:lnSpc>
              <a:spcBef>
                <a:spcPts val="725"/>
              </a:spcBef>
            </a:pPr>
            <a:endParaRPr sz="2000" dirty="0">
              <a:latin typeface="Verdana"/>
              <a:cs typeface="Verdana"/>
            </a:endParaRPr>
          </a:p>
          <a:p>
            <a:pPr marL="396240" indent="-286385">
              <a:lnSpc>
                <a:spcPct val="100000"/>
              </a:lnSpc>
              <a:spcBef>
                <a:spcPts val="5"/>
              </a:spcBef>
              <a:buClr>
                <a:srgbClr val="003D77"/>
              </a:buClr>
              <a:buFont typeface="Wingdings"/>
              <a:buChar char=""/>
              <a:tabLst>
                <a:tab pos="396240" algn="l"/>
              </a:tabLst>
            </a:pPr>
            <a:r>
              <a:rPr sz="1800" dirty="0">
                <a:solidFill>
                  <a:srgbClr val="404040"/>
                </a:solidFill>
                <a:latin typeface="Arial MT"/>
                <a:cs typeface="Arial MT"/>
              </a:rPr>
              <a:t>Single</a:t>
            </a:r>
            <a:r>
              <a:rPr sz="1800" spc="-30" dirty="0">
                <a:solidFill>
                  <a:srgbClr val="404040"/>
                </a:solidFill>
                <a:latin typeface="Arial MT"/>
                <a:cs typeface="Arial MT"/>
              </a:rPr>
              <a:t> </a:t>
            </a:r>
            <a:r>
              <a:rPr sz="1800" dirty="0">
                <a:solidFill>
                  <a:srgbClr val="404040"/>
                </a:solidFill>
                <a:latin typeface="Arial MT"/>
                <a:cs typeface="Arial MT"/>
              </a:rPr>
              <a:t>stage</a:t>
            </a:r>
            <a:r>
              <a:rPr sz="1800" spc="-20" dirty="0">
                <a:solidFill>
                  <a:srgbClr val="404040"/>
                </a:solidFill>
                <a:latin typeface="Arial MT"/>
                <a:cs typeface="Arial MT"/>
              </a:rPr>
              <a:t> </a:t>
            </a:r>
            <a:r>
              <a:rPr sz="1800" spc="-10" dirty="0">
                <a:solidFill>
                  <a:srgbClr val="404040"/>
                </a:solidFill>
                <a:latin typeface="Arial MT"/>
                <a:cs typeface="Arial MT"/>
              </a:rPr>
              <a:t>evaluation</a:t>
            </a:r>
            <a:endParaRPr sz="1800" dirty="0">
              <a:latin typeface="Arial MT"/>
              <a:cs typeface="Arial MT"/>
            </a:endParaRPr>
          </a:p>
          <a:p>
            <a:pPr marL="394970" marR="5080" indent="-285750" algn="just">
              <a:lnSpc>
                <a:spcPct val="100000"/>
              </a:lnSpc>
              <a:spcBef>
                <a:spcPts val="1595"/>
              </a:spcBef>
              <a:buClr>
                <a:srgbClr val="003D77"/>
              </a:buClr>
              <a:buFont typeface="Wingdings"/>
              <a:buChar char=""/>
              <a:tabLst>
                <a:tab pos="396240" algn="l"/>
              </a:tabLst>
            </a:pPr>
            <a:r>
              <a:rPr sz="1800" dirty="0">
                <a:solidFill>
                  <a:srgbClr val="404040"/>
                </a:solidFill>
                <a:latin typeface="Arial MT"/>
                <a:cs typeface="Arial MT"/>
              </a:rPr>
              <a:t>The</a:t>
            </a:r>
            <a:r>
              <a:rPr sz="1800" spc="360" dirty="0">
                <a:solidFill>
                  <a:srgbClr val="404040"/>
                </a:solidFill>
                <a:latin typeface="Arial MT"/>
                <a:cs typeface="Arial MT"/>
              </a:rPr>
              <a:t> </a:t>
            </a:r>
            <a:r>
              <a:rPr sz="1800" dirty="0">
                <a:solidFill>
                  <a:srgbClr val="404040"/>
                </a:solidFill>
                <a:latin typeface="Arial MT"/>
                <a:cs typeface="Arial MT"/>
              </a:rPr>
              <a:t>proposals</a:t>
            </a:r>
            <a:r>
              <a:rPr sz="1800" spc="400" dirty="0">
                <a:solidFill>
                  <a:srgbClr val="404040"/>
                </a:solidFill>
                <a:latin typeface="Arial MT"/>
                <a:cs typeface="Arial MT"/>
              </a:rPr>
              <a:t> </a:t>
            </a:r>
            <a:r>
              <a:rPr sz="1800" dirty="0">
                <a:solidFill>
                  <a:srgbClr val="404040"/>
                </a:solidFill>
                <a:latin typeface="Arial MT"/>
                <a:cs typeface="Arial MT"/>
              </a:rPr>
              <a:t>will</a:t>
            </a:r>
            <a:r>
              <a:rPr sz="1800" spc="370" dirty="0">
                <a:solidFill>
                  <a:srgbClr val="404040"/>
                </a:solidFill>
                <a:latin typeface="Arial MT"/>
                <a:cs typeface="Arial MT"/>
              </a:rPr>
              <a:t> </a:t>
            </a:r>
            <a:r>
              <a:rPr sz="1800" dirty="0">
                <a:solidFill>
                  <a:srgbClr val="404040"/>
                </a:solidFill>
                <a:latin typeface="Arial MT"/>
                <a:cs typeface="Arial MT"/>
              </a:rPr>
              <a:t>be</a:t>
            </a:r>
            <a:r>
              <a:rPr sz="1800" spc="365" dirty="0">
                <a:solidFill>
                  <a:srgbClr val="404040"/>
                </a:solidFill>
                <a:latin typeface="Arial MT"/>
                <a:cs typeface="Arial MT"/>
              </a:rPr>
              <a:t> </a:t>
            </a:r>
            <a:r>
              <a:rPr sz="1800" dirty="0">
                <a:solidFill>
                  <a:srgbClr val="404040"/>
                </a:solidFill>
                <a:latin typeface="Arial MT"/>
                <a:cs typeface="Arial MT"/>
              </a:rPr>
              <a:t>evaluated</a:t>
            </a:r>
            <a:r>
              <a:rPr sz="1800" spc="370" dirty="0">
                <a:solidFill>
                  <a:srgbClr val="404040"/>
                </a:solidFill>
                <a:latin typeface="Arial MT"/>
                <a:cs typeface="Arial MT"/>
              </a:rPr>
              <a:t> </a:t>
            </a:r>
            <a:r>
              <a:rPr sz="1800" dirty="0">
                <a:solidFill>
                  <a:srgbClr val="404040"/>
                </a:solidFill>
                <a:latin typeface="Arial MT"/>
                <a:cs typeface="Arial MT"/>
              </a:rPr>
              <a:t>by</a:t>
            </a:r>
            <a:r>
              <a:rPr sz="1800" spc="350" dirty="0">
                <a:solidFill>
                  <a:srgbClr val="404040"/>
                </a:solidFill>
                <a:latin typeface="Arial MT"/>
                <a:cs typeface="Arial MT"/>
              </a:rPr>
              <a:t> </a:t>
            </a:r>
            <a:r>
              <a:rPr sz="1800" dirty="0">
                <a:solidFill>
                  <a:srgbClr val="404040"/>
                </a:solidFill>
                <a:latin typeface="Arial MT"/>
                <a:cs typeface="Arial MT"/>
              </a:rPr>
              <a:t>3</a:t>
            </a:r>
            <a:r>
              <a:rPr sz="1800" spc="365" dirty="0">
                <a:solidFill>
                  <a:srgbClr val="404040"/>
                </a:solidFill>
                <a:latin typeface="Arial MT"/>
                <a:cs typeface="Arial MT"/>
              </a:rPr>
              <a:t> </a:t>
            </a:r>
            <a:r>
              <a:rPr sz="1800" dirty="0">
                <a:solidFill>
                  <a:srgbClr val="404040"/>
                </a:solidFill>
                <a:latin typeface="Arial MT"/>
                <a:cs typeface="Arial MT"/>
              </a:rPr>
              <a:t>independent</a:t>
            </a:r>
            <a:r>
              <a:rPr sz="1800" spc="375" dirty="0">
                <a:solidFill>
                  <a:srgbClr val="404040"/>
                </a:solidFill>
                <a:latin typeface="Arial MT"/>
                <a:cs typeface="Arial MT"/>
              </a:rPr>
              <a:t> </a:t>
            </a:r>
            <a:r>
              <a:rPr sz="1800" spc="-25" dirty="0">
                <a:solidFill>
                  <a:srgbClr val="404040"/>
                </a:solidFill>
                <a:latin typeface="Arial MT"/>
                <a:cs typeface="Arial MT"/>
              </a:rPr>
              <a:t>EIC 	</a:t>
            </a:r>
            <a:r>
              <a:rPr sz="1800" dirty="0">
                <a:solidFill>
                  <a:srgbClr val="404040"/>
                </a:solidFill>
                <a:latin typeface="Arial MT"/>
                <a:cs typeface="Arial MT"/>
              </a:rPr>
              <a:t>evaluators</a:t>
            </a:r>
            <a:r>
              <a:rPr sz="1800" spc="204" dirty="0">
                <a:solidFill>
                  <a:srgbClr val="404040"/>
                </a:solidFill>
                <a:latin typeface="Arial MT"/>
                <a:cs typeface="Arial MT"/>
              </a:rPr>
              <a:t> </a:t>
            </a:r>
            <a:r>
              <a:rPr sz="1800" dirty="0">
                <a:solidFill>
                  <a:srgbClr val="404040"/>
                </a:solidFill>
                <a:latin typeface="Arial MT"/>
                <a:cs typeface="Arial MT"/>
              </a:rPr>
              <a:t>following</a:t>
            </a:r>
            <a:r>
              <a:rPr sz="1800" spc="210" dirty="0">
                <a:solidFill>
                  <a:srgbClr val="404040"/>
                </a:solidFill>
                <a:latin typeface="Arial MT"/>
                <a:cs typeface="Arial MT"/>
              </a:rPr>
              <a:t> </a:t>
            </a:r>
            <a:r>
              <a:rPr sz="1800" dirty="0">
                <a:solidFill>
                  <a:srgbClr val="404040"/>
                </a:solidFill>
                <a:latin typeface="Arial MT"/>
                <a:cs typeface="Arial MT"/>
              </a:rPr>
              <a:t>the</a:t>
            </a:r>
            <a:r>
              <a:rPr sz="1800" spc="204" dirty="0">
                <a:solidFill>
                  <a:srgbClr val="404040"/>
                </a:solidFill>
                <a:latin typeface="Arial MT"/>
                <a:cs typeface="Arial MT"/>
              </a:rPr>
              <a:t> </a:t>
            </a:r>
            <a:r>
              <a:rPr sz="1800" dirty="0">
                <a:solidFill>
                  <a:srgbClr val="404040"/>
                </a:solidFill>
                <a:latin typeface="Arial MT"/>
                <a:cs typeface="Arial MT"/>
              </a:rPr>
              <a:t>award</a:t>
            </a:r>
            <a:r>
              <a:rPr sz="1800" spc="210" dirty="0">
                <a:solidFill>
                  <a:srgbClr val="404040"/>
                </a:solidFill>
                <a:latin typeface="Arial MT"/>
                <a:cs typeface="Arial MT"/>
              </a:rPr>
              <a:t> </a:t>
            </a:r>
            <a:r>
              <a:rPr sz="1800" dirty="0">
                <a:solidFill>
                  <a:srgbClr val="404040"/>
                </a:solidFill>
                <a:latin typeface="Arial MT"/>
                <a:cs typeface="Arial MT"/>
              </a:rPr>
              <a:t>criteria</a:t>
            </a:r>
            <a:r>
              <a:rPr sz="1800" spc="200" dirty="0">
                <a:solidFill>
                  <a:srgbClr val="404040"/>
                </a:solidFill>
                <a:latin typeface="Arial MT"/>
                <a:cs typeface="Arial MT"/>
              </a:rPr>
              <a:t> </a:t>
            </a:r>
            <a:r>
              <a:rPr sz="1800" dirty="0">
                <a:solidFill>
                  <a:srgbClr val="404040"/>
                </a:solidFill>
                <a:latin typeface="Arial MT"/>
                <a:cs typeface="Arial MT"/>
              </a:rPr>
              <a:t>for</a:t>
            </a:r>
            <a:r>
              <a:rPr sz="1800" spc="215" dirty="0">
                <a:solidFill>
                  <a:srgbClr val="404040"/>
                </a:solidFill>
                <a:latin typeface="Arial MT"/>
                <a:cs typeface="Arial MT"/>
              </a:rPr>
              <a:t> </a:t>
            </a:r>
            <a:r>
              <a:rPr sz="1800" dirty="0">
                <a:solidFill>
                  <a:srgbClr val="404040"/>
                </a:solidFill>
                <a:latin typeface="Arial MT"/>
                <a:cs typeface="Arial MT"/>
              </a:rPr>
              <a:t>EIC</a:t>
            </a:r>
            <a:r>
              <a:rPr sz="1800" spc="210" dirty="0">
                <a:solidFill>
                  <a:srgbClr val="404040"/>
                </a:solidFill>
                <a:latin typeface="Arial MT"/>
                <a:cs typeface="Arial MT"/>
              </a:rPr>
              <a:t> </a:t>
            </a:r>
            <a:r>
              <a:rPr sz="1800" spc="-10" dirty="0">
                <a:solidFill>
                  <a:srgbClr val="404040"/>
                </a:solidFill>
                <a:latin typeface="Arial MT"/>
                <a:cs typeface="Arial MT"/>
              </a:rPr>
              <a:t>Transition </a:t>
            </a:r>
            <a:r>
              <a:rPr sz="1800" spc="-20" dirty="0">
                <a:solidFill>
                  <a:srgbClr val="404040"/>
                </a:solidFill>
                <a:latin typeface="Arial MT"/>
                <a:cs typeface="Arial MT"/>
              </a:rPr>
              <a:t>Open</a:t>
            </a:r>
            <a:endParaRPr sz="1800" dirty="0">
              <a:latin typeface="Arial MT"/>
              <a:cs typeface="Arial MT"/>
            </a:endParaRPr>
          </a:p>
          <a:p>
            <a:pPr marL="394970" marR="6350" indent="-285750" algn="just">
              <a:lnSpc>
                <a:spcPct val="100000"/>
              </a:lnSpc>
              <a:spcBef>
                <a:spcPts val="1610"/>
              </a:spcBef>
              <a:buClr>
                <a:srgbClr val="003D77"/>
              </a:buClr>
              <a:buFont typeface="Wingdings"/>
              <a:buChar char=""/>
              <a:tabLst>
                <a:tab pos="396240" algn="l"/>
              </a:tabLst>
            </a:pPr>
            <a:r>
              <a:rPr sz="1800" dirty="0">
                <a:solidFill>
                  <a:srgbClr val="404040"/>
                </a:solidFill>
                <a:latin typeface="Arial MT"/>
                <a:cs typeface="Arial MT"/>
              </a:rPr>
              <a:t>Beneficiaries</a:t>
            </a:r>
            <a:r>
              <a:rPr sz="1800" spc="95" dirty="0">
                <a:solidFill>
                  <a:srgbClr val="404040"/>
                </a:solidFill>
                <a:latin typeface="Arial MT"/>
                <a:cs typeface="Arial MT"/>
              </a:rPr>
              <a:t> </a:t>
            </a:r>
            <a:r>
              <a:rPr sz="1800" dirty="0">
                <a:solidFill>
                  <a:srgbClr val="404040"/>
                </a:solidFill>
                <a:latin typeface="Arial MT"/>
                <a:cs typeface="Arial MT"/>
              </a:rPr>
              <a:t>can</a:t>
            </a:r>
            <a:r>
              <a:rPr sz="1800" spc="90" dirty="0">
                <a:solidFill>
                  <a:srgbClr val="404040"/>
                </a:solidFill>
                <a:latin typeface="Arial MT"/>
                <a:cs typeface="Arial MT"/>
              </a:rPr>
              <a:t> </a:t>
            </a:r>
            <a:r>
              <a:rPr sz="1800" dirty="0">
                <a:solidFill>
                  <a:srgbClr val="404040"/>
                </a:solidFill>
                <a:latin typeface="Arial MT"/>
                <a:cs typeface="Arial MT"/>
              </a:rPr>
              <a:t>benefit</a:t>
            </a:r>
            <a:r>
              <a:rPr sz="1800" spc="105" dirty="0">
                <a:solidFill>
                  <a:srgbClr val="404040"/>
                </a:solidFill>
                <a:latin typeface="Arial MT"/>
                <a:cs typeface="Arial MT"/>
              </a:rPr>
              <a:t> </a:t>
            </a:r>
            <a:r>
              <a:rPr sz="1800" dirty="0">
                <a:solidFill>
                  <a:srgbClr val="404040"/>
                </a:solidFill>
                <a:latin typeface="Arial MT"/>
                <a:cs typeface="Arial MT"/>
              </a:rPr>
              <a:t>from</a:t>
            </a:r>
            <a:r>
              <a:rPr sz="1800" spc="95" dirty="0">
                <a:solidFill>
                  <a:srgbClr val="404040"/>
                </a:solidFill>
                <a:latin typeface="Arial MT"/>
                <a:cs typeface="Arial MT"/>
              </a:rPr>
              <a:t> </a:t>
            </a:r>
            <a:r>
              <a:rPr sz="1800" dirty="0">
                <a:solidFill>
                  <a:srgbClr val="404040"/>
                </a:solidFill>
                <a:latin typeface="Arial MT"/>
                <a:cs typeface="Arial MT"/>
              </a:rPr>
              <a:t>EIC</a:t>
            </a:r>
            <a:r>
              <a:rPr sz="1800" spc="105" dirty="0">
                <a:solidFill>
                  <a:srgbClr val="404040"/>
                </a:solidFill>
                <a:latin typeface="Arial MT"/>
                <a:cs typeface="Arial MT"/>
              </a:rPr>
              <a:t> </a:t>
            </a:r>
            <a:r>
              <a:rPr sz="1800" dirty="0">
                <a:solidFill>
                  <a:srgbClr val="404040"/>
                </a:solidFill>
                <a:latin typeface="Arial MT"/>
                <a:cs typeface="Arial MT"/>
              </a:rPr>
              <a:t>Business</a:t>
            </a:r>
            <a:r>
              <a:rPr sz="1800" spc="105" dirty="0">
                <a:solidFill>
                  <a:srgbClr val="404040"/>
                </a:solidFill>
                <a:latin typeface="Arial MT"/>
                <a:cs typeface="Arial MT"/>
              </a:rPr>
              <a:t> </a:t>
            </a:r>
            <a:r>
              <a:rPr sz="1800" spc="-10" dirty="0">
                <a:solidFill>
                  <a:srgbClr val="404040"/>
                </a:solidFill>
                <a:latin typeface="Arial MT"/>
                <a:cs typeface="Arial MT"/>
              </a:rPr>
              <a:t>Acceleration</a:t>
            </a:r>
            <a:r>
              <a:rPr lang="lv-LV" sz="1800" spc="-10" dirty="0">
                <a:solidFill>
                  <a:srgbClr val="404040"/>
                </a:solidFill>
                <a:latin typeface="Arial MT"/>
                <a:cs typeface="Arial MT"/>
              </a:rPr>
              <a:t> </a:t>
            </a:r>
            <a:r>
              <a:rPr sz="1800" spc="-10" dirty="0">
                <a:solidFill>
                  <a:srgbClr val="404040"/>
                </a:solidFill>
                <a:latin typeface="Arial MT"/>
                <a:cs typeface="Arial MT"/>
              </a:rPr>
              <a:t>services</a:t>
            </a:r>
            <a:endParaRPr sz="1800" dirty="0">
              <a:latin typeface="Arial MT"/>
              <a:cs typeface="Arial MT"/>
            </a:endParaRPr>
          </a:p>
        </p:txBody>
      </p:sp>
      <p:sp>
        <p:nvSpPr>
          <p:cNvPr id="15" name="object 13"/>
          <p:cNvSpPr txBox="1"/>
          <p:nvPr/>
        </p:nvSpPr>
        <p:spPr>
          <a:xfrm>
            <a:off x="1145730" y="3434416"/>
            <a:ext cx="7612679" cy="347531"/>
          </a:xfrm>
          <a:prstGeom prst="rect">
            <a:avLst/>
          </a:prstGeom>
          <a:solidFill>
            <a:srgbClr val="DFE7F4"/>
          </a:solidFill>
          <a:ln w="9525">
            <a:solidFill>
              <a:srgbClr val="5E86C6"/>
            </a:solidFill>
          </a:ln>
        </p:spPr>
        <p:txBody>
          <a:bodyPr vert="horz" wrap="square" lIns="0" tIns="39370" rIns="0" bIns="0" rtlCol="0">
            <a:spAutoFit/>
          </a:bodyPr>
          <a:lstStyle/>
          <a:p>
            <a:pPr marL="1019175" marR="236854" indent="-774700">
              <a:lnSpc>
                <a:spcPct val="100000"/>
              </a:lnSpc>
              <a:spcBef>
                <a:spcPts val="310"/>
              </a:spcBef>
            </a:pPr>
            <a:r>
              <a:rPr sz="2000" b="1" dirty="0">
                <a:solidFill>
                  <a:srgbClr val="404040"/>
                </a:solidFill>
                <a:latin typeface="Arial"/>
                <a:cs typeface="Arial"/>
              </a:rPr>
              <a:t>Fast</a:t>
            </a:r>
            <a:r>
              <a:rPr sz="2000" b="1" spc="-25" dirty="0">
                <a:solidFill>
                  <a:srgbClr val="404040"/>
                </a:solidFill>
                <a:latin typeface="Arial"/>
                <a:cs typeface="Arial"/>
              </a:rPr>
              <a:t> </a:t>
            </a:r>
            <a:r>
              <a:rPr sz="2000" b="1" dirty="0">
                <a:solidFill>
                  <a:srgbClr val="404040"/>
                </a:solidFill>
                <a:latin typeface="Arial"/>
                <a:cs typeface="Arial"/>
              </a:rPr>
              <a:t>track</a:t>
            </a:r>
            <a:r>
              <a:rPr sz="2000" b="1" spc="-45" dirty="0">
                <a:solidFill>
                  <a:srgbClr val="404040"/>
                </a:solidFill>
                <a:latin typeface="Arial"/>
                <a:cs typeface="Arial"/>
              </a:rPr>
              <a:t> </a:t>
            </a:r>
            <a:r>
              <a:rPr sz="2000" b="1" dirty="0">
                <a:solidFill>
                  <a:srgbClr val="404040"/>
                </a:solidFill>
                <a:latin typeface="Arial"/>
                <a:cs typeface="Arial"/>
              </a:rPr>
              <a:t>scheme</a:t>
            </a:r>
            <a:r>
              <a:rPr sz="2000" dirty="0">
                <a:solidFill>
                  <a:srgbClr val="404040"/>
                </a:solidFill>
                <a:latin typeface="Arial MT"/>
                <a:cs typeface="Arial MT"/>
              </a:rPr>
              <a:t>:</a:t>
            </a:r>
            <a:r>
              <a:rPr sz="2000" spc="-35" dirty="0">
                <a:solidFill>
                  <a:srgbClr val="404040"/>
                </a:solidFill>
                <a:latin typeface="Arial MT"/>
                <a:cs typeface="Arial MT"/>
              </a:rPr>
              <a:t> </a:t>
            </a:r>
            <a:r>
              <a:rPr sz="2000" dirty="0">
                <a:solidFill>
                  <a:srgbClr val="404040"/>
                </a:solidFill>
                <a:latin typeface="Arial MT"/>
                <a:cs typeface="Arial MT"/>
              </a:rPr>
              <a:t>direct</a:t>
            </a:r>
            <a:r>
              <a:rPr sz="2000" spc="-35" dirty="0">
                <a:solidFill>
                  <a:srgbClr val="404040"/>
                </a:solidFill>
                <a:latin typeface="Arial MT"/>
                <a:cs typeface="Arial MT"/>
              </a:rPr>
              <a:t> </a:t>
            </a:r>
            <a:r>
              <a:rPr sz="2000" dirty="0">
                <a:solidFill>
                  <a:srgbClr val="404040"/>
                </a:solidFill>
                <a:latin typeface="Arial MT"/>
                <a:cs typeface="Arial MT"/>
              </a:rPr>
              <a:t>access</a:t>
            </a:r>
            <a:r>
              <a:rPr sz="2000" spc="-40" dirty="0">
                <a:solidFill>
                  <a:srgbClr val="404040"/>
                </a:solidFill>
                <a:latin typeface="Arial MT"/>
                <a:cs typeface="Arial MT"/>
              </a:rPr>
              <a:t> </a:t>
            </a:r>
            <a:r>
              <a:rPr sz="2000" spc="-25" dirty="0">
                <a:solidFill>
                  <a:srgbClr val="404040"/>
                </a:solidFill>
                <a:latin typeface="Arial MT"/>
                <a:cs typeface="Arial MT"/>
              </a:rPr>
              <a:t>to </a:t>
            </a:r>
            <a:r>
              <a:rPr sz="2000" dirty="0">
                <a:solidFill>
                  <a:srgbClr val="404040"/>
                </a:solidFill>
                <a:latin typeface="Arial MT"/>
                <a:cs typeface="Arial MT"/>
              </a:rPr>
              <a:t>EIC</a:t>
            </a:r>
            <a:r>
              <a:rPr sz="2000" spc="-120" dirty="0">
                <a:solidFill>
                  <a:srgbClr val="404040"/>
                </a:solidFill>
                <a:latin typeface="Arial MT"/>
                <a:cs typeface="Arial MT"/>
              </a:rPr>
              <a:t> </a:t>
            </a:r>
            <a:r>
              <a:rPr sz="2000" dirty="0">
                <a:solidFill>
                  <a:srgbClr val="404040"/>
                </a:solidFill>
                <a:latin typeface="Arial MT"/>
                <a:cs typeface="Arial MT"/>
              </a:rPr>
              <a:t>Accelerator</a:t>
            </a:r>
            <a:r>
              <a:rPr sz="2000" spc="-60" dirty="0">
                <a:solidFill>
                  <a:srgbClr val="404040"/>
                </a:solidFill>
                <a:latin typeface="Arial MT"/>
                <a:cs typeface="Arial MT"/>
              </a:rPr>
              <a:t> </a:t>
            </a:r>
            <a:r>
              <a:rPr sz="2000" dirty="0">
                <a:solidFill>
                  <a:srgbClr val="404040"/>
                </a:solidFill>
                <a:latin typeface="Arial MT"/>
                <a:cs typeface="Arial MT"/>
              </a:rPr>
              <a:t>Step</a:t>
            </a:r>
            <a:r>
              <a:rPr sz="2000" spc="-10" dirty="0">
                <a:solidFill>
                  <a:srgbClr val="404040"/>
                </a:solidFill>
                <a:latin typeface="Arial MT"/>
                <a:cs typeface="Arial MT"/>
              </a:rPr>
              <a:t> </a:t>
            </a:r>
            <a:r>
              <a:rPr sz="2000" spc="-50" dirty="0">
                <a:solidFill>
                  <a:srgbClr val="404040"/>
                </a:solidFill>
                <a:latin typeface="Arial MT"/>
                <a:cs typeface="Arial MT"/>
              </a:rPr>
              <a:t>2</a:t>
            </a:r>
            <a:endParaRPr sz="2000" dirty="0">
              <a:latin typeface="Arial MT"/>
              <a:cs typeface="Arial MT"/>
            </a:endParaRPr>
          </a:p>
        </p:txBody>
      </p:sp>
    </p:spTree>
    <p:extLst>
      <p:ext uri="{BB962C8B-B14F-4D97-AF65-F5344CB8AC3E}">
        <p14:creationId xmlns:p14="http://schemas.microsoft.com/office/powerpoint/2010/main" val="3690067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
          <p:cNvSpPr/>
          <p:nvPr/>
        </p:nvSpPr>
        <p:spPr>
          <a:xfrm>
            <a:off x="1250099" y="6276085"/>
            <a:ext cx="0" cy="276225"/>
          </a:xfrm>
          <a:custGeom>
            <a:avLst/>
            <a:gdLst/>
            <a:ahLst/>
            <a:cxnLst/>
            <a:rect l="l" t="t" r="r" b="b"/>
            <a:pathLst>
              <a:path h="276225">
                <a:moveTo>
                  <a:pt x="0" y="0"/>
                </a:moveTo>
                <a:lnTo>
                  <a:pt x="0" y="276224"/>
                </a:lnTo>
              </a:path>
            </a:pathLst>
          </a:custGeom>
          <a:ln w="6350">
            <a:solidFill>
              <a:srgbClr val="01CC9C"/>
            </a:solidFill>
          </a:ln>
        </p:spPr>
        <p:txBody>
          <a:bodyPr wrap="square" lIns="0" tIns="0" rIns="0" bIns="0" rtlCol="0"/>
          <a:lstStyle/>
          <a:p>
            <a:endParaRPr/>
          </a:p>
        </p:txBody>
      </p:sp>
      <p:sp>
        <p:nvSpPr>
          <p:cNvPr id="17" name="object 5"/>
          <p:cNvSpPr/>
          <p:nvPr/>
        </p:nvSpPr>
        <p:spPr>
          <a:xfrm>
            <a:off x="0" y="6802085"/>
            <a:ext cx="12192000" cy="56515"/>
          </a:xfrm>
          <a:custGeom>
            <a:avLst/>
            <a:gdLst/>
            <a:ahLst/>
            <a:cxnLst/>
            <a:rect l="l" t="t" r="r" b="b"/>
            <a:pathLst>
              <a:path w="12192000" h="56515">
                <a:moveTo>
                  <a:pt x="12192000" y="0"/>
                </a:moveTo>
                <a:lnTo>
                  <a:pt x="0" y="0"/>
                </a:lnTo>
                <a:lnTo>
                  <a:pt x="0" y="55914"/>
                </a:lnTo>
                <a:lnTo>
                  <a:pt x="12192000" y="55914"/>
                </a:lnTo>
                <a:lnTo>
                  <a:pt x="12192000" y="0"/>
                </a:lnTo>
                <a:close/>
              </a:path>
            </a:pathLst>
          </a:custGeom>
          <a:solidFill>
            <a:srgbClr val="003D77"/>
          </a:solidFill>
        </p:spPr>
        <p:txBody>
          <a:bodyPr wrap="square" lIns="0" tIns="0" rIns="0" bIns="0" rtlCol="0"/>
          <a:lstStyle/>
          <a:p>
            <a:endParaRPr/>
          </a:p>
        </p:txBody>
      </p:sp>
      <p:sp>
        <p:nvSpPr>
          <p:cNvPr id="18" name="object 6"/>
          <p:cNvSpPr txBox="1"/>
          <p:nvPr/>
        </p:nvSpPr>
        <p:spPr>
          <a:xfrm>
            <a:off x="7238492" y="3287648"/>
            <a:ext cx="3679224" cy="659155"/>
          </a:xfrm>
          <a:prstGeom prst="rect">
            <a:avLst/>
          </a:prstGeom>
        </p:spPr>
        <p:txBody>
          <a:bodyPr vert="horz" wrap="square" lIns="0" tIns="12700" rIns="0" bIns="0" rtlCol="0">
            <a:spAutoFit/>
          </a:bodyPr>
          <a:lstStyle/>
          <a:p>
            <a:pPr marL="12700">
              <a:lnSpc>
                <a:spcPct val="100000"/>
              </a:lnSpc>
              <a:spcBef>
                <a:spcPts val="100"/>
              </a:spcBef>
            </a:pPr>
            <a:r>
              <a:rPr lang="lv-LV" b="1" dirty="0">
                <a:solidFill>
                  <a:srgbClr val="003D77"/>
                </a:solidFill>
                <a:latin typeface="Verdana"/>
                <a:cs typeface="Verdana"/>
              </a:rPr>
              <a:t>Finansējums un atbalsts</a:t>
            </a:r>
            <a:endParaRPr sz="1800" dirty="0">
              <a:latin typeface="Verdana"/>
              <a:cs typeface="Verdana"/>
            </a:endParaRPr>
          </a:p>
          <a:p>
            <a:pPr marL="12700">
              <a:lnSpc>
                <a:spcPct val="100000"/>
              </a:lnSpc>
              <a:spcBef>
                <a:spcPts val="5"/>
              </a:spcBef>
            </a:pPr>
            <a:r>
              <a:rPr sz="2400" b="1" dirty="0">
                <a:solidFill>
                  <a:srgbClr val="01CC9C"/>
                </a:solidFill>
                <a:latin typeface="Arial"/>
                <a:cs typeface="Arial"/>
              </a:rPr>
              <a:t>EUR</a:t>
            </a:r>
            <a:r>
              <a:rPr sz="2400" b="1" spc="-40" dirty="0">
                <a:solidFill>
                  <a:srgbClr val="01CC9C"/>
                </a:solidFill>
                <a:latin typeface="Arial"/>
                <a:cs typeface="Arial"/>
              </a:rPr>
              <a:t> </a:t>
            </a:r>
            <a:r>
              <a:rPr sz="2400" b="1" dirty="0">
                <a:solidFill>
                  <a:srgbClr val="01CC9C"/>
                </a:solidFill>
                <a:latin typeface="Arial"/>
                <a:cs typeface="Arial"/>
              </a:rPr>
              <a:t>75</a:t>
            </a:r>
            <a:r>
              <a:rPr sz="2400" b="1" spc="-45" dirty="0">
                <a:solidFill>
                  <a:srgbClr val="01CC9C"/>
                </a:solidFill>
                <a:latin typeface="Arial"/>
                <a:cs typeface="Arial"/>
              </a:rPr>
              <a:t> </a:t>
            </a:r>
            <a:r>
              <a:rPr sz="2400" b="1" dirty="0">
                <a:solidFill>
                  <a:srgbClr val="01CC9C"/>
                </a:solidFill>
                <a:latin typeface="Arial"/>
                <a:cs typeface="Arial"/>
              </a:rPr>
              <a:t>000</a:t>
            </a:r>
            <a:r>
              <a:rPr sz="2400" b="1" spc="-40" dirty="0">
                <a:solidFill>
                  <a:srgbClr val="01CC9C"/>
                </a:solidFill>
                <a:latin typeface="Arial"/>
                <a:cs typeface="Arial"/>
              </a:rPr>
              <a:t> </a:t>
            </a:r>
            <a:r>
              <a:rPr sz="1800" spc="-10" dirty="0">
                <a:solidFill>
                  <a:srgbClr val="404040"/>
                </a:solidFill>
                <a:latin typeface="Arial MT"/>
                <a:cs typeface="Arial MT"/>
              </a:rPr>
              <a:t>(non-dilutive)</a:t>
            </a:r>
            <a:endParaRPr sz="1800" dirty="0">
              <a:latin typeface="Arial MT"/>
              <a:cs typeface="Arial MT"/>
            </a:endParaRPr>
          </a:p>
        </p:txBody>
      </p:sp>
      <p:sp>
        <p:nvSpPr>
          <p:cNvPr id="19" name="object 7"/>
          <p:cNvSpPr txBox="1"/>
          <p:nvPr/>
        </p:nvSpPr>
        <p:spPr>
          <a:xfrm>
            <a:off x="7238492" y="4533138"/>
            <a:ext cx="3877527" cy="289823"/>
          </a:xfrm>
          <a:prstGeom prst="rect">
            <a:avLst/>
          </a:prstGeom>
        </p:spPr>
        <p:txBody>
          <a:bodyPr vert="horz" wrap="square" lIns="0" tIns="12700" rIns="0" bIns="0" rtlCol="0">
            <a:spAutoFit/>
          </a:bodyPr>
          <a:lstStyle/>
          <a:p>
            <a:pPr marL="12700">
              <a:lnSpc>
                <a:spcPct val="100000"/>
              </a:lnSpc>
              <a:spcBef>
                <a:spcPts val="100"/>
              </a:spcBef>
            </a:pPr>
            <a:r>
              <a:rPr lang="lv-LV" dirty="0" err="1">
                <a:solidFill>
                  <a:srgbClr val="404040"/>
                </a:solidFill>
                <a:latin typeface="Arial MT"/>
                <a:cs typeface="Arial MT"/>
              </a:rPr>
              <a:t>Koučinga</a:t>
            </a:r>
            <a:r>
              <a:rPr lang="lv-LV" dirty="0">
                <a:solidFill>
                  <a:srgbClr val="404040"/>
                </a:solidFill>
                <a:latin typeface="Arial MT"/>
                <a:cs typeface="Arial MT"/>
              </a:rPr>
              <a:t> un </a:t>
            </a:r>
            <a:r>
              <a:rPr lang="lv-LV" dirty="0" err="1">
                <a:solidFill>
                  <a:srgbClr val="404040"/>
                </a:solidFill>
                <a:latin typeface="Arial MT"/>
                <a:cs typeface="Arial MT"/>
              </a:rPr>
              <a:t>mentoringa</a:t>
            </a:r>
            <a:r>
              <a:rPr lang="lv-LV" dirty="0">
                <a:solidFill>
                  <a:srgbClr val="404040"/>
                </a:solidFill>
                <a:latin typeface="Arial MT"/>
                <a:cs typeface="Arial MT"/>
              </a:rPr>
              <a:t> pakalpojumi</a:t>
            </a:r>
            <a:endParaRPr sz="1800" dirty="0">
              <a:latin typeface="Arial MT"/>
              <a:cs typeface="Arial MT"/>
            </a:endParaRPr>
          </a:p>
        </p:txBody>
      </p:sp>
      <p:sp>
        <p:nvSpPr>
          <p:cNvPr id="20" name="object 8"/>
          <p:cNvSpPr txBox="1"/>
          <p:nvPr/>
        </p:nvSpPr>
        <p:spPr>
          <a:xfrm>
            <a:off x="1141856" y="1541860"/>
            <a:ext cx="10311765" cy="941705"/>
          </a:xfrm>
          <a:prstGeom prst="rect">
            <a:avLst/>
          </a:prstGeom>
        </p:spPr>
        <p:txBody>
          <a:bodyPr vert="horz" wrap="square" lIns="0" tIns="13335" rIns="0" bIns="0" rtlCol="0">
            <a:spAutoFit/>
          </a:bodyPr>
          <a:lstStyle/>
          <a:p>
            <a:pPr marL="12700" marR="5080" algn="just">
              <a:lnSpc>
                <a:spcPct val="100000"/>
              </a:lnSpc>
              <a:spcBef>
                <a:spcPts val="105"/>
              </a:spcBef>
            </a:pPr>
            <a:r>
              <a:rPr lang="lv-LV" sz="2000" dirty="0"/>
              <a:t>«</a:t>
            </a:r>
            <a:r>
              <a:rPr lang="lv-LV" sz="2000" dirty="0" err="1"/>
              <a:t>Women</a:t>
            </a:r>
            <a:r>
              <a:rPr lang="lv-LV" sz="2000" dirty="0"/>
              <a:t> </a:t>
            </a:r>
            <a:r>
              <a:rPr lang="lv-LV" sz="2000" dirty="0" err="1"/>
              <a:t>TechEU</a:t>
            </a:r>
            <a:r>
              <a:rPr lang="lv-LV" sz="2000" dirty="0"/>
              <a:t> mērķis ir pilnveidot un atbalstīt sievietes uzņēmējas </a:t>
            </a:r>
            <a:r>
              <a:rPr lang="lv-LV" sz="2000" dirty="0" err="1"/>
              <a:t>deeptech</a:t>
            </a:r>
            <a:r>
              <a:rPr lang="lv-LV" sz="2000" dirty="0"/>
              <a:t> jomā, īpašu uzmanību pievēršot digitālajai, zaļajai un sociālajai pārkārtošanai, nodrošinot finansiālu atbalstu un </a:t>
            </a:r>
            <a:r>
              <a:rPr lang="lv-LV" sz="2000" dirty="0" err="1"/>
              <a:t>mentoringa</a:t>
            </a:r>
            <a:r>
              <a:rPr lang="lv-LV" sz="2000" dirty="0"/>
              <a:t> iespējas.»</a:t>
            </a:r>
            <a:endParaRPr sz="2000" dirty="0">
              <a:latin typeface="Arial MT"/>
              <a:cs typeface="Arial MT"/>
            </a:endParaRPr>
          </a:p>
        </p:txBody>
      </p:sp>
      <p:sp>
        <p:nvSpPr>
          <p:cNvPr id="21" name="object 9"/>
          <p:cNvSpPr txBox="1">
            <a:spLocks/>
          </p:cNvSpPr>
          <p:nvPr/>
        </p:nvSpPr>
        <p:spPr>
          <a:xfrm>
            <a:off x="848106" y="530251"/>
            <a:ext cx="10515600" cy="593880"/>
          </a:xfrm>
          <a:prstGeom prst="rect">
            <a:avLst/>
          </a:prstGeom>
        </p:spPr>
        <p:txBody>
          <a:bodyPr vert="horz" wrap="square" lIns="0" tIns="10045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92735">
              <a:lnSpc>
                <a:spcPct val="100000"/>
              </a:lnSpc>
              <a:spcBef>
                <a:spcPts val="100"/>
              </a:spcBef>
            </a:pPr>
            <a:r>
              <a:rPr lang="lv-LV" sz="3200" dirty="0">
                <a:solidFill>
                  <a:srgbClr val="68478C"/>
                </a:solidFill>
                <a:latin typeface="Verdana" panose="020B0604030504040204" pitchFamily="34" charset="0"/>
                <a:ea typeface="Verdana" panose="020B0604030504040204" pitchFamily="34" charset="0"/>
              </a:rPr>
              <a:t>WOMEN</a:t>
            </a:r>
            <a:r>
              <a:rPr lang="lv-LV" sz="3200" spc="-100" dirty="0">
                <a:solidFill>
                  <a:srgbClr val="68478C"/>
                </a:solidFill>
                <a:latin typeface="Verdana" panose="020B0604030504040204" pitchFamily="34" charset="0"/>
                <a:ea typeface="Verdana" panose="020B0604030504040204" pitchFamily="34" charset="0"/>
              </a:rPr>
              <a:t> </a:t>
            </a:r>
            <a:r>
              <a:rPr lang="lv-LV" sz="3200" spc="-10" dirty="0">
                <a:solidFill>
                  <a:srgbClr val="68478C"/>
                </a:solidFill>
                <a:latin typeface="Verdana" panose="020B0604030504040204" pitchFamily="34" charset="0"/>
                <a:ea typeface="Verdana" panose="020B0604030504040204" pitchFamily="34" charset="0"/>
              </a:rPr>
              <a:t>TECHEU</a:t>
            </a:r>
            <a:endParaRPr lang="lv-LV" sz="3200" dirty="0">
              <a:solidFill>
                <a:srgbClr val="68478C"/>
              </a:solidFill>
              <a:latin typeface="Verdana" panose="020B0604030504040204" pitchFamily="34" charset="0"/>
              <a:ea typeface="Verdana" panose="020B0604030504040204" pitchFamily="34" charset="0"/>
            </a:endParaRPr>
          </a:p>
        </p:txBody>
      </p:sp>
      <p:sp>
        <p:nvSpPr>
          <p:cNvPr id="22" name="object 10"/>
          <p:cNvSpPr txBox="1"/>
          <p:nvPr/>
        </p:nvSpPr>
        <p:spPr>
          <a:xfrm>
            <a:off x="981907" y="4535011"/>
            <a:ext cx="4795012" cy="961802"/>
          </a:xfrm>
          <a:prstGeom prst="rect">
            <a:avLst/>
          </a:prstGeom>
        </p:spPr>
        <p:txBody>
          <a:bodyPr vert="horz" wrap="square" lIns="0" tIns="12700" rIns="0" bIns="0" rtlCol="0">
            <a:spAutoFit/>
          </a:bodyPr>
          <a:lstStyle/>
          <a:p>
            <a:pPr marL="1358265" marR="5080" indent="-1346200" algn="ctr">
              <a:lnSpc>
                <a:spcPct val="100000"/>
              </a:lnSpc>
              <a:spcBef>
                <a:spcPts val="100"/>
              </a:spcBef>
            </a:pPr>
            <a:r>
              <a:rPr lang="lv-LV" sz="2000" dirty="0">
                <a:solidFill>
                  <a:srgbClr val="CC3399"/>
                </a:solidFill>
              </a:rPr>
              <a:t>Mazāk nekā 2 % investīciju tiek piešķirti dziļo</a:t>
            </a:r>
          </a:p>
          <a:p>
            <a:pPr marL="1358265" marR="5080" indent="-1346200" algn="ctr">
              <a:lnSpc>
                <a:spcPct val="100000"/>
              </a:lnSpc>
              <a:spcBef>
                <a:spcPts val="100"/>
              </a:spcBef>
            </a:pPr>
            <a:r>
              <a:rPr lang="lv-LV" sz="2000" dirty="0">
                <a:solidFill>
                  <a:srgbClr val="CC3399"/>
                </a:solidFill>
              </a:rPr>
              <a:t>tehnoloģiju </a:t>
            </a:r>
            <a:r>
              <a:rPr lang="lv-LV" sz="2000" dirty="0" err="1">
                <a:solidFill>
                  <a:srgbClr val="CC3399"/>
                </a:solidFill>
              </a:rPr>
              <a:t>jaunuzņēmumiem</a:t>
            </a:r>
            <a:r>
              <a:rPr lang="lv-LV" sz="2000" dirty="0">
                <a:solidFill>
                  <a:srgbClr val="CC3399"/>
                </a:solidFill>
              </a:rPr>
              <a:t>, </a:t>
            </a:r>
          </a:p>
          <a:p>
            <a:pPr marL="1358265" marR="5080" indent="-1346200" algn="ctr">
              <a:lnSpc>
                <a:spcPct val="100000"/>
              </a:lnSpc>
              <a:spcBef>
                <a:spcPts val="100"/>
              </a:spcBef>
            </a:pPr>
            <a:r>
              <a:rPr lang="lv-LV" sz="2000" dirty="0">
                <a:solidFill>
                  <a:srgbClr val="CC3399"/>
                </a:solidFill>
              </a:rPr>
              <a:t>kurus vada sievietes.</a:t>
            </a:r>
            <a:endParaRPr lang="en-US" sz="2000" dirty="0">
              <a:solidFill>
                <a:srgbClr val="CC3399"/>
              </a:solidFill>
              <a:latin typeface="Arial"/>
              <a:cs typeface="Arial"/>
            </a:endParaRPr>
          </a:p>
        </p:txBody>
      </p:sp>
      <p:sp>
        <p:nvSpPr>
          <p:cNvPr id="23" name="object 11"/>
          <p:cNvSpPr/>
          <p:nvPr/>
        </p:nvSpPr>
        <p:spPr>
          <a:xfrm>
            <a:off x="2973331" y="3462539"/>
            <a:ext cx="812165" cy="715645"/>
          </a:xfrm>
          <a:custGeom>
            <a:avLst/>
            <a:gdLst/>
            <a:ahLst/>
            <a:cxnLst/>
            <a:rect l="l" t="t" r="r" b="b"/>
            <a:pathLst>
              <a:path w="812164" h="715645">
                <a:moveTo>
                  <a:pt x="406345" y="0"/>
                </a:moveTo>
                <a:lnTo>
                  <a:pt x="387991" y="4765"/>
                </a:lnTo>
                <a:lnTo>
                  <a:pt x="373873" y="19060"/>
                </a:lnTo>
                <a:lnTo>
                  <a:pt x="4912" y="659091"/>
                </a:lnTo>
                <a:lnTo>
                  <a:pt x="0" y="678637"/>
                </a:lnTo>
                <a:lnTo>
                  <a:pt x="5146" y="696859"/>
                </a:lnTo>
                <a:lnTo>
                  <a:pt x="18411" y="710317"/>
                </a:lnTo>
                <a:lnTo>
                  <a:pt x="37851" y="715567"/>
                </a:lnTo>
                <a:lnTo>
                  <a:pt x="773899" y="715567"/>
                </a:lnTo>
                <a:lnTo>
                  <a:pt x="793341" y="710317"/>
                </a:lnTo>
                <a:lnTo>
                  <a:pt x="806607" y="696860"/>
                </a:lnTo>
                <a:lnTo>
                  <a:pt x="811754" y="678637"/>
                </a:lnTo>
                <a:lnTo>
                  <a:pt x="806842" y="659091"/>
                </a:lnTo>
                <a:lnTo>
                  <a:pt x="790605" y="630853"/>
                </a:lnTo>
                <a:lnTo>
                  <a:pt x="405875" y="630853"/>
                </a:lnTo>
                <a:lnTo>
                  <a:pt x="387403" y="627206"/>
                </a:lnTo>
                <a:lnTo>
                  <a:pt x="372461" y="617205"/>
                </a:lnTo>
                <a:lnTo>
                  <a:pt x="362460" y="602262"/>
                </a:lnTo>
                <a:lnTo>
                  <a:pt x="358813" y="583790"/>
                </a:lnTo>
                <a:lnTo>
                  <a:pt x="362460" y="565317"/>
                </a:lnTo>
                <a:lnTo>
                  <a:pt x="372461" y="550375"/>
                </a:lnTo>
                <a:lnTo>
                  <a:pt x="387403" y="540374"/>
                </a:lnTo>
                <a:lnTo>
                  <a:pt x="405875" y="536726"/>
                </a:lnTo>
                <a:lnTo>
                  <a:pt x="736481" y="536726"/>
                </a:lnTo>
                <a:lnTo>
                  <a:pt x="714832" y="499076"/>
                </a:lnTo>
                <a:lnTo>
                  <a:pt x="377638" y="499076"/>
                </a:lnTo>
                <a:lnTo>
                  <a:pt x="377638" y="169632"/>
                </a:lnTo>
                <a:lnTo>
                  <a:pt x="525398" y="169632"/>
                </a:lnTo>
                <a:lnTo>
                  <a:pt x="438818" y="19060"/>
                </a:lnTo>
                <a:lnTo>
                  <a:pt x="424699" y="4765"/>
                </a:lnTo>
                <a:lnTo>
                  <a:pt x="406345" y="0"/>
                </a:lnTo>
                <a:close/>
              </a:path>
              <a:path w="812164" h="715645">
                <a:moveTo>
                  <a:pt x="736481" y="536726"/>
                </a:moveTo>
                <a:lnTo>
                  <a:pt x="405875" y="536726"/>
                </a:lnTo>
                <a:lnTo>
                  <a:pt x="424347" y="540374"/>
                </a:lnTo>
                <a:lnTo>
                  <a:pt x="439289" y="550375"/>
                </a:lnTo>
                <a:lnTo>
                  <a:pt x="449289" y="565317"/>
                </a:lnTo>
                <a:lnTo>
                  <a:pt x="452937" y="583790"/>
                </a:lnTo>
                <a:lnTo>
                  <a:pt x="449289" y="602262"/>
                </a:lnTo>
                <a:lnTo>
                  <a:pt x="439289" y="617205"/>
                </a:lnTo>
                <a:lnTo>
                  <a:pt x="424347" y="627206"/>
                </a:lnTo>
                <a:lnTo>
                  <a:pt x="405875" y="630853"/>
                </a:lnTo>
                <a:lnTo>
                  <a:pt x="790605" y="630853"/>
                </a:lnTo>
                <a:lnTo>
                  <a:pt x="736481" y="536726"/>
                </a:lnTo>
                <a:close/>
              </a:path>
              <a:path w="812164" h="715645">
                <a:moveTo>
                  <a:pt x="525398" y="169632"/>
                </a:moveTo>
                <a:lnTo>
                  <a:pt x="434112" y="169632"/>
                </a:lnTo>
                <a:lnTo>
                  <a:pt x="434112" y="499076"/>
                </a:lnTo>
                <a:lnTo>
                  <a:pt x="714832" y="499076"/>
                </a:lnTo>
                <a:lnTo>
                  <a:pt x="525398" y="169632"/>
                </a:lnTo>
                <a:close/>
              </a:path>
            </a:pathLst>
          </a:custGeom>
          <a:solidFill>
            <a:srgbClr val="CC3399"/>
          </a:solidFill>
        </p:spPr>
        <p:txBody>
          <a:bodyPr wrap="square" lIns="0" tIns="0" rIns="0" bIns="0" rtlCol="0"/>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6802085"/>
            <a:ext cx="12192000" cy="56515"/>
          </a:xfrm>
          <a:custGeom>
            <a:avLst/>
            <a:gdLst/>
            <a:ahLst/>
            <a:cxnLst/>
            <a:rect l="l" t="t" r="r" b="b"/>
            <a:pathLst>
              <a:path w="12192000" h="56515">
                <a:moveTo>
                  <a:pt x="12192000" y="0"/>
                </a:moveTo>
                <a:lnTo>
                  <a:pt x="0" y="0"/>
                </a:lnTo>
                <a:lnTo>
                  <a:pt x="0" y="55914"/>
                </a:lnTo>
                <a:lnTo>
                  <a:pt x="12192000" y="55914"/>
                </a:lnTo>
                <a:lnTo>
                  <a:pt x="12192000" y="0"/>
                </a:lnTo>
                <a:close/>
              </a:path>
            </a:pathLst>
          </a:custGeom>
          <a:solidFill>
            <a:srgbClr val="003D77"/>
          </a:solidFill>
        </p:spPr>
        <p:txBody>
          <a:bodyPr wrap="square" lIns="0" tIns="0" rIns="0" bIns="0" rtlCol="0"/>
          <a:lstStyle/>
          <a:p>
            <a:endParaRPr/>
          </a:p>
        </p:txBody>
      </p:sp>
      <p:sp>
        <p:nvSpPr>
          <p:cNvPr id="6" name="object 6"/>
          <p:cNvSpPr txBox="1"/>
          <p:nvPr/>
        </p:nvSpPr>
        <p:spPr>
          <a:xfrm>
            <a:off x="1100910" y="912933"/>
            <a:ext cx="6423609" cy="4242828"/>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1CC9C"/>
                </a:solidFill>
                <a:latin typeface="Verdana"/>
                <a:cs typeface="Verdana"/>
              </a:rPr>
              <a:t>|</a:t>
            </a:r>
            <a:r>
              <a:rPr sz="2000" b="1" spc="-10" dirty="0">
                <a:solidFill>
                  <a:srgbClr val="01CC9C"/>
                </a:solidFill>
                <a:latin typeface="Verdana"/>
                <a:cs typeface="Verdana"/>
              </a:rPr>
              <a:t> </a:t>
            </a:r>
            <a:r>
              <a:rPr lang="lv-LV" sz="2000" b="1" dirty="0">
                <a:solidFill>
                  <a:srgbClr val="003D77"/>
                </a:solidFill>
                <a:latin typeface="Verdana"/>
                <a:cs typeface="Verdana"/>
              </a:rPr>
              <a:t>Kas var pieteikties?</a:t>
            </a:r>
          </a:p>
          <a:p>
            <a:pPr marL="12700">
              <a:lnSpc>
                <a:spcPct val="100000"/>
              </a:lnSpc>
              <a:spcBef>
                <a:spcPts val="105"/>
              </a:spcBef>
            </a:pPr>
            <a:endParaRPr sz="2000" dirty="0">
              <a:latin typeface="Verdana"/>
              <a:cs typeface="Verdana"/>
            </a:endParaRPr>
          </a:p>
          <a:p>
            <a:pPr marL="394970" marR="5080" indent="-285750" algn="just">
              <a:lnSpc>
                <a:spcPct val="100000"/>
              </a:lnSpc>
              <a:spcBef>
                <a:spcPts val="5"/>
              </a:spcBef>
              <a:buClr>
                <a:srgbClr val="003D77"/>
              </a:buClr>
              <a:buFont typeface="Wingdings"/>
              <a:buChar char=""/>
              <a:tabLst>
                <a:tab pos="396240" algn="l"/>
              </a:tabLst>
            </a:pPr>
            <a:r>
              <a:rPr lang="lv-LV" dirty="0">
                <a:solidFill>
                  <a:srgbClr val="404040"/>
                </a:solidFill>
                <a:latin typeface="Arial MT"/>
                <a:cs typeface="Arial MT"/>
              </a:rPr>
              <a:t>Dziļo tehnoloģiju </a:t>
            </a:r>
            <a:r>
              <a:rPr lang="lv-LV" dirty="0" err="1">
                <a:solidFill>
                  <a:srgbClr val="404040"/>
                </a:solidFill>
                <a:latin typeface="Arial MT"/>
                <a:cs typeface="Arial MT"/>
              </a:rPr>
              <a:t>jaunuzņēmumi</a:t>
            </a:r>
            <a:r>
              <a:rPr lang="lv-LV" dirty="0">
                <a:solidFill>
                  <a:srgbClr val="404040"/>
                </a:solidFill>
                <a:latin typeface="Arial MT"/>
                <a:cs typeface="Arial MT"/>
              </a:rPr>
              <a:t> (MVU), ko dibina vai </a:t>
            </a:r>
            <a:r>
              <a:rPr lang="lv-LV" dirty="0" err="1">
                <a:solidFill>
                  <a:srgbClr val="404040"/>
                </a:solidFill>
                <a:latin typeface="Arial MT"/>
                <a:cs typeface="Arial MT"/>
              </a:rPr>
              <a:t>līdzdibina</a:t>
            </a:r>
            <a:r>
              <a:rPr lang="lv-LV" dirty="0">
                <a:solidFill>
                  <a:srgbClr val="404040"/>
                </a:solidFill>
                <a:latin typeface="Arial MT"/>
                <a:cs typeface="Arial MT"/>
              </a:rPr>
              <a:t> sievietes, ieņemot augstākā līmeņa vadītāju amatu (izpilddirektors, CTO vai līdzvērtīgs amats)</a:t>
            </a:r>
          </a:p>
          <a:p>
            <a:pPr marL="394970" marR="5080" indent="-285750" algn="just">
              <a:lnSpc>
                <a:spcPct val="100000"/>
              </a:lnSpc>
              <a:spcBef>
                <a:spcPts val="5"/>
              </a:spcBef>
              <a:buClr>
                <a:srgbClr val="003D77"/>
              </a:buClr>
              <a:buFont typeface="Wingdings"/>
              <a:buChar char=""/>
              <a:tabLst>
                <a:tab pos="396240" algn="l"/>
              </a:tabLst>
            </a:pPr>
            <a:endParaRPr lang="lv-LV" sz="1800" dirty="0">
              <a:solidFill>
                <a:srgbClr val="404040"/>
              </a:solidFill>
              <a:latin typeface="Arial MT"/>
              <a:cs typeface="Arial MT"/>
            </a:endParaRPr>
          </a:p>
          <a:p>
            <a:pPr marL="394970" marR="5080" indent="-285750" algn="just">
              <a:lnSpc>
                <a:spcPct val="100000"/>
              </a:lnSpc>
              <a:spcBef>
                <a:spcPts val="5"/>
              </a:spcBef>
              <a:buClr>
                <a:srgbClr val="003D77"/>
              </a:buClr>
              <a:buFont typeface="Wingdings"/>
              <a:buChar char=""/>
              <a:tabLst>
                <a:tab pos="396240" algn="l"/>
              </a:tabLst>
            </a:pPr>
            <a:r>
              <a:rPr lang="lv-LV" dirty="0">
                <a:solidFill>
                  <a:srgbClr val="404040"/>
                </a:solidFill>
                <a:latin typeface="Arial MT"/>
                <a:cs typeface="Arial MT"/>
              </a:rPr>
              <a:t>Tur vismaz 25% akciju</a:t>
            </a:r>
          </a:p>
          <a:p>
            <a:pPr marL="394970" marR="5080" indent="-285750" algn="just">
              <a:lnSpc>
                <a:spcPct val="100000"/>
              </a:lnSpc>
              <a:spcBef>
                <a:spcPts val="5"/>
              </a:spcBef>
              <a:buClr>
                <a:srgbClr val="003D77"/>
              </a:buClr>
              <a:buFont typeface="Wingdings"/>
              <a:buChar char=""/>
              <a:tabLst>
                <a:tab pos="396240" algn="l"/>
              </a:tabLst>
            </a:pPr>
            <a:endParaRPr lang="lv-LV" sz="1800" dirty="0">
              <a:solidFill>
                <a:srgbClr val="404040"/>
              </a:solidFill>
              <a:latin typeface="Arial MT"/>
              <a:cs typeface="Arial MT"/>
            </a:endParaRPr>
          </a:p>
          <a:p>
            <a:pPr marL="394970" marR="5080" indent="-285750" algn="just">
              <a:lnSpc>
                <a:spcPct val="100000"/>
              </a:lnSpc>
              <a:spcBef>
                <a:spcPts val="5"/>
              </a:spcBef>
              <a:buClr>
                <a:srgbClr val="003D77"/>
              </a:buClr>
              <a:buFont typeface="Wingdings"/>
              <a:buChar char=""/>
              <a:tabLst>
                <a:tab pos="396240" algn="l"/>
              </a:tabLst>
            </a:pPr>
            <a:r>
              <a:rPr lang="lv-LV" dirty="0">
                <a:solidFill>
                  <a:srgbClr val="404040"/>
                </a:solidFill>
                <a:latin typeface="Arial MT"/>
                <a:cs typeface="Arial MT"/>
              </a:rPr>
              <a:t>MVU reģistrēts vismaz sešus mēnešus un ne ilgāk kā astoņus gadus</a:t>
            </a:r>
          </a:p>
          <a:p>
            <a:pPr marL="394970" marR="5080" indent="-285750" algn="just">
              <a:lnSpc>
                <a:spcPct val="100000"/>
              </a:lnSpc>
              <a:spcBef>
                <a:spcPts val="5"/>
              </a:spcBef>
              <a:buClr>
                <a:srgbClr val="003D77"/>
              </a:buClr>
              <a:buFont typeface="Wingdings"/>
              <a:buChar char=""/>
              <a:tabLst>
                <a:tab pos="396240" algn="l"/>
              </a:tabLst>
            </a:pPr>
            <a:endParaRPr lang="lv-LV" sz="1800" b="1" spc="-10" dirty="0">
              <a:solidFill>
                <a:srgbClr val="404040"/>
              </a:solidFill>
              <a:latin typeface="Arial MT"/>
              <a:cs typeface="Arial"/>
            </a:endParaRPr>
          </a:p>
          <a:p>
            <a:pPr marL="394970" marR="5080" indent="-285750" algn="just">
              <a:lnSpc>
                <a:spcPct val="100000"/>
              </a:lnSpc>
              <a:spcBef>
                <a:spcPts val="5"/>
              </a:spcBef>
              <a:buClr>
                <a:srgbClr val="003D77"/>
              </a:buClr>
              <a:buFont typeface="Wingdings"/>
              <a:buChar char=""/>
              <a:tabLst>
                <a:tab pos="396240" algn="l"/>
              </a:tabLst>
            </a:pPr>
            <a:r>
              <a:rPr lang="lv-LV" b="1" spc="-10" dirty="0">
                <a:solidFill>
                  <a:srgbClr val="404040"/>
                </a:solidFill>
                <a:latin typeface="Arial"/>
                <a:cs typeface="Arial"/>
              </a:rPr>
              <a:t>Agrīnā stadijā, pirms tiek sasniegts augstas precizitātes MVP (TRL3-6)</a:t>
            </a:r>
          </a:p>
          <a:p>
            <a:pPr marL="394970" marR="5080" indent="-285750" algn="just">
              <a:lnSpc>
                <a:spcPct val="100000"/>
              </a:lnSpc>
              <a:spcBef>
                <a:spcPts val="5"/>
              </a:spcBef>
              <a:buClr>
                <a:srgbClr val="003D77"/>
              </a:buClr>
              <a:buFont typeface="Wingdings"/>
              <a:buChar char=""/>
              <a:tabLst>
                <a:tab pos="396240" algn="l"/>
              </a:tabLst>
            </a:pPr>
            <a:endParaRPr lang="lv-LV" sz="1800" b="1" spc="-10" dirty="0">
              <a:solidFill>
                <a:srgbClr val="404040"/>
              </a:solidFill>
              <a:latin typeface="Arial"/>
              <a:cs typeface="Arial"/>
            </a:endParaRPr>
          </a:p>
          <a:p>
            <a:pPr marL="394970" marR="5080" indent="-285750" algn="just">
              <a:lnSpc>
                <a:spcPct val="100000"/>
              </a:lnSpc>
              <a:spcBef>
                <a:spcPts val="5"/>
              </a:spcBef>
              <a:buClr>
                <a:srgbClr val="003D77"/>
              </a:buClr>
              <a:buFont typeface="Wingdings"/>
              <a:buChar char=""/>
              <a:tabLst>
                <a:tab pos="396240" algn="l"/>
              </a:tabLst>
            </a:pPr>
            <a:r>
              <a:rPr lang="lv-LV" dirty="0">
                <a:solidFill>
                  <a:srgbClr val="404040"/>
                </a:solidFill>
                <a:latin typeface="Arial MT"/>
                <a:cs typeface="Arial MT"/>
              </a:rPr>
              <a:t>Piesaistīja pašu kapitālu mazāk nekā 1 miljona € apmērā</a:t>
            </a:r>
            <a:endParaRPr sz="1800" dirty="0">
              <a:latin typeface="Arial"/>
              <a:cs typeface="Arial"/>
            </a:endParaRPr>
          </a:p>
        </p:txBody>
      </p:sp>
      <p:sp>
        <p:nvSpPr>
          <p:cNvPr id="7" name="object 7"/>
          <p:cNvSpPr/>
          <p:nvPr/>
        </p:nvSpPr>
        <p:spPr>
          <a:xfrm>
            <a:off x="7911592" y="1124800"/>
            <a:ext cx="4280535" cy="4680585"/>
          </a:xfrm>
          <a:custGeom>
            <a:avLst/>
            <a:gdLst/>
            <a:ahLst/>
            <a:cxnLst/>
            <a:rect l="l" t="t" r="r" b="b"/>
            <a:pathLst>
              <a:path w="4280534" h="4680585">
                <a:moveTo>
                  <a:pt x="4280408" y="0"/>
                </a:moveTo>
                <a:lnTo>
                  <a:pt x="0" y="0"/>
                </a:lnTo>
                <a:lnTo>
                  <a:pt x="0" y="4680458"/>
                </a:lnTo>
                <a:lnTo>
                  <a:pt x="4280408" y="4680458"/>
                </a:lnTo>
                <a:lnTo>
                  <a:pt x="4280408" y="0"/>
                </a:lnTo>
                <a:close/>
              </a:path>
            </a:pathLst>
          </a:custGeom>
          <a:solidFill>
            <a:srgbClr val="08909E">
              <a:alpha val="50195"/>
            </a:srgbClr>
          </a:solidFill>
        </p:spPr>
        <p:txBody>
          <a:bodyPr wrap="square" lIns="0" tIns="0" rIns="0" bIns="0" rtlCol="0"/>
          <a:lstStyle/>
          <a:p>
            <a:endParaRPr/>
          </a:p>
        </p:txBody>
      </p:sp>
      <p:sp>
        <p:nvSpPr>
          <p:cNvPr id="8" name="object 8"/>
          <p:cNvSpPr txBox="1"/>
          <p:nvPr/>
        </p:nvSpPr>
        <p:spPr>
          <a:xfrm>
            <a:off x="7911592" y="1124800"/>
            <a:ext cx="4280535" cy="4893647"/>
          </a:xfrm>
          <a:prstGeom prst="rect">
            <a:avLst/>
          </a:prstGeom>
          <a:solidFill>
            <a:schemeClr val="accent5">
              <a:lumMod val="60000"/>
              <a:lumOff val="40000"/>
            </a:schemeClr>
          </a:solidFill>
        </p:spPr>
        <p:txBody>
          <a:bodyPr vert="horz" wrap="square" lIns="0" tIns="0" rIns="0" bIns="0" rtlCol="0">
            <a:spAutoFit/>
          </a:bodyPr>
          <a:lstStyle/>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pPr>
            <a:endParaRPr sz="1800" dirty="0">
              <a:latin typeface="Times New Roman"/>
              <a:cs typeface="Times New Roman"/>
            </a:endParaRPr>
          </a:p>
          <a:p>
            <a:pPr>
              <a:lnSpc>
                <a:spcPct val="100000"/>
              </a:lnSpc>
              <a:spcBef>
                <a:spcPts val="610"/>
              </a:spcBef>
            </a:pPr>
            <a:endParaRPr sz="1800" dirty="0">
              <a:latin typeface="Times New Roman"/>
              <a:cs typeface="Times New Roman"/>
            </a:endParaRPr>
          </a:p>
          <a:p>
            <a:pPr marL="1280795">
              <a:lnSpc>
                <a:spcPct val="100000"/>
              </a:lnSpc>
            </a:pPr>
            <a:r>
              <a:rPr lang="lv-LV" b="1" spc="-10" dirty="0">
                <a:solidFill>
                  <a:srgbClr val="FFFFFF"/>
                </a:solidFill>
                <a:latin typeface="Arial"/>
                <a:cs typeface="Arial"/>
              </a:rPr>
              <a:t>Termiņi</a:t>
            </a:r>
            <a:endParaRPr sz="1800" dirty="0">
              <a:latin typeface="Arial"/>
              <a:cs typeface="Arial"/>
            </a:endParaRPr>
          </a:p>
          <a:p>
            <a:pPr>
              <a:lnSpc>
                <a:spcPct val="100000"/>
              </a:lnSpc>
              <a:spcBef>
                <a:spcPts val="790"/>
              </a:spcBef>
            </a:pPr>
            <a:endParaRPr sz="1800" dirty="0">
              <a:latin typeface="Arial"/>
              <a:cs typeface="Arial"/>
            </a:endParaRPr>
          </a:p>
          <a:p>
            <a:pPr marL="678815" indent="-286385">
              <a:lnSpc>
                <a:spcPct val="100000"/>
              </a:lnSpc>
              <a:buFont typeface="Wingdings"/>
              <a:buChar char=""/>
              <a:tabLst>
                <a:tab pos="678815" algn="l"/>
              </a:tabLst>
            </a:pPr>
            <a:r>
              <a:rPr lang="lv-LV" b="1" dirty="0">
                <a:solidFill>
                  <a:srgbClr val="404040"/>
                </a:solidFill>
                <a:latin typeface="Arial"/>
                <a:cs typeface="Arial"/>
              </a:rPr>
              <a:t>2025. gada 17. marts
2025. gada septembrī (vēl jāapstiprina)</a:t>
            </a:r>
            <a:endParaRPr sz="1800" dirty="0">
              <a:latin typeface="Arial MT"/>
              <a:cs typeface="Arial MT"/>
            </a:endParaRPr>
          </a:p>
          <a:p>
            <a:pPr>
              <a:lnSpc>
                <a:spcPct val="100000"/>
              </a:lnSpc>
              <a:spcBef>
                <a:spcPts val="790"/>
              </a:spcBef>
            </a:pPr>
            <a:endParaRPr sz="1800" dirty="0">
              <a:latin typeface="Arial MT"/>
              <a:cs typeface="Arial MT"/>
            </a:endParaRPr>
          </a:p>
          <a:p>
            <a:pPr marL="392430">
              <a:lnSpc>
                <a:spcPct val="100000"/>
              </a:lnSpc>
            </a:pPr>
            <a:r>
              <a:rPr lang="lv-LV" b="1" dirty="0">
                <a:solidFill>
                  <a:srgbClr val="FFFFFF"/>
                </a:solidFill>
                <a:latin typeface="Arial"/>
                <a:cs typeface="Arial"/>
              </a:rPr>
              <a:t>40 uzvarētāji vienā konkursā</a:t>
            </a:r>
          </a:p>
          <a:p>
            <a:pPr marL="392430">
              <a:lnSpc>
                <a:spcPct val="100000"/>
              </a:lnSpc>
            </a:pPr>
            <a:endParaRPr lang="lv-LV" sz="1800" b="1" dirty="0">
              <a:solidFill>
                <a:srgbClr val="FFFFFF"/>
              </a:solidFill>
              <a:latin typeface="Arial"/>
              <a:cs typeface="Arial"/>
            </a:endParaRPr>
          </a:p>
          <a:p>
            <a:pPr marL="392430">
              <a:lnSpc>
                <a:spcPct val="100000"/>
              </a:lnSpc>
            </a:pPr>
            <a:endParaRPr lang="lv-LV" b="1" dirty="0">
              <a:solidFill>
                <a:srgbClr val="FFFFFF"/>
              </a:solidFill>
              <a:latin typeface="Arial"/>
              <a:cs typeface="Arial"/>
            </a:endParaRPr>
          </a:p>
          <a:p>
            <a:pPr marL="392430">
              <a:lnSpc>
                <a:spcPct val="100000"/>
              </a:lnSpc>
            </a:pPr>
            <a:endParaRPr lang="lv-LV" sz="1800" b="1" dirty="0">
              <a:solidFill>
                <a:srgbClr val="FFFFFF"/>
              </a:solidFill>
              <a:latin typeface="Arial"/>
              <a:cs typeface="Arial"/>
            </a:endParaRPr>
          </a:p>
          <a:p>
            <a:pPr marL="392430">
              <a:lnSpc>
                <a:spcPct val="100000"/>
              </a:lnSpc>
            </a:pPr>
            <a:endParaRPr lang="lv-LV" b="1" dirty="0">
              <a:solidFill>
                <a:srgbClr val="FFFFFF"/>
              </a:solidFill>
              <a:latin typeface="Arial"/>
              <a:cs typeface="Arial"/>
            </a:endParaRPr>
          </a:p>
          <a:p>
            <a:pPr marL="392430">
              <a:lnSpc>
                <a:spcPct val="100000"/>
              </a:lnSpc>
            </a:pPr>
            <a:endParaRPr sz="1800" dirty="0">
              <a:latin typeface="Arial"/>
              <a:cs typeface="Arial"/>
            </a:endParaRPr>
          </a:p>
        </p:txBody>
      </p:sp>
      <p:sp>
        <p:nvSpPr>
          <p:cNvPr id="10" name="object 10"/>
          <p:cNvSpPr/>
          <p:nvPr/>
        </p:nvSpPr>
        <p:spPr>
          <a:xfrm>
            <a:off x="8308340" y="2037359"/>
            <a:ext cx="640080" cy="640080"/>
          </a:xfrm>
          <a:custGeom>
            <a:avLst/>
            <a:gdLst/>
            <a:ahLst/>
            <a:cxnLst/>
            <a:rect l="l" t="t" r="r" b="b"/>
            <a:pathLst>
              <a:path w="640079" h="640080">
                <a:moveTo>
                  <a:pt x="564743" y="263550"/>
                </a:moveTo>
                <a:lnTo>
                  <a:pt x="545922" y="263550"/>
                </a:lnTo>
                <a:lnTo>
                  <a:pt x="545922" y="282384"/>
                </a:lnTo>
                <a:lnTo>
                  <a:pt x="545922" y="357682"/>
                </a:lnTo>
                <a:lnTo>
                  <a:pt x="545922" y="376504"/>
                </a:lnTo>
                <a:lnTo>
                  <a:pt x="545922" y="451815"/>
                </a:lnTo>
                <a:lnTo>
                  <a:pt x="545922" y="470636"/>
                </a:lnTo>
                <a:lnTo>
                  <a:pt x="545922" y="545934"/>
                </a:lnTo>
                <a:lnTo>
                  <a:pt x="404736" y="545934"/>
                </a:lnTo>
                <a:lnTo>
                  <a:pt x="404736" y="470636"/>
                </a:lnTo>
                <a:lnTo>
                  <a:pt x="545922" y="470636"/>
                </a:lnTo>
                <a:lnTo>
                  <a:pt x="545922" y="451815"/>
                </a:lnTo>
                <a:lnTo>
                  <a:pt x="404736" y="451815"/>
                </a:lnTo>
                <a:lnTo>
                  <a:pt x="404736" y="376504"/>
                </a:lnTo>
                <a:lnTo>
                  <a:pt x="545922" y="376504"/>
                </a:lnTo>
                <a:lnTo>
                  <a:pt x="545922" y="357682"/>
                </a:lnTo>
                <a:lnTo>
                  <a:pt x="404736" y="357682"/>
                </a:lnTo>
                <a:lnTo>
                  <a:pt x="404736" y="282384"/>
                </a:lnTo>
                <a:lnTo>
                  <a:pt x="545922" y="282384"/>
                </a:lnTo>
                <a:lnTo>
                  <a:pt x="545922" y="263550"/>
                </a:lnTo>
                <a:lnTo>
                  <a:pt x="385914" y="263550"/>
                </a:lnTo>
                <a:lnTo>
                  <a:pt x="385914" y="282384"/>
                </a:lnTo>
                <a:lnTo>
                  <a:pt x="385914" y="357682"/>
                </a:lnTo>
                <a:lnTo>
                  <a:pt x="385914" y="376504"/>
                </a:lnTo>
                <a:lnTo>
                  <a:pt x="385914" y="451815"/>
                </a:lnTo>
                <a:lnTo>
                  <a:pt x="385914" y="470636"/>
                </a:lnTo>
                <a:lnTo>
                  <a:pt x="385914" y="545934"/>
                </a:lnTo>
                <a:lnTo>
                  <a:pt x="254139" y="545934"/>
                </a:lnTo>
                <a:lnTo>
                  <a:pt x="254139" y="470636"/>
                </a:lnTo>
                <a:lnTo>
                  <a:pt x="385914" y="470636"/>
                </a:lnTo>
                <a:lnTo>
                  <a:pt x="385914" y="451815"/>
                </a:lnTo>
                <a:lnTo>
                  <a:pt x="254139" y="451815"/>
                </a:lnTo>
                <a:lnTo>
                  <a:pt x="254139" y="376504"/>
                </a:lnTo>
                <a:lnTo>
                  <a:pt x="385914" y="376504"/>
                </a:lnTo>
                <a:lnTo>
                  <a:pt x="385914" y="357682"/>
                </a:lnTo>
                <a:lnTo>
                  <a:pt x="254139" y="357682"/>
                </a:lnTo>
                <a:lnTo>
                  <a:pt x="254139" y="282384"/>
                </a:lnTo>
                <a:lnTo>
                  <a:pt x="385914" y="282384"/>
                </a:lnTo>
                <a:lnTo>
                  <a:pt x="385914" y="263550"/>
                </a:lnTo>
                <a:lnTo>
                  <a:pt x="235318" y="263550"/>
                </a:lnTo>
                <a:lnTo>
                  <a:pt x="235318" y="282384"/>
                </a:lnTo>
                <a:lnTo>
                  <a:pt x="235318" y="357682"/>
                </a:lnTo>
                <a:lnTo>
                  <a:pt x="235318" y="376504"/>
                </a:lnTo>
                <a:lnTo>
                  <a:pt x="235318" y="451815"/>
                </a:lnTo>
                <a:lnTo>
                  <a:pt x="235318" y="470636"/>
                </a:lnTo>
                <a:lnTo>
                  <a:pt x="235318" y="545934"/>
                </a:lnTo>
                <a:lnTo>
                  <a:pt x="94132" y="545934"/>
                </a:lnTo>
                <a:lnTo>
                  <a:pt x="94132" y="470636"/>
                </a:lnTo>
                <a:lnTo>
                  <a:pt x="235318" y="470636"/>
                </a:lnTo>
                <a:lnTo>
                  <a:pt x="235318" y="451815"/>
                </a:lnTo>
                <a:lnTo>
                  <a:pt x="94132" y="451815"/>
                </a:lnTo>
                <a:lnTo>
                  <a:pt x="94132" y="376504"/>
                </a:lnTo>
                <a:lnTo>
                  <a:pt x="235318" y="376504"/>
                </a:lnTo>
                <a:lnTo>
                  <a:pt x="235318" y="357682"/>
                </a:lnTo>
                <a:lnTo>
                  <a:pt x="94132" y="357682"/>
                </a:lnTo>
                <a:lnTo>
                  <a:pt x="94132" y="282384"/>
                </a:lnTo>
                <a:lnTo>
                  <a:pt x="235318" y="282384"/>
                </a:lnTo>
                <a:lnTo>
                  <a:pt x="235318" y="263550"/>
                </a:lnTo>
                <a:lnTo>
                  <a:pt x="75298" y="263550"/>
                </a:lnTo>
                <a:lnTo>
                  <a:pt x="75298" y="564756"/>
                </a:lnTo>
                <a:lnTo>
                  <a:pt x="564743" y="564756"/>
                </a:lnTo>
                <a:lnTo>
                  <a:pt x="564743" y="545934"/>
                </a:lnTo>
                <a:lnTo>
                  <a:pt x="564743" y="470636"/>
                </a:lnTo>
                <a:lnTo>
                  <a:pt x="564743" y="451815"/>
                </a:lnTo>
                <a:lnTo>
                  <a:pt x="564743" y="376504"/>
                </a:lnTo>
                <a:lnTo>
                  <a:pt x="564743" y="357682"/>
                </a:lnTo>
                <a:lnTo>
                  <a:pt x="564743" y="282384"/>
                </a:lnTo>
                <a:lnTo>
                  <a:pt x="564743" y="263550"/>
                </a:lnTo>
                <a:close/>
              </a:path>
              <a:path w="640079" h="640080">
                <a:moveTo>
                  <a:pt x="640041" y="56476"/>
                </a:moveTo>
                <a:lnTo>
                  <a:pt x="621220" y="56476"/>
                </a:lnTo>
                <a:lnTo>
                  <a:pt x="621220" y="75298"/>
                </a:lnTo>
                <a:lnTo>
                  <a:pt x="621220" y="188252"/>
                </a:lnTo>
                <a:lnTo>
                  <a:pt x="621220" y="207086"/>
                </a:lnTo>
                <a:lnTo>
                  <a:pt x="621220" y="621233"/>
                </a:lnTo>
                <a:lnTo>
                  <a:pt x="18834" y="621233"/>
                </a:lnTo>
                <a:lnTo>
                  <a:pt x="18834" y="207086"/>
                </a:lnTo>
                <a:lnTo>
                  <a:pt x="621220" y="207086"/>
                </a:lnTo>
                <a:lnTo>
                  <a:pt x="621220" y="188252"/>
                </a:lnTo>
                <a:lnTo>
                  <a:pt x="18834" y="188252"/>
                </a:lnTo>
                <a:lnTo>
                  <a:pt x="18834" y="75298"/>
                </a:lnTo>
                <a:lnTo>
                  <a:pt x="131775" y="75298"/>
                </a:lnTo>
                <a:lnTo>
                  <a:pt x="131775" y="118148"/>
                </a:lnTo>
                <a:lnTo>
                  <a:pt x="135991" y="122364"/>
                </a:lnTo>
                <a:lnTo>
                  <a:pt x="146392" y="122364"/>
                </a:lnTo>
                <a:lnTo>
                  <a:pt x="150596" y="118148"/>
                </a:lnTo>
                <a:lnTo>
                  <a:pt x="150596" y="75298"/>
                </a:lnTo>
                <a:lnTo>
                  <a:pt x="489445" y="75298"/>
                </a:lnTo>
                <a:lnTo>
                  <a:pt x="489445" y="118148"/>
                </a:lnTo>
                <a:lnTo>
                  <a:pt x="493661" y="122364"/>
                </a:lnTo>
                <a:lnTo>
                  <a:pt x="504063" y="122364"/>
                </a:lnTo>
                <a:lnTo>
                  <a:pt x="508266" y="118148"/>
                </a:lnTo>
                <a:lnTo>
                  <a:pt x="508266" y="75298"/>
                </a:lnTo>
                <a:lnTo>
                  <a:pt x="621220" y="75298"/>
                </a:lnTo>
                <a:lnTo>
                  <a:pt x="621220" y="56476"/>
                </a:lnTo>
                <a:lnTo>
                  <a:pt x="508266" y="56476"/>
                </a:lnTo>
                <a:lnTo>
                  <a:pt x="508266" y="4216"/>
                </a:lnTo>
                <a:lnTo>
                  <a:pt x="504063" y="0"/>
                </a:lnTo>
                <a:lnTo>
                  <a:pt x="493661" y="0"/>
                </a:lnTo>
                <a:lnTo>
                  <a:pt x="489445" y="4216"/>
                </a:lnTo>
                <a:lnTo>
                  <a:pt x="489445" y="56476"/>
                </a:lnTo>
                <a:lnTo>
                  <a:pt x="150596" y="56476"/>
                </a:lnTo>
                <a:lnTo>
                  <a:pt x="150596" y="4216"/>
                </a:lnTo>
                <a:lnTo>
                  <a:pt x="146392" y="0"/>
                </a:lnTo>
                <a:lnTo>
                  <a:pt x="135991" y="0"/>
                </a:lnTo>
                <a:lnTo>
                  <a:pt x="131775" y="4216"/>
                </a:lnTo>
                <a:lnTo>
                  <a:pt x="131775" y="56476"/>
                </a:lnTo>
                <a:lnTo>
                  <a:pt x="0" y="56476"/>
                </a:lnTo>
                <a:lnTo>
                  <a:pt x="0" y="640067"/>
                </a:lnTo>
                <a:lnTo>
                  <a:pt x="640041" y="640067"/>
                </a:lnTo>
                <a:lnTo>
                  <a:pt x="640041" y="621233"/>
                </a:lnTo>
                <a:lnTo>
                  <a:pt x="640041" y="207086"/>
                </a:lnTo>
                <a:lnTo>
                  <a:pt x="640041" y="188252"/>
                </a:lnTo>
                <a:lnTo>
                  <a:pt x="640041" y="75298"/>
                </a:lnTo>
                <a:lnTo>
                  <a:pt x="640041" y="56476"/>
                </a:lnTo>
                <a:close/>
              </a:path>
            </a:pathLst>
          </a:custGeom>
          <a:solidFill>
            <a:srgbClr val="FFFFFF"/>
          </a:solidFill>
        </p:spPr>
        <p:txBody>
          <a:bodyPr wrap="square" lIns="0" tIns="0" rIns="0" bIns="0" rtlCol="0"/>
          <a:lstStyle/>
          <a:p>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0" y="6802085"/>
            <a:ext cx="12192000" cy="56515"/>
          </a:xfrm>
          <a:custGeom>
            <a:avLst/>
            <a:gdLst/>
            <a:ahLst/>
            <a:cxnLst/>
            <a:rect l="l" t="t" r="r" b="b"/>
            <a:pathLst>
              <a:path w="12192000" h="56515">
                <a:moveTo>
                  <a:pt x="12192000" y="0"/>
                </a:moveTo>
                <a:lnTo>
                  <a:pt x="0" y="0"/>
                </a:lnTo>
                <a:lnTo>
                  <a:pt x="0" y="55914"/>
                </a:lnTo>
                <a:lnTo>
                  <a:pt x="12192000" y="55914"/>
                </a:lnTo>
                <a:lnTo>
                  <a:pt x="12192000" y="0"/>
                </a:lnTo>
                <a:close/>
              </a:path>
            </a:pathLst>
          </a:custGeom>
          <a:solidFill>
            <a:srgbClr val="003D77"/>
          </a:solidFill>
        </p:spPr>
        <p:txBody>
          <a:bodyPr wrap="square" lIns="0" tIns="0" rIns="0" bIns="0" rtlCol="0"/>
          <a:lstStyle/>
          <a:p>
            <a:endParaRPr/>
          </a:p>
        </p:txBody>
      </p:sp>
      <p:grpSp>
        <p:nvGrpSpPr>
          <p:cNvPr id="6" name="object 6"/>
          <p:cNvGrpSpPr/>
          <p:nvPr/>
        </p:nvGrpSpPr>
        <p:grpSpPr>
          <a:xfrm>
            <a:off x="10116946" y="25"/>
            <a:ext cx="2075180" cy="989965"/>
            <a:chOff x="10116946" y="25"/>
            <a:chExt cx="2075180" cy="989965"/>
          </a:xfrm>
        </p:grpSpPr>
        <p:pic>
          <p:nvPicPr>
            <p:cNvPr id="7" name="object 7"/>
            <p:cNvPicPr/>
            <p:nvPr/>
          </p:nvPicPr>
          <p:blipFill>
            <a:blip r:embed="rId2" cstate="print"/>
            <a:stretch>
              <a:fillRect/>
            </a:stretch>
          </p:blipFill>
          <p:spPr>
            <a:xfrm>
              <a:off x="10116946" y="25"/>
              <a:ext cx="2075052" cy="989685"/>
            </a:xfrm>
            <a:prstGeom prst="rect">
              <a:avLst/>
            </a:prstGeom>
          </p:spPr>
        </p:pic>
        <p:pic>
          <p:nvPicPr>
            <p:cNvPr id="8" name="object 8"/>
            <p:cNvPicPr/>
            <p:nvPr/>
          </p:nvPicPr>
          <p:blipFill>
            <a:blip r:embed="rId3" cstate="print"/>
            <a:stretch>
              <a:fillRect/>
            </a:stretch>
          </p:blipFill>
          <p:spPr>
            <a:xfrm>
              <a:off x="10217784" y="623811"/>
              <a:ext cx="774534" cy="291096"/>
            </a:xfrm>
            <a:prstGeom prst="rect">
              <a:avLst/>
            </a:prstGeom>
          </p:spPr>
        </p:pic>
      </p:grpSp>
      <p:sp>
        <p:nvSpPr>
          <p:cNvPr id="9" name="object 9"/>
          <p:cNvSpPr txBox="1"/>
          <p:nvPr/>
        </p:nvSpPr>
        <p:spPr>
          <a:xfrm>
            <a:off x="1091819" y="672178"/>
            <a:ext cx="5245100" cy="331470"/>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1CC9C"/>
                </a:solidFill>
                <a:latin typeface="Verdana"/>
                <a:cs typeface="Verdana"/>
              </a:rPr>
              <a:t>|</a:t>
            </a:r>
            <a:r>
              <a:rPr sz="2000" b="1" spc="-25" dirty="0">
                <a:solidFill>
                  <a:srgbClr val="01CC9C"/>
                </a:solidFill>
                <a:latin typeface="Verdana"/>
                <a:cs typeface="Verdana"/>
              </a:rPr>
              <a:t> </a:t>
            </a:r>
            <a:r>
              <a:rPr sz="2000" b="1" dirty="0">
                <a:solidFill>
                  <a:srgbClr val="003D77"/>
                </a:solidFill>
                <a:latin typeface="Verdana"/>
                <a:cs typeface="Verdana"/>
              </a:rPr>
              <a:t>Application</a:t>
            </a:r>
            <a:r>
              <a:rPr sz="2000" b="1" spc="-50" dirty="0">
                <a:solidFill>
                  <a:srgbClr val="003D77"/>
                </a:solidFill>
                <a:latin typeface="Verdana"/>
                <a:cs typeface="Verdana"/>
              </a:rPr>
              <a:t> </a:t>
            </a:r>
            <a:r>
              <a:rPr sz="2000" b="1" dirty="0">
                <a:solidFill>
                  <a:srgbClr val="003D77"/>
                </a:solidFill>
                <a:latin typeface="Verdana"/>
                <a:cs typeface="Verdana"/>
              </a:rPr>
              <a:t>and</a:t>
            </a:r>
            <a:r>
              <a:rPr sz="2000" b="1" spc="-25" dirty="0">
                <a:solidFill>
                  <a:srgbClr val="003D77"/>
                </a:solidFill>
                <a:latin typeface="Verdana"/>
                <a:cs typeface="Verdana"/>
              </a:rPr>
              <a:t> </a:t>
            </a:r>
            <a:r>
              <a:rPr sz="2000" b="1" dirty="0">
                <a:solidFill>
                  <a:srgbClr val="003D77"/>
                </a:solidFill>
                <a:latin typeface="Verdana"/>
                <a:cs typeface="Verdana"/>
              </a:rPr>
              <a:t>evaluation</a:t>
            </a:r>
            <a:r>
              <a:rPr sz="2000" b="1" spc="-60" dirty="0">
                <a:solidFill>
                  <a:srgbClr val="003D77"/>
                </a:solidFill>
                <a:latin typeface="Verdana"/>
                <a:cs typeface="Verdana"/>
              </a:rPr>
              <a:t> </a:t>
            </a:r>
            <a:r>
              <a:rPr sz="2000" b="1" spc="-10" dirty="0">
                <a:solidFill>
                  <a:srgbClr val="003D77"/>
                </a:solidFill>
                <a:latin typeface="Verdana"/>
                <a:cs typeface="Verdana"/>
              </a:rPr>
              <a:t>process</a:t>
            </a:r>
            <a:endParaRPr sz="2000">
              <a:latin typeface="Verdana"/>
              <a:cs typeface="Verdana"/>
            </a:endParaRPr>
          </a:p>
        </p:txBody>
      </p:sp>
      <p:grpSp>
        <p:nvGrpSpPr>
          <p:cNvPr id="11" name="object 11"/>
          <p:cNvGrpSpPr/>
          <p:nvPr/>
        </p:nvGrpSpPr>
        <p:grpSpPr>
          <a:xfrm>
            <a:off x="973239" y="2007870"/>
            <a:ext cx="1911350" cy="1911350"/>
            <a:chOff x="973239" y="2007870"/>
            <a:chExt cx="1911350" cy="1911350"/>
          </a:xfrm>
        </p:grpSpPr>
        <p:sp>
          <p:nvSpPr>
            <p:cNvPr id="12" name="object 12"/>
            <p:cNvSpPr/>
            <p:nvPr/>
          </p:nvSpPr>
          <p:spPr>
            <a:xfrm>
              <a:off x="979589" y="2014220"/>
              <a:ext cx="1898650" cy="1898650"/>
            </a:xfrm>
            <a:custGeom>
              <a:avLst/>
              <a:gdLst/>
              <a:ahLst/>
              <a:cxnLst/>
              <a:rect l="l" t="t" r="r" b="b"/>
              <a:pathLst>
                <a:path w="1898650" h="1898650">
                  <a:moveTo>
                    <a:pt x="949159" y="0"/>
                  </a:moveTo>
                  <a:lnTo>
                    <a:pt x="900311" y="1235"/>
                  </a:lnTo>
                  <a:lnTo>
                    <a:pt x="852105" y="4900"/>
                  </a:lnTo>
                  <a:lnTo>
                    <a:pt x="804600" y="10936"/>
                  </a:lnTo>
                  <a:lnTo>
                    <a:pt x="757856" y="19282"/>
                  </a:lnTo>
                  <a:lnTo>
                    <a:pt x="711933" y="29881"/>
                  </a:lnTo>
                  <a:lnTo>
                    <a:pt x="666890" y="42670"/>
                  </a:lnTo>
                  <a:lnTo>
                    <a:pt x="622787" y="57592"/>
                  </a:lnTo>
                  <a:lnTo>
                    <a:pt x="579683" y="74586"/>
                  </a:lnTo>
                  <a:lnTo>
                    <a:pt x="537638" y="93593"/>
                  </a:lnTo>
                  <a:lnTo>
                    <a:pt x="496712" y="114553"/>
                  </a:lnTo>
                  <a:lnTo>
                    <a:pt x="456963" y="137406"/>
                  </a:lnTo>
                  <a:lnTo>
                    <a:pt x="418453" y="162093"/>
                  </a:lnTo>
                  <a:lnTo>
                    <a:pt x="381241" y="188555"/>
                  </a:lnTo>
                  <a:lnTo>
                    <a:pt x="345385" y="216730"/>
                  </a:lnTo>
                  <a:lnTo>
                    <a:pt x="310946" y="246561"/>
                  </a:lnTo>
                  <a:lnTo>
                    <a:pt x="277983" y="277987"/>
                  </a:lnTo>
                  <a:lnTo>
                    <a:pt x="246557" y="310948"/>
                  </a:lnTo>
                  <a:lnTo>
                    <a:pt x="216726" y="345385"/>
                  </a:lnTo>
                  <a:lnTo>
                    <a:pt x="188549" y="381238"/>
                  </a:lnTo>
                  <a:lnTo>
                    <a:pt x="162088" y="418448"/>
                  </a:lnTo>
                  <a:lnTo>
                    <a:pt x="137401" y="456955"/>
                  </a:lnTo>
                  <a:lnTo>
                    <a:pt x="114548" y="496700"/>
                  </a:lnTo>
                  <a:lnTo>
                    <a:pt x="93589" y="537621"/>
                  </a:lnTo>
                  <a:lnTo>
                    <a:pt x="74582" y="579661"/>
                  </a:lnTo>
                  <a:lnTo>
                    <a:pt x="57589" y="622759"/>
                  </a:lnTo>
                  <a:lnTo>
                    <a:pt x="42668" y="666856"/>
                  </a:lnTo>
                  <a:lnTo>
                    <a:pt x="29879" y="711892"/>
                  </a:lnTo>
                  <a:lnTo>
                    <a:pt x="19281" y="757808"/>
                  </a:lnTo>
                  <a:lnTo>
                    <a:pt x="10935" y="804543"/>
                  </a:lnTo>
                  <a:lnTo>
                    <a:pt x="4899" y="852038"/>
                  </a:lnTo>
                  <a:lnTo>
                    <a:pt x="1234" y="900234"/>
                  </a:lnTo>
                  <a:lnTo>
                    <a:pt x="0" y="949070"/>
                  </a:lnTo>
                  <a:lnTo>
                    <a:pt x="1234" y="997919"/>
                  </a:lnTo>
                  <a:lnTo>
                    <a:pt x="4899" y="1046125"/>
                  </a:lnTo>
                  <a:lnTo>
                    <a:pt x="10935" y="1093631"/>
                  </a:lnTo>
                  <a:lnTo>
                    <a:pt x="19281" y="1140375"/>
                  </a:lnTo>
                  <a:lnTo>
                    <a:pt x="29879" y="1186299"/>
                  </a:lnTo>
                  <a:lnTo>
                    <a:pt x="42668" y="1231344"/>
                  </a:lnTo>
                  <a:lnTo>
                    <a:pt x="57589" y="1275448"/>
                  </a:lnTo>
                  <a:lnTo>
                    <a:pt x="74582" y="1318553"/>
                  </a:lnTo>
                  <a:lnTo>
                    <a:pt x="93589" y="1360599"/>
                  </a:lnTo>
                  <a:lnTo>
                    <a:pt x="114548" y="1401527"/>
                  </a:lnTo>
                  <a:lnTo>
                    <a:pt x="137401" y="1441277"/>
                  </a:lnTo>
                  <a:lnTo>
                    <a:pt x="162088" y="1479789"/>
                  </a:lnTo>
                  <a:lnTo>
                    <a:pt x="188549" y="1517003"/>
                  </a:lnTo>
                  <a:lnTo>
                    <a:pt x="216726" y="1552860"/>
                  </a:lnTo>
                  <a:lnTo>
                    <a:pt x="246557" y="1587301"/>
                  </a:lnTo>
                  <a:lnTo>
                    <a:pt x="277983" y="1620266"/>
                  </a:lnTo>
                  <a:lnTo>
                    <a:pt x="310946" y="1651694"/>
                  </a:lnTo>
                  <a:lnTo>
                    <a:pt x="345385" y="1681527"/>
                  </a:lnTo>
                  <a:lnTo>
                    <a:pt x="381241" y="1709705"/>
                  </a:lnTo>
                  <a:lnTo>
                    <a:pt x="418453" y="1736168"/>
                  </a:lnTo>
                  <a:lnTo>
                    <a:pt x="456963" y="1760857"/>
                  </a:lnTo>
                  <a:lnTo>
                    <a:pt x="496712" y="1783711"/>
                  </a:lnTo>
                  <a:lnTo>
                    <a:pt x="537638" y="1804672"/>
                  </a:lnTo>
                  <a:lnTo>
                    <a:pt x="579683" y="1823680"/>
                  </a:lnTo>
                  <a:lnTo>
                    <a:pt x="622787" y="1840675"/>
                  </a:lnTo>
                  <a:lnTo>
                    <a:pt x="666890" y="1855597"/>
                  </a:lnTo>
                  <a:lnTo>
                    <a:pt x="711933" y="1868387"/>
                  </a:lnTo>
                  <a:lnTo>
                    <a:pt x="757856" y="1878985"/>
                  </a:lnTo>
                  <a:lnTo>
                    <a:pt x="804600" y="1887332"/>
                  </a:lnTo>
                  <a:lnTo>
                    <a:pt x="852105" y="1893368"/>
                  </a:lnTo>
                  <a:lnTo>
                    <a:pt x="900311" y="1897033"/>
                  </a:lnTo>
                  <a:lnTo>
                    <a:pt x="949159" y="1898268"/>
                  </a:lnTo>
                  <a:lnTo>
                    <a:pt x="997996" y="1897033"/>
                  </a:lnTo>
                  <a:lnTo>
                    <a:pt x="1046192" y="1893368"/>
                  </a:lnTo>
                  <a:lnTo>
                    <a:pt x="1093687" y="1887332"/>
                  </a:lnTo>
                  <a:lnTo>
                    <a:pt x="1140422" y="1878985"/>
                  </a:lnTo>
                  <a:lnTo>
                    <a:pt x="1186338" y="1868387"/>
                  </a:lnTo>
                  <a:lnTo>
                    <a:pt x="1231374" y="1855597"/>
                  </a:lnTo>
                  <a:lnTo>
                    <a:pt x="1275470" y="1840675"/>
                  </a:lnTo>
                  <a:lnTo>
                    <a:pt x="1318569" y="1823680"/>
                  </a:lnTo>
                  <a:lnTo>
                    <a:pt x="1360609" y="1804672"/>
                  </a:lnTo>
                  <a:lnTo>
                    <a:pt x="1401530" y="1783711"/>
                  </a:lnTo>
                  <a:lnTo>
                    <a:pt x="1441275" y="1760857"/>
                  </a:lnTo>
                  <a:lnTo>
                    <a:pt x="1479782" y="1736168"/>
                  </a:lnTo>
                  <a:lnTo>
                    <a:pt x="1516991" y="1709705"/>
                  </a:lnTo>
                  <a:lnTo>
                    <a:pt x="1552845" y="1681527"/>
                  </a:lnTo>
                  <a:lnTo>
                    <a:pt x="1587282" y="1651694"/>
                  </a:lnTo>
                  <a:lnTo>
                    <a:pt x="1620243" y="1620265"/>
                  </a:lnTo>
                  <a:lnTo>
                    <a:pt x="1651669" y="1587301"/>
                  </a:lnTo>
                  <a:lnTo>
                    <a:pt x="1681500" y="1552860"/>
                  </a:lnTo>
                  <a:lnTo>
                    <a:pt x="1709675" y="1517003"/>
                  </a:lnTo>
                  <a:lnTo>
                    <a:pt x="1736136" y="1479789"/>
                  </a:lnTo>
                  <a:lnTo>
                    <a:pt x="1760824" y="1441277"/>
                  </a:lnTo>
                  <a:lnTo>
                    <a:pt x="1783677" y="1401527"/>
                  </a:lnTo>
                  <a:lnTo>
                    <a:pt x="1804637" y="1360599"/>
                  </a:lnTo>
                  <a:lnTo>
                    <a:pt x="1823644" y="1318553"/>
                  </a:lnTo>
                  <a:lnTo>
                    <a:pt x="1840638" y="1275448"/>
                  </a:lnTo>
                  <a:lnTo>
                    <a:pt x="1855560" y="1231344"/>
                  </a:lnTo>
                  <a:lnTo>
                    <a:pt x="1868349" y="1186299"/>
                  </a:lnTo>
                  <a:lnTo>
                    <a:pt x="1878947" y="1140375"/>
                  </a:lnTo>
                  <a:lnTo>
                    <a:pt x="1887294" y="1093631"/>
                  </a:lnTo>
                  <a:lnTo>
                    <a:pt x="1893330" y="1046125"/>
                  </a:lnTo>
                  <a:lnTo>
                    <a:pt x="1896995" y="997919"/>
                  </a:lnTo>
                  <a:lnTo>
                    <a:pt x="1898230" y="949070"/>
                  </a:lnTo>
                  <a:lnTo>
                    <a:pt x="1896995" y="900234"/>
                  </a:lnTo>
                  <a:lnTo>
                    <a:pt x="1893330" y="852038"/>
                  </a:lnTo>
                  <a:lnTo>
                    <a:pt x="1887294" y="804543"/>
                  </a:lnTo>
                  <a:lnTo>
                    <a:pt x="1878947" y="757808"/>
                  </a:lnTo>
                  <a:lnTo>
                    <a:pt x="1868349" y="711892"/>
                  </a:lnTo>
                  <a:lnTo>
                    <a:pt x="1855560" y="666856"/>
                  </a:lnTo>
                  <a:lnTo>
                    <a:pt x="1840638" y="622759"/>
                  </a:lnTo>
                  <a:lnTo>
                    <a:pt x="1823644" y="579661"/>
                  </a:lnTo>
                  <a:lnTo>
                    <a:pt x="1804637" y="537621"/>
                  </a:lnTo>
                  <a:lnTo>
                    <a:pt x="1783677" y="496700"/>
                  </a:lnTo>
                  <a:lnTo>
                    <a:pt x="1760824" y="456955"/>
                  </a:lnTo>
                  <a:lnTo>
                    <a:pt x="1736136" y="418448"/>
                  </a:lnTo>
                  <a:lnTo>
                    <a:pt x="1709675" y="381238"/>
                  </a:lnTo>
                  <a:lnTo>
                    <a:pt x="1681500" y="345385"/>
                  </a:lnTo>
                  <a:lnTo>
                    <a:pt x="1651669" y="310948"/>
                  </a:lnTo>
                  <a:lnTo>
                    <a:pt x="1620243" y="277987"/>
                  </a:lnTo>
                  <a:lnTo>
                    <a:pt x="1587282" y="246561"/>
                  </a:lnTo>
                  <a:lnTo>
                    <a:pt x="1552845" y="216730"/>
                  </a:lnTo>
                  <a:lnTo>
                    <a:pt x="1516991" y="188555"/>
                  </a:lnTo>
                  <a:lnTo>
                    <a:pt x="1479782" y="162093"/>
                  </a:lnTo>
                  <a:lnTo>
                    <a:pt x="1441275" y="137406"/>
                  </a:lnTo>
                  <a:lnTo>
                    <a:pt x="1401530" y="114553"/>
                  </a:lnTo>
                  <a:lnTo>
                    <a:pt x="1360609" y="93593"/>
                  </a:lnTo>
                  <a:lnTo>
                    <a:pt x="1318569" y="74586"/>
                  </a:lnTo>
                  <a:lnTo>
                    <a:pt x="1275470" y="57592"/>
                  </a:lnTo>
                  <a:lnTo>
                    <a:pt x="1231374" y="42670"/>
                  </a:lnTo>
                  <a:lnTo>
                    <a:pt x="1186338" y="29881"/>
                  </a:lnTo>
                  <a:lnTo>
                    <a:pt x="1140422" y="19282"/>
                  </a:lnTo>
                  <a:lnTo>
                    <a:pt x="1093687" y="10936"/>
                  </a:lnTo>
                  <a:lnTo>
                    <a:pt x="1046192" y="4900"/>
                  </a:lnTo>
                  <a:lnTo>
                    <a:pt x="997996" y="1235"/>
                  </a:lnTo>
                  <a:lnTo>
                    <a:pt x="949159" y="0"/>
                  </a:lnTo>
                  <a:close/>
                </a:path>
              </a:pathLst>
            </a:custGeom>
            <a:solidFill>
              <a:srgbClr val="01CC9C">
                <a:alpha val="50195"/>
              </a:srgbClr>
            </a:solidFill>
          </p:spPr>
          <p:txBody>
            <a:bodyPr wrap="square" lIns="0" tIns="0" rIns="0" bIns="0" rtlCol="0"/>
            <a:lstStyle/>
            <a:p>
              <a:endParaRPr/>
            </a:p>
          </p:txBody>
        </p:sp>
        <p:sp>
          <p:nvSpPr>
            <p:cNvPr id="13" name="object 13"/>
            <p:cNvSpPr/>
            <p:nvPr/>
          </p:nvSpPr>
          <p:spPr>
            <a:xfrm>
              <a:off x="979589" y="2014220"/>
              <a:ext cx="1898650" cy="1898650"/>
            </a:xfrm>
            <a:custGeom>
              <a:avLst/>
              <a:gdLst/>
              <a:ahLst/>
              <a:cxnLst/>
              <a:rect l="l" t="t" r="r" b="b"/>
              <a:pathLst>
                <a:path w="1898650" h="1898650">
                  <a:moveTo>
                    <a:pt x="0" y="949070"/>
                  </a:moveTo>
                  <a:lnTo>
                    <a:pt x="1234" y="900234"/>
                  </a:lnTo>
                  <a:lnTo>
                    <a:pt x="4899" y="852038"/>
                  </a:lnTo>
                  <a:lnTo>
                    <a:pt x="10935" y="804543"/>
                  </a:lnTo>
                  <a:lnTo>
                    <a:pt x="19281" y="757808"/>
                  </a:lnTo>
                  <a:lnTo>
                    <a:pt x="29879" y="711892"/>
                  </a:lnTo>
                  <a:lnTo>
                    <a:pt x="42668" y="666856"/>
                  </a:lnTo>
                  <a:lnTo>
                    <a:pt x="57589" y="622759"/>
                  </a:lnTo>
                  <a:lnTo>
                    <a:pt x="74582" y="579661"/>
                  </a:lnTo>
                  <a:lnTo>
                    <a:pt x="93589" y="537621"/>
                  </a:lnTo>
                  <a:lnTo>
                    <a:pt x="114548" y="496700"/>
                  </a:lnTo>
                  <a:lnTo>
                    <a:pt x="137401" y="456955"/>
                  </a:lnTo>
                  <a:lnTo>
                    <a:pt x="162088" y="418448"/>
                  </a:lnTo>
                  <a:lnTo>
                    <a:pt x="188549" y="381238"/>
                  </a:lnTo>
                  <a:lnTo>
                    <a:pt x="216726" y="345385"/>
                  </a:lnTo>
                  <a:lnTo>
                    <a:pt x="246557" y="310948"/>
                  </a:lnTo>
                  <a:lnTo>
                    <a:pt x="277983" y="277987"/>
                  </a:lnTo>
                  <a:lnTo>
                    <a:pt x="310946" y="246561"/>
                  </a:lnTo>
                  <a:lnTo>
                    <a:pt x="345385" y="216730"/>
                  </a:lnTo>
                  <a:lnTo>
                    <a:pt x="381241" y="188555"/>
                  </a:lnTo>
                  <a:lnTo>
                    <a:pt x="418453" y="162093"/>
                  </a:lnTo>
                  <a:lnTo>
                    <a:pt x="456963" y="137406"/>
                  </a:lnTo>
                  <a:lnTo>
                    <a:pt x="496712" y="114553"/>
                  </a:lnTo>
                  <a:lnTo>
                    <a:pt x="537638" y="93593"/>
                  </a:lnTo>
                  <a:lnTo>
                    <a:pt x="579683" y="74586"/>
                  </a:lnTo>
                  <a:lnTo>
                    <a:pt x="622787" y="57592"/>
                  </a:lnTo>
                  <a:lnTo>
                    <a:pt x="666890" y="42670"/>
                  </a:lnTo>
                  <a:lnTo>
                    <a:pt x="711933" y="29881"/>
                  </a:lnTo>
                  <a:lnTo>
                    <a:pt x="757856" y="19282"/>
                  </a:lnTo>
                  <a:lnTo>
                    <a:pt x="804600" y="10936"/>
                  </a:lnTo>
                  <a:lnTo>
                    <a:pt x="852105" y="4900"/>
                  </a:lnTo>
                  <a:lnTo>
                    <a:pt x="900311" y="1235"/>
                  </a:lnTo>
                  <a:lnTo>
                    <a:pt x="949159" y="0"/>
                  </a:lnTo>
                  <a:lnTo>
                    <a:pt x="997996" y="1235"/>
                  </a:lnTo>
                  <a:lnTo>
                    <a:pt x="1046192" y="4900"/>
                  </a:lnTo>
                  <a:lnTo>
                    <a:pt x="1093687" y="10936"/>
                  </a:lnTo>
                  <a:lnTo>
                    <a:pt x="1140422" y="19282"/>
                  </a:lnTo>
                  <a:lnTo>
                    <a:pt x="1186338" y="29881"/>
                  </a:lnTo>
                  <a:lnTo>
                    <a:pt x="1231374" y="42670"/>
                  </a:lnTo>
                  <a:lnTo>
                    <a:pt x="1275470" y="57592"/>
                  </a:lnTo>
                  <a:lnTo>
                    <a:pt x="1318569" y="74586"/>
                  </a:lnTo>
                  <a:lnTo>
                    <a:pt x="1360609" y="93593"/>
                  </a:lnTo>
                  <a:lnTo>
                    <a:pt x="1401530" y="114553"/>
                  </a:lnTo>
                  <a:lnTo>
                    <a:pt x="1441275" y="137406"/>
                  </a:lnTo>
                  <a:lnTo>
                    <a:pt x="1479782" y="162093"/>
                  </a:lnTo>
                  <a:lnTo>
                    <a:pt x="1516991" y="188555"/>
                  </a:lnTo>
                  <a:lnTo>
                    <a:pt x="1552845" y="216730"/>
                  </a:lnTo>
                  <a:lnTo>
                    <a:pt x="1587282" y="246561"/>
                  </a:lnTo>
                  <a:lnTo>
                    <a:pt x="1620243" y="277987"/>
                  </a:lnTo>
                  <a:lnTo>
                    <a:pt x="1651669" y="310948"/>
                  </a:lnTo>
                  <a:lnTo>
                    <a:pt x="1681500" y="345385"/>
                  </a:lnTo>
                  <a:lnTo>
                    <a:pt x="1709675" y="381238"/>
                  </a:lnTo>
                  <a:lnTo>
                    <a:pt x="1736136" y="418448"/>
                  </a:lnTo>
                  <a:lnTo>
                    <a:pt x="1760824" y="456955"/>
                  </a:lnTo>
                  <a:lnTo>
                    <a:pt x="1783677" y="496700"/>
                  </a:lnTo>
                  <a:lnTo>
                    <a:pt x="1804637" y="537621"/>
                  </a:lnTo>
                  <a:lnTo>
                    <a:pt x="1823644" y="579661"/>
                  </a:lnTo>
                  <a:lnTo>
                    <a:pt x="1840638" y="622759"/>
                  </a:lnTo>
                  <a:lnTo>
                    <a:pt x="1855560" y="666856"/>
                  </a:lnTo>
                  <a:lnTo>
                    <a:pt x="1868349" y="711892"/>
                  </a:lnTo>
                  <a:lnTo>
                    <a:pt x="1878947" y="757808"/>
                  </a:lnTo>
                  <a:lnTo>
                    <a:pt x="1887294" y="804543"/>
                  </a:lnTo>
                  <a:lnTo>
                    <a:pt x="1893330" y="852038"/>
                  </a:lnTo>
                  <a:lnTo>
                    <a:pt x="1896995" y="900234"/>
                  </a:lnTo>
                  <a:lnTo>
                    <a:pt x="1898230" y="949070"/>
                  </a:lnTo>
                  <a:lnTo>
                    <a:pt x="1896995" y="997919"/>
                  </a:lnTo>
                  <a:lnTo>
                    <a:pt x="1893330" y="1046125"/>
                  </a:lnTo>
                  <a:lnTo>
                    <a:pt x="1887294" y="1093631"/>
                  </a:lnTo>
                  <a:lnTo>
                    <a:pt x="1878947" y="1140375"/>
                  </a:lnTo>
                  <a:lnTo>
                    <a:pt x="1868349" y="1186299"/>
                  </a:lnTo>
                  <a:lnTo>
                    <a:pt x="1855560" y="1231344"/>
                  </a:lnTo>
                  <a:lnTo>
                    <a:pt x="1840638" y="1275448"/>
                  </a:lnTo>
                  <a:lnTo>
                    <a:pt x="1823644" y="1318553"/>
                  </a:lnTo>
                  <a:lnTo>
                    <a:pt x="1804637" y="1360599"/>
                  </a:lnTo>
                  <a:lnTo>
                    <a:pt x="1783677" y="1401527"/>
                  </a:lnTo>
                  <a:lnTo>
                    <a:pt x="1760824" y="1441277"/>
                  </a:lnTo>
                  <a:lnTo>
                    <a:pt x="1736136" y="1479789"/>
                  </a:lnTo>
                  <a:lnTo>
                    <a:pt x="1709675" y="1517003"/>
                  </a:lnTo>
                  <a:lnTo>
                    <a:pt x="1681500" y="1552860"/>
                  </a:lnTo>
                  <a:lnTo>
                    <a:pt x="1651669" y="1587301"/>
                  </a:lnTo>
                  <a:lnTo>
                    <a:pt x="1620243" y="1620265"/>
                  </a:lnTo>
                  <a:lnTo>
                    <a:pt x="1587282" y="1651694"/>
                  </a:lnTo>
                  <a:lnTo>
                    <a:pt x="1552845" y="1681527"/>
                  </a:lnTo>
                  <a:lnTo>
                    <a:pt x="1516991" y="1709705"/>
                  </a:lnTo>
                  <a:lnTo>
                    <a:pt x="1479782" y="1736168"/>
                  </a:lnTo>
                  <a:lnTo>
                    <a:pt x="1441275" y="1760857"/>
                  </a:lnTo>
                  <a:lnTo>
                    <a:pt x="1401530" y="1783711"/>
                  </a:lnTo>
                  <a:lnTo>
                    <a:pt x="1360609" y="1804672"/>
                  </a:lnTo>
                  <a:lnTo>
                    <a:pt x="1318569" y="1823680"/>
                  </a:lnTo>
                  <a:lnTo>
                    <a:pt x="1275470" y="1840675"/>
                  </a:lnTo>
                  <a:lnTo>
                    <a:pt x="1231374" y="1855597"/>
                  </a:lnTo>
                  <a:lnTo>
                    <a:pt x="1186338" y="1868387"/>
                  </a:lnTo>
                  <a:lnTo>
                    <a:pt x="1140422" y="1878985"/>
                  </a:lnTo>
                  <a:lnTo>
                    <a:pt x="1093687" y="1887332"/>
                  </a:lnTo>
                  <a:lnTo>
                    <a:pt x="1046192" y="1893368"/>
                  </a:lnTo>
                  <a:lnTo>
                    <a:pt x="997996" y="1897033"/>
                  </a:lnTo>
                  <a:lnTo>
                    <a:pt x="949159" y="1898268"/>
                  </a:lnTo>
                  <a:lnTo>
                    <a:pt x="900311" y="1897033"/>
                  </a:lnTo>
                  <a:lnTo>
                    <a:pt x="852105" y="1893368"/>
                  </a:lnTo>
                  <a:lnTo>
                    <a:pt x="804600" y="1887332"/>
                  </a:lnTo>
                  <a:lnTo>
                    <a:pt x="757856" y="1878985"/>
                  </a:lnTo>
                  <a:lnTo>
                    <a:pt x="711933" y="1868387"/>
                  </a:lnTo>
                  <a:lnTo>
                    <a:pt x="666890" y="1855597"/>
                  </a:lnTo>
                  <a:lnTo>
                    <a:pt x="622787" y="1840675"/>
                  </a:lnTo>
                  <a:lnTo>
                    <a:pt x="579683" y="1823680"/>
                  </a:lnTo>
                  <a:lnTo>
                    <a:pt x="537638" y="1804672"/>
                  </a:lnTo>
                  <a:lnTo>
                    <a:pt x="496712" y="1783711"/>
                  </a:lnTo>
                  <a:lnTo>
                    <a:pt x="456963" y="1760857"/>
                  </a:lnTo>
                  <a:lnTo>
                    <a:pt x="418453" y="1736168"/>
                  </a:lnTo>
                  <a:lnTo>
                    <a:pt x="381241" y="1709705"/>
                  </a:lnTo>
                  <a:lnTo>
                    <a:pt x="345385" y="1681527"/>
                  </a:lnTo>
                  <a:lnTo>
                    <a:pt x="310946" y="1651694"/>
                  </a:lnTo>
                  <a:lnTo>
                    <a:pt x="277983" y="1620266"/>
                  </a:lnTo>
                  <a:lnTo>
                    <a:pt x="246557" y="1587301"/>
                  </a:lnTo>
                  <a:lnTo>
                    <a:pt x="216726" y="1552860"/>
                  </a:lnTo>
                  <a:lnTo>
                    <a:pt x="188549" y="1517003"/>
                  </a:lnTo>
                  <a:lnTo>
                    <a:pt x="162088" y="1479789"/>
                  </a:lnTo>
                  <a:lnTo>
                    <a:pt x="137401" y="1441277"/>
                  </a:lnTo>
                  <a:lnTo>
                    <a:pt x="114548" y="1401527"/>
                  </a:lnTo>
                  <a:lnTo>
                    <a:pt x="93589" y="1360599"/>
                  </a:lnTo>
                  <a:lnTo>
                    <a:pt x="74582" y="1318553"/>
                  </a:lnTo>
                  <a:lnTo>
                    <a:pt x="57589" y="1275448"/>
                  </a:lnTo>
                  <a:lnTo>
                    <a:pt x="42668" y="1231344"/>
                  </a:lnTo>
                  <a:lnTo>
                    <a:pt x="29879" y="1186299"/>
                  </a:lnTo>
                  <a:lnTo>
                    <a:pt x="19281" y="1140375"/>
                  </a:lnTo>
                  <a:lnTo>
                    <a:pt x="10935" y="1093631"/>
                  </a:lnTo>
                  <a:lnTo>
                    <a:pt x="4899" y="1046125"/>
                  </a:lnTo>
                  <a:lnTo>
                    <a:pt x="1234" y="997919"/>
                  </a:lnTo>
                  <a:lnTo>
                    <a:pt x="0" y="949070"/>
                  </a:lnTo>
                  <a:close/>
                </a:path>
              </a:pathLst>
            </a:custGeom>
            <a:ln w="12700">
              <a:solidFill>
                <a:srgbClr val="FFFFFF"/>
              </a:solidFill>
            </a:ln>
          </p:spPr>
          <p:txBody>
            <a:bodyPr wrap="square" lIns="0" tIns="0" rIns="0" bIns="0" rtlCol="0"/>
            <a:lstStyle/>
            <a:p>
              <a:endParaRPr/>
            </a:p>
          </p:txBody>
        </p:sp>
        <p:sp>
          <p:nvSpPr>
            <p:cNvPr id="14" name="object 14"/>
            <p:cNvSpPr/>
            <p:nvPr/>
          </p:nvSpPr>
          <p:spPr>
            <a:xfrm>
              <a:off x="1603044" y="2587345"/>
              <a:ext cx="583565" cy="753110"/>
            </a:xfrm>
            <a:custGeom>
              <a:avLst/>
              <a:gdLst/>
              <a:ahLst/>
              <a:cxnLst/>
              <a:rect l="l" t="t" r="r" b="b"/>
              <a:pathLst>
                <a:path w="583564" h="753110">
                  <a:moveTo>
                    <a:pt x="235305" y="272935"/>
                  </a:moveTo>
                  <a:lnTo>
                    <a:pt x="112941" y="272935"/>
                  </a:lnTo>
                  <a:lnTo>
                    <a:pt x="112941" y="310578"/>
                  </a:lnTo>
                  <a:lnTo>
                    <a:pt x="235305" y="310578"/>
                  </a:lnTo>
                  <a:lnTo>
                    <a:pt x="235305" y="272935"/>
                  </a:lnTo>
                  <a:close/>
                </a:path>
                <a:path w="583564" h="753110">
                  <a:moveTo>
                    <a:pt x="470611" y="574141"/>
                  </a:moveTo>
                  <a:lnTo>
                    <a:pt x="112941" y="574141"/>
                  </a:lnTo>
                  <a:lnTo>
                    <a:pt x="112941" y="611784"/>
                  </a:lnTo>
                  <a:lnTo>
                    <a:pt x="470611" y="611784"/>
                  </a:lnTo>
                  <a:lnTo>
                    <a:pt x="470611" y="574141"/>
                  </a:lnTo>
                  <a:close/>
                </a:path>
                <a:path w="583564" h="753110">
                  <a:moveTo>
                    <a:pt x="470611" y="498830"/>
                  </a:moveTo>
                  <a:lnTo>
                    <a:pt x="112941" y="498830"/>
                  </a:lnTo>
                  <a:lnTo>
                    <a:pt x="112941" y="536486"/>
                  </a:lnTo>
                  <a:lnTo>
                    <a:pt x="470611" y="536486"/>
                  </a:lnTo>
                  <a:lnTo>
                    <a:pt x="470611" y="498830"/>
                  </a:lnTo>
                  <a:close/>
                </a:path>
                <a:path w="583564" h="753110">
                  <a:moveTo>
                    <a:pt x="470611" y="423532"/>
                  </a:moveTo>
                  <a:lnTo>
                    <a:pt x="112941" y="423532"/>
                  </a:lnTo>
                  <a:lnTo>
                    <a:pt x="112941" y="461187"/>
                  </a:lnTo>
                  <a:lnTo>
                    <a:pt x="470611" y="461187"/>
                  </a:lnTo>
                  <a:lnTo>
                    <a:pt x="470611" y="423532"/>
                  </a:lnTo>
                  <a:close/>
                </a:path>
                <a:path w="583564" h="753110">
                  <a:moveTo>
                    <a:pt x="470611" y="348234"/>
                  </a:moveTo>
                  <a:lnTo>
                    <a:pt x="112941" y="348234"/>
                  </a:lnTo>
                  <a:lnTo>
                    <a:pt x="112941" y="385889"/>
                  </a:lnTo>
                  <a:lnTo>
                    <a:pt x="470611" y="385889"/>
                  </a:lnTo>
                  <a:lnTo>
                    <a:pt x="470611" y="348234"/>
                  </a:lnTo>
                  <a:close/>
                </a:path>
                <a:path w="583564" h="753110">
                  <a:moveTo>
                    <a:pt x="583565" y="207048"/>
                  </a:moveTo>
                  <a:lnTo>
                    <a:pt x="572871" y="197624"/>
                  </a:lnTo>
                  <a:lnTo>
                    <a:pt x="527088" y="157353"/>
                  </a:lnTo>
                  <a:lnTo>
                    <a:pt x="527088" y="254101"/>
                  </a:lnTo>
                  <a:lnTo>
                    <a:pt x="527088" y="696506"/>
                  </a:lnTo>
                  <a:lnTo>
                    <a:pt x="56476" y="696506"/>
                  </a:lnTo>
                  <a:lnTo>
                    <a:pt x="56464" y="56438"/>
                  </a:lnTo>
                  <a:lnTo>
                    <a:pt x="291782" y="56438"/>
                  </a:lnTo>
                  <a:lnTo>
                    <a:pt x="291782" y="254101"/>
                  </a:lnTo>
                  <a:lnTo>
                    <a:pt x="527088" y="254101"/>
                  </a:lnTo>
                  <a:lnTo>
                    <a:pt x="527088" y="157353"/>
                  </a:lnTo>
                  <a:lnTo>
                    <a:pt x="465912" y="103517"/>
                  </a:lnTo>
                  <a:lnTo>
                    <a:pt x="465912" y="197624"/>
                  </a:lnTo>
                  <a:lnTo>
                    <a:pt x="348259" y="197624"/>
                  </a:lnTo>
                  <a:lnTo>
                    <a:pt x="348259" y="79971"/>
                  </a:lnTo>
                  <a:lnTo>
                    <a:pt x="465912" y="197624"/>
                  </a:lnTo>
                  <a:lnTo>
                    <a:pt x="465912" y="103517"/>
                  </a:lnTo>
                  <a:lnTo>
                    <a:pt x="439153" y="79971"/>
                  </a:lnTo>
                  <a:lnTo>
                    <a:pt x="412407" y="56438"/>
                  </a:lnTo>
                  <a:lnTo>
                    <a:pt x="348259" y="0"/>
                  </a:lnTo>
                  <a:lnTo>
                    <a:pt x="0" y="0"/>
                  </a:lnTo>
                  <a:lnTo>
                    <a:pt x="0" y="752983"/>
                  </a:lnTo>
                  <a:lnTo>
                    <a:pt x="583565" y="752983"/>
                  </a:lnTo>
                  <a:lnTo>
                    <a:pt x="583565" y="696506"/>
                  </a:lnTo>
                  <a:lnTo>
                    <a:pt x="583565" y="207048"/>
                  </a:lnTo>
                  <a:close/>
                </a:path>
              </a:pathLst>
            </a:custGeom>
            <a:solidFill>
              <a:srgbClr val="FFFFFF"/>
            </a:solidFill>
          </p:spPr>
          <p:txBody>
            <a:bodyPr wrap="square" lIns="0" tIns="0" rIns="0" bIns="0" rtlCol="0"/>
            <a:lstStyle/>
            <a:p>
              <a:endParaRPr/>
            </a:p>
          </p:txBody>
        </p:sp>
      </p:grpSp>
      <p:grpSp>
        <p:nvGrpSpPr>
          <p:cNvPr id="15" name="object 15"/>
          <p:cNvGrpSpPr/>
          <p:nvPr/>
        </p:nvGrpSpPr>
        <p:grpSpPr>
          <a:xfrm>
            <a:off x="3425316" y="2006092"/>
            <a:ext cx="1911350" cy="1911350"/>
            <a:chOff x="3425316" y="2006092"/>
            <a:chExt cx="1911350" cy="1911350"/>
          </a:xfrm>
        </p:grpSpPr>
        <p:sp>
          <p:nvSpPr>
            <p:cNvPr id="16" name="object 16"/>
            <p:cNvSpPr/>
            <p:nvPr/>
          </p:nvSpPr>
          <p:spPr>
            <a:xfrm>
              <a:off x="3431666" y="2012442"/>
              <a:ext cx="1898650" cy="1898650"/>
            </a:xfrm>
            <a:custGeom>
              <a:avLst/>
              <a:gdLst/>
              <a:ahLst/>
              <a:cxnLst/>
              <a:rect l="l" t="t" r="r" b="b"/>
              <a:pathLst>
                <a:path w="1898650" h="1898650">
                  <a:moveTo>
                    <a:pt x="949198" y="0"/>
                  </a:moveTo>
                  <a:lnTo>
                    <a:pt x="900349" y="1235"/>
                  </a:lnTo>
                  <a:lnTo>
                    <a:pt x="852143" y="4900"/>
                  </a:lnTo>
                  <a:lnTo>
                    <a:pt x="804637" y="10936"/>
                  </a:lnTo>
                  <a:lnTo>
                    <a:pt x="757893" y="19283"/>
                  </a:lnTo>
                  <a:lnTo>
                    <a:pt x="711969" y="29881"/>
                  </a:lnTo>
                  <a:lnTo>
                    <a:pt x="666924" y="42671"/>
                  </a:lnTo>
                  <a:lnTo>
                    <a:pt x="622820" y="57593"/>
                  </a:lnTo>
                  <a:lnTo>
                    <a:pt x="579715" y="74588"/>
                  </a:lnTo>
                  <a:lnTo>
                    <a:pt x="537669" y="93596"/>
                  </a:lnTo>
                  <a:lnTo>
                    <a:pt x="496741" y="114557"/>
                  </a:lnTo>
                  <a:lnTo>
                    <a:pt x="456991" y="137411"/>
                  </a:lnTo>
                  <a:lnTo>
                    <a:pt x="418479" y="162100"/>
                  </a:lnTo>
                  <a:lnTo>
                    <a:pt x="381265" y="188563"/>
                  </a:lnTo>
                  <a:lnTo>
                    <a:pt x="345408" y="216741"/>
                  </a:lnTo>
                  <a:lnTo>
                    <a:pt x="310967" y="246574"/>
                  </a:lnTo>
                  <a:lnTo>
                    <a:pt x="278002" y="278003"/>
                  </a:lnTo>
                  <a:lnTo>
                    <a:pt x="246574" y="310967"/>
                  </a:lnTo>
                  <a:lnTo>
                    <a:pt x="216741" y="345408"/>
                  </a:lnTo>
                  <a:lnTo>
                    <a:pt x="188563" y="381265"/>
                  </a:lnTo>
                  <a:lnTo>
                    <a:pt x="162100" y="418479"/>
                  </a:lnTo>
                  <a:lnTo>
                    <a:pt x="137411" y="456991"/>
                  </a:lnTo>
                  <a:lnTo>
                    <a:pt x="114557" y="496741"/>
                  </a:lnTo>
                  <a:lnTo>
                    <a:pt x="93596" y="537669"/>
                  </a:lnTo>
                  <a:lnTo>
                    <a:pt x="74588" y="579715"/>
                  </a:lnTo>
                  <a:lnTo>
                    <a:pt x="57593" y="622820"/>
                  </a:lnTo>
                  <a:lnTo>
                    <a:pt x="42671" y="666924"/>
                  </a:lnTo>
                  <a:lnTo>
                    <a:pt x="29881" y="711969"/>
                  </a:lnTo>
                  <a:lnTo>
                    <a:pt x="19283" y="757893"/>
                  </a:lnTo>
                  <a:lnTo>
                    <a:pt x="10936" y="804637"/>
                  </a:lnTo>
                  <a:lnTo>
                    <a:pt x="4900" y="852143"/>
                  </a:lnTo>
                  <a:lnTo>
                    <a:pt x="1235" y="900349"/>
                  </a:lnTo>
                  <a:lnTo>
                    <a:pt x="0" y="949198"/>
                  </a:lnTo>
                  <a:lnTo>
                    <a:pt x="1235" y="998034"/>
                  </a:lnTo>
                  <a:lnTo>
                    <a:pt x="4900" y="1046230"/>
                  </a:lnTo>
                  <a:lnTo>
                    <a:pt x="10936" y="1093725"/>
                  </a:lnTo>
                  <a:lnTo>
                    <a:pt x="19283" y="1140460"/>
                  </a:lnTo>
                  <a:lnTo>
                    <a:pt x="29881" y="1186376"/>
                  </a:lnTo>
                  <a:lnTo>
                    <a:pt x="42671" y="1231412"/>
                  </a:lnTo>
                  <a:lnTo>
                    <a:pt x="57593" y="1275509"/>
                  </a:lnTo>
                  <a:lnTo>
                    <a:pt x="74588" y="1318607"/>
                  </a:lnTo>
                  <a:lnTo>
                    <a:pt x="93596" y="1360647"/>
                  </a:lnTo>
                  <a:lnTo>
                    <a:pt x="114557" y="1401568"/>
                  </a:lnTo>
                  <a:lnTo>
                    <a:pt x="137411" y="1441313"/>
                  </a:lnTo>
                  <a:lnTo>
                    <a:pt x="162100" y="1479820"/>
                  </a:lnTo>
                  <a:lnTo>
                    <a:pt x="188563" y="1517030"/>
                  </a:lnTo>
                  <a:lnTo>
                    <a:pt x="216741" y="1552883"/>
                  </a:lnTo>
                  <a:lnTo>
                    <a:pt x="246574" y="1587320"/>
                  </a:lnTo>
                  <a:lnTo>
                    <a:pt x="278003" y="1620281"/>
                  </a:lnTo>
                  <a:lnTo>
                    <a:pt x="310967" y="1651707"/>
                  </a:lnTo>
                  <a:lnTo>
                    <a:pt x="345408" y="1681538"/>
                  </a:lnTo>
                  <a:lnTo>
                    <a:pt x="381265" y="1709713"/>
                  </a:lnTo>
                  <a:lnTo>
                    <a:pt x="418479" y="1736175"/>
                  </a:lnTo>
                  <a:lnTo>
                    <a:pt x="456991" y="1760862"/>
                  </a:lnTo>
                  <a:lnTo>
                    <a:pt x="496741" y="1783715"/>
                  </a:lnTo>
                  <a:lnTo>
                    <a:pt x="537669" y="1804675"/>
                  </a:lnTo>
                  <a:lnTo>
                    <a:pt x="579715" y="1823682"/>
                  </a:lnTo>
                  <a:lnTo>
                    <a:pt x="622820" y="1840676"/>
                  </a:lnTo>
                  <a:lnTo>
                    <a:pt x="666924" y="1855598"/>
                  </a:lnTo>
                  <a:lnTo>
                    <a:pt x="711969" y="1868387"/>
                  </a:lnTo>
                  <a:lnTo>
                    <a:pt x="757893" y="1878986"/>
                  </a:lnTo>
                  <a:lnTo>
                    <a:pt x="804637" y="1887332"/>
                  </a:lnTo>
                  <a:lnTo>
                    <a:pt x="852143" y="1893368"/>
                  </a:lnTo>
                  <a:lnTo>
                    <a:pt x="900349" y="1897033"/>
                  </a:lnTo>
                  <a:lnTo>
                    <a:pt x="949198" y="1898269"/>
                  </a:lnTo>
                  <a:lnTo>
                    <a:pt x="998034" y="1897033"/>
                  </a:lnTo>
                  <a:lnTo>
                    <a:pt x="1046230" y="1893368"/>
                  </a:lnTo>
                  <a:lnTo>
                    <a:pt x="1093725" y="1887332"/>
                  </a:lnTo>
                  <a:lnTo>
                    <a:pt x="1140460" y="1878986"/>
                  </a:lnTo>
                  <a:lnTo>
                    <a:pt x="1186376" y="1868387"/>
                  </a:lnTo>
                  <a:lnTo>
                    <a:pt x="1231412" y="1855598"/>
                  </a:lnTo>
                  <a:lnTo>
                    <a:pt x="1275509" y="1840676"/>
                  </a:lnTo>
                  <a:lnTo>
                    <a:pt x="1318607" y="1823682"/>
                  </a:lnTo>
                  <a:lnTo>
                    <a:pt x="1360647" y="1804675"/>
                  </a:lnTo>
                  <a:lnTo>
                    <a:pt x="1401568" y="1783715"/>
                  </a:lnTo>
                  <a:lnTo>
                    <a:pt x="1441313" y="1760862"/>
                  </a:lnTo>
                  <a:lnTo>
                    <a:pt x="1479820" y="1736175"/>
                  </a:lnTo>
                  <a:lnTo>
                    <a:pt x="1517030" y="1709713"/>
                  </a:lnTo>
                  <a:lnTo>
                    <a:pt x="1552883" y="1681538"/>
                  </a:lnTo>
                  <a:lnTo>
                    <a:pt x="1587320" y="1651707"/>
                  </a:lnTo>
                  <a:lnTo>
                    <a:pt x="1620281" y="1620281"/>
                  </a:lnTo>
                  <a:lnTo>
                    <a:pt x="1651707" y="1587320"/>
                  </a:lnTo>
                  <a:lnTo>
                    <a:pt x="1681538" y="1552883"/>
                  </a:lnTo>
                  <a:lnTo>
                    <a:pt x="1709713" y="1517030"/>
                  </a:lnTo>
                  <a:lnTo>
                    <a:pt x="1736175" y="1479820"/>
                  </a:lnTo>
                  <a:lnTo>
                    <a:pt x="1760862" y="1441313"/>
                  </a:lnTo>
                  <a:lnTo>
                    <a:pt x="1783715" y="1401568"/>
                  </a:lnTo>
                  <a:lnTo>
                    <a:pt x="1804675" y="1360647"/>
                  </a:lnTo>
                  <a:lnTo>
                    <a:pt x="1823682" y="1318607"/>
                  </a:lnTo>
                  <a:lnTo>
                    <a:pt x="1840676" y="1275509"/>
                  </a:lnTo>
                  <a:lnTo>
                    <a:pt x="1855598" y="1231412"/>
                  </a:lnTo>
                  <a:lnTo>
                    <a:pt x="1868387" y="1186376"/>
                  </a:lnTo>
                  <a:lnTo>
                    <a:pt x="1878986" y="1140460"/>
                  </a:lnTo>
                  <a:lnTo>
                    <a:pt x="1887332" y="1093725"/>
                  </a:lnTo>
                  <a:lnTo>
                    <a:pt x="1893368" y="1046230"/>
                  </a:lnTo>
                  <a:lnTo>
                    <a:pt x="1897033" y="998034"/>
                  </a:lnTo>
                  <a:lnTo>
                    <a:pt x="1898269" y="949198"/>
                  </a:lnTo>
                  <a:lnTo>
                    <a:pt x="1897033" y="900349"/>
                  </a:lnTo>
                  <a:lnTo>
                    <a:pt x="1893368" y="852143"/>
                  </a:lnTo>
                  <a:lnTo>
                    <a:pt x="1887332" y="804637"/>
                  </a:lnTo>
                  <a:lnTo>
                    <a:pt x="1878986" y="757893"/>
                  </a:lnTo>
                  <a:lnTo>
                    <a:pt x="1868387" y="711969"/>
                  </a:lnTo>
                  <a:lnTo>
                    <a:pt x="1855598" y="666924"/>
                  </a:lnTo>
                  <a:lnTo>
                    <a:pt x="1840676" y="622820"/>
                  </a:lnTo>
                  <a:lnTo>
                    <a:pt x="1823682" y="579715"/>
                  </a:lnTo>
                  <a:lnTo>
                    <a:pt x="1804675" y="537669"/>
                  </a:lnTo>
                  <a:lnTo>
                    <a:pt x="1783715" y="496741"/>
                  </a:lnTo>
                  <a:lnTo>
                    <a:pt x="1760862" y="456991"/>
                  </a:lnTo>
                  <a:lnTo>
                    <a:pt x="1736175" y="418479"/>
                  </a:lnTo>
                  <a:lnTo>
                    <a:pt x="1709713" y="381265"/>
                  </a:lnTo>
                  <a:lnTo>
                    <a:pt x="1681538" y="345408"/>
                  </a:lnTo>
                  <a:lnTo>
                    <a:pt x="1651707" y="310967"/>
                  </a:lnTo>
                  <a:lnTo>
                    <a:pt x="1620281" y="278002"/>
                  </a:lnTo>
                  <a:lnTo>
                    <a:pt x="1587320" y="246574"/>
                  </a:lnTo>
                  <a:lnTo>
                    <a:pt x="1552883" y="216741"/>
                  </a:lnTo>
                  <a:lnTo>
                    <a:pt x="1517030" y="188563"/>
                  </a:lnTo>
                  <a:lnTo>
                    <a:pt x="1479820" y="162100"/>
                  </a:lnTo>
                  <a:lnTo>
                    <a:pt x="1441313" y="137411"/>
                  </a:lnTo>
                  <a:lnTo>
                    <a:pt x="1401568" y="114557"/>
                  </a:lnTo>
                  <a:lnTo>
                    <a:pt x="1360647" y="93596"/>
                  </a:lnTo>
                  <a:lnTo>
                    <a:pt x="1318607" y="74588"/>
                  </a:lnTo>
                  <a:lnTo>
                    <a:pt x="1275509" y="57593"/>
                  </a:lnTo>
                  <a:lnTo>
                    <a:pt x="1231412" y="42671"/>
                  </a:lnTo>
                  <a:lnTo>
                    <a:pt x="1186376" y="29881"/>
                  </a:lnTo>
                  <a:lnTo>
                    <a:pt x="1140460" y="19283"/>
                  </a:lnTo>
                  <a:lnTo>
                    <a:pt x="1093725" y="10936"/>
                  </a:lnTo>
                  <a:lnTo>
                    <a:pt x="1046230" y="4900"/>
                  </a:lnTo>
                  <a:lnTo>
                    <a:pt x="998034" y="1235"/>
                  </a:lnTo>
                  <a:lnTo>
                    <a:pt x="949198" y="0"/>
                  </a:lnTo>
                  <a:close/>
                </a:path>
              </a:pathLst>
            </a:custGeom>
            <a:solidFill>
              <a:srgbClr val="3946D1">
                <a:alpha val="50195"/>
              </a:srgbClr>
            </a:solidFill>
          </p:spPr>
          <p:txBody>
            <a:bodyPr wrap="square" lIns="0" tIns="0" rIns="0" bIns="0" rtlCol="0"/>
            <a:lstStyle/>
            <a:p>
              <a:endParaRPr/>
            </a:p>
          </p:txBody>
        </p:sp>
        <p:sp>
          <p:nvSpPr>
            <p:cNvPr id="17" name="object 17"/>
            <p:cNvSpPr/>
            <p:nvPr/>
          </p:nvSpPr>
          <p:spPr>
            <a:xfrm>
              <a:off x="3431666" y="2012442"/>
              <a:ext cx="1898650" cy="1898650"/>
            </a:xfrm>
            <a:custGeom>
              <a:avLst/>
              <a:gdLst/>
              <a:ahLst/>
              <a:cxnLst/>
              <a:rect l="l" t="t" r="r" b="b"/>
              <a:pathLst>
                <a:path w="1898650" h="1898650">
                  <a:moveTo>
                    <a:pt x="0" y="949198"/>
                  </a:moveTo>
                  <a:lnTo>
                    <a:pt x="1235" y="900349"/>
                  </a:lnTo>
                  <a:lnTo>
                    <a:pt x="4900" y="852143"/>
                  </a:lnTo>
                  <a:lnTo>
                    <a:pt x="10936" y="804637"/>
                  </a:lnTo>
                  <a:lnTo>
                    <a:pt x="19283" y="757893"/>
                  </a:lnTo>
                  <a:lnTo>
                    <a:pt x="29881" y="711969"/>
                  </a:lnTo>
                  <a:lnTo>
                    <a:pt x="42671" y="666924"/>
                  </a:lnTo>
                  <a:lnTo>
                    <a:pt x="57593" y="622820"/>
                  </a:lnTo>
                  <a:lnTo>
                    <a:pt x="74588" y="579715"/>
                  </a:lnTo>
                  <a:lnTo>
                    <a:pt x="93596" y="537669"/>
                  </a:lnTo>
                  <a:lnTo>
                    <a:pt x="114557" y="496741"/>
                  </a:lnTo>
                  <a:lnTo>
                    <a:pt x="137411" y="456991"/>
                  </a:lnTo>
                  <a:lnTo>
                    <a:pt x="162100" y="418479"/>
                  </a:lnTo>
                  <a:lnTo>
                    <a:pt x="188563" y="381265"/>
                  </a:lnTo>
                  <a:lnTo>
                    <a:pt x="216741" y="345408"/>
                  </a:lnTo>
                  <a:lnTo>
                    <a:pt x="246574" y="310967"/>
                  </a:lnTo>
                  <a:lnTo>
                    <a:pt x="278002" y="278003"/>
                  </a:lnTo>
                  <a:lnTo>
                    <a:pt x="310967" y="246574"/>
                  </a:lnTo>
                  <a:lnTo>
                    <a:pt x="345408" y="216741"/>
                  </a:lnTo>
                  <a:lnTo>
                    <a:pt x="381265" y="188563"/>
                  </a:lnTo>
                  <a:lnTo>
                    <a:pt x="418479" y="162100"/>
                  </a:lnTo>
                  <a:lnTo>
                    <a:pt x="456991" y="137411"/>
                  </a:lnTo>
                  <a:lnTo>
                    <a:pt x="496741" y="114557"/>
                  </a:lnTo>
                  <a:lnTo>
                    <a:pt x="537669" y="93596"/>
                  </a:lnTo>
                  <a:lnTo>
                    <a:pt x="579715" y="74588"/>
                  </a:lnTo>
                  <a:lnTo>
                    <a:pt x="622820" y="57593"/>
                  </a:lnTo>
                  <a:lnTo>
                    <a:pt x="666924" y="42671"/>
                  </a:lnTo>
                  <a:lnTo>
                    <a:pt x="711969" y="29881"/>
                  </a:lnTo>
                  <a:lnTo>
                    <a:pt x="757893" y="19283"/>
                  </a:lnTo>
                  <a:lnTo>
                    <a:pt x="804637" y="10936"/>
                  </a:lnTo>
                  <a:lnTo>
                    <a:pt x="852143" y="4900"/>
                  </a:lnTo>
                  <a:lnTo>
                    <a:pt x="900349" y="1235"/>
                  </a:lnTo>
                  <a:lnTo>
                    <a:pt x="949198" y="0"/>
                  </a:lnTo>
                  <a:lnTo>
                    <a:pt x="998034" y="1235"/>
                  </a:lnTo>
                  <a:lnTo>
                    <a:pt x="1046230" y="4900"/>
                  </a:lnTo>
                  <a:lnTo>
                    <a:pt x="1093725" y="10936"/>
                  </a:lnTo>
                  <a:lnTo>
                    <a:pt x="1140460" y="19283"/>
                  </a:lnTo>
                  <a:lnTo>
                    <a:pt x="1186376" y="29881"/>
                  </a:lnTo>
                  <a:lnTo>
                    <a:pt x="1231412" y="42671"/>
                  </a:lnTo>
                  <a:lnTo>
                    <a:pt x="1275509" y="57593"/>
                  </a:lnTo>
                  <a:lnTo>
                    <a:pt x="1318607" y="74588"/>
                  </a:lnTo>
                  <a:lnTo>
                    <a:pt x="1360647" y="93596"/>
                  </a:lnTo>
                  <a:lnTo>
                    <a:pt x="1401568" y="114557"/>
                  </a:lnTo>
                  <a:lnTo>
                    <a:pt x="1441313" y="137411"/>
                  </a:lnTo>
                  <a:lnTo>
                    <a:pt x="1479820" y="162100"/>
                  </a:lnTo>
                  <a:lnTo>
                    <a:pt x="1517030" y="188563"/>
                  </a:lnTo>
                  <a:lnTo>
                    <a:pt x="1552883" y="216741"/>
                  </a:lnTo>
                  <a:lnTo>
                    <a:pt x="1587320" y="246574"/>
                  </a:lnTo>
                  <a:lnTo>
                    <a:pt x="1620281" y="278002"/>
                  </a:lnTo>
                  <a:lnTo>
                    <a:pt x="1651707" y="310967"/>
                  </a:lnTo>
                  <a:lnTo>
                    <a:pt x="1681538" y="345408"/>
                  </a:lnTo>
                  <a:lnTo>
                    <a:pt x="1709713" y="381265"/>
                  </a:lnTo>
                  <a:lnTo>
                    <a:pt x="1736175" y="418479"/>
                  </a:lnTo>
                  <a:lnTo>
                    <a:pt x="1760862" y="456991"/>
                  </a:lnTo>
                  <a:lnTo>
                    <a:pt x="1783715" y="496741"/>
                  </a:lnTo>
                  <a:lnTo>
                    <a:pt x="1804675" y="537669"/>
                  </a:lnTo>
                  <a:lnTo>
                    <a:pt x="1823682" y="579715"/>
                  </a:lnTo>
                  <a:lnTo>
                    <a:pt x="1840676" y="622820"/>
                  </a:lnTo>
                  <a:lnTo>
                    <a:pt x="1855598" y="666924"/>
                  </a:lnTo>
                  <a:lnTo>
                    <a:pt x="1868387" y="711969"/>
                  </a:lnTo>
                  <a:lnTo>
                    <a:pt x="1878986" y="757893"/>
                  </a:lnTo>
                  <a:lnTo>
                    <a:pt x="1887332" y="804637"/>
                  </a:lnTo>
                  <a:lnTo>
                    <a:pt x="1893368" y="852143"/>
                  </a:lnTo>
                  <a:lnTo>
                    <a:pt x="1897033" y="900349"/>
                  </a:lnTo>
                  <a:lnTo>
                    <a:pt x="1898269" y="949198"/>
                  </a:lnTo>
                  <a:lnTo>
                    <a:pt x="1897033" y="998034"/>
                  </a:lnTo>
                  <a:lnTo>
                    <a:pt x="1893368" y="1046230"/>
                  </a:lnTo>
                  <a:lnTo>
                    <a:pt x="1887332" y="1093725"/>
                  </a:lnTo>
                  <a:lnTo>
                    <a:pt x="1878986" y="1140460"/>
                  </a:lnTo>
                  <a:lnTo>
                    <a:pt x="1868387" y="1186376"/>
                  </a:lnTo>
                  <a:lnTo>
                    <a:pt x="1855598" y="1231412"/>
                  </a:lnTo>
                  <a:lnTo>
                    <a:pt x="1840676" y="1275509"/>
                  </a:lnTo>
                  <a:lnTo>
                    <a:pt x="1823682" y="1318607"/>
                  </a:lnTo>
                  <a:lnTo>
                    <a:pt x="1804675" y="1360647"/>
                  </a:lnTo>
                  <a:lnTo>
                    <a:pt x="1783715" y="1401568"/>
                  </a:lnTo>
                  <a:lnTo>
                    <a:pt x="1760862" y="1441313"/>
                  </a:lnTo>
                  <a:lnTo>
                    <a:pt x="1736175" y="1479820"/>
                  </a:lnTo>
                  <a:lnTo>
                    <a:pt x="1709713" y="1517030"/>
                  </a:lnTo>
                  <a:lnTo>
                    <a:pt x="1681538" y="1552883"/>
                  </a:lnTo>
                  <a:lnTo>
                    <a:pt x="1651707" y="1587320"/>
                  </a:lnTo>
                  <a:lnTo>
                    <a:pt x="1620281" y="1620281"/>
                  </a:lnTo>
                  <a:lnTo>
                    <a:pt x="1587320" y="1651707"/>
                  </a:lnTo>
                  <a:lnTo>
                    <a:pt x="1552883" y="1681538"/>
                  </a:lnTo>
                  <a:lnTo>
                    <a:pt x="1517030" y="1709713"/>
                  </a:lnTo>
                  <a:lnTo>
                    <a:pt x="1479820" y="1736175"/>
                  </a:lnTo>
                  <a:lnTo>
                    <a:pt x="1441313" y="1760862"/>
                  </a:lnTo>
                  <a:lnTo>
                    <a:pt x="1401568" y="1783715"/>
                  </a:lnTo>
                  <a:lnTo>
                    <a:pt x="1360647" y="1804675"/>
                  </a:lnTo>
                  <a:lnTo>
                    <a:pt x="1318607" y="1823682"/>
                  </a:lnTo>
                  <a:lnTo>
                    <a:pt x="1275509" y="1840676"/>
                  </a:lnTo>
                  <a:lnTo>
                    <a:pt x="1231412" y="1855598"/>
                  </a:lnTo>
                  <a:lnTo>
                    <a:pt x="1186376" y="1868387"/>
                  </a:lnTo>
                  <a:lnTo>
                    <a:pt x="1140460" y="1878986"/>
                  </a:lnTo>
                  <a:lnTo>
                    <a:pt x="1093725" y="1887332"/>
                  </a:lnTo>
                  <a:lnTo>
                    <a:pt x="1046230" y="1893368"/>
                  </a:lnTo>
                  <a:lnTo>
                    <a:pt x="998034" y="1897033"/>
                  </a:lnTo>
                  <a:lnTo>
                    <a:pt x="949198" y="1898269"/>
                  </a:lnTo>
                  <a:lnTo>
                    <a:pt x="900349" y="1897033"/>
                  </a:lnTo>
                  <a:lnTo>
                    <a:pt x="852143" y="1893368"/>
                  </a:lnTo>
                  <a:lnTo>
                    <a:pt x="804637" y="1887332"/>
                  </a:lnTo>
                  <a:lnTo>
                    <a:pt x="757893" y="1878986"/>
                  </a:lnTo>
                  <a:lnTo>
                    <a:pt x="711969" y="1868387"/>
                  </a:lnTo>
                  <a:lnTo>
                    <a:pt x="666924" y="1855598"/>
                  </a:lnTo>
                  <a:lnTo>
                    <a:pt x="622820" y="1840676"/>
                  </a:lnTo>
                  <a:lnTo>
                    <a:pt x="579715" y="1823682"/>
                  </a:lnTo>
                  <a:lnTo>
                    <a:pt x="537669" y="1804675"/>
                  </a:lnTo>
                  <a:lnTo>
                    <a:pt x="496741" y="1783715"/>
                  </a:lnTo>
                  <a:lnTo>
                    <a:pt x="456991" y="1760862"/>
                  </a:lnTo>
                  <a:lnTo>
                    <a:pt x="418479" y="1736175"/>
                  </a:lnTo>
                  <a:lnTo>
                    <a:pt x="381265" y="1709713"/>
                  </a:lnTo>
                  <a:lnTo>
                    <a:pt x="345408" y="1681538"/>
                  </a:lnTo>
                  <a:lnTo>
                    <a:pt x="310967" y="1651707"/>
                  </a:lnTo>
                  <a:lnTo>
                    <a:pt x="278003" y="1620281"/>
                  </a:lnTo>
                  <a:lnTo>
                    <a:pt x="246574" y="1587320"/>
                  </a:lnTo>
                  <a:lnTo>
                    <a:pt x="216741" y="1552883"/>
                  </a:lnTo>
                  <a:lnTo>
                    <a:pt x="188563" y="1517030"/>
                  </a:lnTo>
                  <a:lnTo>
                    <a:pt x="162100" y="1479820"/>
                  </a:lnTo>
                  <a:lnTo>
                    <a:pt x="137411" y="1441313"/>
                  </a:lnTo>
                  <a:lnTo>
                    <a:pt x="114557" y="1401568"/>
                  </a:lnTo>
                  <a:lnTo>
                    <a:pt x="93596" y="1360647"/>
                  </a:lnTo>
                  <a:lnTo>
                    <a:pt x="74588" y="1318607"/>
                  </a:lnTo>
                  <a:lnTo>
                    <a:pt x="57593" y="1275509"/>
                  </a:lnTo>
                  <a:lnTo>
                    <a:pt x="42671" y="1231412"/>
                  </a:lnTo>
                  <a:lnTo>
                    <a:pt x="29881" y="1186376"/>
                  </a:lnTo>
                  <a:lnTo>
                    <a:pt x="19283" y="1140460"/>
                  </a:lnTo>
                  <a:lnTo>
                    <a:pt x="10936" y="1093725"/>
                  </a:lnTo>
                  <a:lnTo>
                    <a:pt x="4900" y="1046230"/>
                  </a:lnTo>
                  <a:lnTo>
                    <a:pt x="1235" y="998034"/>
                  </a:lnTo>
                  <a:lnTo>
                    <a:pt x="0" y="949198"/>
                  </a:lnTo>
                  <a:close/>
                </a:path>
              </a:pathLst>
            </a:custGeom>
            <a:ln w="12700">
              <a:solidFill>
                <a:srgbClr val="FFFFFF"/>
              </a:solidFill>
            </a:ln>
          </p:spPr>
          <p:txBody>
            <a:bodyPr wrap="square" lIns="0" tIns="0" rIns="0" bIns="0" rtlCol="0"/>
            <a:lstStyle/>
            <a:p>
              <a:endParaRPr/>
            </a:p>
          </p:txBody>
        </p:sp>
        <p:sp>
          <p:nvSpPr>
            <p:cNvPr id="18" name="object 18"/>
            <p:cNvSpPr/>
            <p:nvPr/>
          </p:nvSpPr>
          <p:spPr>
            <a:xfrm>
              <a:off x="4036517" y="2646946"/>
              <a:ext cx="715645" cy="706120"/>
            </a:xfrm>
            <a:custGeom>
              <a:avLst/>
              <a:gdLst/>
              <a:ahLst/>
              <a:cxnLst/>
              <a:rect l="l" t="t" r="r" b="b"/>
              <a:pathLst>
                <a:path w="715645" h="706120">
                  <a:moveTo>
                    <a:pt x="282371" y="291757"/>
                  </a:moveTo>
                  <a:lnTo>
                    <a:pt x="207073" y="291757"/>
                  </a:lnTo>
                  <a:lnTo>
                    <a:pt x="207073" y="404710"/>
                  </a:lnTo>
                  <a:lnTo>
                    <a:pt x="282371" y="404710"/>
                  </a:lnTo>
                  <a:lnTo>
                    <a:pt x="282371" y="291757"/>
                  </a:lnTo>
                  <a:close/>
                </a:path>
                <a:path w="715645" h="706120">
                  <a:moveTo>
                    <a:pt x="395312" y="225869"/>
                  </a:moveTo>
                  <a:lnTo>
                    <a:pt x="320014" y="225869"/>
                  </a:lnTo>
                  <a:lnTo>
                    <a:pt x="320014" y="404710"/>
                  </a:lnTo>
                  <a:lnTo>
                    <a:pt x="395312" y="404710"/>
                  </a:lnTo>
                  <a:lnTo>
                    <a:pt x="395312" y="225869"/>
                  </a:lnTo>
                  <a:close/>
                </a:path>
                <a:path w="715645" h="706120">
                  <a:moveTo>
                    <a:pt x="508266" y="141160"/>
                  </a:moveTo>
                  <a:lnTo>
                    <a:pt x="432968" y="141160"/>
                  </a:lnTo>
                  <a:lnTo>
                    <a:pt x="432968" y="404710"/>
                  </a:lnTo>
                  <a:lnTo>
                    <a:pt x="508266" y="404710"/>
                  </a:lnTo>
                  <a:lnTo>
                    <a:pt x="508266" y="141160"/>
                  </a:lnTo>
                  <a:close/>
                </a:path>
                <a:path w="715645" h="706120">
                  <a:moveTo>
                    <a:pt x="715340" y="56451"/>
                  </a:moveTo>
                  <a:lnTo>
                    <a:pt x="713867" y="49123"/>
                  </a:lnTo>
                  <a:lnTo>
                    <a:pt x="709841" y="43129"/>
                  </a:lnTo>
                  <a:lnTo>
                    <a:pt x="703859" y="39103"/>
                  </a:lnTo>
                  <a:lnTo>
                    <a:pt x="696518" y="37617"/>
                  </a:lnTo>
                  <a:lnTo>
                    <a:pt x="621207" y="37617"/>
                  </a:lnTo>
                  <a:lnTo>
                    <a:pt x="621207" y="103505"/>
                  </a:lnTo>
                  <a:lnTo>
                    <a:pt x="621207" y="442366"/>
                  </a:lnTo>
                  <a:lnTo>
                    <a:pt x="94119" y="442366"/>
                  </a:lnTo>
                  <a:lnTo>
                    <a:pt x="94119" y="103505"/>
                  </a:lnTo>
                  <a:lnTo>
                    <a:pt x="621207" y="103505"/>
                  </a:lnTo>
                  <a:lnTo>
                    <a:pt x="621207" y="37617"/>
                  </a:lnTo>
                  <a:lnTo>
                    <a:pt x="376491" y="37617"/>
                  </a:lnTo>
                  <a:lnTo>
                    <a:pt x="376491" y="18821"/>
                  </a:lnTo>
                  <a:lnTo>
                    <a:pt x="375018" y="11480"/>
                  </a:lnTo>
                  <a:lnTo>
                    <a:pt x="370979" y="5499"/>
                  </a:lnTo>
                  <a:lnTo>
                    <a:pt x="364998" y="1473"/>
                  </a:lnTo>
                  <a:lnTo>
                    <a:pt x="357670" y="0"/>
                  </a:lnTo>
                  <a:lnTo>
                    <a:pt x="350342" y="1473"/>
                  </a:lnTo>
                  <a:lnTo>
                    <a:pt x="344360" y="5499"/>
                  </a:lnTo>
                  <a:lnTo>
                    <a:pt x="340321" y="11480"/>
                  </a:lnTo>
                  <a:lnTo>
                    <a:pt x="338848" y="18821"/>
                  </a:lnTo>
                  <a:lnTo>
                    <a:pt x="338848" y="37617"/>
                  </a:lnTo>
                  <a:lnTo>
                    <a:pt x="18821" y="37617"/>
                  </a:lnTo>
                  <a:lnTo>
                    <a:pt x="11493" y="39103"/>
                  </a:lnTo>
                  <a:lnTo>
                    <a:pt x="5511" y="43129"/>
                  </a:lnTo>
                  <a:lnTo>
                    <a:pt x="1473" y="49123"/>
                  </a:lnTo>
                  <a:lnTo>
                    <a:pt x="0" y="56451"/>
                  </a:lnTo>
                  <a:lnTo>
                    <a:pt x="1473" y="63779"/>
                  </a:lnTo>
                  <a:lnTo>
                    <a:pt x="5511" y="69761"/>
                  </a:lnTo>
                  <a:lnTo>
                    <a:pt x="11493" y="73787"/>
                  </a:lnTo>
                  <a:lnTo>
                    <a:pt x="18821" y="75272"/>
                  </a:lnTo>
                  <a:lnTo>
                    <a:pt x="37642" y="75272"/>
                  </a:lnTo>
                  <a:lnTo>
                    <a:pt x="37642" y="461187"/>
                  </a:lnTo>
                  <a:lnTo>
                    <a:pt x="18821" y="461187"/>
                  </a:lnTo>
                  <a:lnTo>
                    <a:pt x="11493" y="462673"/>
                  </a:lnTo>
                  <a:lnTo>
                    <a:pt x="5511" y="466712"/>
                  </a:lnTo>
                  <a:lnTo>
                    <a:pt x="1473" y="472694"/>
                  </a:lnTo>
                  <a:lnTo>
                    <a:pt x="0" y="480021"/>
                  </a:lnTo>
                  <a:lnTo>
                    <a:pt x="1473" y="487349"/>
                  </a:lnTo>
                  <a:lnTo>
                    <a:pt x="5511" y="493331"/>
                  </a:lnTo>
                  <a:lnTo>
                    <a:pt x="11493" y="497357"/>
                  </a:lnTo>
                  <a:lnTo>
                    <a:pt x="18821" y="498843"/>
                  </a:lnTo>
                  <a:lnTo>
                    <a:pt x="306273" y="498843"/>
                  </a:lnTo>
                  <a:lnTo>
                    <a:pt x="161328" y="643801"/>
                  </a:lnTo>
                  <a:lnTo>
                    <a:pt x="157200" y="650087"/>
                  </a:lnTo>
                  <a:lnTo>
                    <a:pt x="155930" y="656831"/>
                  </a:lnTo>
                  <a:lnTo>
                    <a:pt x="155854" y="657212"/>
                  </a:lnTo>
                  <a:lnTo>
                    <a:pt x="157200" y="663917"/>
                  </a:lnTo>
                  <a:lnTo>
                    <a:pt x="157276" y="664337"/>
                  </a:lnTo>
                  <a:lnTo>
                    <a:pt x="161366" y="670433"/>
                  </a:lnTo>
                  <a:lnTo>
                    <a:pt x="161467" y="670572"/>
                  </a:lnTo>
                  <a:lnTo>
                    <a:pt x="167754" y="674700"/>
                  </a:lnTo>
                  <a:lnTo>
                    <a:pt x="174891" y="676059"/>
                  </a:lnTo>
                  <a:lnTo>
                    <a:pt x="181635" y="674700"/>
                  </a:lnTo>
                  <a:lnTo>
                    <a:pt x="181889" y="674700"/>
                  </a:lnTo>
                  <a:lnTo>
                    <a:pt x="188239" y="670433"/>
                  </a:lnTo>
                  <a:lnTo>
                    <a:pt x="338848" y="519836"/>
                  </a:lnTo>
                  <a:lnTo>
                    <a:pt x="338848" y="687095"/>
                  </a:lnTo>
                  <a:lnTo>
                    <a:pt x="340321" y="694423"/>
                  </a:lnTo>
                  <a:lnTo>
                    <a:pt x="344360" y="700405"/>
                  </a:lnTo>
                  <a:lnTo>
                    <a:pt x="350342" y="704443"/>
                  </a:lnTo>
                  <a:lnTo>
                    <a:pt x="357670" y="705916"/>
                  </a:lnTo>
                  <a:lnTo>
                    <a:pt x="364998" y="704443"/>
                  </a:lnTo>
                  <a:lnTo>
                    <a:pt x="370979" y="700405"/>
                  </a:lnTo>
                  <a:lnTo>
                    <a:pt x="375018" y="694423"/>
                  </a:lnTo>
                  <a:lnTo>
                    <a:pt x="376491" y="687095"/>
                  </a:lnTo>
                  <a:lnTo>
                    <a:pt x="376491" y="519836"/>
                  </a:lnTo>
                  <a:lnTo>
                    <a:pt x="376491" y="519544"/>
                  </a:lnTo>
                  <a:lnTo>
                    <a:pt x="527088" y="670153"/>
                  </a:lnTo>
                  <a:lnTo>
                    <a:pt x="533323" y="674293"/>
                  </a:lnTo>
                  <a:lnTo>
                    <a:pt x="540410" y="675665"/>
                  </a:lnTo>
                  <a:lnTo>
                    <a:pt x="547497" y="674293"/>
                  </a:lnTo>
                  <a:lnTo>
                    <a:pt x="553732" y="670153"/>
                  </a:lnTo>
                  <a:lnTo>
                    <a:pt x="557860" y="663917"/>
                  </a:lnTo>
                  <a:lnTo>
                    <a:pt x="559168" y="657212"/>
                  </a:lnTo>
                  <a:lnTo>
                    <a:pt x="559244" y="656831"/>
                  </a:lnTo>
                  <a:lnTo>
                    <a:pt x="429768" y="519544"/>
                  </a:lnTo>
                  <a:lnTo>
                    <a:pt x="409054" y="498843"/>
                  </a:lnTo>
                  <a:lnTo>
                    <a:pt x="696518" y="498843"/>
                  </a:lnTo>
                  <a:lnTo>
                    <a:pt x="703859" y="497357"/>
                  </a:lnTo>
                  <a:lnTo>
                    <a:pt x="709841" y="493331"/>
                  </a:lnTo>
                  <a:lnTo>
                    <a:pt x="713867" y="487349"/>
                  </a:lnTo>
                  <a:lnTo>
                    <a:pt x="715340" y="480021"/>
                  </a:lnTo>
                  <a:lnTo>
                    <a:pt x="713867" y="472694"/>
                  </a:lnTo>
                  <a:lnTo>
                    <a:pt x="709841" y="466712"/>
                  </a:lnTo>
                  <a:lnTo>
                    <a:pt x="703859" y="462673"/>
                  </a:lnTo>
                  <a:lnTo>
                    <a:pt x="696518" y="461187"/>
                  </a:lnTo>
                  <a:lnTo>
                    <a:pt x="677684" y="461187"/>
                  </a:lnTo>
                  <a:lnTo>
                    <a:pt x="677684" y="442366"/>
                  </a:lnTo>
                  <a:lnTo>
                    <a:pt x="677684" y="103505"/>
                  </a:lnTo>
                  <a:lnTo>
                    <a:pt x="677684" y="75272"/>
                  </a:lnTo>
                  <a:lnTo>
                    <a:pt x="696518" y="75272"/>
                  </a:lnTo>
                  <a:lnTo>
                    <a:pt x="703859" y="73787"/>
                  </a:lnTo>
                  <a:lnTo>
                    <a:pt x="709841" y="69761"/>
                  </a:lnTo>
                  <a:lnTo>
                    <a:pt x="713867" y="63779"/>
                  </a:lnTo>
                  <a:lnTo>
                    <a:pt x="715340" y="56451"/>
                  </a:lnTo>
                  <a:close/>
                </a:path>
              </a:pathLst>
            </a:custGeom>
            <a:solidFill>
              <a:srgbClr val="FFFFFF"/>
            </a:solidFill>
          </p:spPr>
          <p:txBody>
            <a:bodyPr wrap="square" lIns="0" tIns="0" rIns="0" bIns="0" rtlCol="0"/>
            <a:lstStyle/>
            <a:p>
              <a:endParaRPr/>
            </a:p>
          </p:txBody>
        </p:sp>
      </p:grpSp>
      <p:grpSp>
        <p:nvGrpSpPr>
          <p:cNvPr id="19" name="object 19"/>
          <p:cNvGrpSpPr/>
          <p:nvPr/>
        </p:nvGrpSpPr>
        <p:grpSpPr>
          <a:xfrm>
            <a:off x="6096000" y="2013330"/>
            <a:ext cx="1898650" cy="1898650"/>
            <a:chOff x="6096000" y="2013330"/>
            <a:chExt cx="1898650" cy="1898650"/>
          </a:xfrm>
        </p:grpSpPr>
        <p:sp>
          <p:nvSpPr>
            <p:cNvPr id="20" name="object 20"/>
            <p:cNvSpPr/>
            <p:nvPr/>
          </p:nvSpPr>
          <p:spPr>
            <a:xfrm>
              <a:off x="6096000" y="2013330"/>
              <a:ext cx="1898650" cy="1898650"/>
            </a:xfrm>
            <a:custGeom>
              <a:avLst/>
              <a:gdLst/>
              <a:ahLst/>
              <a:cxnLst/>
              <a:rect l="l" t="t" r="r" b="b"/>
              <a:pathLst>
                <a:path w="1898650" h="1898650">
                  <a:moveTo>
                    <a:pt x="949071" y="0"/>
                  </a:moveTo>
                  <a:lnTo>
                    <a:pt x="900234" y="1235"/>
                  </a:lnTo>
                  <a:lnTo>
                    <a:pt x="852038" y="4900"/>
                  </a:lnTo>
                  <a:lnTo>
                    <a:pt x="804543" y="10936"/>
                  </a:lnTo>
                  <a:lnTo>
                    <a:pt x="757808" y="19283"/>
                  </a:lnTo>
                  <a:lnTo>
                    <a:pt x="711892" y="29881"/>
                  </a:lnTo>
                  <a:lnTo>
                    <a:pt x="666856" y="42671"/>
                  </a:lnTo>
                  <a:lnTo>
                    <a:pt x="622759" y="57593"/>
                  </a:lnTo>
                  <a:lnTo>
                    <a:pt x="579661" y="74588"/>
                  </a:lnTo>
                  <a:lnTo>
                    <a:pt x="537621" y="93596"/>
                  </a:lnTo>
                  <a:lnTo>
                    <a:pt x="496700" y="114557"/>
                  </a:lnTo>
                  <a:lnTo>
                    <a:pt x="456955" y="137411"/>
                  </a:lnTo>
                  <a:lnTo>
                    <a:pt x="418448" y="162100"/>
                  </a:lnTo>
                  <a:lnTo>
                    <a:pt x="381238" y="188563"/>
                  </a:lnTo>
                  <a:lnTo>
                    <a:pt x="345385" y="216741"/>
                  </a:lnTo>
                  <a:lnTo>
                    <a:pt x="310948" y="246574"/>
                  </a:lnTo>
                  <a:lnTo>
                    <a:pt x="277987" y="278003"/>
                  </a:lnTo>
                  <a:lnTo>
                    <a:pt x="246561" y="310967"/>
                  </a:lnTo>
                  <a:lnTo>
                    <a:pt x="216730" y="345408"/>
                  </a:lnTo>
                  <a:lnTo>
                    <a:pt x="188555" y="381265"/>
                  </a:lnTo>
                  <a:lnTo>
                    <a:pt x="162093" y="418479"/>
                  </a:lnTo>
                  <a:lnTo>
                    <a:pt x="137406" y="456991"/>
                  </a:lnTo>
                  <a:lnTo>
                    <a:pt x="114553" y="496741"/>
                  </a:lnTo>
                  <a:lnTo>
                    <a:pt x="93593" y="537669"/>
                  </a:lnTo>
                  <a:lnTo>
                    <a:pt x="74586" y="579715"/>
                  </a:lnTo>
                  <a:lnTo>
                    <a:pt x="57592" y="622820"/>
                  </a:lnTo>
                  <a:lnTo>
                    <a:pt x="42670" y="666924"/>
                  </a:lnTo>
                  <a:lnTo>
                    <a:pt x="29881" y="711969"/>
                  </a:lnTo>
                  <a:lnTo>
                    <a:pt x="19282" y="757893"/>
                  </a:lnTo>
                  <a:lnTo>
                    <a:pt x="10936" y="804637"/>
                  </a:lnTo>
                  <a:lnTo>
                    <a:pt x="4900" y="852143"/>
                  </a:lnTo>
                  <a:lnTo>
                    <a:pt x="1235" y="900349"/>
                  </a:lnTo>
                  <a:lnTo>
                    <a:pt x="0" y="949198"/>
                  </a:lnTo>
                  <a:lnTo>
                    <a:pt x="1235" y="998034"/>
                  </a:lnTo>
                  <a:lnTo>
                    <a:pt x="4900" y="1046230"/>
                  </a:lnTo>
                  <a:lnTo>
                    <a:pt x="10936" y="1093725"/>
                  </a:lnTo>
                  <a:lnTo>
                    <a:pt x="19282" y="1140460"/>
                  </a:lnTo>
                  <a:lnTo>
                    <a:pt x="29881" y="1186376"/>
                  </a:lnTo>
                  <a:lnTo>
                    <a:pt x="42670" y="1231412"/>
                  </a:lnTo>
                  <a:lnTo>
                    <a:pt x="57592" y="1275509"/>
                  </a:lnTo>
                  <a:lnTo>
                    <a:pt x="74586" y="1318607"/>
                  </a:lnTo>
                  <a:lnTo>
                    <a:pt x="93593" y="1360647"/>
                  </a:lnTo>
                  <a:lnTo>
                    <a:pt x="114553" y="1401568"/>
                  </a:lnTo>
                  <a:lnTo>
                    <a:pt x="137406" y="1441313"/>
                  </a:lnTo>
                  <a:lnTo>
                    <a:pt x="162093" y="1479820"/>
                  </a:lnTo>
                  <a:lnTo>
                    <a:pt x="188555" y="1517030"/>
                  </a:lnTo>
                  <a:lnTo>
                    <a:pt x="216730" y="1552883"/>
                  </a:lnTo>
                  <a:lnTo>
                    <a:pt x="246561" y="1587320"/>
                  </a:lnTo>
                  <a:lnTo>
                    <a:pt x="277987" y="1620281"/>
                  </a:lnTo>
                  <a:lnTo>
                    <a:pt x="310948" y="1651707"/>
                  </a:lnTo>
                  <a:lnTo>
                    <a:pt x="345385" y="1681538"/>
                  </a:lnTo>
                  <a:lnTo>
                    <a:pt x="381238" y="1709713"/>
                  </a:lnTo>
                  <a:lnTo>
                    <a:pt x="418448" y="1736175"/>
                  </a:lnTo>
                  <a:lnTo>
                    <a:pt x="456955" y="1760862"/>
                  </a:lnTo>
                  <a:lnTo>
                    <a:pt x="496700" y="1783715"/>
                  </a:lnTo>
                  <a:lnTo>
                    <a:pt x="537621" y="1804675"/>
                  </a:lnTo>
                  <a:lnTo>
                    <a:pt x="579661" y="1823682"/>
                  </a:lnTo>
                  <a:lnTo>
                    <a:pt x="622759" y="1840676"/>
                  </a:lnTo>
                  <a:lnTo>
                    <a:pt x="666856" y="1855598"/>
                  </a:lnTo>
                  <a:lnTo>
                    <a:pt x="711892" y="1868387"/>
                  </a:lnTo>
                  <a:lnTo>
                    <a:pt x="757808" y="1878986"/>
                  </a:lnTo>
                  <a:lnTo>
                    <a:pt x="804543" y="1887332"/>
                  </a:lnTo>
                  <a:lnTo>
                    <a:pt x="852038" y="1893368"/>
                  </a:lnTo>
                  <a:lnTo>
                    <a:pt x="900234" y="1897033"/>
                  </a:lnTo>
                  <a:lnTo>
                    <a:pt x="949071" y="1898269"/>
                  </a:lnTo>
                  <a:lnTo>
                    <a:pt x="997919" y="1897033"/>
                  </a:lnTo>
                  <a:lnTo>
                    <a:pt x="1046125" y="1893368"/>
                  </a:lnTo>
                  <a:lnTo>
                    <a:pt x="1093631" y="1887332"/>
                  </a:lnTo>
                  <a:lnTo>
                    <a:pt x="1140375" y="1878986"/>
                  </a:lnTo>
                  <a:lnTo>
                    <a:pt x="1186299" y="1868387"/>
                  </a:lnTo>
                  <a:lnTo>
                    <a:pt x="1231344" y="1855598"/>
                  </a:lnTo>
                  <a:lnTo>
                    <a:pt x="1275448" y="1840676"/>
                  </a:lnTo>
                  <a:lnTo>
                    <a:pt x="1318553" y="1823682"/>
                  </a:lnTo>
                  <a:lnTo>
                    <a:pt x="1360599" y="1804675"/>
                  </a:lnTo>
                  <a:lnTo>
                    <a:pt x="1401527" y="1783715"/>
                  </a:lnTo>
                  <a:lnTo>
                    <a:pt x="1441277" y="1760862"/>
                  </a:lnTo>
                  <a:lnTo>
                    <a:pt x="1479789" y="1736175"/>
                  </a:lnTo>
                  <a:lnTo>
                    <a:pt x="1517003" y="1709713"/>
                  </a:lnTo>
                  <a:lnTo>
                    <a:pt x="1552860" y="1681538"/>
                  </a:lnTo>
                  <a:lnTo>
                    <a:pt x="1587301" y="1651707"/>
                  </a:lnTo>
                  <a:lnTo>
                    <a:pt x="1620266" y="1620281"/>
                  </a:lnTo>
                  <a:lnTo>
                    <a:pt x="1651694" y="1587320"/>
                  </a:lnTo>
                  <a:lnTo>
                    <a:pt x="1681527" y="1552883"/>
                  </a:lnTo>
                  <a:lnTo>
                    <a:pt x="1709705" y="1517030"/>
                  </a:lnTo>
                  <a:lnTo>
                    <a:pt x="1736168" y="1479820"/>
                  </a:lnTo>
                  <a:lnTo>
                    <a:pt x="1760857" y="1441313"/>
                  </a:lnTo>
                  <a:lnTo>
                    <a:pt x="1783711" y="1401568"/>
                  </a:lnTo>
                  <a:lnTo>
                    <a:pt x="1804672" y="1360647"/>
                  </a:lnTo>
                  <a:lnTo>
                    <a:pt x="1823680" y="1318607"/>
                  </a:lnTo>
                  <a:lnTo>
                    <a:pt x="1840675" y="1275509"/>
                  </a:lnTo>
                  <a:lnTo>
                    <a:pt x="1855597" y="1231412"/>
                  </a:lnTo>
                  <a:lnTo>
                    <a:pt x="1868387" y="1186376"/>
                  </a:lnTo>
                  <a:lnTo>
                    <a:pt x="1878985" y="1140460"/>
                  </a:lnTo>
                  <a:lnTo>
                    <a:pt x="1887332" y="1093725"/>
                  </a:lnTo>
                  <a:lnTo>
                    <a:pt x="1893368" y="1046230"/>
                  </a:lnTo>
                  <a:lnTo>
                    <a:pt x="1897033" y="998034"/>
                  </a:lnTo>
                  <a:lnTo>
                    <a:pt x="1898269" y="949198"/>
                  </a:lnTo>
                  <a:lnTo>
                    <a:pt x="1897033" y="900349"/>
                  </a:lnTo>
                  <a:lnTo>
                    <a:pt x="1893368" y="852143"/>
                  </a:lnTo>
                  <a:lnTo>
                    <a:pt x="1887332" y="804637"/>
                  </a:lnTo>
                  <a:lnTo>
                    <a:pt x="1878985" y="757893"/>
                  </a:lnTo>
                  <a:lnTo>
                    <a:pt x="1868387" y="711969"/>
                  </a:lnTo>
                  <a:lnTo>
                    <a:pt x="1855597" y="666924"/>
                  </a:lnTo>
                  <a:lnTo>
                    <a:pt x="1840675" y="622820"/>
                  </a:lnTo>
                  <a:lnTo>
                    <a:pt x="1823680" y="579715"/>
                  </a:lnTo>
                  <a:lnTo>
                    <a:pt x="1804672" y="537669"/>
                  </a:lnTo>
                  <a:lnTo>
                    <a:pt x="1783711" y="496741"/>
                  </a:lnTo>
                  <a:lnTo>
                    <a:pt x="1760857" y="456991"/>
                  </a:lnTo>
                  <a:lnTo>
                    <a:pt x="1736168" y="418479"/>
                  </a:lnTo>
                  <a:lnTo>
                    <a:pt x="1709705" y="381265"/>
                  </a:lnTo>
                  <a:lnTo>
                    <a:pt x="1681527" y="345408"/>
                  </a:lnTo>
                  <a:lnTo>
                    <a:pt x="1651694" y="310967"/>
                  </a:lnTo>
                  <a:lnTo>
                    <a:pt x="1620265" y="278002"/>
                  </a:lnTo>
                  <a:lnTo>
                    <a:pt x="1587301" y="246574"/>
                  </a:lnTo>
                  <a:lnTo>
                    <a:pt x="1552860" y="216741"/>
                  </a:lnTo>
                  <a:lnTo>
                    <a:pt x="1517003" y="188563"/>
                  </a:lnTo>
                  <a:lnTo>
                    <a:pt x="1479789" y="162100"/>
                  </a:lnTo>
                  <a:lnTo>
                    <a:pt x="1441277" y="137411"/>
                  </a:lnTo>
                  <a:lnTo>
                    <a:pt x="1401527" y="114557"/>
                  </a:lnTo>
                  <a:lnTo>
                    <a:pt x="1360599" y="93596"/>
                  </a:lnTo>
                  <a:lnTo>
                    <a:pt x="1318553" y="74588"/>
                  </a:lnTo>
                  <a:lnTo>
                    <a:pt x="1275448" y="57593"/>
                  </a:lnTo>
                  <a:lnTo>
                    <a:pt x="1231344" y="42671"/>
                  </a:lnTo>
                  <a:lnTo>
                    <a:pt x="1186299" y="29881"/>
                  </a:lnTo>
                  <a:lnTo>
                    <a:pt x="1140375" y="19283"/>
                  </a:lnTo>
                  <a:lnTo>
                    <a:pt x="1093631" y="10936"/>
                  </a:lnTo>
                  <a:lnTo>
                    <a:pt x="1046125" y="4900"/>
                  </a:lnTo>
                  <a:lnTo>
                    <a:pt x="997919" y="1235"/>
                  </a:lnTo>
                  <a:lnTo>
                    <a:pt x="949071" y="0"/>
                  </a:lnTo>
                  <a:close/>
                </a:path>
              </a:pathLst>
            </a:custGeom>
            <a:solidFill>
              <a:srgbClr val="08909E">
                <a:alpha val="49803"/>
              </a:srgbClr>
            </a:solidFill>
          </p:spPr>
          <p:txBody>
            <a:bodyPr wrap="square" lIns="0" tIns="0" rIns="0" bIns="0" rtlCol="0"/>
            <a:lstStyle/>
            <a:p>
              <a:endParaRPr/>
            </a:p>
          </p:txBody>
        </p:sp>
        <p:sp>
          <p:nvSpPr>
            <p:cNvPr id="21" name="object 21"/>
            <p:cNvSpPr/>
            <p:nvPr/>
          </p:nvSpPr>
          <p:spPr>
            <a:xfrm>
              <a:off x="6700850" y="2696095"/>
              <a:ext cx="715645" cy="706120"/>
            </a:xfrm>
            <a:custGeom>
              <a:avLst/>
              <a:gdLst/>
              <a:ahLst/>
              <a:cxnLst/>
              <a:rect l="l" t="t" r="r" b="b"/>
              <a:pathLst>
                <a:path w="715645" h="706120">
                  <a:moveTo>
                    <a:pt x="480021" y="271995"/>
                  </a:moveTo>
                  <a:lnTo>
                    <a:pt x="291782" y="150571"/>
                  </a:lnTo>
                  <a:lnTo>
                    <a:pt x="291782" y="393509"/>
                  </a:lnTo>
                  <a:lnTo>
                    <a:pt x="480021" y="271995"/>
                  </a:lnTo>
                  <a:close/>
                </a:path>
                <a:path w="715645" h="706120">
                  <a:moveTo>
                    <a:pt x="715340" y="56451"/>
                  </a:moveTo>
                  <a:lnTo>
                    <a:pt x="713867" y="49123"/>
                  </a:lnTo>
                  <a:lnTo>
                    <a:pt x="709841" y="43141"/>
                  </a:lnTo>
                  <a:lnTo>
                    <a:pt x="703859" y="39103"/>
                  </a:lnTo>
                  <a:lnTo>
                    <a:pt x="696518" y="37617"/>
                  </a:lnTo>
                  <a:lnTo>
                    <a:pt x="621207" y="37617"/>
                  </a:lnTo>
                  <a:lnTo>
                    <a:pt x="621207" y="103505"/>
                  </a:lnTo>
                  <a:lnTo>
                    <a:pt x="621207" y="442366"/>
                  </a:lnTo>
                  <a:lnTo>
                    <a:pt x="94119" y="442366"/>
                  </a:lnTo>
                  <a:lnTo>
                    <a:pt x="94119" y="103505"/>
                  </a:lnTo>
                  <a:lnTo>
                    <a:pt x="621207" y="103505"/>
                  </a:lnTo>
                  <a:lnTo>
                    <a:pt x="621207" y="37617"/>
                  </a:lnTo>
                  <a:lnTo>
                    <a:pt x="376491" y="37617"/>
                  </a:lnTo>
                  <a:lnTo>
                    <a:pt x="376491" y="18821"/>
                  </a:lnTo>
                  <a:lnTo>
                    <a:pt x="375018" y="11480"/>
                  </a:lnTo>
                  <a:lnTo>
                    <a:pt x="370979" y="5499"/>
                  </a:lnTo>
                  <a:lnTo>
                    <a:pt x="364998" y="1473"/>
                  </a:lnTo>
                  <a:lnTo>
                    <a:pt x="357670" y="0"/>
                  </a:lnTo>
                  <a:lnTo>
                    <a:pt x="350342" y="1473"/>
                  </a:lnTo>
                  <a:lnTo>
                    <a:pt x="344360" y="5499"/>
                  </a:lnTo>
                  <a:lnTo>
                    <a:pt x="340321" y="11480"/>
                  </a:lnTo>
                  <a:lnTo>
                    <a:pt x="338836" y="18821"/>
                  </a:lnTo>
                  <a:lnTo>
                    <a:pt x="338836" y="37617"/>
                  </a:lnTo>
                  <a:lnTo>
                    <a:pt x="18821" y="37617"/>
                  </a:lnTo>
                  <a:lnTo>
                    <a:pt x="11493" y="39103"/>
                  </a:lnTo>
                  <a:lnTo>
                    <a:pt x="5511" y="43141"/>
                  </a:lnTo>
                  <a:lnTo>
                    <a:pt x="1473" y="49123"/>
                  </a:lnTo>
                  <a:lnTo>
                    <a:pt x="0" y="56451"/>
                  </a:lnTo>
                  <a:lnTo>
                    <a:pt x="1473" y="63779"/>
                  </a:lnTo>
                  <a:lnTo>
                    <a:pt x="5511" y="69761"/>
                  </a:lnTo>
                  <a:lnTo>
                    <a:pt x="11493" y="73787"/>
                  </a:lnTo>
                  <a:lnTo>
                    <a:pt x="18821" y="75272"/>
                  </a:lnTo>
                  <a:lnTo>
                    <a:pt x="37642" y="75272"/>
                  </a:lnTo>
                  <a:lnTo>
                    <a:pt x="37642" y="461187"/>
                  </a:lnTo>
                  <a:lnTo>
                    <a:pt x="18821" y="461187"/>
                  </a:lnTo>
                  <a:lnTo>
                    <a:pt x="11493" y="462673"/>
                  </a:lnTo>
                  <a:lnTo>
                    <a:pt x="5511" y="466712"/>
                  </a:lnTo>
                  <a:lnTo>
                    <a:pt x="1473" y="472694"/>
                  </a:lnTo>
                  <a:lnTo>
                    <a:pt x="0" y="480021"/>
                  </a:lnTo>
                  <a:lnTo>
                    <a:pt x="1473" y="487349"/>
                  </a:lnTo>
                  <a:lnTo>
                    <a:pt x="5511" y="493331"/>
                  </a:lnTo>
                  <a:lnTo>
                    <a:pt x="11493" y="497357"/>
                  </a:lnTo>
                  <a:lnTo>
                    <a:pt x="18821" y="498843"/>
                  </a:lnTo>
                  <a:lnTo>
                    <a:pt x="306273" y="498843"/>
                  </a:lnTo>
                  <a:lnTo>
                    <a:pt x="161328" y="643801"/>
                  </a:lnTo>
                  <a:lnTo>
                    <a:pt x="157200" y="650087"/>
                  </a:lnTo>
                  <a:lnTo>
                    <a:pt x="155930" y="656831"/>
                  </a:lnTo>
                  <a:lnTo>
                    <a:pt x="155854" y="657212"/>
                  </a:lnTo>
                  <a:lnTo>
                    <a:pt x="157200" y="663917"/>
                  </a:lnTo>
                  <a:lnTo>
                    <a:pt x="157276" y="664337"/>
                  </a:lnTo>
                  <a:lnTo>
                    <a:pt x="161366" y="670433"/>
                  </a:lnTo>
                  <a:lnTo>
                    <a:pt x="161467" y="670572"/>
                  </a:lnTo>
                  <a:lnTo>
                    <a:pt x="167754" y="674700"/>
                  </a:lnTo>
                  <a:lnTo>
                    <a:pt x="174891" y="676059"/>
                  </a:lnTo>
                  <a:lnTo>
                    <a:pt x="181635" y="674700"/>
                  </a:lnTo>
                  <a:lnTo>
                    <a:pt x="181889" y="674700"/>
                  </a:lnTo>
                  <a:lnTo>
                    <a:pt x="188239" y="670433"/>
                  </a:lnTo>
                  <a:lnTo>
                    <a:pt x="338848" y="519836"/>
                  </a:lnTo>
                  <a:lnTo>
                    <a:pt x="338848" y="687095"/>
                  </a:lnTo>
                  <a:lnTo>
                    <a:pt x="340321" y="694423"/>
                  </a:lnTo>
                  <a:lnTo>
                    <a:pt x="344360" y="700405"/>
                  </a:lnTo>
                  <a:lnTo>
                    <a:pt x="350342" y="704443"/>
                  </a:lnTo>
                  <a:lnTo>
                    <a:pt x="357670" y="705916"/>
                  </a:lnTo>
                  <a:lnTo>
                    <a:pt x="364998" y="704443"/>
                  </a:lnTo>
                  <a:lnTo>
                    <a:pt x="370979" y="700405"/>
                  </a:lnTo>
                  <a:lnTo>
                    <a:pt x="375018" y="694423"/>
                  </a:lnTo>
                  <a:lnTo>
                    <a:pt x="376491" y="687095"/>
                  </a:lnTo>
                  <a:lnTo>
                    <a:pt x="376491" y="519836"/>
                  </a:lnTo>
                  <a:lnTo>
                    <a:pt x="376491" y="519544"/>
                  </a:lnTo>
                  <a:lnTo>
                    <a:pt x="527088" y="670153"/>
                  </a:lnTo>
                  <a:lnTo>
                    <a:pt x="533323" y="674293"/>
                  </a:lnTo>
                  <a:lnTo>
                    <a:pt x="540410" y="675665"/>
                  </a:lnTo>
                  <a:lnTo>
                    <a:pt x="547497" y="674293"/>
                  </a:lnTo>
                  <a:lnTo>
                    <a:pt x="553732" y="670153"/>
                  </a:lnTo>
                  <a:lnTo>
                    <a:pt x="557860" y="663917"/>
                  </a:lnTo>
                  <a:lnTo>
                    <a:pt x="559168" y="657212"/>
                  </a:lnTo>
                  <a:lnTo>
                    <a:pt x="559244" y="656831"/>
                  </a:lnTo>
                  <a:lnTo>
                    <a:pt x="429768" y="519544"/>
                  </a:lnTo>
                  <a:lnTo>
                    <a:pt x="409054" y="498843"/>
                  </a:lnTo>
                  <a:lnTo>
                    <a:pt x="696518" y="498843"/>
                  </a:lnTo>
                  <a:lnTo>
                    <a:pt x="703859" y="497357"/>
                  </a:lnTo>
                  <a:lnTo>
                    <a:pt x="709841" y="493331"/>
                  </a:lnTo>
                  <a:lnTo>
                    <a:pt x="713867" y="487349"/>
                  </a:lnTo>
                  <a:lnTo>
                    <a:pt x="715340" y="480021"/>
                  </a:lnTo>
                  <a:lnTo>
                    <a:pt x="713867" y="472694"/>
                  </a:lnTo>
                  <a:lnTo>
                    <a:pt x="709841" y="466712"/>
                  </a:lnTo>
                  <a:lnTo>
                    <a:pt x="703859" y="462673"/>
                  </a:lnTo>
                  <a:lnTo>
                    <a:pt x="696518" y="461187"/>
                  </a:lnTo>
                  <a:lnTo>
                    <a:pt x="677684" y="461187"/>
                  </a:lnTo>
                  <a:lnTo>
                    <a:pt x="677684" y="442366"/>
                  </a:lnTo>
                  <a:lnTo>
                    <a:pt x="677684" y="103505"/>
                  </a:lnTo>
                  <a:lnTo>
                    <a:pt x="677684" y="75272"/>
                  </a:lnTo>
                  <a:lnTo>
                    <a:pt x="696518" y="75272"/>
                  </a:lnTo>
                  <a:lnTo>
                    <a:pt x="703859" y="73787"/>
                  </a:lnTo>
                  <a:lnTo>
                    <a:pt x="709841" y="69761"/>
                  </a:lnTo>
                  <a:lnTo>
                    <a:pt x="713867" y="63779"/>
                  </a:lnTo>
                  <a:lnTo>
                    <a:pt x="715340" y="56451"/>
                  </a:lnTo>
                  <a:close/>
                </a:path>
              </a:pathLst>
            </a:custGeom>
            <a:solidFill>
              <a:srgbClr val="FFFFFF"/>
            </a:solidFill>
          </p:spPr>
          <p:txBody>
            <a:bodyPr wrap="square" lIns="0" tIns="0" rIns="0" bIns="0" rtlCol="0"/>
            <a:lstStyle/>
            <a:p>
              <a:endParaRPr/>
            </a:p>
          </p:txBody>
        </p:sp>
      </p:grpSp>
      <p:sp>
        <p:nvSpPr>
          <p:cNvPr id="22" name="object 22"/>
          <p:cNvSpPr txBox="1"/>
          <p:nvPr/>
        </p:nvSpPr>
        <p:spPr>
          <a:xfrm>
            <a:off x="1160131" y="4261726"/>
            <a:ext cx="1469390" cy="936154"/>
          </a:xfrm>
          <a:prstGeom prst="rect">
            <a:avLst/>
          </a:prstGeom>
        </p:spPr>
        <p:txBody>
          <a:bodyPr vert="horz" wrap="square" lIns="0" tIns="12700" rIns="0" bIns="0" rtlCol="0">
            <a:spAutoFit/>
          </a:bodyPr>
          <a:lstStyle/>
          <a:p>
            <a:pPr marL="12065" marR="5080" indent="-635" algn="ctr">
              <a:lnSpc>
                <a:spcPct val="100000"/>
              </a:lnSpc>
              <a:spcBef>
                <a:spcPts val="100"/>
              </a:spcBef>
            </a:pPr>
            <a:r>
              <a:rPr lang="lv-LV" sz="2000" spc="-10" dirty="0">
                <a:solidFill>
                  <a:srgbClr val="404040"/>
                </a:solidFill>
                <a:latin typeface="Arial MT"/>
                <a:cs typeface="Arial MT"/>
              </a:rPr>
              <a:t>Tiešsaistes pieteikuma veidlapa</a:t>
            </a:r>
            <a:endParaRPr sz="2000" dirty="0">
              <a:latin typeface="Arial MT"/>
              <a:cs typeface="Arial MT"/>
            </a:endParaRPr>
          </a:p>
        </p:txBody>
      </p:sp>
      <p:sp>
        <p:nvSpPr>
          <p:cNvPr id="23" name="object 23"/>
          <p:cNvSpPr txBox="1"/>
          <p:nvPr/>
        </p:nvSpPr>
        <p:spPr>
          <a:xfrm>
            <a:off x="3734561" y="4247515"/>
            <a:ext cx="1199515" cy="941069"/>
          </a:xfrm>
          <a:prstGeom prst="rect">
            <a:avLst/>
          </a:prstGeom>
        </p:spPr>
        <p:txBody>
          <a:bodyPr vert="horz" wrap="square" lIns="0" tIns="12700" rIns="0" bIns="0" rtlCol="0">
            <a:spAutoFit/>
          </a:bodyPr>
          <a:lstStyle/>
          <a:p>
            <a:pPr marL="12700" marR="5080" indent="-1270" algn="ctr">
              <a:lnSpc>
                <a:spcPct val="100000"/>
              </a:lnSpc>
              <a:spcBef>
                <a:spcPts val="100"/>
              </a:spcBef>
            </a:pPr>
            <a:r>
              <a:rPr sz="2000" spc="-10" dirty="0">
                <a:solidFill>
                  <a:srgbClr val="404040"/>
                </a:solidFill>
                <a:latin typeface="Arial MT"/>
                <a:cs typeface="Arial MT"/>
              </a:rPr>
              <a:t>Investor </a:t>
            </a:r>
            <a:r>
              <a:rPr sz="2000" dirty="0">
                <a:solidFill>
                  <a:srgbClr val="404040"/>
                </a:solidFill>
                <a:latin typeface="Arial MT"/>
                <a:cs typeface="Arial MT"/>
              </a:rPr>
              <a:t>Pitch</a:t>
            </a:r>
            <a:r>
              <a:rPr sz="2000" spc="-25" dirty="0">
                <a:solidFill>
                  <a:srgbClr val="404040"/>
                </a:solidFill>
                <a:latin typeface="Arial MT"/>
                <a:cs typeface="Arial MT"/>
              </a:rPr>
              <a:t> </a:t>
            </a:r>
            <a:r>
              <a:rPr sz="2000" spc="-20" dirty="0">
                <a:solidFill>
                  <a:srgbClr val="404040"/>
                </a:solidFill>
                <a:latin typeface="Arial MT"/>
                <a:cs typeface="Arial MT"/>
              </a:rPr>
              <a:t>deck </a:t>
            </a:r>
            <a:r>
              <a:rPr sz="2000" spc="-10" dirty="0">
                <a:solidFill>
                  <a:srgbClr val="404040"/>
                </a:solidFill>
                <a:latin typeface="Arial MT"/>
                <a:cs typeface="Arial MT"/>
              </a:rPr>
              <a:t>(pdf)</a:t>
            </a:r>
            <a:endParaRPr sz="2000" dirty="0">
              <a:latin typeface="Arial MT"/>
              <a:cs typeface="Arial MT"/>
            </a:endParaRPr>
          </a:p>
        </p:txBody>
      </p:sp>
      <p:sp>
        <p:nvSpPr>
          <p:cNvPr id="24" name="object 24"/>
          <p:cNvSpPr txBox="1"/>
          <p:nvPr/>
        </p:nvSpPr>
        <p:spPr>
          <a:xfrm>
            <a:off x="6336919" y="4247515"/>
            <a:ext cx="1469390" cy="1243930"/>
          </a:xfrm>
          <a:prstGeom prst="rect">
            <a:avLst/>
          </a:prstGeom>
        </p:spPr>
        <p:txBody>
          <a:bodyPr vert="horz" wrap="square" lIns="0" tIns="12700" rIns="0" bIns="0" rtlCol="0">
            <a:spAutoFit/>
          </a:bodyPr>
          <a:lstStyle/>
          <a:p>
            <a:pPr marL="12700" marR="5080" indent="-1270" algn="ctr">
              <a:lnSpc>
                <a:spcPct val="100000"/>
              </a:lnSpc>
              <a:spcBef>
                <a:spcPts val="100"/>
              </a:spcBef>
            </a:pPr>
            <a:r>
              <a:rPr lang="lv-LV" sz="2000" dirty="0">
                <a:solidFill>
                  <a:srgbClr val="404040"/>
                </a:solidFill>
                <a:latin typeface="Arial MT"/>
                <a:cs typeface="Arial MT"/>
              </a:rPr>
              <a:t>3 minūšu video (tiešsaistes saite)</a:t>
            </a:r>
            <a:endParaRPr sz="2000" dirty="0">
              <a:latin typeface="Arial MT"/>
              <a:cs typeface="Arial MT"/>
            </a:endParaRPr>
          </a:p>
        </p:txBody>
      </p:sp>
      <p:sp>
        <p:nvSpPr>
          <p:cNvPr id="25" name="object 25"/>
          <p:cNvSpPr/>
          <p:nvPr/>
        </p:nvSpPr>
        <p:spPr>
          <a:xfrm>
            <a:off x="8554719" y="1124800"/>
            <a:ext cx="3637279" cy="4680585"/>
          </a:xfrm>
          <a:custGeom>
            <a:avLst/>
            <a:gdLst/>
            <a:ahLst/>
            <a:cxnLst/>
            <a:rect l="l" t="t" r="r" b="b"/>
            <a:pathLst>
              <a:path w="3637279" h="4680585">
                <a:moveTo>
                  <a:pt x="3637279" y="0"/>
                </a:moveTo>
                <a:lnTo>
                  <a:pt x="0" y="0"/>
                </a:lnTo>
                <a:lnTo>
                  <a:pt x="0" y="4680458"/>
                </a:lnTo>
                <a:lnTo>
                  <a:pt x="3637279" y="4680458"/>
                </a:lnTo>
                <a:lnTo>
                  <a:pt x="3637279" y="0"/>
                </a:lnTo>
                <a:close/>
              </a:path>
            </a:pathLst>
          </a:custGeom>
          <a:solidFill>
            <a:srgbClr val="08909E">
              <a:alpha val="50195"/>
            </a:srgbClr>
          </a:solidFill>
        </p:spPr>
        <p:txBody>
          <a:bodyPr wrap="square" lIns="0" tIns="0" rIns="0" bIns="0" rtlCol="0"/>
          <a:lstStyle/>
          <a:p>
            <a:endParaRPr/>
          </a:p>
        </p:txBody>
      </p:sp>
      <p:sp>
        <p:nvSpPr>
          <p:cNvPr id="26" name="object 26"/>
          <p:cNvSpPr txBox="1"/>
          <p:nvPr/>
        </p:nvSpPr>
        <p:spPr>
          <a:xfrm>
            <a:off x="8864218" y="1505458"/>
            <a:ext cx="1766570" cy="869469"/>
          </a:xfrm>
          <a:prstGeom prst="rect">
            <a:avLst/>
          </a:prstGeom>
        </p:spPr>
        <p:txBody>
          <a:bodyPr vert="horz" wrap="square" lIns="0" tIns="12700" rIns="0" bIns="0" rtlCol="0">
            <a:spAutoFit/>
          </a:bodyPr>
          <a:lstStyle/>
          <a:p>
            <a:pPr>
              <a:lnSpc>
                <a:spcPct val="100000"/>
              </a:lnSpc>
              <a:spcBef>
                <a:spcPts val="100"/>
              </a:spcBef>
            </a:pPr>
            <a:r>
              <a:rPr lang="lv-LV" b="1" dirty="0">
                <a:solidFill>
                  <a:srgbClr val="FFFFFF"/>
                </a:solidFill>
                <a:latin typeface="Arial"/>
                <a:cs typeface="Arial"/>
              </a:rPr>
              <a:t>Projekta ilgums</a:t>
            </a:r>
          </a:p>
          <a:p>
            <a:pPr>
              <a:lnSpc>
                <a:spcPct val="100000"/>
              </a:lnSpc>
              <a:spcBef>
                <a:spcPts val="100"/>
              </a:spcBef>
            </a:pPr>
            <a:endParaRPr lang="lv-LV" sz="1800" b="1" dirty="0">
              <a:solidFill>
                <a:srgbClr val="FFFFFF"/>
              </a:solidFill>
              <a:latin typeface="Arial"/>
              <a:cs typeface="Arial"/>
            </a:endParaRPr>
          </a:p>
          <a:p>
            <a:pPr>
              <a:lnSpc>
                <a:spcPct val="100000"/>
              </a:lnSpc>
              <a:spcBef>
                <a:spcPts val="100"/>
              </a:spcBef>
            </a:pPr>
            <a:r>
              <a:rPr lang="lv-LV" b="1" dirty="0">
                <a:solidFill>
                  <a:srgbClr val="404040"/>
                </a:solidFill>
                <a:latin typeface="Arial"/>
                <a:cs typeface="Arial"/>
              </a:rPr>
              <a:t>6 mēneši</a:t>
            </a:r>
            <a:endParaRPr sz="1800" dirty="0">
              <a:latin typeface="Arial"/>
              <a:cs typeface="Arial"/>
            </a:endParaRPr>
          </a:p>
        </p:txBody>
      </p:sp>
      <p:sp>
        <p:nvSpPr>
          <p:cNvPr id="27" name="object 27"/>
          <p:cNvSpPr txBox="1"/>
          <p:nvPr/>
        </p:nvSpPr>
        <p:spPr>
          <a:xfrm>
            <a:off x="8864218" y="2856103"/>
            <a:ext cx="3046730" cy="1423467"/>
          </a:xfrm>
          <a:prstGeom prst="rect">
            <a:avLst/>
          </a:prstGeom>
        </p:spPr>
        <p:txBody>
          <a:bodyPr vert="horz" wrap="square" lIns="0" tIns="12700" rIns="0" bIns="0" rtlCol="0">
            <a:spAutoFit/>
          </a:bodyPr>
          <a:lstStyle/>
          <a:p>
            <a:pPr algn="just">
              <a:lnSpc>
                <a:spcPct val="100000"/>
              </a:lnSpc>
              <a:spcBef>
                <a:spcPts val="100"/>
              </a:spcBef>
            </a:pPr>
            <a:r>
              <a:rPr lang="lv-LV" b="1" dirty="0">
                <a:solidFill>
                  <a:srgbClr val="FFFFFF"/>
                </a:solidFill>
                <a:latin typeface="Arial"/>
                <a:cs typeface="Arial"/>
              </a:rPr>
              <a:t>Finansējamās darbības</a:t>
            </a:r>
          </a:p>
          <a:p>
            <a:pPr algn="just">
              <a:lnSpc>
                <a:spcPct val="100000"/>
              </a:lnSpc>
              <a:spcBef>
                <a:spcPts val="100"/>
              </a:spcBef>
            </a:pPr>
            <a:endParaRPr lang="lv-LV" sz="1800" b="1" dirty="0">
              <a:solidFill>
                <a:srgbClr val="FFFFFF"/>
              </a:solidFill>
              <a:latin typeface="Arial"/>
              <a:cs typeface="Arial"/>
            </a:endParaRPr>
          </a:p>
          <a:p>
            <a:pPr algn="just">
              <a:lnSpc>
                <a:spcPct val="100000"/>
              </a:lnSpc>
              <a:spcBef>
                <a:spcPts val="100"/>
              </a:spcBef>
            </a:pPr>
            <a:r>
              <a:rPr lang="lv-LV" dirty="0">
                <a:solidFill>
                  <a:srgbClr val="404040"/>
                </a:solidFill>
                <a:latin typeface="Arial MT"/>
                <a:cs typeface="Arial MT"/>
              </a:rPr>
              <a:t>Paātriniet sava uzņēmuma attīstību, izaugsmi un ilgtspēju:</a:t>
            </a:r>
            <a:endParaRPr sz="1800" dirty="0">
              <a:latin typeface="Arial MT"/>
              <a:cs typeface="Arial MT"/>
            </a:endParaRPr>
          </a:p>
        </p:txBody>
      </p:sp>
      <p:sp>
        <p:nvSpPr>
          <p:cNvPr id="29" name="object 29"/>
          <p:cNvSpPr txBox="1"/>
          <p:nvPr/>
        </p:nvSpPr>
        <p:spPr>
          <a:xfrm>
            <a:off x="8864218" y="4250817"/>
            <a:ext cx="3177218" cy="531556"/>
          </a:xfrm>
          <a:prstGeom prst="rect">
            <a:avLst/>
          </a:prstGeom>
        </p:spPr>
        <p:txBody>
          <a:bodyPr vert="horz" wrap="square" lIns="0" tIns="43815" rIns="0" bIns="0" rtlCol="0">
            <a:spAutoFit/>
          </a:bodyPr>
          <a:lstStyle/>
          <a:p>
            <a:pPr marR="5080" algn="just">
              <a:lnSpc>
                <a:spcPts val="1939"/>
              </a:lnSpc>
              <a:spcBef>
                <a:spcPts val="345"/>
              </a:spcBef>
            </a:pPr>
            <a:r>
              <a:rPr lang="lv-LV" spc="-10" dirty="0">
                <a:solidFill>
                  <a:srgbClr val="404040"/>
                </a:solidFill>
                <a:latin typeface="Arial MT"/>
                <a:cs typeface="Arial MT"/>
              </a:rPr>
              <a:t>Biznesa plāns, izaugsme, sertifikācija, IP stratēģija</a:t>
            </a:r>
            <a:endParaRPr sz="1800" dirty="0">
              <a:latin typeface="Arial MT"/>
              <a:cs typeface="Arial MT"/>
            </a:endParaRPr>
          </a:p>
        </p:txBody>
      </p:sp>
      <p:sp>
        <p:nvSpPr>
          <p:cNvPr id="30" name="object 30"/>
          <p:cNvSpPr txBox="1"/>
          <p:nvPr/>
        </p:nvSpPr>
        <p:spPr>
          <a:xfrm>
            <a:off x="1056690" y="5770295"/>
            <a:ext cx="7112000" cy="400685"/>
          </a:xfrm>
          <a:prstGeom prst="rect">
            <a:avLst/>
          </a:prstGeom>
          <a:solidFill>
            <a:srgbClr val="DFE7F4"/>
          </a:solidFill>
          <a:ln w="9525">
            <a:solidFill>
              <a:srgbClr val="5E86C6"/>
            </a:solidFill>
          </a:ln>
        </p:spPr>
        <p:txBody>
          <a:bodyPr vert="horz" wrap="square" lIns="0" tIns="40005" rIns="0" bIns="0" rtlCol="0">
            <a:spAutoFit/>
          </a:bodyPr>
          <a:lstStyle/>
          <a:p>
            <a:pPr marL="178435">
              <a:lnSpc>
                <a:spcPct val="100000"/>
              </a:lnSpc>
              <a:spcBef>
                <a:spcPts val="315"/>
              </a:spcBef>
            </a:pPr>
            <a:r>
              <a:rPr sz="2000" b="1" dirty="0">
                <a:solidFill>
                  <a:srgbClr val="404040"/>
                </a:solidFill>
                <a:latin typeface="Arial"/>
                <a:cs typeface="Arial"/>
              </a:rPr>
              <a:t>Fast</a:t>
            </a:r>
            <a:r>
              <a:rPr sz="2000" b="1" spc="-25" dirty="0">
                <a:solidFill>
                  <a:srgbClr val="404040"/>
                </a:solidFill>
                <a:latin typeface="Arial"/>
                <a:cs typeface="Arial"/>
              </a:rPr>
              <a:t> </a:t>
            </a:r>
            <a:r>
              <a:rPr sz="2000" b="1" dirty="0">
                <a:solidFill>
                  <a:srgbClr val="404040"/>
                </a:solidFill>
                <a:latin typeface="Arial"/>
                <a:cs typeface="Arial"/>
              </a:rPr>
              <a:t>track</a:t>
            </a:r>
            <a:r>
              <a:rPr sz="2000" b="1" spc="-45" dirty="0">
                <a:solidFill>
                  <a:srgbClr val="404040"/>
                </a:solidFill>
                <a:latin typeface="Arial"/>
                <a:cs typeface="Arial"/>
              </a:rPr>
              <a:t> </a:t>
            </a:r>
            <a:r>
              <a:rPr sz="2000" b="1" dirty="0">
                <a:solidFill>
                  <a:srgbClr val="404040"/>
                </a:solidFill>
                <a:latin typeface="Arial"/>
                <a:cs typeface="Arial"/>
              </a:rPr>
              <a:t>scheme</a:t>
            </a:r>
            <a:r>
              <a:rPr sz="2000" dirty="0">
                <a:solidFill>
                  <a:srgbClr val="404040"/>
                </a:solidFill>
                <a:latin typeface="Arial MT"/>
                <a:cs typeface="Arial MT"/>
              </a:rPr>
              <a:t>:</a:t>
            </a:r>
            <a:r>
              <a:rPr sz="2000" spc="-30" dirty="0">
                <a:solidFill>
                  <a:srgbClr val="404040"/>
                </a:solidFill>
                <a:latin typeface="Arial MT"/>
                <a:cs typeface="Arial MT"/>
              </a:rPr>
              <a:t> </a:t>
            </a:r>
            <a:r>
              <a:rPr sz="2000" dirty="0">
                <a:solidFill>
                  <a:srgbClr val="404040"/>
                </a:solidFill>
                <a:latin typeface="Arial MT"/>
                <a:cs typeface="Arial MT"/>
              </a:rPr>
              <a:t>direct</a:t>
            </a:r>
            <a:r>
              <a:rPr sz="2000" spc="-40" dirty="0">
                <a:solidFill>
                  <a:srgbClr val="404040"/>
                </a:solidFill>
                <a:latin typeface="Arial MT"/>
                <a:cs typeface="Arial MT"/>
              </a:rPr>
              <a:t> </a:t>
            </a:r>
            <a:r>
              <a:rPr sz="2000" dirty="0">
                <a:solidFill>
                  <a:srgbClr val="404040"/>
                </a:solidFill>
                <a:latin typeface="Arial MT"/>
                <a:cs typeface="Arial MT"/>
              </a:rPr>
              <a:t>access</a:t>
            </a:r>
            <a:r>
              <a:rPr sz="2000" spc="-40" dirty="0">
                <a:solidFill>
                  <a:srgbClr val="404040"/>
                </a:solidFill>
                <a:latin typeface="Arial MT"/>
                <a:cs typeface="Arial MT"/>
              </a:rPr>
              <a:t> </a:t>
            </a:r>
            <a:r>
              <a:rPr sz="2000" dirty="0">
                <a:solidFill>
                  <a:srgbClr val="404040"/>
                </a:solidFill>
                <a:latin typeface="Arial MT"/>
                <a:cs typeface="Arial MT"/>
              </a:rPr>
              <a:t>to</a:t>
            </a:r>
            <a:r>
              <a:rPr sz="2000" spc="-25" dirty="0">
                <a:solidFill>
                  <a:srgbClr val="404040"/>
                </a:solidFill>
                <a:latin typeface="Arial MT"/>
                <a:cs typeface="Arial MT"/>
              </a:rPr>
              <a:t> </a:t>
            </a:r>
            <a:r>
              <a:rPr sz="2000" dirty="0">
                <a:solidFill>
                  <a:srgbClr val="404040"/>
                </a:solidFill>
                <a:latin typeface="Arial MT"/>
                <a:cs typeface="Arial MT"/>
              </a:rPr>
              <a:t>EIC</a:t>
            </a:r>
            <a:r>
              <a:rPr sz="2000" spc="-110" dirty="0">
                <a:solidFill>
                  <a:srgbClr val="404040"/>
                </a:solidFill>
                <a:latin typeface="Arial MT"/>
                <a:cs typeface="Arial MT"/>
              </a:rPr>
              <a:t> </a:t>
            </a:r>
            <a:r>
              <a:rPr sz="2000" dirty="0">
                <a:solidFill>
                  <a:srgbClr val="404040"/>
                </a:solidFill>
                <a:latin typeface="Arial MT"/>
                <a:cs typeface="Arial MT"/>
              </a:rPr>
              <a:t>Accelerator</a:t>
            </a:r>
            <a:r>
              <a:rPr sz="2000" spc="-50" dirty="0">
                <a:solidFill>
                  <a:srgbClr val="404040"/>
                </a:solidFill>
                <a:latin typeface="Arial MT"/>
                <a:cs typeface="Arial MT"/>
              </a:rPr>
              <a:t> </a:t>
            </a:r>
            <a:r>
              <a:rPr sz="2000" dirty="0">
                <a:solidFill>
                  <a:srgbClr val="404040"/>
                </a:solidFill>
                <a:latin typeface="Arial MT"/>
                <a:cs typeface="Arial MT"/>
              </a:rPr>
              <a:t>Step</a:t>
            </a:r>
            <a:r>
              <a:rPr sz="2000" spc="-5" dirty="0">
                <a:solidFill>
                  <a:srgbClr val="404040"/>
                </a:solidFill>
                <a:latin typeface="Arial MT"/>
                <a:cs typeface="Arial MT"/>
              </a:rPr>
              <a:t> </a:t>
            </a:r>
            <a:r>
              <a:rPr sz="2000" spc="-50" dirty="0">
                <a:solidFill>
                  <a:srgbClr val="404040"/>
                </a:solidFill>
                <a:latin typeface="Arial MT"/>
                <a:cs typeface="Arial MT"/>
              </a:rPr>
              <a:t>2</a:t>
            </a:r>
            <a:endParaRPr sz="2000">
              <a:latin typeface="Arial MT"/>
              <a:cs typeface="Arial M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13">
            <a:extLst>
              <a:ext uri="{FF2B5EF4-FFF2-40B4-BE49-F238E27FC236}">
                <a16:creationId xmlns:a16="http://schemas.microsoft.com/office/drawing/2014/main" id="{73C183CE-4BCA-52D1-204C-D1DED499A35E}"/>
              </a:ext>
            </a:extLst>
          </p:cNvPr>
          <p:cNvSpPr/>
          <p:nvPr/>
        </p:nvSpPr>
        <p:spPr>
          <a:xfrm>
            <a:off x="0" y="1524000"/>
            <a:ext cx="274320" cy="2987041"/>
          </a:xfrm>
          <a:prstGeom prst="rect">
            <a:avLst/>
          </a:prstGeom>
          <a:solidFill>
            <a:srgbClr val="BB443E"/>
          </a:solidFill>
          <a:ln w="12700">
            <a:miter lim="400000"/>
          </a:ln>
        </p:spPr>
        <p:txBody>
          <a:bodyPr lIns="45719" rIns="45719" anchor="ctr"/>
          <a:lstStyle/>
          <a:p>
            <a:pPr algn="ctr">
              <a:defRPr>
                <a:solidFill>
                  <a:srgbClr val="FFFFFF"/>
                </a:solidFill>
              </a:defRPr>
            </a:pPr>
            <a:endParaRPr/>
          </a:p>
        </p:txBody>
      </p:sp>
      <p:pic>
        <p:nvPicPr>
          <p:cNvPr id="62" name="Google Shape;167;p1" descr="A blue background with white text&#10;&#10;Description automatically generated">
            <a:hlinkClick r:id="rId2"/>
            <a:extLst>
              <a:ext uri="{FF2B5EF4-FFF2-40B4-BE49-F238E27FC236}">
                <a16:creationId xmlns:a16="http://schemas.microsoft.com/office/drawing/2014/main" id="{C9145759-C3ED-80B9-294E-F56663A7D762}"/>
              </a:ext>
            </a:extLst>
          </p:cNvPr>
          <p:cNvPicPr preferRelativeResize="0"/>
          <p:nvPr/>
        </p:nvPicPr>
        <p:blipFill rotWithShape="1">
          <a:blip r:embed="rId3">
            <a:alphaModFix/>
          </a:blip>
          <a:srcRect t="29385" b="29330"/>
          <a:stretch/>
        </p:blipFill>
        <p:spPr>
          <a:xfrm>
            <a:off x="274320" y="4511041"/>
            <a:ext cx="4647636" cy="1798319"/>
          </a:xfrm>
          <a:prstGeom prst="rect">
            <a:avLst/>
          </a:prstGeom>
          <a:noFill/>
          <a:ln>
            <a:noFill/>
          </a:ln>
        </p:spPr>
      </p:pic>
      <p:pic>
        <p:nvPicPr>
          <p:cNvPr id="450" name="Picture 449">
            <a:extLst>
              <a:ext uri="{FF2B5EF4-FFF2-40B4-BE49-F238E27FC236}">
                <a16:creationId xmlns:a16="http://schemas.microsoft.com/office/drawing/2014/main" id="{146588A4-EB6E-0E0F-301B-D74D7B42B5BB}"/>
              </a:ext>
            </a:extLst>
          </p:cNvPr>
          <p:cNvPicPr>
            <a:picLocks noChangeAspect="1"/>
          </p:cNvPicPr>
          <p:nvPr/>
        </p:nvPicPr>
        <p:blipFill rotWithShape="1">
          <a:blip r:embed="rId4"/>
          <a:srcRect l="55185" t="25679" r="21018" b="18847"/>
          <a:stretch/>
        </p:blipFill>
        <p:spPr>
          <a:xfrm>
            <a:off x="6962013" y="0"/>
            <a:ext cx="5229987" cy="6858000"/>
          </a:xfrm>
          <a:prstGeom prst="rect">
            <a:avLst/>
          </a:prstGeom>
        </p:spPr>
      </p:pic>
      <p:pic>
        <p:nvPicPr>
          <p:cNvPr id="452" name="Graphic 451" descr="Cursor outline">
            <a:extLst>
              <a:ext uri="{FF2B5EF4-FFF2-40B4-BE49-F238E27FC236}">
                <a16:creationId xmlns:a16="http://schemas.microsoft.com/office/drawing/2014/main" id="{E84E11A5-C971-9ED0-6258-3A808D2617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64756" y="5852160"/>
            <a:ext cx="914400" cy="914400"/>
          </a:xfrm>
          <a:prstGeom prst="rect">
            <a:avLst/>
          </a:prstGeom>
        </p:spPr>
      </p:pic>
      <p:sp>
        <p:nvSpPr>
          <p:cNvPr id="60" name="Google Shape;518;g2a61cabab7e_1_6">
            <a:extLst>
              <a:ext uri="{FF2B5EF4-FFF2-40B4-BE49-F238E27FC236}">
                <a16:creationId xmlns:a16="http://schemas.microsoft.com/office/drawing/2014/main" id="{25AAA053-1DC8-7E51-7783-9F2D0C0F3555}"/>
              </a:ext>
            </a:extLst>
          </p:cNvPr>
          <p:cNvSpPr txBox="1"/>
          <p:nvPr/>
        </p:nvSpPr>
        <p:spPr>
          <a:xfrm>
            <a:off x="396240" y="560567"/>
            <a:ext cx="4525716" cy="35009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lv-LV" dirty="0"/>
              <a:t>Ja jums ir kādi jautājumi par EIC programmu, lūdzu, sazinieties ar mums:</a:t>
            </a:r>
          </a:p>
          <a:p>
            <a:pPr marL="0" marR="0" lvl="0" indent="0" algn="l" rtl="0">
              <a:spcBef>
                <a:spcPts val="0"/>
              </a:spcBef>
              <a:spcAft>
                <a:spcPts val="0"/>
              </a:spcAft>
              <a:buNone/>
            </a:pPr>
            <a:endParaRPr lang="lv-LV" sz="1050" dirty="0">
              <a:latin typeface="Calibri"/>
              <a:ea typeface="Calibri"/>
              <a:cs typeface="Calibri"/>
              <a:sym typeface="Calibri"/>
            </a:endParaRPr>
          </a:p>
          <a:p>
            <a:pPr marL="0" marR="0" lvl="0" indent="0" algn="l" rtl="0">
              <a:spcBef>
                <a:spcPts val="0"/>
              </a:spcBef>
              <a:spcAft>
                <a:spcPts val="0"/>
              </a:spcAft>
              <a:buNone/>
            </a:pPr>
            <a:endParaRPr lang="lv-LV" sz="1050" dirty="0">
              <a:latin typeface="Calibri"/>
              <a:ea typeface="Calibri"/>
              <a:cs typeface="Calibri"/>
              <a:sym typeface="Calibri"/>
            </a:endParaRPr>
          </a:p>
          <a:p>
            <a:pPr marL="0" marR="0" lvl="0" indent="0" algn="l" rtl="0">
              <a:spcBef>
                <a:spcPts val="0"/>
              </a:spcBef>
              <a:spcAft>
                <a:spcPts val="0"/>
              </a:spcAft>
              <a:buNone/>
            </a:pPr>
            <a:endParaRPr sz="1050" dirty="0">
              <a:latin typeface="Calibri"/>
              <a:ea typeface="Calibri"/>
              <a:cs typeface="Calibri"/>
              <a:sym typeface="Calibri"/>
            </a:endParaRPr>
          </a:p>
          <a:p>
            <a:pPr marL="0" marR="0" lvl="0" indent="0" algn="l" rtl="0">
              <a:spcBef>
                <a:spcPts val="0"/>
              </a:spcBef>
              <a:spcAft>
                <a:spcPts val="0"/>
              </a:spcAft>
              <a:buNone/>
            </a:pPr>
            <a:r>
              <a:rPr lang="en-US" sz="1400" b="1" dirty="0">
                <a:latin typeface="Calibri"/>
                <a:ea typeface="Calibri"/>
                <a:cs typeface="Calibri"/>
                <a:sym typeface="Calibri"/>
              </a:rPr>
              <a:t>Egita Aizsilniece-Ibema</a:t>
            </a:r>
            <a:endParaRPr sz="1400" dirty="0">
              <a:latin typeface="Calibri"/>
              <a:ea typeface="Calibri"/>
              <a:cs typeface="Calibri"/>
              <a:sym typeface="Calibri"/>
            </a:endParaRPr>
          </a:p>
          <a:p>
            <a:pPr marL="0" marR="0" lvl="0" indent="0" algn="l" rtl="0">
              <a:spcBef>
                <a:spcPts val="0"/>
              </a:spcBef>
              <a:spcAft>
                <a:spcPts val="0"/>
              </a:spcAft>
              <a:buNone/>
            </a:pPr>
            <a:r>
              <a:rPr lang="en-US" sz="1400" dirty="0">
                <a:latin typeface="Calibri"/>
                <a:ea typeface="Calibri"/>
                <a:cs typeface="Calibri"/>
                <a:sym typeface="Calibri"/>
              </a:rPr>
              <a:t>LIAA representative, NCP EIC &amp; EIT</a:t>
            </a:r>
            <a:endParaRPr sz="1100" dirty="0"/>
          </a:p>
          <a:p>
            <a:pPr marL="0" marR="0" lvl="0" indent="0" algn="l" rtl="0">
              <a:spcBef>
                <a:spcPts val="0"/>
              </a:spcBef>
              <a:spcAft>
                <a:spcPts val="0"/>
              </a:spcAft>
              <a:buNone/>
            </a:pPr>
            <a:r>
              <a:rPr lang="en-US" sz="1400" dirty="0">
                <a:latin typeface="Calibri"/>
                <a:ea typeface="Calibri"/>
                <a:cs typeface="Calibri"/>
                <a:sym typeface="Calibri"/>
              </a:rPr>
              <a:t>Latvian office for Innovation &amp; Technology in Brussels – </a:t>
            </a:r>
            <a:r>
              <a:rPr lang="en-US" sz="1400" dirty="0" err="1">
                <a:latin typeface="Calibri"/>
                <a:ea typeface="Calibri"/>
                <a:cs typeface="Calibri"/>
                <a:sym typeface="Calibri"/>
              </a:rPr>
              <a:t>Lat.tech</a:t>
            </a:r>
            <a:endParaRPr sz="1400" dirty="0">
              <a:latin typeface="Calibri"/>
              <a:ea typeface="Calibri"/>
              <a:cs typeface="Calibri"/>
              <a:sym typeface="Calibri"/>
            </a:endParaRPr>
          </a:p>
          <a:p>
            <a:pPr marL="0" marR="0" lvl="0" indent="0" algn="l" rtl="0">
              <a:spcBef>
                <a:spcPts val="0"/>
              </a:spcBef>
              <a:spcAft>
                <a:spcPts val="0"/>
              </a:spcAft>
              <a:buNone/>
            </a:pPr>
            <a:r>
              <a:rPr lang="en-US" sz="1400" dirty="0">
                <a:latin typeface="Calibri"/>
                <a:ea typeface="Calibri"/>
                <a:cs typeface="Calibri"/>
                <a:sym typeface="Calibri"/>
              </a:rPr>
              <a:t>Mob. +32 (0)455 10 12 74, +371 29331162,</a:t>
            </a:r>
            <a:endParaRPr lang="lv-LV" sz="1400" dirty="0">
              <a:latin typeface="Calibri"/>
              <a:ea typeface="Calibri"/>
              <a:cs typeface="Calibri"/>
              <a:sym typeface="Calibri"/>
            </a:endParaRPr>
          </a:p>
          <a:p>
            <a:pPr marL="0" marR="0" lvl="0" indent="0" algn="l" rtl="0">
              <a:spcBef>
                <a:spcPts val="0"/>
              </a:spcBef>
              <a:spcAft>
                <a:spcPts val="0"/>
              </a:spcAft>
              <a:buNone/>
            </a:pPr>
            <a:r>
              <a:rPr lang="en-US" sz="1400" dirty="0">
                <a:latin typeface="Calibri"/>
                <a:ea typeface="Calibri"/>
                <a:cs typeface="Calibri"/>
                <a:sym typeface="Calibri"/>
              </a:rPr>
              <a:t>e-mail: </a:t>
            </a:r>
            <a:r>
              <a:rPr lang="en-US" sz="1400" u="sng" dirty="0">
                <a:latin typeface="Calibri"/>
                <a:ea typeface="Calibri"/>
                <a:cs typeface="Calibri"/>
                <a:sym typeface="Calibri"/>
                <a:hlinkClick r:id="rId7">
                  <a:extLst>
                    <a:ext uri="{A12FA001-AC4F-418D-AE19-62706E023703}">
                      <ahyp:hlinkClr xmlns:ahyp="http://schemas.microsoft.com/office/drawing/2018/hyperlinkcolor" val="tx"/>
                    </a:ext>
                  </a:extLst>
                </a:hlinkClick>
              </a:rPr>
              <a:t>egita.aizsilniece-ibema@liaa.gov</a:t>
            </a:r>
            <a:r>
              <a:rPr lang="en-US" sz="1400" dirty="0">
                <a:latin typeface="Calibri"/>
                <a:ea typeface="Calibri"/>
                <a:cs typeface="Calibri"/>
                <a:sym typeface="Calibri"/>
              </a:rPr>
              <a:t> </a:t>
            </a:r>
            <a:endParaRPr sz="1100" dirty="0"/>
          </a:p>
          <a:p>
            <a:pPr marL="0" marR="0" lvl="0" indent="0" algn="l" rtl="0">
              <a:spcBef>
                <a:spcPts val="0"/>
              </a:spcBef>
              <a:spcAft>
                <a:spcPts val="0"/>
              </a:spcAft>
              <a:buNone/>
            </a:pPr>
            <a:endParaRPr sz="1400" dirty="0">
              <a:latin typeface="Calibri"/>
              <a:ea typeface="Calibri"/>
              <a:cs typeface="Calibri"/>
              <a:sym typeface="Calibri"/>
            </a:endParaRPr>
          </a:p>
          <a:p>
            <a:pPr marL="0" marR="0" lvl="0" indent="0" algn="l" rtl="0">
              <a:spcBef>
                <a:spcPts val="0"/>
              </a:spcBef>
              <a:spcAft>
                <a:spcPts val="0"/>
              </a:spcAft>
              <a:buNone/>
            </a:pPr>
            <a:r>
              <a:rPr lang="en-US" sz="1400" b="1" i="0" u="none" strike="noStrike" dirty="0">
                <a:latin typeface="Calibri"/>
                <a:ea typeface="Calibri"/>
                <a:cs typeface="Calibri"/>
                <a:sym typeface="Calibri"/>
              </a:rPr>
              <a:t>Marija Plotniece</a:t>
            </a:r>
            <a:endParaRPr sz="3200" b="0" i="0" u="none" strike="noStrike" dirty="0">
              <a:latin typeface="Calibri"/>
              <a:ea typeface="Calibri"/>
              <a:cs typeface="Calibri"/>
              <a:sym typeface="Calibri"/>
            </a:endParaRPr>
          </a:p>
          <a:p>
            <a:pPr marL="0" marR="0" lvl="0" indent="0" algn="l" rtl="0">
              <a:spcBef>
                <a:spcPts val="0"/>
              </a:spcBef>
              <a:spcAft>
                <a:spcPts val="0"/>
              </a:spcAft>
              <a:buNone/>
            </a:pPr>
            <a:r>
              <a:rPr lang="en-US" sz="1400" b="0" i="0" u="none" strike="noStrike" dirty="0">
                <a:latin typeface="Calibri"/>
                <a:ea typeface="Calibri"/>
                <a:cs typeface="Calibri"/>
                <a:sym typeface="Calibri"/>
              </a:rPr>
              <a:t>Senior expert | Horizon Europe RI, EIC</a:t>
            </a:r>
            <a:r>
              <a:rPr lang="lv-LV" sz="1400" b="0" i="0" u="none" strike="noStrike" dirty="0">
                <a:latin typeface="Calibri"/>
                <a:ea typeface="Calibri"/>
                <a:cs typeface="Calibri"/>
                <a:sym typeface="Calibri"/>
              </a:rPr>
              <a:t>, EIE, EIT</a:t>
            </a:r>
            <a:r>
              <a:rPr lang="en-US" sz="1400" b="0" i="0" u="none" strike="noStrike" dirty="0">
                <a:latin typeface="Calibri"/>
                <a:ea typeface="Calibri"/>
                <a:cs typeface="Calibri"/>
                <a:sym typeface="Calibri"/>
              </a:rPr>
              <a:t> </a:t>
            </a:r>
            <a:endParaRPr sz="1100" dirty="0"/>
          </a:p>
          <a:p>
            <a:pPr marL="0" marR="0" lvl="0" indent="0" algn="l" rtl="0">
              <a:spcBef>
                <a:spcPts val="0"/>
              </a:spcBef>
              <a:spcAft>
                <a:spcPts val="0"/>
              </a:spcAft>
              <a:buNone/>
            </a:pPr>
            <a:r>
              <a:rPr lang="en-US" sz="1400" b="0" i="0" u="none" strike="noStrike" dirty="0">
                <a:latin typeface="Calibri"/>
                <a:ea typeface="Calibri"/>
                <a:cs typeface="Calibri"/>
                <a:sym typeface="Calibri"/>
              </a:rPr>
              <a:t>Latvian Council of Science</a:t>
            </a:r>
            <a:r>
              <a:rPr lang="en-US" sz="1400" dirty="0">
                <a:latin typeface="Calibri"/>
                <a:ea typeface="Calibri"/>
                <a:cs typeface="Calibri"/>
                <a:sym typeface="Calibri"/>
              </a:rPr>
              <a:t>, </a:t>
            </a:r>
            <a:r>
              <a:rPr lang="en-US" sz="1400" dirty="0" err="1">
                <a:latin typeface="Calibri"/>
                <a:ea typeface="Calibri"/>
                <a:cs typeface="Calibri"/>
                <a:sym typeface="Calibri"/>
              </a:rPr>
              <a:t>Smilsu</a:t>
            </a:r>
            <a:r>
              <a:rPr lang="en-US" sz="1400" dirty="0">
                <a:latin typeface="Calibri"/>
                <a:ea typeface="Calibri"/>
                <a:cs typeface="Calibri"/>
                <a:sym typeface="Calibri"/>
              </a:rPr>
              <a:t> street 8, Riga, LV-1050</a:t>
            </a:r>
            <a:endParaRPr sz="1400" b="0" i="0" u="none" strike="noStrike" dirty="0">
              <a:latin typeface="Calibri"/>
              <a:ea typeface="Calibri"/>
              <a:cs typeface="Calibri"/>
              <a:sym typeface="Calibri"/>
            </a:endParaRPr>
          </a:p>
          <a:p>
            <a:pPr marL="0" marR="0" lvl="0" indent="0" algn="l" rtl="0">
              <a:spcBef>
                <a:spcPts val="0"/>
              </a:spcBef>
              <a:spcAft>
                <a:spcPts val="0"/>
              </a:spcAft>
              <a:buNone/>
            </a:pPr>
            <a:r>
              <a:rPr lang="en-US" sz="1400" b="0" i="0" u="none" strike="noStrike" dirty="0">
                <a:latin typeface="Calibri"/>
                <a:ea typeface="Calibri"/>
                <a:cs typeface="Calibri"/>
                <a:sym typeface="Calibri"/>
              </a:rPr>
              <a:t>phone: +371 29966535, e-mail: </a:t>
            </a:r>
            <a:r>
              <a:rPr lang="en-US" sz="1400" b="0" i="0" u="sng" strike="noStrike" dirty="0">
                <a:latin typeface="Calibri"/>
                <a:ea typeface="Calibri"/>
                <a:cs typeface="Calibri"/>
                <a:sym typeface="Calibri"/>
                <a:hlinkClick r:id="rId8">
                  <a:extLst>
                    <a:ext uri="{A12FA001-AC4F-418D-AE19-62706E023703}">
                      <ahyp:hlinkClr xmlns:ahyp="http://schemas.microsoft.com/office/drawing/2018/hyperlinkcolor" val="tx"/>
                    </a:ext>
                  </a:extLst>
                </a:hlinkClick>
              </a:rPr>
              <a:t>marija.plotniece@lzp.gov.lv</a:t>
            </a:r>
            <a:r>
              <a:rPr lang="en-US" sz="1400" b="0" i="0" u="none" strike="noStrike" dirty="0">
                <a:latin typeface="Calibri"/>
                <a:ea typeface="Calibri"/>
                <a:cs typeface="Calibri"/>
                <a:sym typeface="Calibri"/>
              </a:rPr>
              <a:t> </a:t>
            </a:r>
            <a:endParaRPr sz="1100" dirty="0"/>
          </a:p>
        </p:txBody>
      </p:sp>
    </p:spTree>
    <p:extLst>
      <p:ext uri="{BB962C8B-B14F-4D97-AF65-F5344CB8AC3E}">
        <p14:creationId xmlns:p14="http://schemas.microsoft.com/office/powerpoint/2010/main" val="4115645187"/>
      </p:ext>
    </p:extLst>
  </p:cSld>
  <p:clrMapOvr>
    <a:masterClrMapping/>
  </p:clrMapOvr>
  <mc:AlternateContent xmlns:mc="http://schemas.openxmlformats.org/markup-compatibility/2006" xmlns:p14="http://schemas.microsoft.com/office/powerpoint/2010/main">
    <mc:Choice Requires="p14">
      <p:transition spd="slow" p14:dur="1200">
        <p:push dir="u"/>
      </p:transition>
    </mc:Choice>
    <mc:Fallback xmlns="">
      <p:transition spd="slow">
        <p:push dir="u"/>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75AAA41-409C-71DD-8F6C-281B8C6A3D09}"/>
              </a:ext>
            </a:extLst>
          </p:cNvPr>
          <p:cNvSpPr>
            <a:spLocks noGrp="1"/>
          </p:cNvSpPr>
          <p:nvPr>
            <p:ph type="title"/>
          </p:nvPr>
        </p:nvSpPr>
        <p:spPr>
          <a:xfrm>
            <a:off x="913519" y="-153478"/>
            <a:ext cx="9675232" cy="914400"/>
          </a:xfrm>
        </p:spPr>
        <p:txBody>
          <a:bodyPr>
            <a:noAutofit/>
          </a:bodyPr>
          <a:lstStyle/>
          <a:p>
            <a:pPr>
              <a:defRPr/>
            </a:pPr>
            <a:r>
              <a:rPr lang="lv-LV" altLang="en-US" sz="2800" b="1" dirty="0">
                <a:solidFill>
                  <a:srgbClr val="002060"/>
                </a:solidFill>
                <a:latin typeface="Verdana" panose="020B0604030504040204" pitchFamily="34" charset="0"/>
                <a:ea typeface="Verdana" panose="020B0604030504040204" pitchFamily="34" charset="0"/>
                <a:cs typeface="Arial" panose="020B0604020202020204" pitchFamily="34" charset="0"/>
              </a:rPr>
              <a:t>LATVIJAS APVĀRSNIS EIROPA STATISTIKA</a:t>
            </a:r>
            <a:endParaRPr lang="en-US" altLang="en-US" sz="2800" b="1"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5" name="Slaida numura vietturis 4">
            <a:extLst>
              <a:ext uri="{FF2B5EF4-FFF2-40B4-BE49-F238E27FC236}">
                <a16:creationId xmlns:a16="http://schemas.microsoft.com/office/drawing/2014/main" id="{AF0DE055-28A5-7B43-470F-13680AE4F7D7}"/>
              </a:ext>
            </a:extLst>
          </p:cNvPr>
          <p:cNvSpPr>
            <a:spLocks noGrp="1"/>
          </p:cNvSpPr>
          <p:nvPr>
            <p:ph type="sldNum" sz="quarter" idx="12"/>
          </p:nvPr>
        </p:nvSpPr>
        <p:spPr>
          <a:xfrm>
            <a:off x="9448800" y="6309370"/>
            <a:ext cx="2743200" cy="365125"/>
          </a:xfrm>
        </p:spPr>
        <p:txBody>
          <a:bodyPr/>
          <a:lstStyle/>
          <a:p>
            <a:fld id="{660F3F40-12FA-4968-8235-5F18DAFE2DEF}" type="slidenum">
              <a:rPr lang="lv-LV" sz="900" smtClean="0">
                <a:latin typeface="Arial" panose="020B0604020202020204" pitchFamily="34" charset="0"/>
                <a:cs typeface="Arial" panose="020B0604020202020204" pitchFamily="34" charset="0"/>
              </a:rPr>
              <a:t>8</a:t>
            </a:fld>
            <a:endParaRPr lang="lv-LV" sz="900">
              <a:latin typeface="Arial" panose="020B0604020202020204" pitchFamily="34" charset="0"/>
              <a:cs typeface="Arial" panose="020B0604020202020204" pitchFamily="34" charset="0"/>
            </a:endParaRPr>
          </a:p>
        </p:txBody>
      </p:sp>
      <p:graphicFrame>
        <p:nvGraphicFramePr>
          <p:cNvPr id="13" name="Chart 12">
            <a:extLst>
              <a:ext uri="{FF2B5EF4-FFF2-40B4-BE49-F238E27FC236}">
                <a16:creationId xmlns:a16="http://schemas.microsoft.com/office/drawing/2014/main" id="{8BE9056C-A391-B1BC-BEA9-47BBC19CD07D}"/>
              </a:ext>
            </a:extLst>
          </p:cNvPr>
          <p:cNvGraphicFramePr/>
          <p:nvPr/>
        </p:nvGraphicFramePr>
        <p:xfrm>
          <a:off x="-174034" y="414612"/>
          <a:ext cx="12534901" cy="626110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9162B16-AD98-6E16-FB51-C5F9F71FE4F8}"/>
              </a:ext>
            </a:extLst>
          </p:cNvPr>
          <p:cNvSpPr txBox="1"/>
          <p:nvPr/>
        </p:nvSpPr>
        <p:spPr>
          <a:xfrm>
            <a:off x="10241284" y="6426548"/>
            <a:ext cx="2646711" cy="230832"/>
          </a:xfrm>
          <a:prstGeom prst="rect">
            <a:avLst/>
          </a:prstGeom>
          <a:noFill/>
        </p:spPr>
        <p:txBody>
          <a:bodyPr wrap="square" lIns="91440" tIns="45720" rIns="91440" bIns="45720" anchor="t">
            <a:spAutoFit/>
          </a:bodyPr>
          <a:lstStyle/>
          <a:p>
            <a:r>
              <a:rPr lang="lv-LV" sz="900" b="1" dirty="0">
                <a:solidFill>
                  <a:srgbClr val="002060"/>
                </a:solidFill>
                <a:latin typeface="Arial"/>
                <a:ea typeface="Verdana"/>
                <a:cs typeface="Arial"/>
              </a:rPr>
              <a:t>eCORDA data 12.01.2025.</a:t>
            </a:r>
            <a:endParaRPr lang="lv-LV" sz="900" dirty="0">
              <a:solidFill>
                <a:srgbClr val="002060"/>
              </a:solidFill>
              <a:latin typeface="Arial"/>
              <a:ea typeface="Verdana"/>
              <a:cs typeface="Arial"/>
            </a:endParaRPr>
          </a:p>
        </p:txBody>
      </p:sp>
    </p:spTree>
    <p:extLst>
      <p:ext uri="{BB962C8B-B14F-4D97-AF65-F5344CB8AC3E}">
        <p14:creationId xmlns:p14="http://schemas.microsoft.com/office/powerpoint/2010/main" val="28000690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 shot of a computer&#10;&#10;AI-generated content may be incorrect.">
            <a:hlinkClick r:id="rId3"/>
            <a:extLst>
              <a:ext uri="{FF2B5EF4-FFF2-40B4-BE49-F238E27FC236}">
                <a16:creationId xmlns:a16="http://schemas.microsoft.com/office/drawing/2014/main" id="{B5E739B9-F2AC-478E-A500-0B336188051E}"/>
              </a:ext>
            </a:extLst>
          </p:cNvPr>
          <p:cNvPicPr>
            <a:picLocks noChangeAspect="1"/>
          </p:cNvPicPr>
          <p:nvPr/>
        </p:nvPicPr>
        <p:blipFill>
          <a:blip r:embed="rId4"/>
          <a:srcRect l="11111"/>
          <a:stretch/>
        </p:blipFill>
        <p:spPr>
          <a:xfrm>
            <a:off x="20" y="10"/>
            <a:ext cx="12191980" cy="6857990"/>
          </a:xfrm>
          <a:prstGeom prst="rect">
            <a:avLst/>
          </a:prstGeom>
          <a:noFill/>
        </p:spPr>
      </p:pic>
      <p:sp>
        <p:nvSpPr>
          <p:cNvPr id="2" name="Slide Number Placeholder 1" hidden="1">
            <a:extLst>
              <a:ext uri="{FF2B5EF4-FFF2-40B4-BE49-F238E27FC236}">
                <a16:creationId xmlns:a16="http://schemas.microsoft.com/office/drawing/2014/main" id="{6DD1DBC5-F500-EE4E-E15C-82F352B401EC}"/>
              </a:ext>
            </a:extLst>
          </p:cNvPr>
          <p:cNvSpPr>
            <a:spLocks noGrp="1"/>
          </p:cNvSpPr>
          <p:nvPr>
            <p:ph type="sldNum" sz="quarter" idx="4294967295"/>
          </p:nvPr>
        </p:nvSpPr>
        <p:spPr>
          <a:xfrm>
            <a:off x="346051" y="6406643"/>
            <a:ext cx="262637" cy="281941"/>
          </a:xfrm>
        </p:spPr>
        <p:txBody>
          <a:bodyPr/>
          <a:lstStyle/>
          <a:p>
            <a:pPr>
              <a:spcAft>
                <a:spcPts val="600"/>
              </a:spcAft>
            </a:pPr>
            <a:fld id="{86CB4B4D-7CA3-9044-876B-883B54F8677D}" type="slidenum">
              <a:rPr lang="lv-LV" smtClean="0"/>
              <a:pPr>
                <a:spcAft>
                  <a:spcPts val="600"/>
                </a:spcAft>
              </a:pPr>
              <a:t>80</a:t>
            </a:fld>
            <a:endParaRPr lang="lv-LV"/>
          </a:p>
        </p:txBody>
      </p:sp>
    </p:spTree>
    <p:extLst>
      <p:ext uri="{BB962C8B-B14F-4D97-AF65-F5344CB8AC3E}">
        <p14:creationId xmlns:p14="http://schemas.microsoft.com/office/powerpoint/2010/main" val="1864394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B751E-EF88-D94B-6A03-A8645290E88B}"/>
              </a:ext>
            </a:extLst>
          </p:cNvPr>
          <p:cNvSpPr>
            <a:spLocks noGrp="1"/>
          </p:cNvSpPr>
          <p:nvPr>
            <p:ph type="title"/>
          </p:nvPr>
        </p:nvSpPr>
        <p:spPr>
          <a:xfrm>
            <a:off x="934435" y="-102360"/>
            <a:ext cx="10515600" cy="1325563"/>
          </a:xfrm>
        </p:spPr>
        <p:txBody>
          <a:bodyPr>
            <a:normAutofit/>
          </a:bodyPr>
          <a:lstStyle/>
          <a:p>
            <a:r>
              <a:rPr lang="lv-LV" sz="3200" b="1" dirty="0">
                <a:solidFill>
                  <a:srgbClr val="002060"/>
                </a:solidFill>
                <a:latin typeface="Verdana"/>
                <a:ea typeface="Verdana"/>
              </a:rPr>
              <a:t>WORK AS AN EXPERT</a:t>
            </a:r>
          </a:p>
        </p:txBody>
      </p:sp>
      <p:sp>
        <p:nvSpPr>
          <p:cNvPr id="4" name="Slide Number Placeholder 3">
            <a:extLst>
              <a:ext uri="{FF2B5EF4-FFF2-40B4-BE49-F238E27FC236}">
                <a16:creationId xmlns:a16="http://schemas.microsoft.com/office/drawing/2014/main" id="{197565B5-6AE5-E1DC-9623-DCB522EF2168}"/>
              </a:ext>
            </a:extLst>
          </p:cNvPr>
          <p:cNvSpPr>
            <a:spLocks noGrp="1"/>
          </p:cNvSpPr>
          <p:nvPr>
            <p:ph type="sldNum" sz="quarter" idx="12"/>
          </p:nvPr>
        </p:nvSpPr>
        <p:spPr>
          <a:xfrm>
            <a:off x="9402743" y="6173794"/>
            <a:ext cx="2743200" cy="365125"/>
          </a:xfrm>
        </p:spPr>
        <p:txBody>
          <a:bodyPr/>
          <a:lstStyle/>
          <a:p>
            <a:fld id="{660F3F40-12FA-4968-8235-5F18DAFE2DEF}" type="slidenum">
              <a:rPr lang="lv-LV" sz="900" smtClean="0">
                <a:latin typeface="Arial" panose="020B0604020202020204" pitchFamily="34" charset="0"/>
                <a:cs typeface="Arial" panose="020B0604020202020204" pitchFamily="34" charset="0"/>
              </a:rPr>
              <a:t>81</a:t>
            </a:fld>
            <a:endParaRPr lang="lv-LV" sz="9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89046C4-5A0C-8713-54F4-04D8CBC88C0A}"/>
              </a:ext>
            </a:extLst>
          </p:cNvPr>
          <p:cNvPicPr>
            <a:picLocks noChangeAspect="1"/>
          </p:cNvPicPr>
          <p:nvPr/>
        </p:nvPicPr>
        <p:blipFill>
          <a:blip r:embed="rId2"/>
          <a:stretch>
            <a:fillRect/>
          </a:stretch>
        </p:blipFill>
        <p:spPr>
          <a:xfrm>
            <a:off x="439907" y="1475320"/>
            <a:ext cx="7050014" cy="3434911"/>
          </a:xfrm>
          <a:prstGeom prst="rect">
            <a:avLst/>
          </a:prstGeom>
        </p:spPr>
      </p:pic>
      <p:sp>
        <p:nvSpPr>
          <p:cNvPr id="6" name="TextBox 5">
            <a:extLst>
              <a:ext uri="{FF2B5EF4-FFF2-40B4-BE49-F238E27FC236}">
                <a16:creationId xmlns:a16="http://schemas.microsoft.com/office/drawing/2014/main" id="{8C9C3D6B-D093-44C0-C498-4F4B2395CCA0}"/>
              </a:ext>
            </a:extLst>
          </p:cNvPr>
          <p:cNvSpPr txBox="1"/>
          <p:nvPr/>
        </p:nvSpPr>
        <p:spPr>
          <a:xfrm>
            <a:off x="4131261" y="1530259"/>
            <a:ext cx="3358660" cy="738664"/>
          </a:xfrm>
          <a:prstGeom prst="rect">
            <a:avLst/>
          </a:prstGeom>
          <a:noFill/>
          <a:ln>
            <a:solidFill>
              <a:schemeClr val="tx1"/>
            </a:solidFill>
          </a:ln>
        </p:spPr>
        <p:txBody>
          <a:bodyPr wrap="square">
            <a:spAutoFit/>
          </a:bodyPr>
          <a:lstStyle/>
          <a:p>
            <a:r>
              <a:rPr lang="lv-LV" sz="1400" dirty="0">
                <a:latin typeface="Verdana" panose="020B0604030504040204" pitchFamily="34" charset="0"/>
                <a:ea typeface="Verdana" panose="020B0604030504040204" pitchFamily="34" charset="0"/>
                <a:cs typeface="Arial" panose="020B0604020202020204" pitchFamily="34" charset="0"/>
                <a:hlinkClick r:id="rId3"/>
              </a:rPr>
              <a:t>https://ec.europa.eu/info/funding-tenders/opportunities/portal/screen/work-as-an-expert</a:t>
            </a:r>
            <a:r>
              <a:rPr lang="lv-LV" sz="1400" dirty="0">
                <a:latin typeface="Verdana" panose="020B0604030504040204" pitchFamily="34" charset="0"/>
                <a:ea typeface="Verdana" panose="020B060403050404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9E6554A3-C303-CBC2-A85E-52A75333D774}"/>
              </a:ext>
            </a:extLst>
          </p:cNvPr>
          <p:cNvPicPr>
            <a:picLocks noChangeAspect="1"/>
          </p:cNvPicPr>
          <p:nvPr/>
        </p:nvPicPr>
        <p:blipFill>
          <a:blip r:embed="rId4"/>
          <a:stretch>
            <a:fillRect/>
          </a:stretch>
        </p:blipFill>
        <p:spPr>
          <a:xfrm>
            <a:off x="8642887" y="0"/>
            <a:ext cx="3298742" cy="4491591"/>
          </a:xfrm>
          <a:prstGeom prst="rect">
            <a:avLst/>
          </a:prstGeom>
        </p:spPr>
      </p:pic>
      <p:pic>
        <p:nvPicPr>
          <p:cNvPr id="13" name="Picture 12">
            <a:extLst>
              <a:ext uri="{FF2B5EF4-FFF2-40B4-BE49-F238E27FC236}">
                <a16:creationId xmlns:a16="http://schemas.microsoft.com/office/drawing/2014/main" id="{D4E2600F-1231-E2F2-2032-C5A5B131FF17}"/>
              </a:ext>
            </a:extLst>
          </p:cNvPr>
          <p:cNvPicPr>
            <a:picLocks noChangeAspect="1"/>
          </p:cNvPicPr>
          <p:nvPr/>
        </p:nvPicPr>
        <p:blipFill>
          <a:blip r:embed="rId5"/>
          <a:stretch>
            <a:fillRect/>
          </a:stretch>
        </p:blipFill>
        <p:spPr>
          <a:xfrm>
            <a:off x="3964914" y="4593951"/>
            <a:ext cx="3535343" cy="1912426"/>
          </a:xfrm>
          <a:prstGeom prst="rect">
            <a:avLst/>
          </a:prstGeom>
        </p:spPr>
      </p:pic>
      <p:sp>
        <p:nvSpPr>
          <p:cNvPr id="15" name="TextBox 14">
            <a:extLst>
              <a:ext uri="{FF2B5EF4-FFF2-40B4-BE49-F238E27FC236}">
                <a16:creationId xmlns:a16="http://schemas.microsoft.com/office/drawing/2014/main" id="{FF1F419B-AFBF-EF1F-C432-7B6AF9587A7A}"/>
              </a:ext>
            </a:extLst>
          </p:cNvPr>
          <p:cNvSpPr txBox="1"/>
          <p:nvPr/>
        </p:nvSpPr>
        <p:spPr>
          <a:xfrm>
            <a:off x="374685" y="5071400"/>
            <a:ext cx="3375486" cy="954107"/>
          </a:xfrm>
          <a:prstGeom prst="rect">
            <a:avLst/>
          </a:prstGeom>
          <a:noFill/>
          <a:ln>
            <a:solidFill>
              <a:schemeClr val="tx1"/>
            </a:solidFill>
          </a:ln>
        </p:spPr>
        <p:txBody>
          <a:bodyPr wrap="square">
            <a:spAutoFit/>
          </a:bodyPr>
          <a:lstStyle/>
          <a:p>
            <a:r>
              <a:rPr lang="lv-LV" sz="1400" dirty="0">
                <a:latin typeface="Verdana" panose="020B0604030504040204" pitchFamily="34" charset="0"/>
                <a:ea typeface="Verdana" panose="020B0604030504040204" pitchFamily="34" charset="0"/>
                <a:cs typeface="Arial" panose="020B0604020202020204" pitchFamily="34" charset="0"/>
                <a:hlinkClick r:id="rId6"/>
              </a:rPr>
              <a:t>https://ec.europa.eu/info/funding-tenders/opportunities/docs/2021-2027/experts/standard-briefing-slides-for-experts_he_en.pdf</a:t>
            </a:r>
            <a:r>
              <a:rPr lang="lv-LV" sz="1400" dirty="0">
                <a:latin typeface="Verdana" panose="020B0604030504040204" pitchFamily="34" charset="0"/>
                <a:ea typeface="Verdana" panose="020B060403050404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50914496-CA4E-0BFB-C6DE-BCAE30BC54B0}"/>
              </a:ext>
            </a:extLst>
          </p:cNvPr>
          <p:cNvSpPr txBox="1"/>
          <p:nvPr/>
        </p:nvSpPr>
        <p:spPr>
          <a:xfrm>
            <a:off x="8642888" y="4593951"/>
            <a:ext cx="3503056" cy="954107"/>
          </a:xfrm>
          <a:prstGeom prst="rect">
            <a:avLst/>
          </a:prstGeom>
          <a:noFill/>
          <a:ln>
            <a:solidFill>
              <a:schemeClr val="tx1"/>
            </a:solidFill>
          </a:ln>
        </p:spPr>
        <p:txBody>
          <a:bodyPr wrap="square">
            <a:spAutoFit/>
          </a:bodyPr>
          <a:lstStyle/>
          <a:p>
            <a:r>
              <a:rPr lang="lv-LV" sz="1400" dirty="0">
                <a:latin typeface="Verdana" panose="020B0604030504040204" pitchFamily="34" charset="0"/>
                <a:ea typeface="Verdana" panose="020B0604030504040204" pitchFamily="34" charset="0"/>
                <a:cs typeface="Arial" panose="020B0604020202020204" pitchFamily="34" charset="0"/>
                <a:hlinkClick r:id="rId7"/>
              </a:rPr>
              <a:t>https://ec.europa.eu/info/funding-tenders/opportunities/docs/2021-2027/experts/call-for-expression-of-interest_en.pdf</a:t>
            </a:r>
            <a:r>
              <a:rPr lang="lv-LV" sz="1400" dirty="0">
                <a:latin typeface="Verdana" panose="020B0604030504040204" pitchFamily="34" charset="0"/>
                <a:ea typeface="Verdana" panose="020B0604030504040204" pitchFamily="34" charset="0"/>
                <a:cs typeface="Arial" panose="020B0604020202020204" pitchFamily="34" charset="0"/>
              </a:rPr>
              <a:t> </a:t>
            </a:r>
          </a:p>
        </p:txBody>
      </p:sp>
    </p:spTree>
    <p:extLst>
      <p:ext uri="{BB962C8B-B14F-4D97-AF65-F5344CB8AC3E}">
        <p14:creationId xmlns:p14="http://schemas.microsoft.com/office/powerpoint/2010/main" val="3382141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E0A6D2-B9D6-61B9-F311-C1DF857B0B5B}"/>
              </a:ext>
            </a:extLst>
          </p:cNvPr>
          <p:cNvSpPr/>
          <p:nvPr/>
        </p:nvSpPr>
        <p:spPr>
          <a:xfrm>
            <a:off x="5215397" y="-117987"/>
            <a:ext cx="7104422" cy="6971071"/>
          </a:xfrm>
          <a:prstGeom prst="rect">
            <a:avLst/>
          </a:prstGeom>
          <a:solidFill>
            <a:srgbClr val="684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sp>
        <p:nvSpPr>
          <p:cNvPr id="7" name="Title 6">
            <a:extLst>
              <a:ext uri="{FF2B5EF4-FFF2-40B4-BE49-F238E27FC236}">
                <a16:creationId xmlns:a16="http://schemas.microsoft.com/office/drawing/2014/main" id="{AE2FE53D-6D48-40E4-BBCB-95277D6138B1}"/>
              </a:ext>
            </a:extLst>
          </p:cNvPr>
          <p:cNvSpPr>
            <a:spLocks noGrp="1"/>
          </p:cNvSpPr>
          <p:nvPr>
            <p:ph type="title"/>
          </p:nvPr>
        </p:nvSpPr>
        <p:spPr>
          <a:xfrm>
            <a:off x="5327092" y="3593468"/>
            <a:ext cx="3964392" cy="1388060"/>
          </a:xfrm>
        </p:spPr>
        <p:txBody>
          <a:bodyPr>
            <a:normAutofit/>
          </a:bodyPr>
          <a:lstStyle/>
          <a:p>
            <a:r>
              <a:rPr lang="lv-LV" sz="5400" dirty="0">
                <a:solidFill>
                  <a:srgbClr val="FF9966"/>
                </a:solidFill>
                <a:cs typeface="Times New Roman" panose="02020603050405020304" pitchFamily="18" charset="0"/>
              </a:rPr>
              <a:t>Paldies!</a:t>
            </a:r>
          </a:p>
        </p:txBody>
      </p:sp>
      <p:pic>
        <p:nvPicPr>
          <p:cNvPr id="8" name="Attēls 7">
            <a:extLst>
              <a:ext uri="{FF2B5EF4-FFF2-40B4-BE49-F238E27FC236}">
                <a16:creationId xmlns:a16="http://schemas.microsoft.com/office/drawing/2014/main" id="{77EC98D4-A5BD-4B4A-8347-CD006E290B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00" y="398435"/>
            <a:ext cx="1983284" cy="1147860"/>
          </a:xfrm>
          <a:prstGeom prst="rect">
            <a:avLst/>
          </a:prstGeom>
        </p:spPr>
      </p:pic>
      <p:pic>
        <p:nvPicPr>
          <p:cNvPr id="1026" name="Picture 2">
            <a:extLst>
              <a:ext uri="{FF2B5EF4-FFF2-40B4-BE49-F238E27FC236}">
                <a16:creationId xmlns:a16="http://schemas.microsoft.com/office/drawing/2014/main" id="{AE508D17-A6BE-41D5-ADD7-1A1437092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300" y="5291919"/>
            <a:ext cx="482276" cy="482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 Free social media icons">
            <a:extLst>
              <a:ext uri="{FF2B5EF4-FFF2-40B4-BE49-F238E27FC236}">
                <a16:creationId xmlns:a16="http://schemas.microsoft.com/office/drawing/2014/main" id="{443953CF-04AE-40E3-B922-1D554B568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300" y="4719539"/>
            <a:ext cx="482276" cy="4822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ākums | Latvijas Zinātnes padome">
            <a:extLst>
              <a:ext uri="{FF2B5EF4-FFF2-40B4-BE49-F238E27FC236}">
                <a16:creationId xmlns:a16="http://schemas.microsoft.com/office/drawing/2014/main" id="{346A0C66-6AEF-4183-9546-1DD3423FDD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083"/>
          <a:stretch/>
        </p:blipFill>
        <p:spPr bwMode="auto">
          <a:xfrm>
            <a:off x="205078" y="5781439"/>
            <a:ext cx="718696" cy="559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CF85FB-57E1-41B5-9F15-AA95747AD4CA}"/>
              </a:ext>
            </a:extLst>
          </p:cNvPr>
          <p:cNvSpPr txBox="1"/>
          <p:nvPr/>
        </p:nvSpPr>
        <p:spPr>
          <a:xfrm>
            <a:off x="977637" y="4807976"/>
            <a:ext cx="1578750" cy="307777"/>
          </a:xfrm>
          <a:prstGeom prst="rect">
            <a:avLst/>
          </a:prstGeom>
          <a:noFill/>
        </p:spPr>
        <p:txBody>
          <a:bodyPr wrap="square" rtlCol="0">
            <a:spAutoFit/>
          </a:bodyPr>
          <a:lstStyle/>
          <a:p>
            <a:r>
              <a:rPr lang="lv-LV" sz="1400" dirty="0">
                <a:latin typeface="Verdana" panose="020B0604030504040204" pitchFamily="34" charset="0"/>
                <a:ea typeface="Verdana" panose="020B0604030504040204" pitchFamily="34" charset="0"/>
              </a:rPr>
              <a:t>@apvarsnis</a:t>
            </a:r>
          </a:p>
        </p:txBody>
      </p:sp>
      <p:sp>
        <p:nvSpPr>
          <p:cNvPr id="3" name="TextBox 2">
            <a:extLst>
              <a:ext uri="{FF2B5EF4-FFF2-40B4-BE49-F238E27FC236}">
                <a16:creationId xmlns:a16="http://schemas.microsoft.com/office/drawing/2014/main" id="{770B4185-8D44-461C-862F-2114D1FA5BB0}"/>
              </a:ext>
            </a:extLst>
          </p:cNvPr>
          <p:cNvSpPr txBox="1"/>
          <p:nvPr/>
        </p:nvSpPr>
        <p:spPr>
          <a:xfrm>
            <a:off x="954201" y="5857885"/>
            <a:ext cx="4088134" cy="307777"/>
          </a:xfrm>
          <a:prstGeom prst="rect">
            <a:avLst/>
          </a:prstGeom>
          <a:noFill/>
        </p:spPr>
        <p:txBody>
          <a:bodyPr wrap="square" rtlCol="0">
            <a:spAutoFit/>
          </a:bodyPr>
          <a:lstStyle/>
          <a:p>
            <a:r>
              <a:rPr lang="lv-LV" sz="1400">
                <a:latin typeface="Verdana" panose="020B0604030504040204" pitchFamily="34" charset="0"/>
                <a:ea typeface="Verdana" panose="020B0604030504040204" pitchFamily="34" charset="0"/>
                <a:hlinkClick r:id="rId6"/>
              </a:rPr>
              <a:t>https://www.lzp.gov.lv/lv/apvarsnis-eiropa</a:t>
            </a:r>
            <a:r>
              <a:rPr lang="lv-LV" sz="1400">
                <a:latin typeface="Verdana" panose="020B0604030504040204" pitchFamily="34" charset="0"/>
                <a:ea typeface="Verdana" panose="020B0604030504040204" pitchFamily="34" charset="0"/>
              </a:rPr>
              <a:t> </a:t>
            </a:r>
          </a:p>
        </p:txBody>
      </p:sp>
      <p:sp>
        <p:nvSpPr>
          <p:cNvPr id="4" name="TextBox 3">
            <a:extLst>
              <a:ext uri="{FF2B5EF4-FFF2-40B4-BE49-F238E27FC236}">
                <a16:creationId xmlns:a16="http://schemas.microsoft.com/office/drawing/2014/main" id="{1ABECD4B-1581-4C3B-B0E7-CA4F354451BA}"/>
              </a:ext>
            </a:extLst>
          </p:cNvPr>
          <p:cNvSpPr txBox="1"/>
          <p:nvPr/>
        </p:nvSpPr>
        <p:spPr>
          <a:xfrm>
            <a:off x="967805" y="5226346"/>
            <a:ext cx="4088134" cy="523220"/>
          </a:xfrm>
          <a:prstGeom prst="rect">
            <a:avLst/>
          </a:prstGeom>
          <a:noFill/>
        </p:spPr>
        <p:txBody>
          <a:bodyPr wrap="square" rtlCol="0">
            <a:spAutoFit/>
          </a:bodyPr>
          <a:lstStyle/>
          <a:p>
            <a:r>
              <a:rPr lang="lv-LV" sz="1400" i="0" dirty="0">
                <a:solidFill>
                  <a:srgbClr val="050505"/>
                </a:solidFill>
                <a:effectLst/>
                <a:latin typeface="Verdana" panose="020B0604030504040204" pitchFamily="34" charset="0"/>
                <a:ea typeface="Verdana" panose="020B0604030504040204" pitchFamily="34" charset="0"/>
              </a:rPr>
              <a:t>@</a:t>
            </a:r>
            <a:r>
              <a:rPr lang="de-DE" sz="1400" i="0" dirty="0" err="1">
                <a:solidFill>
                  <a:srgbClr val="050505"/>
                </a:solidFill>
                <a:effectLst/>
                <a:latin typeface="Verdana" panose="020B0604030504040204" pitchFamily="34" charset="0"/>
                <a:ea typeface="Verdana" panose="020B0604030504040204" pitchFamily="34" charset="0"/>
              </a:rPr>
              <a:t>Apvārsnis</a:t>
            </a:r>
            <a:r>
              <a:rPr lang="de-DE" sz="1400" i="0" dirty="0">
                <a:solidFill>
                  <a:srgbClr val="050505"/>
                </a:solidFill>
                <a:effectLst/>
                <a:latin typeface="Verdana" panose="020B0604030504040204" pitchFamily="34" charset="0"/>
                <a:ea typeface="Verdana" panose="020B0604030504040204" pitchFamily="34" charset="0"/>
              </a:rPr>
              <a:t> EU </a:t>
            </a:r>
            <a:r>
              <a:rPr lang="de-DE" sz="1400" i="0" dirty="0" err="1">
                <a:solidFill>
                  <a:srgbClr val="050505"/>
                </a:solidFill>
                <a:effectLst/>
                <a:latin typeface="Verdana" panose="020B0604030504040204" pitchFamily="34" charset="0"/>
                <a:ea typeface="Verdana" panose="020B0604030504040204" pitchFamily="34" charset="0"/>
              </a:rPr>
              <a:t>Latvijas</a:t>
            </a:r>
            <a:r>
              <a:rPr lang="de-DE" sz="1400" i="0" dirty="0">
                <a:solidFill>
                  <a:srgbClr val="050505"/>
                </a:solidFill>
                <a:effectLst/>
                <a:latin typeface="Verdana" panose="020B0604030504040204" pitchFamily="34" charset="0"/>
                <a:ea typeface="Verdana" panose="020B0604030504040204" pitchFamily="34" charset="0"/>
              </a:rPr>
              <a:t> </a:t>
            </a:r>
            <a:r>
              <a:rPr lang="de-DE" sz="1400" i="0" dirty="0" err="1">
                <a:solidFill>
                  <a:srgbClr val="050505"/>
                </a:solidFill>
                <a:effectLst/>
                <a:latin typeface="Verdana" panose="020B0604030504040204" pitchFamily="34" charset="0"/>
                <a:ea typeface="Verdana" panose="020B0604030504040204" pitchFamily="34" charset="0"/>
              </a:rPr>
              <a:t>Nacionālais</a:t>
            </a:r>
            <a:r>
              <a:rPr lang="de-DE" sz="1400" i="0" dirty="0">
                <a:solidFill>
                  <a:srgbClr val="050505"/>
                </a:solidFill>
                <a:effectLst/>
                <a:latin typeface="Verdana" panose="020B0604030504040204" pitchFamily="34" charset="0"/>
                <a:ea typeface="Verdana" panose="020B0604030504040204" pitchFamily="34" charset="0"/>
              </a:rPr>
              <a:t> </a:t>
            </a:r>
            <a:r>
              <a:rPr lang="de-DE" sz="1400" i="0" dirty="0" err="1">
                <a:solidFill>
                  <a:srgbClr val="050505"/>
                </a:solidFill>
                <a:effectLst/>
                <a:latin typeface="Verdana" panose="020B0604030504040204" pitchFamily="34" charset="0"/>
                <a:ea typeface="Verdana" panose="020B0604030504040204" pitchFamily="34" charset="0"/>
              </a:rPr>
              <a:t>kontaktpunkts</a:t>
            </a:r>
            <a:r>
              <a:rPr lang="de-DE" sz="1400" i="0" dirty="0">
                <a:solidFill>
                  <a:srgbClr val="050505"/>
                </a:solidFill>
                <a:effectLst/>
                <a:latin typeface="Verdana" panose="020B0604030504040204" pitchFamily="34" charset="0"/>
                <a:ea typeface="Verdana" panose="020B0604030504040204" pitchFamily="34" charset="0"/>
              </a:rPr>
              <a:t> - HE NCP LV</a:t>
            </a:r>
          </a:p>
        </p:txBody>
      </p:sp>
      <p:sp>
        <p:nvSpPr>
          <p:cNvPr id="5" name="Rectangle 4">
            <a:extLst>
              <a:ext uri="{FF2B5EF4-FFF2-40B4-BE49-F238E27FC236}">
                <a16:creationId xmlns:a16="http://schemas.microsoft.com/office/drawing/2014/main" id="{5D5AC2E0-0799-9213-92AA-D38A3D2C328B}"/>
              </a:ext>
            </a:extLst>
          </p:cNvPr>
          <p:cNvSpPr/>
          <p:nvPr/>
        </p:nvSpPr>
        <p:spPr>
          <a:xfrm>
            <a:off x="5720381" y="4602070"/>
            <a:ext cx="4762426" cy="1661993"/>
          </a:xfrm>
          <a:prstGeom prst="rect">
            <a:avLst/>
          </a:prstGeom>
        </p:spPr>
        <p:txBody>
          <a:bodyPr wrap="square">
            <a:spAutoFit/>
          </a:bodyPr>
          <a:lstStyle/>
          <a:p>
            <a:pPr>
              <a:defRPr/>
            </a:pPr>
            <a:r>
              <a:rPr lang="lv-LV" altLang="lv-LV" sz="2400" b="1" dirty="0">
                <a:solidFill>
                  <a:schemeClr val="bg1"/>
                </a:solidFill>
                <a:latin typeface="Verdana" panose="020B0604030504040204" pitchFamily="34" charset="0"/>
                <a:ea typeface="Verdana" panose="020B0604030504040204" pitchFamily="34" charset="0"/>
                <a:cs typeface="Verdana" panose="020B0604030504040204" pitchFamily="34" charset="0"/>
              </a:rPr>
              <a:t>Marija Plotniece</a:t>
            </a:r>
          </a:p>
          <a:p>
            <a:pPr>
              <a:defRPr/>
            </a:pPr>
            <a:r>
              <a:rPr lang="lv-LV" altLang="lv-LV" dirty="0">
                <a:solidFill>
                  <a:schemeClr val="bg1"/>
                </a:solidFill>
                <a:latin typeface="Verdana" panose="020B0604030504040204" pitchFamily="34" charset="0"/>
                <a:ea typeface="Verdana" panose="020B0604030504040204" pitchFamily="34" charset="0"/>
                <a:cs typeface="Verdana" panose="020B0604030504040204" pitchFamily="34" charset="0"/>
              </a:rPr>
              <a:t>Nacionālā kontaktpunkta </a:t>
            </a:r>
          </a:p>
          <a:p>
            <a:pPr>
              <a:defRPr/>
            </a:pPr>
            <a:r>
              <a:rPr lang="lv-LV" altLang="lv-LV" dirty="0">
                <a:solidFill>
                  <a:schemeClr val="bg1"/>
                </a:solidFill>
                <a:latin typeface="Verdana" panose="020B0604030504040204" pitchFamily="34" charset="0"/>
                <a:ea typeface="Verdana" panose="020B0604030504040204" pitchFamily="34" charset="0"/>
                <a:cs typeface="Verdana" panose="020B0604030504040204" pitchFamily="34" charset="0"/>
              </a:rPr>
              <a:t>vecākā eksperte</a:t>
            </a:r>
          </a:p>
          <a:p>
            <a:pPr>
              <a:defRPr/>
            </a:pPr>
            <a:endParaRPr lang="lv-LV" altLang="lv-LV"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defRPr/>
            </a:pPr>
            <a:r>
              <a:rPr lang="lv-LV" altLang="lv-LV" sz="2400" dirty="0">
                <a:solidFill>
                  <a:schemeClr val="bg1"/>
                </a:solidFill>
                <a:latin typeface="Verdana" panose="020B0604030504040204" pitchFamily="34" charset="0"/>
                <a:ea typeface="Verdana" panose="020B0604030504040204" pitchFamily="34" charset="0"/>
                <a:cs typeface="Verdana" panose="020B0604030504040204" pitchFamily="34" charset="0"/>
              </a:rPr>
              <a:t>marija.plotniece@lzp.gov.lv </a:t>
            </a:r>
          </a:p>
        </p:txBody>
      </p:sp>
      <p:sp>
        <p:nvSpPr>
          <p:cNvPr id="11" name="Rectangle 10">
            <a:extLst>
              <a:ext uri="{FF2B5EF4-FFF2-40B4-BE49-F238E27FC236}">
                <a16:creationId xmlns:a16="http://schemas.microsoft.com/office/drawing/2014/main" id="{59F104B6-24D1-A3C1-BCB4-E4E6BA970450}"/>
              </a:ext>
            </a:extLst>
          </p:cNvPr>
          <p:cNvSpPr/>
          <p:nvPr/>
        </p:nvSpPr>
        <p:spPr>
          <a:xfrm>
            <a:off x="5518000" y="6612086"/>
            <a:ext cx="1482568" cy="245914"/>
          </a:xfrm>
          <a:prstGeom prst="rect">
            <a:avLst/>
          </a:prstGeom>
          <a:solidFill>
            <a:srgbClr val="68478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v-LV"/>
          </a:p>
        </p:txBody>
      </p:sp>
      <p:pic>
        <p:nvPicPr>
          <p:cNvPr id="10" name="Picture 9">
            <a:extLst>
              <a:ext uri="{FF2B5EF4-FFF2-40B4-BE49-F238E27FC236}">
                <a16:creationId xmlns:a16="http://schemas.microsoft.com/office/drawing/2014/main" id="{E8131C5E-4432-6A4C-8692-236FE7B8972F}"/>
              </a:ext>
            </a:extLst>
          </p:cNvPr>
          <p:cNvPicPr>
            <a:picLocks noChangeAspect="1"/>
          </p:cNvPicPr>
          <p:nvPr/>
        </p:nvPicPr>
        <p:blipFill>
          <a:blip r:embed="rId7"/>
          <a:stretch>
            <a:fillRect/>
          </a:stretch>
        </p:blipFill>
        <p:spPr>
          <a:xfrm>
            <a:off x="5720381" y="513986"/>
            <a:ext cx="3030427" cy="2972668"/>
          </a:xfrm>
          <a:prstGeom prst="rect">
            <a:avLst/>
          </a:prstGeom>
        </p:spPr>
      </p:pic>
    </p:spTree>
    <p:extLst>
      <p:ext uri="{BB962C8B-B14F-4D97-AF65-F5344CB8AC3E}">
        <p14:creationId xmlns:p14="http://schemas.microsoft.com/office/powerpoint/2010/main" val="1541616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DF2E608-52F4-59D2-C363-13DCAE1BCD8C}"/>
              </a:ext>
            </a:extLst>
          </p:cNvPr>
          <p:cNvSpPr>
            <a:spLocks noGrp="1"/>
          </p:cNvSpPr>
          <p:nvPr>
            <p:ph type="title"/>
          </p:nvPr>
        </p:nvSpPr>
        <p:spPr>
          <a:xfrm>
            <a:off x="1425722" y="45374"/>
            <a:ext cx="9675232" cy="914400"/>
          </a:xfrm>
        </p:spPr>
        <p:txBody>
          <a:bodyPr>
            <a:normAutofit/>
          </a:bodyPr>
          <a:lstStyle/>
          <a:p>
            <a:pPr>
              <a:defRPr/>
            </a:pPr>
            <a:r>
              <a:rPr lang="lv-LV" altLang="en-US" sz="3600" b="1" dirty="0">
                <a:solidFill>
                  <a:srgbClr val="002060"/>
                </a:solidFill>
                <a:latin typeface="Verdana" panose="020B0604030504040204" pitchFamily="34" charset="0"/>
                <a:ea typeface="Verdana" panose="020B0604030504040204" pitchFamily="34" charset="0"/>
                <a:cs typeface="Arial" panose="020B0604020202020204" pitchFamily="34" charset="0"/>
              </a:rPr>
              <a:t>TOP 10 LATVIJAS DALĪBNIEKI</a:t>
            </a:r>
            <a:endParaRPr lang="en-US" altLang="en-US" sz="3600" b="1" dirty="0">
              <a:solidFill>
                <a:srgbClr val="002060"/>
              </a:solidFill>
              <a:latin typeface="Verdana" panose="020B0604030504040204" pitchFamily="34" charset="0"/>
              <a:ea typeface="Verdana" panose="020B060403050404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B112471C-B121-87F5-F55B-32B7901DDED1}"/>
              </a:ext>
            </a:extLst>
          </p:cNvPr>
          <p:cNvSpPr>
            <a:spLocks noGrp="1"/>
          </p:cNvSpPr>
          <p:nvPr>
            <p:ph type="sldNum" sz="quarter" idx="12"/>
          </p:nvPr>
        </p:nvSpPr>
        <p:spPr>
          <a:xfrm>
            <a:off x="9394678" y="6354866"/>
            <a:ext cx="2743200" cy="365125"/>
          </a:xfrm>
        </p:spPr>
        <p:txBody>
          <a:bodyPr/>
          <a:lstStyle/>
          <a:p>
            <a:fld id="{660F3F40-12FA-4968-8235-5F18DAFE2DEF}" type="slidenum">
              <a:rPr lang="lv-LV" sz="900" smtClean="0">
                <a:latin typeface="Arial" panose="020B0604020202020204" pitchFamily="34" charset="0"/>
                <a:cs typeface="Arial" panose="020B0604020202020204" pitchFamily="34" charset="0"/>
              </a:rPr>
              <a:t>9</a:t>
            </a:fld>
            <a:endParaRPr lang="lv-LV" sz="900">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0A8D90CD-2485-593C-2C8B-C940BA934895}"/>
              </a:ext>
            </a:extLst>
          </p:cNvPr>
          <p:cNvGraphicFramePr/>
          <p:nvPr/>
        </p:nvGraphicFramePr>
        <p:xfrm>
          <a:off x="-1169250" y="502574"/>
          <a:ext cx="13419909" cy="7249019"/>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E8B20880-6A31-CFBB-0A5C-B084920267EA}"/>
              </a:ext>
            </a:extLst>
          </p:cNvPr>
          <p:cNvPicPr>
            <a:picLocks noChangeAspect="1"/>
          </p:cNvPicPr>
          <p:nvPr/>
        </p:nvPicPr>
        <p:blipFill>
          <a:blip r:embed="rId4"/>
          <a:stretch>
            <a:fillRect/>
          </a:stretch>
        </p:blipFill>
        <p:spPr>
          <a:xfrm>
            <a:off x="1437100" y="6130771"/>
            <a:ext cx="896842" cy="403256"/>
          </a:xfrm>
          <a:prstGeom prst="rect">
            <a:avLst/>
          </a:prstGeom>
        </p:spPr>
      </p:pic>
      <p:pic>
        <p:nvPicPr>
          <p:cNvPr id="2050" name="Picture 2">
            <a:extLst>
              <a:ext uri="{FF2B5EF4-FFF2-40B4-BE49-F238E27FC236}">
                <a16:creationId xmlns:a16="http://schemas.microsoft.com/office/drawing/2014/main" id="{8571E890-232F-0EB4-898B-949F01414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0579" y="5723509"/>
            <a:ext cx="900051" cy="8842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Naco Technologies logo">
            <a:extLst>
              <a:ext uri="{FF2B5EF4-FFF2-40B4-BE49-F238E27FC236}">
                <a16:creationId xmlns:a16="http://schemas.microsoft.com/office/drawing/2014/main" id="{2D4C4CA4-10FE-F102-F90E-446C5AA90F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0161" y="6183598"/>
            <a:ext cx="821951" cy="1854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go-bsc-180×180">
            <a:extLst>
              <a:ext uri="{FF2B5EF4-FFF2-40B4-BE49-F238E27FC236}">
                <a16:creationId xmlns:a16="http://schemas.microsoft.com/office/drawing/2014/main" id="{F627B772-9AAD-A3F9-CDEF-C19636314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63012" y="5803072"/>
            <a:ext cx="804726" cy="80472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F0C1F7-0884-FB7B-5B87-FF3901163579}"/>
              </a:ext>
            </a:extLst>
          </p:cNvPr>
          <p:cNvSpPr txBox="1"/>
          <p:nvPr/>
        </p:nvSpPr>
        <p:spPr>
          <a:xfrm>
            <a:off x="2754822" y="1624763"/>
            <a:ext cx="8374335" cy="398827"/>
          </a:xfrm>
          <a:prstGeom prst="rect">
            <a:avLst/>
          </a:prstGeom>
          <a:noFill/>
        </p:spPr>
        <p:txBody>
          <a:bodyPr wrap="square">
            <a:spAutoFit/>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lv-LV" sz="10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a:t>
            </a:r>
            <a:r>
              <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LATVIAN COUNCIL OF SCIENCE </a:t>
            </a:r>
          </a:p>
          <a:p>
            <a:pPr marL="0" marR="0" lvl="0" indent="0" algn="r" defTabSz="914400" rtl="0" eaLnBrk="1" fontAlgn="auto" latinLnBrk="0" hangingPunct="1">
              <a:lnSpc>
                <a:spcPct val="115000"/>
              </a:lnSpc>
              <a:spcBef>
                <a:spcPts val="0"/>
              </a:spcBef>
              <a:spcAft>
                <a:spcPts val="0"/>
              </a:spcAft>
              <a:buClrTx/>
              <a:buSzTx/>
              <a:buFontTx/>
              <a:buNone/>
              <a:tabLst/>
              <a:defRPr/>
            </a:pPr>
            <a:r>
              <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(9 173 436</a:t>
            </a:r>
            <a:r>
              <a:rPr lang="lv-LV" sz="800" dirty="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 </a:t>
            </a:r>
            <a:r>
              <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rPr>
              <a:t>EUR</a:t>
            </a:r>
            <a:r>
              <a:rPr lang="lv-LV" sz="800" dirty="0">
                <a:solidFill>
                  <a:schemeClr val="bg2">
                    <a:lumMod val="50000"/>
                  </a:schemeClr>
                </a:solidFill>
                <a:latin typeface="Arial" panose="020B0604020202020204" pitchFamily="34" charset="0"/>
                <a:ea typeface="Verdana" panose="020B0604030504040204" pitchFamily="34" charset="0"/>
                <a:cs typeface="Arial" panose="020B0604020202020204" pitchFamily="34" charset="0"/>
              </a:rPr>
              <a:t>)</a:t>
            </a:r>
            <a:endParaRPr lang="lv-LV" sz="800" dirty="0">
              <a:solidFill>
                <a:schemeClr val="bg2">
                  <a:lumMod val="50000"/>
                </a:schemeClr>
              </a:solidFill>
              <a:effectLst/>
              <a:latin typeface="Arial" panose="020B0604020202020204" pitchFamily="34" charset="0"/>
              <a:ea typeface="Verdana" panose="020B0604030504040204" pitchFamily="34" charset="0"/>
              <a:cs typeface="Arial" panose="020B0604020202020204" pitchFamily="34" charset="0"/>
            </a:endParaRPr>
          </a:p>
        </p:txBody>
      </p:sp>
      <p:pic>
        <p:nvPicPr>
          <p:cNvPr id="1026" name="Picture 2" descr="Rīga Stradiņš University, Latvia | Study.eu">
            <a:extLst>
              <a:ext uri="{FF2B5EF4-FFF2-40B4-BE49-F238E27FC236}">
                <a16:creationId xmlns:a16="http://schemas.microsoft.com/office/drawing/2014/main" id="{4D239260-AD45-A4F7-7937-49088296F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9961" y="6183598"/>
            <a:ext cx="1426035" cy="277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ngage">
            <a:extLst>
              <a:ext uri="{FF2B5EF4-FFF2-40B4-BE49-F238E27FC236}">
                <a16:creationId xmlns:a16="http://schemas.microsoft.com/office/drawing/2014/main" id="{FA2BAD53-3E28-2092-AC0A-8F2FDD4ABC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637" y="6165653"/>
            <a:ext cx="1056934" cy="2818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AA6DB2-E4D4-456F-66C0-286D4930251A}"/>
              </a:ext>
            </a:extLst>
          </p:cNvPr>
          <p:cNvPicPr>
            <a:picLocks noChangeAspect="1"/>
          </p:cNvPicPr>
          <p:nvPr/>
        </p:nvPicPr>
        <p:blipFill>
          <a:blip r:embed="rId10"/>
          <a:stretch>
            <a:fillRect/>
          </a:stretch>
        </p:blipFill>
        <p:spPr>
          <a:xfrm>
            <a:off x="3951689" y="5923313"/>
            <a:ext cx="610714" cy="610714"/>
          </a:xfrm>
          <a:prstGeom prst="rect">
            <a:avLst/>
          </a:prstGeom>
        </p:spPr>
      </p:pic>
      <p:pic>
        <p:nvPicPr>
          <p:cNvPr id="10" name="Picture 9">
            <a:extLst>
              <a:ext uri="{FF2B5EF4-FFF2-40B4-BE49-F238E27FC236}">
                <a16:creationId xmlns:a16="http://schemas.microsoft.com/office/drawing/2014/main" id="{88E9F5FA-6059-250A-08D7-4170A5348727}"/>
              </a:ext>
            </a:extLst>
          </p:cNvPr>
          <p:cNvPicPr>
            <a:picLocks noChangeAspect="1"/>
          </p:cNvPicPr>
          <p:nvPr/>
        </p:nvPicPr>
        <p:blipFill>
          <a:blip r:embed="rId11"/>
          <a:stretch>
            <a:fillRect/>
          </a:stretch>
        </p:blipFill>
        <p:spPr>
          <a:xfrm>
            <a:off x="5098413" y="5840291"/>
            <a:ext cx="749339" cy="730288"/>
          </a:xfrm>
          <a:prstGeom prst="rect">
            <a:avLst/>
          </a:prstGeom>
        </p:spPr>
      </p:pic>
      <p:pic>
        <p:nvPicPr>
          <p:cNvPr id="12" name="Picture 11">
            <a:extLst>
              <a:ext uri="{FF2B5EF4-FFF2-40B4-BE49-F238E27FC236}">
                <a16:creationId xmlns:a16="http://schemas.microsoft.com/office/drawing/2014/main" id="{DC86F3AB-86DF-01A5-32CC-40C99BC56303}"/>
              </a:ext>
            </a:extLst>
          </p:cNvPr>
          <p:cNvPicPr>
            <a:picLocks noChangeAspect="1"/>
          </p:cNvPicPr>
          <p:nvPr/>
        </p:nvPicPr>
        <p:blipFill>
          <a:blip r:embed="rId12"/>
          <a:stretch>
            <a:fillRect/>
          </a:stretch>
        </p:blipFill>
        <p:spPr>
          <a:xfrm>
            <a:off x="10039846" y="5967182"/>
            <a:ext cx="893871" cy="566845"/>
          </a:xfrm>
          <a:prstGeom prst="rect">
            <a:avLst/>
          </a:prstGeom>
        </p:spPr>
      </p:pic>
    </p:spTree>
    <p:extLst>
      <p:ext uri="{BB962C8B-B14F-4D97-AF65-F5344CB8AC3E}">
        <p14:creationId xmlns:p14="http://schemas.microsoft.com/office/powerpoint/2010/main" val="3506935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s" ma:contentTypeID="0x0101003D0118E830AEDD428D4BE0AAFD13557A" ma:contentTypeVersion="14" ma:contentTypeDescription="Izveidot jaunu dokumentu." ma:contentTypeScope="" ma:versionID="839d0a5b6f0c3fa597b8182b0e492fc9">
  <xsd:schema xmlns:xsd="http://www.w3.org/2001/XMLSchema" xmlns:xs="http://www.w3.org/2001/XMLSchema" xmlns:p="http://schemas.microsoft.com/office/2006/metadata/properties" xmlns:ns2="6adcef3d-66e4-4441-b622-2181f76b34ed" xmlns:ns3="ec04e77d-702b-4270-bfd8-12ec561e14fa" targetNamespace="http://schemas.microsoft.com/office/2006/metadata/properties" ma:root="true" ma:fieldsID="2b68567cbe08a3b71cb8b55ddc2965e7" ns2:_="" ns3:_="">
    <xsd:import namespace="6adcef3d-66e4-4441-b622-2181f76b34ed"/>
    <xsd:import namespace="ec04e77d-702b-4270-bfd8-12ec561e14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dcef3d-66e4-4441-b622-2181f76b34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Attēlu atzīmes" ma:readOnly="false" ma:fieldId="{5cf76f15-5ced-4ddc-b409-7134ff3c332f}" ma:taxonomyMulti="true" ma:sspId="0249d25f-f95e-4c4d-a144-e59fc8911dd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c04e77d-702b-4270-bfd8-12ec561e14fa" elementFormDefault="qualified">
    <xsd:import namespace="http://schemas.microsoft.com/office/2006/documentManagement/types"/>
    <xsd:import namespace="http://schemas.microsoft.com/office/infopath/2007/PartnerControls"/>
    <xsd:element name="SharedWithUsers" ma:index="10" nillable="true" ma:displayName="Koplietots 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Koplietots ar: detalizēti" ma:internalName="SharedWithDetails" ma:readOnly="true">
      <xsd:simpleType>
        <xsd:restriction base="dms:Note">
          <xsd:maxLength value="255"/>
        </xsd:restriction>
      </xsd:simpleType>
    </xsd:element>
    <xsd:element name="TaxCatchAll" ma:index="16" nillable="true" ma:displayName="Taxonomy Catch All Column" ma:hidden="true" ma:list="{18f0af80-302c-4627-8e9b-56d2acbfcfdb}" ma:internalName="TaxCatchAll" ma:showField="CatchAllData" ma:web="ec04e77d-702b-4270-bfd8-12ec561e14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atura tips"/>
        <xsd:element ref="dc:title" minOccurs="0" maxOccurs="1" ma:index="4" ma:displayName="Virsrakst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c04e77d-702b-4270-bfd8-12ec561e14fa">
      <UserInfo>
        <DisplayName>Liene Kairiša</DisplayName>
        <AccountId>68</AccountId>
        <AccountType/>
      </UserInfo>
      <UserInfo>
        <DisplayName>Darja Aksjonova</DisplayName>
        <AccountId>15</AccountId>
        <AccountType/>
      </UserInfo>
      <UserInfo>
        <DisplayName>Jānis Ancāns</DisplayName>
        <AccountId>24</AccountId>
        <AccountType/>
      </UserInfo>
      <UserInfo>
        <DisplayName>Aiga Salmiņa</DisplayName>
        <AccountId>23</AccountId>
        <AccountType/>
      </UserInfo>
      <UserInfo>
        <DisplayName>Marija Plotniece</DisplayName>
        <AccountId>9</AccountId>
        <AccountType/>
      </UserInfo>
      <UserInfo>
        <DisplayName>Lasma Brenca</DisplayName>
        <AccountId>14</AccountId>
        <AccountType/>
      </UserInfo>
      <UserInfo>
        <DisplayName>Sarmīte Mickeviča</DisplayName>
        <AccountId>21</AccountId>
        <AccountType/>
      </UserInfo>
      <UserInfo>
        <DisplayName>Jūlija Asmuss</DisplayName>
        <AccountId>13</AccountId>
        <AccountType/>
      </UserInfo>
      <UserInfo>
        <DisplayName>Laura Kunga-Jēgere</DisplayName>
        <AccountId>117</AccountId>
        <AccountType/>
      </UserInfo>
    </SharedWithUsers>
    <lcf76f155ced4ddcb4097134ff3c332f xmlns="6adcef3d-66e4-4441-b622-2181f76b34ed">
      <Terms xmlns="http://schemas.microsoft.com/office/infopath/2007/PartnerControls"/>
    </lcf76f155ced4ddcb4097134ff3c332f>
    <TaxCatchAll xmlns="ec04e77d-702b-4270-bfd8-12ec561e14fa" xsi:nil="true"/>
  </documentManagement>
</p:properties>
</file>

<file path=customXml/itemProps1.xml><?xml version="1.0" encoding="utf-8"?>
<ds:datastoreItem xmlns:ds="http://schemas.openxmlformats.org/officeDocument/2006/customXml" ds:itemID="{B579FBA3-6913-4F04-991A-B1CDFEAECC4F}">
  <ds:schemaRefs>
    <ds:schemaRef ds:uri="http://schemas.microsoft.com/sharepoint/v3/contenttype/forms"/>
  </ds:schemaRefs>
</ds:datastoreItem>
</file>

<file path=customXml/itemProps2.xml><?xml version="1.0" encoding="utf-8"?>
<ds:datastoreItem xmlns:ds="http://schemas.openxmlformats.org/officeDocument/2006/customXml" ds:itemID="{16814B2D-50E0-4B32-9C09-19A471A0269E}">
  <ds:schemaRefs>
    <ds:schemaRef ds:uri="6adcef3d-66e4-4441-b622-2181f76b34ed"/>
    <ds:schemaRef ds:uri="ec04e77d-702b-4270-bfd8-12ec561e14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D86B500-E824-4775-ADA9-A84AE9DC5E2A}">
  <ds:schemaRefs>
    <ds:schemaRef ds:uri="6adcef3d-66e4-4441-b622-2181f76b34ed"/>
    <ds:schemaRef ds:uri="ec04e77d-702b-4270-bfd8-12ec561e14f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1353</TotalTime>
  <Words>4342</Words>
  <Application>Microsoft Office PowerPoint</Application>
  <PresentationFormat>Widescreen</PresentationFormat>
  <Paragraphs>866</Paragraphs>
  <Slides>82</Slides>
  <Notes>17</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82</vt:i4>
      </vt:variant>
    </vt:vector>
  </HeadingPairs>
  <TitlesOfParts>
    <vt:vector size="99" baseType="lpstr">
      <vt:lpstr>Aptos</vt:lpstr>
      <vt:lpstr>Arial</vt:lpstr>
      <vt:lpstr>Arial MT</vt:lpstr>
      <vt:lpstr>Arial,Sans-Serif</vt:lpstr>
      <vt:lpstr>Averta PE Bold</vt:lpstr>
      <vt:lpstr>Averta PE Regular</vt:lpstr>
      <vt:lpstr>Averta PE Semibold</vt:lpstr>
      <vt:lpstr>Calibri</vt:lpstr>
      <vt:lpstr>Calibri Light</vt:lpstr>
      <vt:lpstr>Sohne</vt:lpstr>
      <vt:lpstr>Source Sans Pro Black</vt:lpstr>
      <vt:lpstr>Times New Roman</vt:lpstr>
      <vt:lpstr>Verdana</vt:lpstr>
      <vt:lpstr>Wingdings</vt:lpstr>
      <vt:lpstr>Office Theme</vt:lpstr>
      <vt:lpstr>ESA_Presentation_DARK</vt:lpstr>
      <vt:lpstr>ESA_Presentation_CLEAR</vt:lpstr>
      <vt:lpstr>Apvārsnis Eiropa</vt:lpstr>
      <vt:lpstr>MENU</vt:lpstr>
      <vt:lpstr>PowerPoint Presentation</vt:lpstr>
      <vt:lpstr>PowerPoint Presentation</vt:lpstr>
      <vt:lpstr>PowerPoint Presentation</vt:lpstr>
      <vt:lpstr>LAI SAŅEMTU INFORMĀCIJU</vt:lpstr>
      <vt:lpstr>LATVIJAS APVĀRSNIS EIROPA STATISTIKA</vt:lpstr>
      <vt:lpstr>LATVIJAS APVĀRSNIS EIROPA STATISTIKA</vt:lpstr>
      <vt:lpstr>TOP 10 LATVIJAS DALĪBNIEKI</vt:lpstr>
      <vt:lpstr>TOP 5 LATVIJAS PROJEKTI</vt:lpstr>
      <vt:lpstr>PROJEKTU TIPI</vt:lpstr>
      <vt:lpstr>PowerPoint Presentation</vt:lpstr>
      <vt:lpstr>KUR MEKLĒT INFORMĀCIJU?</vt:lpstr>
      <vt:lpstr>PowerPoint Presentation</vt:lpstr>
      <vt:lpstr>PARTNERI</vt:lpstr>
      <vt:lpstr>PROJEKTU RAKSTĪTĀJI </vt:lpstr>
      <vt:lpstr>Ētiska rīcība – Bez interešu konfliktiem un maldināšanas Caurspīdīgums – Skaidras cenas, nosacījumi, reālas iespējas Aizliegts solīt finansējumu – Nav garantiju par uzvaru Konfidencialitāte – Klientu dati tiek aizsargāti Atbildīga prakse – Godīga konkurence, ilgtspēja. </vt:lpstr>
      <vt:lpstr>PowerPoint Presentation</vt:lpstr>
      <vt:lpstr>PowerPoint Presentation</vt:lpstr>
      <vt:lpstr>PowerPoint Presentation</vt:lpstr>
      <vt:lpstr>PowerPoint Presentation</vt:lpstr>
      <vt:lpstr>PowerPoint Presentation</vt:lpstr>
      <vt:lpstr>VEIDNES?</vt:lpstr>
      <vt:lpstr>PowerPoint Presentation</vt:lpstr>
      <vt:lpstr>PowerPoint Presentation</vt:lpstr>
      <vt:lpstr>PowerPoint Presentation</vt:lpstr>
      <vt:lpstr>MENU</vt:lpstr>
      <vt:lpstr>PowerPoint Presentation</vt:lpstr>
      <vt:lpstr>PowerPoint Presentation</vt:lpstr>
      <vt:lpstr>Apvārsnis Eiropa</vt:lpstr>
      <vt:lpstr>PowerPoint Presentation</vt:lpstr>
      <vt:lpstr>Aktuālās jomas</vt:lpstr>
      <vt:lpstr>WP2025 projekts</vt:lpstr>
      <vt:lpstr>CONNECT 02 (WP2025 Draft) </vt:lpstr>
      <vt:lpstr>CONNECT 02 (WP2025 Draft) </vt:lpstr>
      <vt:lpstr>Statistics 2023</vt:lpstr>
      <vt:lpstr>Statistics 2023</vt:lpstr>
      <vt:lpstr>Statistics 2024</vt:lpstr>
      <vt:lpstr>EIE TOP 10 PARTICIPANTS</vt:lpstr>
      <vt:lpstr>Apvārsnis Eiropa</vt:lpstr>
      <vt:lpstr>PowerPoint Presentation</vt:lpstr>
      <vt:lpstr>PowerPoint Presentation</vt:lpstr>
      <vt:lpstr>Piemērs</vt:lpstr>
      <vt:lpstr>PowerPoint Presentation</vt:lpstr>
      <vt:lpstr>Konkursu veidi</vt:lpstr>
      <vt:lpstr>PowerPoint Presentation</vt:lpstr>
      <vt:lpstr>PowerPoint Presentation</vt:lpstr>
      <vt:lpstr>PowerPoint Presentation</vt:lpstr>
      <vt:lpstr>PowerPoint Presentation</vt:lpstr>
      <vt:lpstr>PowerPoint Presentation</vt:lpstr>
      <vt:lpstr>PowerPoint Presentation</vt:lpstr>
      <vt:lpstr>CONSORTIUM</vt:lpstr>
      <vt:lpstr>… un vairāk</vt:lpstr>
      <vt:lpstr>… un vairāk</vt:lpstr>
      <vt:lpstr>PATHFINDER OPEN</vt:lpstr>
      <vt:lpstr>PowerPoint Presentation</vt:lpstr>
      <vt:lpstr>PowerPoint Presentation</vt:lpstr>
      <vt:lpstr>PowerPoint Presentation</vt:lpstr>
      <vt:lpstr>PowerPoint Presentation</vt:lpstr>
      <vt:lpstr>PowerPoint Presentation</vt:lpstr>
      <vt:lpstr>TRANSITION</vt:lpstr>
      <vt:lpstr>PowerPoint Presentation</vt:lpstr>
      <vt:lpstr>ACCELERATOR OPEN</vt:lpstr>
      <vt:lpstr>ACCELERATOR CHALLENGES</vt:lpstr>
      <vt:lpstr>PowerPoint Presentation</vt:lpstr>
      <vt:lpstr>PowerPoint Presentation</vt:lpstr>
      <vt:lpstr>PowerPoint Presentation</vt:lpstr>
      <vt:lpstr>EIC veiksmes stāsts: NACO technologies</vt:lpstr>
      <vt:lpstr>PowerPoint Presentation</vt:lpstr>
      <vt:lpstr>PowerPoint Presentation</vt:lpstr>
      <vt:lpstr>PowerPoint Presentation</vt:lpstr>
      <vt:lpstr>EIC TOP 4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 AS AN EXPERT</vt:lpstr>
      <vt:lpstr>Paldies!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Liene Ekša</dc:creator>
  <cp:lastModifiedBy>Marija Plotniece</cp:lastModifiedBy>
  <cp:revision>32</cp:revision>
  <cp:lastPrinted>2024-02-26T08:55:24Z</cp:lastPrinted>
  <dcterms:created xsi:type="dcterms:W3CDTF">2021-03-25T13:44:11Z</dcterms:created>
  <dcterms:modified xsi:type="dcterms:W3CDTF">2025-03-04T23:50:00Z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0x0101003D0118E830AEDD428D4BE0AAFD13557A</vt:lpwstr>
  </property>
  <property fmtid="{D5CDD505-2E9C-101B-9397-08002B2CF9AE}" pid="3" name="MediaServiceImageTags">
    <vt:lpwstr/>
  </property>
</Properties>
</file>