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344" r:id="rId4"/>
    <p:sldId id="346" r:id="rId5"/>
    <p:sldId id="345" r:id="rId6"/>
    <p:sldId id="347" r:id="rId7"/>
    <p:sldId id="257" r:id="rId8"/>
    <p:sldId id="352" r:id="rId9"/>
    <p:sldId id="343" r:id="rId10"/>
    <p:sldId id="353" r:id="rId11"/>
    <p:sldId id="349" r:id="rId12"/>
    <p:sldId id="264" r:id="rId13"/>
    <p:sldId id="355" r:id="rId14"/>
    <p:sldId id="350" r:id="rId15"/>
    <p:sldId id="351" r:id="rId16"/>
    <p:sldId id="354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4AB649-821C-47FE-8E23-690AC84FA6F4}" v="883" dt="2025-03-04T17:52:31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>
      <p:cViewPr varScale="1">
        <p:scale>
          <a:sx n="102" d="100"/>
          <a:sy n="102" d="100"/>
        </p:scale>
        <p:origin x="952" y="1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Total EIT Funding to the country (EUR)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Sheet1!$B$50</c:f>
              <c:strCache>
                <c:ptCount val="1"/>
                <c:pt idx="0">
                  <c:v>Funding (EUR M)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AE02751-2AEC-044E-8DA9-B563B52C539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035-FF4F-99A0-9BF6C67894B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2D7957C-CB2A-1E47-8CAC-E95C17BEB58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035-FF4F-99A0-9BF6C67894B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3,35M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035-FF4F-99A0-9BF6C67894BF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Sheet1!$A$51:$A$53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2023-2024</c:v>
                </c:pt>
              </c:strCache>
            </c:strRef>
          </c:cat>
          <c:val>
            <c:numRef>
              <c:f>Sheet1!$B$51:$B$53</c:f>
              <c:numCache>
                <c:formatCode>General</c:formatCode>
                <c:ptCount val="3"/>
                <c:pt idx="0">
                  <c:v>1.57</c:v>
                </c:pt>
                <c:pt idx="1">
                  <c:v>2.34</c:v>
                </c:pt>
                <c:pt idx="2">
                  <c:v>3.35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35-FF4F-99A0-9BF6C67894B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1088816"/>
        <c:axId val="1220023072"/>
      </c:barChart>
      <c:catAx>
        <c:axId val="84108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V"/>
          </a:p>
        </c:txPr>
        <c:crossAx val="1220023072"/>
        <c:crosses val="autoZero"/>
        <c:auto val="1"/>
        <c:lblAlgn val="ctr"/>
        <c:lblOffset val="100"/>
        <c:noMultiLvlLbl val="0"/>
      </c:catAx>
      <c:valAx>
        <c:axId val="122002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V"/>
          </a:p>
        </c:txPr>
        <c:crossAx val="84108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n>
            <a:noFill/>
          </a:ln>
        </a:defRPr>
      </a:pPr>
      <a:endParaRPr lang="en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EIT Funding per KIC (EUR 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Sheet1!$B$75</c:f>
              <c:strCache>
                <c:ptCount val="1"/>
                <c:pt idx="0">
                  <c:v>EUR 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Sheet1!$A$76:$A$82</c:f>
              <c:strCache>
                <c:ptCount val="7"/>
                <c:pt idx="0">
                  <c:v>EIT Climate-KIC</c:v>
                </c:pt>
                <c:pt idx="1">
                  <c:v>EIT Urban Mobility</c:v>
                </c:pt>
                <c:pt idx="2">
                  <c:v>EIT Raw Materials</c:v>
                </c:pt>
                <c:pt idx="3">
                  <c:v>EIT Manufacturing</c:v>
                </c:pt>
                <c:pt idx="4">
                  <c:v>EIT Health</c:v>
                </c:pt>
                <c:pt idx="5">
                  <c:v>EIT Food</c:v>
                </c:pt>
                <c:pt idx="6">
                  <c:v>EIT Digital</c:v>
                </c:pt>
              </c:strCache>
            </c:strRef>
          </c:cat>
          <c:val>
            <c:numRef>
              <c:f>Sheet1!$B$76:$B$82</c:f>
              <c:numCache>
                <c:formatCode>General</c:formatCode>
                <c:ptCount val="7"/>
                <c:pt idx="0">
                  <c:v>0.12</c:v>
                </c:pt>
                <c:pt idx="1">
                  <c:v>1.58</c:v>
                </c:pt>
                <c:pt idx="2">
                  <c:v>0.34</c:v>
                </c:pt>
                <c:pt idx="3">
                  <c:v>0.02</c:v>
                </c:pt>
                <c:pt idx="4">
                  <c:v>0.6</c:v>
                </c:pt>
                <c:pt idx="5">
                  <c:v>0.42</c:v>
                </c:pt>
                <c:pt idx="6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3-834B-94D1-F524A426F23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81047104"/>
        <c:axId val="1081048752"/>
      </c:barChart>
      <c:catAx>
        <c:axId val="108104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V"/>
          </a:p>
        </c:txPr>
        <c:crossAx val="1081048752"/>
        <c:crosses val="autoZero"/>
        <c:auto val="1"/>
        <c:lblAlgn val="ctr"/>
        <c:lblOffset val="100"/>
        <c:noMultiLvlLbl val="0"/>
      </c:catAx>
      <c:valAx>
        <c:axId val="108104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V"/>
          </a:p>
        </c:txPr>
        <c:crossAx val="108104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Top participating organisations in KICs</a:t>
            </a:r>
            <a:r>
              <a:rPr lang="en-US" baseline="0"/>
              <a:t> activities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Sheet1!$B$104</c:f>
              <c:strCache>
                <c:ptCount val="1"/>
                <c:pt idx="0">
                  <c:v>Projects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Sheet1!$A$105:$A$131</c:f>
              <c:strCache>
                <c:ptCount val="27"/>
                <c:pt idx="0">
                  <c:v>BIEDRIBA VEFRESH</c:v>
                </c:pt>
                <c:pt idx="1">
                  <c:v>RTU</c:v>
                </c:pt>
                <c:pt idx="2">
                  <c:v>Rīgas pilsētas pašvaldība</c:v>
                </c:pt>
                <c:pt idx="3">
                  <c:v>RSU</c:v>
                </c:pt>
                <c:pt idx="4">
                  <c:v>LU</c:v>
                </c:pt>
                <c:pt idx="5">
                  <c:v>SimpleCharge SIA</c:v>
                </c:pt>
                <c:pt idx="6">
                  <c:v>SSE Riga</c:v>
                </c:pt>
                <c:pt idx="7">
                  <c:v>LBTU</c:v>
                </c:pt>
                <c:pt idx="8">
                  <c:v>TTM Total Traffic Management</c:v>
                </c:pt>
                <c:pt idx="9">
                  <c:v>Sapiens.BI SIA</c:v>
                </c:pt>
                <c:pt idx="10">
                  <c:v>LIAA</c:v>
                </c:pt>
                <c:pt idx="11">
                  <c:v>SIA Magnetic Professional</c:v>
                </c:pt>
                <c:pt idx="12">
                  <c:v>Catalyco</c:v>
                </c:pt>
                <c:pt idx="13">
                  <c:v>EXPANSE Capital</c:v>
                </c:pt>
                <c:pt idx="14">
                  <c:v>Latvijas Mobilais Telefons SIA</c:v>
                </c:pt>
                <c:pt idx="15">
                  <c:v>MILZU! SIA</c:v>
                </c:pt>
                <c:pt idx="16">
                  <c:v>Liepajas Restauracijas Centrs</c:v>
                </c:pt>
                <c:pt idx="17">
                  <c:v>Rhino R</c:v>
                </c:pt>
                <c:pt idx="18">
                  <c:v>VIDES, ILGTSPĒJAS UN DROŠĪBAS INSTITŪTS</c:v>
                </c:pt>
                <c:pt idx="19">
                  <c:v>Aizputes Renesanses biedriba</c:v>
                </c:pt>
                <c:pt idx="20">
                  <c:v>VAS "Latvijas Pasts"</c:v>
                </c:pt>
                <c:pt idx="21">
                  <c:v>3visionD SIA</c:v>
                </c:pt>
                <c:pt idx="22">
                  <c:v>Vidzemes Augstskola</c:v>
                </c:pt>
                <c:pt idx="23">
                  <c:v>Biocatalyst Nodibinajums</c:v>
                </c:pt>
                <c:pt idx="24">
                  <c:v>LLKC</c:v>
                </c:pt>
                <c:pt idx="25">
                  <c:v>EKA University of Applied Sciences</c:v>
                </c:pt>
                <c:pt idx="26">
                  <c:v>DIGAS SIA</c:v>
                </c:pt>
              </c:strCache>
            </c:strRef>
          </c:cat>
          <c:val>
            <c:numRef>
              <c:f>Sheet1!$B$105:$B$131</c:f>
              <c:numCache>
                <c:formatCode>General</c:formatCode>
                <c:ptCount val="27"/>
                <c:pt idx="0">
                  <c:v>10</c:v>
                </c:pt>
                <c:pt idx="1">
                  <c:v>12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82-6849-9415-632C363A9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4991200"/>
        <c:axId val="544992880"/>
      </c:barChart>
      <c:catAx>
        <c:axId val="54499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V"/>
          </a:p>
        </c:txPr>
        <c:crossAx val="544992880"/>
        <c:crosses val="autoZero"/>
        <c:auto val="1"/>
        <c:lblAlgn val="ctr"/>
        <c:lblOffset val="100"/>
        <c:noMultiLvlLbl val="0"/>
      </c:catAx>
      <c:valAx>
        <c:axId val="544992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V"/>
          </a:p>
        </c:txPr>
        <c:crossAx val="54499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FA83B4A-0944-4448-9DFD-5CB6F8B8ED4F}" type="datetimeFigureOut">
              <a:rPr lang="en-GB"/>
              <a:t>13/03/2025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0274895-0CAD-4119-B302-FC7A607BFCD1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5C7780-D65B-924E-0A9E-3F9B93A32109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34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610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5C452C2-359E-9F97-6A3C-D7EE834FAC7A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7CA43-2E08-F444-37F0-A635D5962E2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B0D28-6008-42C1-2211-C1B14D972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0BF8B-4292-2277-D682-551F125D70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EDE28-B0C7-3F31-4BB3-B0BF4EAEB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A6DAA4-E004-45D5-71B7-3960D16A55B7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57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A6DAA4-E004-45D5-71B7-3960D16A55B7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505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49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874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CF778B-ADD6-5C7E-60BC-0F1BC57E6FB0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16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30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774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99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A6DAA4-E004-45D5-71B7-3960D16A55B7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128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A773E8-545B-50DD-E5FD-66FA67132EA8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63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in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34EA2"/>
              </a:gs>
              <a:gs pos="100000">
                <a:srgbClr val="031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/>
        </p:blipFill>
        <p:spPr bwMode="auto">
          <a:xfrm>
            <a:off x="4783537" y="-551234"/>
            <a:ext cx="8011578" cy="7868258"/>
          </a:xfrm>
          <a:prstGeom prst="rect">
            <a:avLst/>
          </a:prstGeom>
        </p:spPr>
      </p:pic>
      <p:pic>
        <p:nvPicPr>
          <p:cNvPr id="3" name="Obraz 2" descr="Obraz zawierający tekst, Czcionka, zrzut ekranu, Grafika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30987" y="474770"/>
            <a:ext cx="3920007" cy="597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 bwMode="auto">
          <a:xfrm>
            <a:off x="0" y="0"/>
            <a:ext cx="7788613" cy="6858000"/>
          </a:xfrm>
          <a:prstGeom prst="rect">
            <a:avLst/>
          </a:prstGeom>
          <a:gradFill>
            <a:gsLst>
              <a:gs pos="0">
                <a:srgbClr val="034EA2"/>
              </a:gs>
              <a:gs pos="100000">
                <a:srgbClr val="031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/>
        </p:blipFill>
        <p:spPr bwMode="auto">
          <a:xfrm>
            <a:off x="4297154" y="0"/>
            <a:ext cx="6982918" cy="6858000"/>
          </a:xfrm>
          <a:prstGeom prst="rect">
            <a:avLst/>
          </a:prstGeom>
        </p:spPr>
      </p:pic>
      <p:pic>
        <p:nvPicPr>
          <p:cNvPr id="3" name="Obraz 2" descr="Obraz zawierający tekst, Czcionka, zrzut ekranu, Grafika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30987" y="474770"/>
            <a:ext cx="3920007" cy="597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with texts on a dark slide with texts on a dark backgrou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23" descr="Background pattern&#10;&#10;Description automatically generated with medium confidenc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86823" y="5795796"/>
            <a:ext cx="1612245" cy="851873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030997" y="6130108"/>
            <a:ext cx="653592" cy="365125"/>
          </a:xfrm>
        </p:spPr>
        <p:txBody>
          <a:bodyPr/>
          <a:lstStyle>
            <a:lvl1pPr algn="ctr">
              <a:defRPr sz="1350" b="0" i="0">
                <a:solidFill>
                  <a:srgbClr val="094DA1"/>
                </a:solidFill>
                <a:latin typeface="Titillium Web"/>
              </a:defRPr>
            </a:lvl1pPr>
          </a:lstStyle>
          <a:p>
            <a:pPr>
              <a:defRPr/>
            </a:pPr>
            <a:fld id="{4BAAED9D-E5A3-D44C-98F2-9BF643FE6F54}" type="slidenum">
              <a:rPr lang="en-US"/>
              <a:t>‹#›</a:t>
            </a:fld>
            <a:endParaRPr lang="en-US"/>
          </a:p>
        </p:txBody>
      </p:sp>
      <p:sp>
        <p:nvSpPr>
          <p:cNvPr id="5" name="Rectangle 5"/>
          <p:cNvSpPr/>
          <p:nvPr userDrawn="1"/>
        </p:nvSpPr>
        <p:spPr bwMode="auto">
          <a:xfrm>
            <a:off x="0" y="0"/>
            <a:ext cx="12192000" cy="5795796"/>
          </a:xfrm>
          <a:prstGeom prst="rect">
            <a:avLst/>
          </a:prstGeom>
          <a:gradFill>
            <a:gsLst>
              <a:gs pos="0">
                <a:srgbClr val="034EA2"/>
              </a:gs>
              <a:gs pos="100000">
                <a:srgbClr val="031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Obraz 3" descr="Obraz zawierający tekst, Czcionka, zrzut ekranu, Grafika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15197" y="6077479"/>
            <a:ext cx="3080131" cy="4698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with texts on a dark slide with texts on a light backgrou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rostokąt z zaokrąglonym rogiem 9"/>
          <p:cNvSpPr/>
          <p:nvPr userDrawn="1"/>
        </p:nvSpPr>
        <p:spPr bwMode="auto">
          <a:xfrm flipH="1">
            <a:off x="0" y="5619154"/>
            <a:ext cx="12192000" cy="1238845"/>
          </a:xfrm>
          <a:prstGeom prst="round1Rect">
            <a:avLst>
              <a:gd name="adj" fmla="val 16667"/>
            </a:avLst>
          </a:prstGeom>
          <a:gradFill rotWithShape="0">
            <a:gsLst>
              <a:gs pos="0">
                <a:srgbClr val="034EA2"/>
              </a:gs>
              <a:gs pos="83000">
                <a:srgbClr val="03124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" name="Prostokąt 10"/>
          <p:cNvSpPr/>
          <p:nvPr userDrawn="1"/>
        </p:nvSpPr>
        <p:spPr bwMode="auto">
          <a:xfrm>
            <a:off x="0" y="0"/>
            <a:ext cx="12192000" cy="163798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" name="Obraz 3" descr="Obraz zawierający tekst, Czcionka, zrzut ekranu, Grafika&#10;&#10;Opis wygenerowany automatyczni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64073" y="5948200"/>
            <a:ext cx="3920007" cy="597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inal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23" descr="Background pattern&#10;&#10;Description automatically generated with medium confidenc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86823" y="5795796"/>
            <a:ext cx="1612245" cy="851873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030997" y="6130108"/>
            <a:ext cx="653592" cy="365125"/>
          </a:xfrm>
        </p:spPr>
        <p:txBody>
          <a:bodyPr/>
          <a:lstStyle>
            <a:lvl1pPr algn="ctr">
              <a:defRPr sz="1350" b="0" i="0">
                <a:solidFill>
                  <a:srgbClr val="094DA1"/>
                </a:solidFill>
                <a:latin typeface="Titillium Web"/>
              </a:defRPr>
            </a:lvl1pPr>
          </a:lstStyle>
          <a:p>
            <a:pPr>
              <a:defRPr/>
            </a:pPr>
            <a:fld id="{4BAAED9D-E5A3-D44C-98F2-9BF643FE6F54}" type="slidenum">
              <a:rPr lang="en-US"/>
              <a:t>‹#›</a:t>
            </a:fld>
            <a:endParaRPr lang="en-US"/>
          </a:p>
        </p:txBody>
      </p:sp>
      <p:sp>
        <p:nvSpPr>
          <p:cNvPr id="5" name="Rectangle 5"/>
          <p:cNvSpPr/>
          <p:nvPr userDrawn="1"/>
        </p:nvSpPr>
        <p:spPr bwMode="auto">
          <a:xfrm>
            <a:off x="0" y="0"/>
            <a:ext cx="12192000" cy="5795796"/>
          </a:xfrm>
          <a:prstGeom prst="rect">
            <a:avLst/>
          </a:prstGeom>
          <a:gradFill>
            <a:gsLst>
              <a:gs pos="0">
                <a:srgbClr val="034EA2"/>
              </a:gs>
              <a:gs pos="100000">
                <a:srgbClr val="031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Obraz 3" descr="Obraz zawierający tekst, Czcionka, zrzut ekranu, Grafika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15197" y="6077479"/>
            <a:ext cx="3080131" cy="46985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>
            <a:alphaModFix amt="5000"/>
          </a:blip>
          <a:stretch/>
        </p:blipFill>
        <p:spPr bwMode="auto">
          <a:xfrm>
            <a:off x="7447762" y="1542081"/>
            <a:ext cx="698291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AAED9D-E5A3-D44C-98F2-9BF643FE6F5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914377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36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1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atvia@eitcommunity.e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030997" y="6130108"/>
            <a:ext cx="653592" cy="365125"/>
          </a:xfrm>
        </p:spPr>
        <p:txBody>
          <a:bodyPr/>
          <a:lstStyle/>
          <a:p>
            <a:pPr>
              <a:defRPr/>
            </a:pPr>
            <a:fld id="{4BAAED9D-E5A3-D44C-98F2-9BF643FE6F54}" type="slidenum">
              <a:rPr lang="en-US"/>
              <a:t>1</a:t>
            </a:fld>
            <a:endParaRPr lang="en-US"/>
          </a:p>
        </p:txBody>
      </p:sp>
      <p:sp>
        <p:nvSpPr>
          <p:cNvPr id="7" name="Tytuł 6"/>
          <p:cNvSpPr txBox="1"/>
          <p:nvPr/>
        </p:nvSpPr>
        <p:spPr bwMode="auto">
          <a:xfrm>
            <a:off x="566225" y="2444057"/>
            <a:ext cx="4777300" cy="279182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Titillium Web Semi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>
                <a:latin typeface="Titillium Web SemiBold"/>
              </a:rPr>
              <a:t>EIT Community RIS Hub </a:t>
            </a:r>
            <a:r>
              <a:rPr lang="lv-LV" sz="4400" dirty="0">
                <a:latin typeface="Titillium Web SemiBold"/>
              </a:rPr>
              <a:t>Latvijā</a:t>
            </a:r>
          </a:p>
          <a:p>
            <a:pPr>
              <a:defRPr/>
            </a:pPr>
            <a:r>
              <a:rPr lang="lv-LV" sz="3200" b="0"/>
              <a:t>Sadarbības iespējas Eiropas inovāciju ekosistēmā</a:t>
            </a:r>
            <a:endParaRPr lang="lv-LV"/>
          </a:p>
          <a:p>
            <a:pPr>
              <a:defRPr/>
            </a:pPr>
            <a:endParaRPr lang="lv-LV" sz="4400" dirty="0">
              <a:latin typeface="Titillium Web SemiBold"/>
            </a:endParaRPr>
          </a:p>
          <a:p>
            <a:pPr>
              <a:defRPr/>
            </a:pPr>
            <a:endParaRPr dirty="0"/>
          </a:p>
          <a:p>
            <a:pPr>
              <a:defRPr/>
            </a:pPr>
            <a:endParaRPr lang="en-GB" sz="4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/>
        </p:blipFill>
        <p:spPr bwMode="auto">
          <a:xfrm>
            <a:off x="6235725" y="817959"/>
            <a:ext cx="5122068" cy="5122068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2"/>
          <p:cNvSpPr txBox="1"/>
          <p:nvPr/>
        </p:nvSpPr>
        <p:spPr bwMode="auto">
          <a:xfrm>
            <a:off x="508848" y="1319451"/>
            <a:ext cx="3541640" cy="56372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lv-LV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Lielākā daļa finansējuma (1,3 milj. eiro) tika novirzīta augstākās izglītības saistītām aktivitātēm (8 aktivitātes).</a:t>
            </a: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lv-LV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lv-LV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Finansējums 1,2 milj. eiro ir saņemts, lai atbalstītu Latvijas uzņēmumus (atbalstīti 15 pieteiktie projekti).</a:t>
            </a: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lv-LV" sz="1800" dirty="0"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lv-LV" sz="1800" dirty="0">
                <a:solidFill>
                  <a:srgbClr val="094DA1"/>
                </a:solidFill>
                <a:latin typeface="Titillium Web"/>
                <a:cs typeface="Calibri Light"/>
              </a:rPr>
              <a:t>Lielākais finansējums saņemts EIT </a:t>
            </a:r>
            <a:r>
              <a:rPr lang="lv-LV" sz="1800" dirty="0" err="1">
                <a:solidFill>
                  <a:srgbClr val="094DA1"/>
                </a:solidFill>
                <a:latin typeface="Titillium Web"/>
                <a:cs typeface="Calibri Light"/>
              </a:rPr>
              <a:t>Urban</a:t>
            </a:r>
            <a:r>
              <a:rPr lang="lv-LV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lv-LV" sz="1800" dirty="0" err="1">
                <a:solidFill>
                  <a:srgbClr val="094DA1"/>
                </a:solidFill>
                <a:latin typeface="Titillium Web"/>
                <a:cs typeface="Calibri Light"/>
              </a:rPr>
              <a:t>Mobility</a:t>
            </a:r>
            <a:r>
              <a:rPr lang="lv-LV" sz="1800" dirty="0">
                <a:solidFill>
                  <a:srgbClr val="094DA1"/>
                </a:solidFill>
                <a:latin typeface="Titillium Web"/>
                <a:cs typeface="Calibri Light"/>
              </a:rPr>
              <a:t> ietvaros, kam seko EIT Health un EIT </a:t>
            </a:r>
            <a:r>
              <a:rPr lang="lv-LV" sz="1800" dirty="0" err="1">
                <a:solidFill>
                  <a:srgbClr val="094DA1"/>
                </a:solidFill>
                <a:latin typeface="Titillium Web"/>
                <a:cs typeface="Calibri Light"/>
              </a:rPr>
              <a:t>Food</a:t>
            </a:r>
            <a:r>
              <a:rPr lang="lv-LV" sz="1800" dirty="0">
                <a:solidFill>
                  <a:srgbClr val="094DA1"/>
                </a:solidFill>
                <a:latin typeface="Titillium Web"/>
                <a:cs typeface="Calibri Light"/>
              </a:rPr>
              <a:t>.</a:t>
            </a: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508848" y="583141"/>
            <a:ext cx="2839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Atbalsta</a:t>
            </a:r>
            <a:r>
              <a:rPr lang="pl-PL" sz="3200" b="1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jomas</a:t>
            </a:r>
            <a:endParaRPr lang="pl-PL" sz="3200" b="1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055E2E51-7ACE-B56A-4F02-9FA8B0669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86" y="2941750"/>
            <a:ext cx="3541640" cy="239263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82BCD7B-BD18-6A62-C293-7BDFF87007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86919"/>
              </p:ext>
            </p:extLst>
          </p:nvPr>
        </p:nvGraphicFramePr>
        <p:xfrm>
          <a:off x="4493221" y="875528"/>
          <a:ext cx="3695700" cy="239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40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 bwMode="auto">
          <a:xfrm>
            <a:off x="508848" y="583141"/>
            <a:ext cx="3509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EIT </a:t>
            </a: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k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opiena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Latvijā</a:t>
            </a:r>
            <a:endParaRPr lang="pl-PL" sz="3200" b="1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7A92CC1-A349-7701-B813-5BD680AADA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867044"/>
              </p:ext>
            </p:extLst>
          </p:nvPr>
        </p:nvGraphicFramePr>
        <p:xfrm>
          <a:off x="6183876" y="779506"/>
          <a:ext cx="511810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ytuł 2">
            <a:extLst>
              <a:ext uri="{FF2B5EF4-FFF2-40B4-BE49-F238E27FC236}">
                <a16:creationId xmlns:a16="http://schemas.microsoft.com/office/drawing/2014/main" id="{BAB22D07-67E8-C016-4AC8-8800FE9AAEAA}"/>
              </a:ext>
            </a:extLst>
          </p:cNvPr>
          <p:cNvSpPr txBox="1"/>
          <p:nvPr/>
        </p:nvSpPr>
        <p:spPr bwMode="auto">
          <a:xfrm>
            <a:off x="508848" y="1319451"/>
            <a:ext cx="4440508" cy="56372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Aktīvākās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organizācijas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EIT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atbalsta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apgūšanā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:</a:t>
            </a: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RTU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Biedrība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VEFRESH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Rīgas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pilsētas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pašvaldība</a:t>
            </a:r>
            <a:endParaRPr lang="en-US" sz="1800" dirty="0"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RSU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LU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SimpleC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harge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SIA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SSE Riga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LBTU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Total Traf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fic Management SIA</a:t>
            </a:r>
            <a:endParaRPr lang="en-US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21238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 bwMode="auto">
          <a:xfrm>
            <a:off x="508848" y="583141"/>
            <a:ext cx="4411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Latvijas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veiksmes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stāsti</a:t>
            </a:r>
            <a:endParaRPr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49273F9B-2AE1-8E6B-AE00-5E2D58698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r="4320"/>
          <a:stretch/>
        </p:blipFill>
        <p:spPr bwMode="auto">
          <a:xfrm>
            <a:off x="506468" y="1332690"/>
            <a:ext cx="1800675" cy="1213299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3F4150-ECEC-79DA-4369-9B57F7612093}"/>
              </a:ext>
            </a:extLst>
          </p:cNvPr>
          <p:cNvSpPr txBox="1"/>
          <p:nvPr/>
        </p:nvSpPr>
        <p:spPr>
          <a:xfrm>
            <a:off x="2657258" y="2656592"/>
            <a:ext cx="33856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NEAMO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MS Mincho" panose="02020609040205080304" pitchFamily="49" charset="-128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solution to reduce fish mortality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Wins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 EIT </a:t>
            </a: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Jumpstarter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 </a:t>
            </a: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Food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D7C82-93C9-9A83-F168-8A4F4F87A952}"/>
              </a:ext>
            </a:extLst>
          </p:cNvPr>
          <p:cNvSpPr txBox="1"/>
          <p:nvPr/>
        </p:nvSpPr>
        <p:spPr>
          <a:xfrm>
            <a:off x="6157698" y="2658793"/>
            <a:ext cx="255029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PrintyMed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24DA1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 Light"/>
                <a:ea typeface="MS Mincho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rtificial spider silk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Post-EIT </a:t>
            </a:r>
            <a:r>
              <a:rPr lang="lv-LV" sz="1400" b="1" kern="1200" err="1">
                <a:solidFill>
                  <a:srgbClr val="6AB645"/>
                </a:solidFill>
                <a:latin typeface="Calibri Light"/>
                <a:ea typeface="MS Mincho"/>
              </a:rPr>
              <a:t>Jumpstarter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US </a:t>
            </a:r>
            <a:r>
              <a:rPr lang="lv-LV" sz="1400" b="1" kern="1200" err="1">
                <a:solidFill>
                  <a:srgbClr val="6AB645"/>
                </a:solidFill>
                <a:latin typeface="Calibri Light"/>
                <a:ea typeface="MS Mincho"/>
              </a:rPr>
              <a:t>Mission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 panose="02020609040205080304" pitchFamily="49" charset="-128"/>
              <a:cs typeface="+mn-cs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B3D0C59C-7EB9-C4CD-0D47-AEE9F8DC3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2272"/>
          <a:stretch/>
        </p:blipFill>
        <p:spPr bwMode="auto">
          <a:xfrm>
            <a:off x="3386892" y="1336921"/>
            <a:ext cx="1925837" cy="1226171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5B933DDB-99E7-296A-4972-82BF09AB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" b="5812"/>
          <a:stretch/>
        </p:blipFill>
        <p:spPr bwMode="auto">
          <a:xfrm>
            <a:off x="6404623" y="1352772"/>
            <a:ext cx="2056446" cy="1210592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ED1A2D5E-872A-23BA-2568-07077903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3" b="18253"/>
          <a:stretch/>
        </p:blipFill>
        <p:spPr bwMode="auto">
          <a:xfrm>
            <a:off x="9372167" y="1352771"/>
            <a:ext cx="1925837" cy="1195959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66B70B0-8829-8922-4CA2-281B7328680B}"/>
              </a:ext>
            </a:extLst>
          </p:cNvPr>
          <p:cNvSpPr txBox="1"/>
          <p:nvPr/>
        </p:nvSpPr>
        <p:spPr bwMode="auto">
          <a:xfrm>
            <a:off x="-286005" y="2656592"/>
            <a:ext cx="33856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Bruntor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 Cargo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MS Mincho" panose="02020609040205080304" pitchFamily="49" charset="-128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electric scooter with cargo box 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Wins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 EIT </a:t>
            </a: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jumpstarter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 </a:t>
            </a: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rgbClr val="6AB645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Mobility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4C3172-F2D8-3C6C-56DC-5DE7C4778728}"/>
              </a:ext>
            </a:extLst>
          </p:cNvPr>
          <p:cNvSpPr txBox="1"/>
          <p:nvPr/>
        </p:nvSpPr>
        <p:spPr bwMode="auto">
          <a:xfrm>
            <a:off x="9070328" y="2649666"/>
            <a:ext cx="252258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Calibri Light"/>
                <a:ea typeface="MS Mincho"/>
                <a:cs typeface="+mn-cs"/>
              </a:rPr>
              <a:t>Fermentful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24DA1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 Light"/>
                <a:ea typeface="MS Mincho"/>
              </a:rPr>
              <a:t>Plant-based kefir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EIT </a:t>
            </a:r>
            <a:r>
              <a:rPr lang="lv-LV" sz="1400" b="1" kern="1200" err="1">
                <a:solidFill>
                  <a:srgbClr val="6AB645"/>
                </a:solidFill>
                <a:latin typeface="Calibri Light"/>
                <a:ea typeface="MS Mincho"/>
              </a:rPr>
              <a:t>Food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</a:t>
            </a:r>
            <a:r>
              <a:rPr lang="lv-LV" sz="1400" b="1" kern="1200" err="1">
                <a:solidFill>
                  <a:srgbClr val="6AB645"/>
                </a:solidFill>
                <a:latin typeface="Calibri Light"/>
                <a:ea typeface="MS Mincho"/>
              </a:rPr>
              <a:t>Accelerator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</a:t>
            </a:r>
            <a:r>
              <a:rPr lang="lv-LV" sz="1400" b="1" kern="1200" err="1">
                <a:solidFill>
                  <a:srgbClr val="6AB645"/>
                </a:solidFill>
                <a:latin typeface="Calibri Light"/>
                <a:ea typeface="MS Mincho"/>
              </a:rPr>
              <a:t>Network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 panose="02020609040205080304" pitchFamily="49" charset="-128"/>
              <a:cs typeface="+mn-cs"/>
            </a:endParaRPr>
          </a:p>
        </p:txBody>
      </p:sp>
      <p:pic>
        <p:nvPicPr>
          <p:cNvPr id="11" name="Picture 2" descr="A group of people looking at a projector screen&#10;&#10;AI-generated content may be incorrect.">
            <a:extLst>
              <a:ext uri="{FF2B5EF4-FFF2-40B4-BE49-F238E27FC236}">
                <a16:creationId xmlns:a16="http://schemas.microsoft.com/office/drawing/2014/main" id="{C90C5A33-6854-AD02-EB83-D681FC430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2173" r="22173"/>
          <a:stretch/>
        </p:blipFill>
        <p:spPr bwMode="auto">
          <a:xfrm>
            <a:off x="471831" y="3542489"/>
            <a:ext cx="1800675" cy="1213299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627F12-7270-1127-44EE-9EB67521F2F5}"/>
              </a:ext>
            </a:extLst>
          </p:cNvPr>
          <p:cNvSpPr txBox="1"/>
          <p:nvPr/>
        </p:nvSpPr>
        <p:spPr>
          <a:xfrm>
            <a:off x="2622621" y="4859464"/>
            <a:ext cx="33856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400" b="1" kern="1200" dirty="0" err="1">
                <a:solidFill>
                  <a:srgbClr val="024DA1"/>
                </a:solidFill>
                <a:latin typeface="Calibri Light"/>
                <a:ea typeface="MS Mincho"/>
              </a:rPr>
              <a:t>Longenesis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MS Mincho" panose="02020609040205080304" pitchFamily="49" charset="-128"/>
              </a:rPr>
            </a:br>
            <a:r>
              <a:rPr lang="en-US" sz="1400" kern="1200" dirty="0">
                <a:ea typeface="+mn-lt"/>
                <a:cs typeface="+mn-lt"/>
              </a:rPr>
              <a:t>digital health start-up</a:t>
            </a:r>
            <a:endParaRPr lang="en-US" dirty="0"/>
          </a:p>
          <a:p>
            <a:pPr algn="ctr" rtl="0">
              <a:defRPr/>
            </a:pP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MS Mincho"/>
              </a:rPr>
              <a:t>Powered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</a:t>
            </a: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MS Mincho"/>
              </a:rPr>
              <a:t>by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EIT Health</a:t>
            </a:r>
            <a:endParaRPr lang="lv-LV" sz="1400" b="1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36673-2F79-FA07-6F54-8FEF3C633D7E}"/>
              </a:ext>
            </a:extLst>
          </p:cNvPr>
          <p:cNvSpPr txBox="1"/>
          <p:nvPr/>
        </p:nvSpPr>
        <p:spPr>
          <a:xfrm>
            <a:off x="6123061" y="4861665"/>
            <a:ext cx="255029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400" b="1" kern="1200" dirty="0" err="1">
                <a:solidFill>
                  <a:srgbClr val="024DA1"/>
                </a:solidFill>
                <a:latin typeface="Calibri Light"/>
                <a:ea typeface="MS Mincho"/>
              </a:rPr>
              <a:t>Elogium</a:t>
            </a:r>
            <a:endParaRPr lang="en-US" dirty="0" err="1"/>
          </a:p>
          <a:p>
            <a:pPr algn="ctr"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 Light"/>
                <a:ea typeface="MS Mincho"/>
              </a:rPr>
              <a:t>Cutting edge probiotics</a:t>
            </a:r>
            <a:endParaRPr lang="en-US" sz="1400" kern="1200" dirty="0">
              <a:latin typeface="Calibri Light"/>
              <a:ea typeface="MS Mincho"/>
            </a:endParaRPr>
          </a:p>
          <a:p>
            <a:pPr algn="ctr" rtl="0">
              <a:defRPr/>
            </a:pP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MS Mincho"/>
              </a:rPr>
              <a:t>Powered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</a:t>
            </a: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MS Mincho"/>
              </a:rPr>
              <a:t>by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EIT </a:t>
            </a: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MS Mincho"/>
              </a:rPr>
              <a:t>Food</a:t>
            </a:r>
            <a:endParaRPr lang="lv-LV" sz="1400" b="1" i="0" u="none" strike="noStrike" kern="1200" cap="none" spc="0" normalizeH="0" baseline="0" noProof="0" dirty="0" err="1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 panose="02020609040205080304" pitchFamily="49" charset="-128"/>
              <a:cs typeface="+mn-cs"/>
            </a:endParaRPr>
          </a:p>
        </p:txBody>
      </p:sp>
      <p:pic>
        <p:nvPicPr>
          <p:cNvPr id="14" name="Picture 4" descr="A person and person standing in front of a blue sign&#10;&#10;AI-generated content may be incorrect.">
            <a:extLst>
              <a:ext uri="{FF2B5EF4-FFF2-40B4-BE49-F238E27FC236}">
                <a16:creationId xmlns:a16="http://schemas.microsoft.com/office/drawing/2014/main" id="{C9701776-8C00-0042-F886-7C566F6A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7554" b="7554"/>
          <a:stretch/>
        </p:blipFill>
        <p:spPr bwMode="auto">
          <a:xfrm>
            <a:off x="3352255" y="3539793"/>
            <a:ext cx="1925837" cy="1226171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 group of people in lab coats&#10;&#10;AI-generated content may be incorrect.">
            <a:extLst>
              <a:ext uri="{FF2B5EF4-FFF2-40B4-BE49-F238E27FC236}">
                <a16:creationId xmlns:a16="http://schemas.microsoft.com/office/drawing/2014/main" id="{C316755F-ADBB-3865-236E-2BB6B1DA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2224" r="2224"/>
          <a:stretch/>
        </p:blipFill>
        <p:spPr bwMode="auto">
          <a:xfrm>
            <a:off x="6369986" y="3555644"/>
            <a:ext cx="2056446" cy="1210592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 drone flying in the sky&#10;&#10;AI-generated content may be incorrect.">
            <a:extLst>
              <a:ext uri="{FF2B5EF4-FFF2-40B4-BE49-F238E27FC236}">
                <a16:creationId xmlns:a16="http://schemas.microsoft.com/office/drawing/2014/main" id="{8ECEAD53-104F-EDF9-7666-A95D5349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3340" b="3340"/>
          <a:stretch/>
        </p:blipFill>
        <p:spPr bwMode="auto">
          <a:xfrm>
            <a:off x="9337530" y="3555643"/>
            <a:ext cx="1925837" cy="1195959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0FF5C3-1E21-B379-18C7-1C3B743B3709}"/>
              </a:ext>
            </a:extLst>
          </p:cNvPr>
          <p:cNvSpPr txBox="1"/>
          <p:nvPr/>
        </p:nvSpPr>
        <p:spPr bwMode="auto">
          <a:xfrm>
            <a:off x="-3141" y="4853114"/>
            <a:ext cx="285857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400" b="1" kern="1200" dirty="0" err="1">
                <a:solidFill>
                  <a:srgbClr val="024DA1"/>
                </a:solidFill>
                <a:latin typeface="Calibri Light"/>
                <a:ea typeface="MS Mincho"/>
              </a:rPr>
              <a:t>BirgerMind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MS Mincho" panose="02020609040205080304" pitchFamily="49" charset="-128"/>
              </a:rPr>
            </a:br>
            <a:r>
              <a:rPr lang="en-US" sz="1400" kern="1200" dirty="0">
                <a:ea typeface="+mn-lt"/>
                <a:cs typeface="+mn-lt"/>
              </a:rPr>
              <a:t>non-invasive BCI</a:t>
            </a:r>
            <a:endParaRPr lang="en-US" sz="1400" kern="1200" dirty="0">
              <a:latin typeface="Calibri Light"/>
              <a:ea typeface="MS Mincho"/>
            </a:endParaRPr>
          </a:p>
          <a:p>
            <a:pPr algn="ctr">
              <a:defRPr/>
            </a:pP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Calibri Light"/>
                <a:cs typeface="Calibri Light"/>
              </a:rPr>
              <a:t>Powered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Calibri Light"/>
                <a:cs typeface="Calibri Light"/>
              </a:rPr>
              <a:t>by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Calibri Light"/>
                <a:cs typeface="Calibri Light"/>
              </a:rPr>
              <a:t> EIT Health</a:t>
            </a:r>
            <a:endParaRPr lang="lv-LV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235984-30F4-7E4B-3714-30ED54A5B461}"/>
              </a:ext>
            </a:extLst>
          </p:cNvPr>
          <p:cNvSpPr txBox="1"/>
          <p:nvPr/>
        </p:nvSpPr>
        <p:spPr bwMode="auto">
          <a:xfrm>
            <a:off x="9035691" y="4852538"/>
            <a:ext cx="252258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400" b="1" kern="1200" dirty="0" err="1">
                <a:solidFill>
                  <a:srgbClr val="024DA1"/>
                </a:solidFill>
                <a:latin typeface="Calibri Light"/>
                <a:ea typeface="MS Mincho"/>
              </a:rPr>
              <a:t>DronePlan</a:t>
            </a:r>
            <a:endParaRPr lang="en-US" dirty="0" err="1"/>
          </a:p>
          <a:p>
            <a:pPr algn="ctr"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 Light"/>
                <a:ea typeface="MS Mincho"/>
              </a:rPr>
              <a:t>Drone technologies</a:t>
            </a:r>
            <a:endParaRPr lang="en-US" dirty="0"/>
          </a:p>
          <a:p>
            <a:pPr algn="ctr">
              <a:defRPr/>
            </a:pP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MS Mincho"/>
              </a:rPr>
              <a:t>Powered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</a:t>
            </a: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MS Mincho"/>
              </a:rPr>
              <a:t>by</a:t>
            </a:r>
            <a:r>
              <a:rPr lang="lv-LV" sz="1400" b="1" kern="1200" dirty="0">
                <a:solidFill>
                  <a:srgbClr val="6AB645"/>
                </a:solidFill>
                <a:latin typeface="Calibri Light"/>
                <a:ea typeface="MS Mincho"/>
              </a:rPr>
              <a:t> EIT </a:t>
            </a:r>
            <a:r>
              <a:rPr lang="lv-LV" sz="1400" b="1" kern="1200" dirty="0" err="1">
                <a:solidFill>
                  <a:srgbClr val="6AB645"/>
                </a:solidFill>
                <a:latin typeface="Calibri Light"/>
                <a:ea typeface="MS Mincho"/>
              </a:rPr>
              <a:t>InnoEnergy</a:t>
            </a:r>
            <a:endParaRPr lang="en-GB" dirty="0" err="1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AB645"/>
              </a:solidFill>
              <a:effectLst/>
              <a:uLnTx/>
              <a:uFillTx/>
              <a:latin typeface="Calibri Light"/>
              <a:ea typeface="MS Mincho" panose="02020609040205080304" pitchFamily="49" charset="-128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F9A42A8-9261-4DE6-A5B4-B62B687DE40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6">
            <a:extLst>
              <a:ext uri="{FF2B5EF4-FFF2-40B4-BE49-F238E27FC236}">
                <a16:creationId xmlns:a16="http://schemas.microsoft.com/office/drawing/2014/main" id="{367FCB4D-0A73-985C-ADCB-9AF11300AAA8}"/>
              </a:ext>
            </a:extLst>
          </p:cNvPr>
          <p:cNvSpPr txBox="1"/>
          <p:nvPr/>
        </p:nvSpPr>
        <p:spPr bwMode="auto">
          <a:xfrm>
            <a:off x="759105" y="2679801"/>
            <a:ext cx="4833021" cy="186987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Titillium Web Semi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4400" dirty="0"/>
              <a:t>Atvērtie uzsaukumi atbalsta programmās</a:t>
            </a:r>
            <a:endParaRPr lang="en-US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FE5641A-4091-E442-80AA-8F8E19914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r="24259"/>
          <a:stretch/>
        </p:blipFill>
        <p:spPr bwMode="auto">
          <a:xfrm>
            <a:off x="6895578" y="-2976"/>
            <a:ext cx="5301119" cy="686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3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6"/>
          <p:cNvSpPr txBox="1"/>
          <p:nvPr/>
        </p:nvSpPr>
        <p:spPr bwMode="auto">
          <a:xfrm>
            <a:off x="759105" y="2679801"/>
            <a:ext cx="4833021" cy="186987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Titillium Web Semi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4400" dirty="0"/>
              <a:t>Atvērtās atbalsta programmas</a:t>
            </a:r>
            <a:endParaRPr lang="en-US" dirty="0"/>
          </a:p>
          <a:p>
            <a:pPr>
              <a:defRPr/>
            </a:pPr>
            <a:endParaRPr lang="en-GB" sz="36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1415"/>
          <a:stretch/>
        </p:blipFill>
        <p:spPr bwMode="auto">
          <a:xfrm>
            <a:off x="6895578" y="-2976"/>
            <a:ext cx="5301119" cy="6868120"/>
          </a:xfrm>
          <a:prstGeom prst="rect">
            <a:avLst/>
          </a:prstGeom>
        </p:spPr>
      </p:pic>
      <p:pic>
        <p:nvPicPr>
          <p:cNvPr id="3" name="Picture 2" descr="A diagram of a company&#10;&#10;AI-generated content may be incorrect.">
            <a:extLst>
              <a:ext uri="{FF2B5EF4-FFF2-40B4-BE49-F238E27FC236}">
                <a16:creationId xmlns:a16="http://schemas.microsoft.com/office/drawing/2014/main" id="{907311F9-159E-FCAF-6E47-C6CA0041A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2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1799A9D8-82CA-97FA-11AE-14A0C1E96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15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 bwMode="auto">
          <a:xfrm>
            <a:off x="508848" y="583141"/>
            <a:ext cx="8430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Saņemiet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ziņu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par EIT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atvērtiem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uzsaukumiem</a:t>
            </a:r>
            <a:endParaRPr lang="pl-PL" sz="3200" b="1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A721D-2BA7-0661-839A-FA3F6DB86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8" y="1600808"/>
            <a:ext cx="11125200" cy="2858457"/>
          </a:xfrm>
          <a:prstGeom prst="rect">
            <a:avLst/>
          </a:prstGeom>
        </p:spPr>
      </p:pic>
      <p:pic>
        <p:nvPicPr>
          <p:cNvPr id="5" name="Picture 4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8CF18103-BAF0-2F36-DAC7-D0E7779AC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075" y="2871788"/>
            <a:ext cx="27241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AAED9D-E5A3-D44C-98F2-9BF643FE6F54}" type="slidenum">
              <a:rPr lang="en-US"/>
              <a:t>17</a:t>
            </a:fld>
            <a:endParaRPr lang="en-US"/>
          </a:p>
        </p:txBody>
      </p:sp>
      <p:sp>
        <p:nvSpPr>
          <p:cNvPr id="7" name="TextBox 1"/>
          <p:cNvSpPr txBox="1"/>
          <p:nvPr/>
        </p:nvSpPr>
        <p:spPr bwMode="auto">
          <a:xfrm>
            <a:off x="2856113" y="899322"/>
            <a:ext cx="580480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latin typeface="Titillium Bd"/>
              </a:rPr>
              <a:t>Vai </a:t>
            </a:r>
            <a:r>
              <a:rPr lang="en-GB" sz="4000" b="1" dirty="0" err="1">
                <a:solidFill>
                  <a:schemeClr val="bg1"/>
                </a:solidFill>
                <a:latin typeface="Titillium Bd"/>
              </a:rPr>
              <a:t>jums</a:t>
            </a:r>
            <a:r>
              <a:rPr lang="en-GB" sz="4000" b="1" dirty="0">
                <a:solidFill>
                  <a:schemeClr val="bg1"/>
                </a:solidFill>
                <a:latin typeface="Titillium Bd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Titillium Bd"/>
              </a:rPr>
              <a:t>ir</a:t>
            </a:r>
            <a:r>
              <a:rPr lang="en-GB" sz="4000" b="1" dirty="0">
                <a:solidFill>
                  <a:schemeClr val="bg1"/>
                </a:solidFill>
                <a:latin typeface="Titillium Bd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Titillium Bd"/>
              </a:rPr>
              <a:t>jautājumi</a:t>
            </a:r>
            <a:r>
              <a:rPr lang="en-GB" sz="4000" b="1" dirty="0">
                <a:solidFill>
                  <a:schemeClr val="bg1"/>
                </a:solidFill>
                <a:latin typeface="Titillium Bd"/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pole tekstowe 12"/>
          <p:cNvSpPr txBox="1"/>
          <p:nvPr/>
        </p:nvSpPr>
        <p:spPr bwMode="auto">
          <a:xfrm>
            <a:off x="2524435" y="1895729"/>
            <a:ext cx="3341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Titillium Web"/>
              </a:rPr>
              <a:t>Alina </a:t>
            </a:r>
            <a:r>
              <a:rPr lang="en-US" sz="2800" b="1" dirty="0" err="1">
                <a:solidFill>
                  <a:schemeClr val="bg1"/>
                </a:solidFill>
                <a:latin typeface="Titillium Web"/>
              </a:rPr>
              <a:t>Dolmate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pole tekstowe 6"/>
          <p:cNvSpPr txBox="1"/>
          <p:nvPr/>
        </p:nvSpPr>
        <p:spPr bwMode="auto">
          <a:xfrm>
            <a:off x="2524435" y="2328355"/>
            <a:ext cx="7081566" cy="3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50" b="1" dirty="0">
                <a:solidFill>
                  <a:srgbClr val="6BB745"/>
                </a:solidFill>
                <a:latin typeface="Titillium"/>
              </a:rPr>
              <a:t>EIT Community Officer in Latvia, RTU Science &amp; Innovation Centre</a:t>
            </a:r>
          </a:p>
        </p:txBody>
      </p:sp>
      <p:sp>
        <p:nvSpPr>
          <p:cNvPr id="10" name="pole tekstowe 9"/>
          <p:cNvSpPr txBox="1"/>
          <p:nvPr/>
        </p:nvSpPr>
        <p:spPr bwMode="auto">
          <a:xfrm>
            <a:off x="2836757" y="2803497"/>
            <a:ext cx="4296751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lv-LV" sz="1400" dirty="0">
                <a:solidFill>
                  <a:schemeClr val="bg1"/>
                </a:solidFill>
                <a:latin typeface="Titillium Web"/>
                <a:hlinkClick r:id="rId3"/>
              </a:rPr>
              <a:t>latvia@eitcommunity.eu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, 26714520</a:t>
            </a:r>
            <a:endParaRPr lang="lv-LV" dirty="0"/>
          </a:p>
          <a:p>
            <a:pPr>
              <a:lnSpc>
                <a:spcPct val="150000"/>
              </a:lnSpc>
              <a:defRPr/>
            </a:pPr>
            <a:r>
              <a:rPr lang="lv-LV" sz="1400" dirty="0" err="1">
                <a:solidFill>
                  <a:schemeClr val="bg1"/>
                </a:solidFill>
                <a:latin typeface="Titillium Web"/>
              </a:rPr>
              <a:t>Follow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 </a:t>
            </a:r>
            <a:r>
              <a:rPr lang="lv-LV" sz="1400" dirty="0" err="1">
                <a:solidFill>
                  <a:schemeClr val="bg1"/>
                </a:solidFill>
                <a:latin typeface="Titillium Web"/>
              </a:rPr>
              <a:t>LinkedIn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 </a:t>
            </a:r>
            <a:r>
              <a:rPr lang="lv-LV" sz="1400" dirty="0" err="1">
                <a:solidFill>
                  <a:schemeClr val="bg1"/>
                </a:solidFill>
                <a:latin typeface="Titillium Web"/>
              </a:rPr>
              <a:t>community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 </a:t>
            </a:r>
            <a:r>
              <a:rPr lang="lv-LV" sz="1400" dirty="0" err="1">
                <a:solidFill>
                  <a:schemeClr val="bg1"/>
                </a:solidFill>
                <a:latin typeface="Titillium Web"/>
              </a:rPr>
              <a:t>for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 </a:t>
            </a:r>
            <a:r>
              <a:rPr lang="lv-LV" sz="1400" dirty="0" err="1">
                <a:solidFill>
                  <a:schemeClr val="bg1"/>
                </a:solidFill>
                <a:latin typeface="Titillium Web"/>
              </a:rPr>
              <a:t>open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 </a:t>
            </a:r>
            <a:r>
              <a:rPr lang="lv-LV" sz="1400" dirty="0" err="1">
                <a:solidFill>
                  <a:schemeClr val="bg1"/>
                </a:solidFill>
                <a:latin typeface="Titillium Web"/>
              </a:rPr>
              <a:t>calls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: </a:t>
            </a:r>
          </a:p>
          <a:p>
            <a:pPr>
              <a:lnSpc>
                <a:spcPct val="150000"/>
              </a:lnSpc>
              <a:defRPr/>
            </a:pPr>
            <a:r>
              <a:rPr lang="lv-LV" sz="1400" dirty="0">
                <a:solidFill>
                  <a:schemeClr val="bg1"/>
                </a:solidFill>
                <a:latin typeface="Titillium Web"/>
              </a:rPr>
              <a:t>EIT </a:t>
            </a:r>
            <a:r>
              <a:rPr lang="lv-LV" sz="1400" dirty="0" err="1">
                <a:solidFill>
                  <a:schemeClr val="bg1"/>
                </a:solidFill>
                <a:latin typeface="Titillium Web"/>
              </a:rPr>
              <a:t>Community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 RIS </a:t>
            </a:r>
            <a:r>
              <a:rPr lang="lv-LV" sz="1400" dirty="0" err="1">
                <a:solidFill>
                  <a:schemeClr val="bg1"/>
                </a:solidFill>
                <a:latin typeface="Titillium Web"/>
              </a:rPr>
              <a:t>Hub</a:t>
            </a:r>
            <a:r>
              <a:rPr lang="lv-LV" sz="1400" dirty="0">
                <a:solidFill>
                  <a:schemeClr val="bg1"/>
                </a:solidFill>
                <a:latin typeface="Titillium Web"/>
              </a:rPr>
              <a:t> Latvia</a:t>
            </a:r>
          </a:p>
        </p:txBody>
      </p:sp>
      <p:sp>
        <p:nvSpPr>
          <p:cNvPr id="11" name="TextBox 18"/>
          <p:cNvSpPr txBox="1"/>
          <p:nvPr/>
        </p:nvSpPr>
        <p:spPr bwMode="auto">
          <a:xfrm>
            <a:off x="3688614" y="4669058"/>
            <a:ext cx="4296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 err="1">
                <a:solidFill>
                  <a:srgbClr val="6BB745"/>
                </a:solidFill>
                <a:latin typeface="Titillium Web"/>
              </a:rPr>
              <a:t>eit-ris.eu</a:t>
            </a:r>
            <a:endParaRPr lang="en-GB" sz="2400" b="1" dirty="0">
              <a:solidFill>
                <a:srgbClr val="6BB745"/>
              </a:solidFill>
              <a:latin typeface="Titillium Web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/>
        </p:blipFill>
        <p:spPr bwMode="auto">
          <a:xfrm>
            <a:off x="992154" y="1851068"/>
            <a:ext cx="1368425" cy="1368425"/>
          </a:xfrm>
          <a:prstGeom prst="ellipse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85999" y="3244239"/>
            <a:ext cx="250759" cy="250759"/>
          </a:xfrm>
          <a:prstGeom prst="rect">
            <a:avLst/>
          </a:prstGeom>
        </p:spPr>
      </p:pic>
      <p:grpSp>
        <p:nvGrpSpPr>
          <p:cNvPr id="23" name="Grupa 22"/>
          <p:cNvGrpSpPr/>
          <p:nvPr/>
        </p:nvGrpSpPr>
        <p:grpSpPr bwMode="auto">
          <a:xfrm>
            <a:off x="2547046" y="2881833"/>
            <a:ext cx="328664" cy="276999"/>
            <a:chOff x="2258947" y="3543606"/>
            <a:chExt cx="328664" cy="276999"/>
          </a:xfrm>
        </p:grpSpPr>
        <p:sp>
          <p:nvSpPr>
            <p:cNvPr id="20" name="Owal 19"/>
            <p:cNvSpPr/>
            <p:nvPr/>
          </p:nvSpPr>
          <p:spPr bwMode="auto">
            <a:xfrm>
              <a:off x="2297900" y="3559767"/>
              <a:ext cx="250759" cy="250759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 bwMode="auto">
            <a:xfrm>
              <a:off x="2258947" y="3543606"/>
              <a:ext cx="32866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chemeClr val="bg1"/>
                  </a:solidFill>
                  <a:latin typeface="Titillium Web"/>
                </a:rPr>
                <a:t>@</a:t>
              </a:r>
              <a:endParaRPr lang="pl-PL" sz="120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 bwMode="auto">
          <a:xfrm>
            <a:off x="508848" y="583141"/>
            <a:ext cx="593624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Eiropas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plašākais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inovatoru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tīkls</a:t>
            </a:r>
            <a:endParaRPr lang="pl-PL" sz="3200" b="1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7DAF440-D686-952A-E065-D95DD5290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52" b="18990"/>
          <a:stretch/>
        </p:blipFill>
        <p:spPr>
          <a:xfrm>
            <a:off x="508848" y="1167916"/>
            <a:ext cx="4142862" cy="3115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DF90C-866C-C959-963C-F851E6F282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2" b="30646"/>
          <a:stretch/>
        </p:blipFill>
        <p:spPr>
          <a:xfrm>
            <a:off x="315285" y="4165242"/>
            <a:ext cx="6635150" cy="1406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416EBB-E7A1-A36E-4D38-446296C402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7" r="20804"/>
          <a:stretch/>
        </p:blipFill>
        <p:spPr>
          <a:xfrm>
            <a:off x="7089379" y="806507"/>
            <a:ext cx="4787336" cy="44379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 bwMode="auto">
          <a:xfrm>
            <a:off x="508848" y="583141"/>
            <a:ext cx="7487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EIT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Zināšanu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un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inovāciju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kopienas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(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KICs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)</a:t>
            </a:r>
          </a:p>
        </p:txBody>
      </p:sp>
      <p:pic>
        <p:nvPicPr>
          <p:cNvPr id="9" name="Picture 8" descr="A diagram of different types of buildings&#10;&#10;Description automatically generated">
            <a:extLst>
              <a:ext uri="{FF2B5EF4-FFF2-40B4-BE49-F238E27FC236}">
                <a16:creationId xmlns:a16="http://schemas.microsoft.com/office/drawing/2014/main" id="{4874014E-561B-FF49-6811-6D45E426D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6"/>
          <a:stretch/>
        </p:blipFill>
        <p:spPr>
          <a:xfrm>
            <a:off x="162840" y="1088616"/>
            <a:ext cx="11323528" cy="4520742"/>
          </a:xfrm>
          <a:prstGeom prst="rect">
            <a:avLst/>
          </a:prstGeom>
        </p:spPr>
      </p:pic>
      <p:pic>
        <p:nvPicPr>
          <p:cNvPr id="11" name="Picture 10" descr="A screen shot of a water drop&#10;&#10;Description automatically generated">
            <a:extLst>
              <a:ext uri="{FF2B5EF4-FFF2-40B4-BE49-F238E27FC236}">
                <a16:creationId xmlns:a16="http://schemas.microsoft.com/office/drawing/2014/main" id="{83CDCA89-E458-FAA4-6122-0FAE9F7AB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140" y="1529047"/>
            <a:ext cx="1367639" cy="165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 bwMode="auto">
          <a:xfrm>
            <a:off x="508848" y="583141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EIT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Atbalsta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virzieni</a:t>
            </a:r>
            <a:endParaRPr lang="pl-PL" sz="3200" b="1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pic>
        <p:nvPicPr>
          <p:cNvPr id="6" name="Obraz 5" descr="Obraz zawierający ubrania, osoba, Ludzka twarz, człowiek&#10;&#10;Opis wygenerowany automatycznie"/>
          <p:cNvPicPr>
            <a:picLocks noChangeAspect="1"/>
          </p:cNvPicPr>
          <p:nvPr/>
        </p:nvPicPr>
        <p:blipFill>
          <a:blip r:embed="rId3"/>
          <a:srcRect l="6345"/>
          <a:stretch/>
        </p:blipFill>
        <p:spPr bwMode="auto">
          <a:xfrm>
            <a:off x="8756772" y="711730"/>
            <a:ext cx="3082802" cy="2188634"/>
          </a:xfrm>
          <a:prstGeom prst="round2DiagRect">
            <a:avLst>
              <a:gd name="adj1" fmla="val 16667"/>
              <a:gd name="adj2" fmla="val 0"/>
            </a:avLst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r="3048"/>
          <a:stretch/>
        </p:blipFill>
        <p:spPr bwMode="auto">
          <a:xfrm>
            <a:off x="8756772" y="3057261"/>
            <a:ext cx="3082802" cy="2188634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26" name="Tytuł 2">
            <a:extLst>
              <a:ext uri="{FF2B5EF4-FFF2-40B4-BE49-F238E27FC236}">
                <a16:creationId xmlns:a16="http://schemas.microsoft.com/office/drawing/2014/main" id="{7ED4E5FA-A3EF-08FF-7C94-8F841D88CA43}"/>
              </a:ext>
            </a:extLst>
          </p:cNvPr>
          <p:cNvSpPr txBox="1"/>
          <p:nvPr/>
        </p:nvSpPr>
        <p:spPr bwMode="auto">
          <a:xfrm>
            <a:off x="4707319" y="1803399"/>
            <a:ext cx="2141483" cy="3236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Innovation</a:t>
            </a:r>
            <a:endParaRPr dirty="0"/>
          </a:p>
        </p:txBody>
      </p:sp>
      <p:pic>
        <p:nvPicPr>
          <p:cNvPr id="28" name="Picture 27" descr="A light bulb with a spiral in the middle&#10;&#10;Description automatically generated">
            <a:extLst>
              <a:ext uri="{FF2B5EF4-FFF2-40B4-BE49-F238E27FC236}">
                <a16:creationId xmlns:a16="http://schemas.microsoft.com/office/drawing/2014/main" id="{6C6D347B-C4AC-31D6-16BB-3CE940164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r="15483" b="3057"/>
          <a:stretch/>
        </p:blipFill>
        <p:spPr>
          <a:xfrm>
            <a:off x="4032646" y="1387864"/>
            <a:ext cx="733507" cy="872487"/>
          </a:xfrm>
          <a:prstGeom prst="rect">
            <a:avLst/>
          </a:prstGeom>
        </p:spPr>
      </p:pic>
      <p:pic>
        <p:nvPicPr>
          <p:cNvPr id="30" name="Picture 29" descr="A logo of a rocket&#10;&#10;Description automatically generated">
            <a:extLst>
              <a:ext uri="{FF2B5EF4-FFF2-40B4-BE49-F238E27FC236}">
                <a16:creationId xmlns:a16="http://schemas.microsoft.com/office/drawing/2014/main" id="{87D8AC98-0AE3-8F57-CEFB-9BC8A1BE8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52" y="3493773"/>
            <a:ext cx="853370" cy="876750"/>
          </a:xfrm>
          <a:prstGeom prst="rect">
            <a:avLst/>
          </a:prstGeom>
        </p:spPr>
      </p:pic>
      <p:sp>
        <p:nvSpPr>
          <p:cNvPr id="31" name="Tytuł 2">
            <a:extLst>
              <a:ext uri="{FF2B5EF4-FFF2-40B4-BE49-F238E27FC236}">
                <a16:creationId xmlns:a16="http://schemas.microsoft.com/office/drawing/2014/main" id="{D39BE58A-FAC6-97E3-8767-2565395A87F2}"/>
              </a:ext>
            </a:extLst>
          </p:cNvPr>
          <p:cNvSpPr txBox="1"/>
          <p:nvPr/>
        </p:nvSpPr>
        <p:spPr bwMode="auto">
          <a:xfrm>
            <a:off x="4753251" y="4370523"/>
            <a:ext cx="2141483" cy="3236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Education</a:t>
            </a:r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490992EB-7711-C317-D5CF-65FF1CD30966}"/>
              </a:ext>
            </a:extLst>
          </p:cNvPr>
          <p:cNvSpPr txBox="1"/>
          <p:nvPr/>
        </p:nvSpPr>
        <p:spPr bwMode="auto">
          <a:xfrm>
            <a:off x="1992442" y="4355162"/>
            <a:ext cx="2141483" cy="3236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Business Creation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E73EF46-7680-501B-0790-1C4302DD93CF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 flipH="1">
            <a:off x="3196437" y="2260351"/>
            <a:ext cx="1202963" cy="1233422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27D107-A5B3-F130-29BD-23B125C94DDA}"/>
              </a:ext>
            </a:extLst>
          </p:cNvPr>
          <p:cNvCxnSpPr>
            <a:cxnSpLocks/>
            <a:endCxn id="30" idx="0"/>
          </p:cNvCxnSpPr>
          <p:nvPr/>
        </p:nvCxnSpPr>
        <p:spPr bwMode="auto">
          <a:xfrm flipH="1">
            <a:off x="3196437" y="3493773"/>
            <a:ext cx="2404331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F82D7BB-A2B6-0965-1B34-9E71EEBEB7FA}"/>
              </a:ext>
            </a:extLst>
          </p:cNvPr>
          <p:cNvCxnSpPr>
            <a:cxnSpLocks/>
            <a:endCxn id="28" idx="2"/>
          </p:cNvCxnSpPr>
          <p:nvPr/>
        </p:nvCxnSpPr>
        <p:spPr bwMode="auto">
          <a:xfrm flipH="1" flipV="1">
            <a:off x="4399400" y="2260351"/>
            <a:ext cx="1190367" cy="1157222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ytuł 2">
            <a:extLst>
              <a:ext uri="{FF2B5EF4-FFF2-40B4-BE49-F238E27FC236}">
                <a16:creationId xmlns:a16="http://schemas.microsoft.com/office/drawing/2014/main" id="{CE3A3771-F96B-C296-02F4-BBD6CE221C06}"/>
              </a:ext>
            </a:extLst>
          </p:cNvPr>
          <p:cNvSpPr txBox="1"/>
          <p:nvPr/>
        </p:nvSpPr>
        <p:spPr bwMode="auto">
          <a:xfrm>
            <a:off x="4616825" y="4678773"/>
            <a:ext cx="2414334" cy="3236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Master’s and PhD </a:t>
            </a:r>
            <a:r>
              <a:rPr lang="en-US" sz="120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programmes</a:t>
            </a:r>
            <a:r>
              <a:rPr lang="en-US" sz="120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, professional courses, opportunities for HEIs</a:t>
            </a:r>
          </a:p>
        </p:txBody>
      </p:sp>
      <p:sp>
        <p:nvSpPr>
          <p:cNvPr id="50" name="Tytuł 2">
            <a:extLst>
              <a:ext uri="{FF2B5EF4-FFF2-40B4-BE49-F238E27FC236}">
                <a16:creationId xmlns:a16="http://schemas.microsoft.com/office/drawing/2014/main" id="{EBB1DC32-FAAD-663B-E3BD-1EEED84C01A4}"/>
              </a:ext>
            </a:extLst>
          </p:cNvPr>
          <p:cNvSpPr txBox="1"/>
          <p:nvPr/>
        </p:nvSpPr>
        <p:spPr bwMode="auto">
          <a:xfrm>
            <a:off x="1845420" y="4689926"/>
            <a:ext cx="2414334" cy="3236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Mentoring &amp; business incubation and acceleration, access to market, testbeds</a:t>
            </a:r>
          </a:p>
        </p:txBody>
      </p:sp>
      <p:sp>
        <p:nvSpPr>
          <p:cNvPr id="51" name="Tytuł 2">
            <a:extLst>
              <a:ext uri="{FF2B5EF4-FFF2-40B4-BE49-F238E27FC236}">
                <a16:creationId xmlns:a16="http://schemas.microsoft.com/office/drawing/2014/main" id="{78E0F5BE-B5B3-B53A-AC2C-5D51BE74A4C5}"/>
              </a:ext>
            </a:extLst>
          </p:cNvPr>
          <p:cNvSpPr txBox="1"/>
          <p:nvPr/>
        </p:nvSpPr>
        <p:spPr bwMode="auto">
          <a:xfrm>
            <a:off x="4544391" y="2127011"/>
            <a:ext cx="2414334" cy="3236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Co-creation projects,</a:t>
            </a:r>
          </a:p>
          <a:p>
            <a:pPr marL="0" marR="0" lvl="0" indent="0" algn="ct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solidFill>
                  <a:srgbClr val="094DA1"/>
                </a:solidFill>
                <a:latin typeface="Titillium Web"/>
                <a:cs typeface="Calibri Light"/>
              </a:rPr>
              <a:t>Innovation driven research commercialization (TRL6-7)</a:t>
            </a:r>
            <a:endParaRPr lang="en-US" sz="120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pic>
        <p:nvPicPr>
          <p:cNvPr id="54" name="Grafika 7">
            <a:extLst>
              <a:ext uri="{FF2B5EF4-FFF2-40B4-BE49-F238E27FC236}">
                <a16:creationId xmlns:a16="http://schemas.microsoft.com/office/drawing/2014/main" id="{23194BC2-3AD7-EE99-A640-D3177150F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5458041" y="3558514"/>
            <a:ext cx="731905" cy="7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00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 bwMode="auto">
          <a:xfrm>
            <a:off x="508848" y="583141"/>
            <a:ext cx="395973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Inovāciju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veicināšana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1" b="11091"/>
          <a:stretch/>
        </p:blipFill>
        <p:spPr bwMode="auto">
          <a:xfrm>
            <a:off x="6300592" y="1167915"/>
            <a:ext cx="5488932" cy="3896865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59" name="Tytuł 2">
            <a:extLst>
              <a:ext uri="{FF2B5EF4-FFF2-40B4-BE49-F238E27FC236}">
                <a16:creationId xmlns:a16="http://schemas.microsoft.com/office/drawing/2014/main" id="{F52D2759-9210-AB7E-39C2-B495CD729785}"/>
              </a:ext>
            </a:extLst>
          </p:cNvPr>
          <p:cNvSpPr txBox="1"/>
          <p:nvPr/>
        </p:nvSpPr>
        <p:spPr bwMode="auto">
          <a:xfrm>
            <a:off x="508848" y="1180442"/>
            <a:ext cx="5891409" cy="388433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00000"/>
              </a:lnSpc>
              <a:defRPr/>
            </a:pPr>
            <a:endParaRPr lang="en-US" sz="1200" dirty="0">
              <a:solidFill>
                <a:srgbClr val="094DA1"/>
              </a:solidFill>
              <a:latin typeface="Titillium Web"/>
              <a:ea typeface="+mj-lt"/>
              <a:cs typeface="+mj-lt"/>
            </a:endParaRPr>
          </a:p>
          <a:p>
            <a:pPr defTabSz="914377">
              <a:lnSpc>
                <a:spcPct val="100000"/>
              </a:lnSpc>
              <a:defRPr/>
            </a:pP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Lai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veicinātu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inovāciju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kapacitāti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jaunās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inovācijas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valstīs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(moderate/ emerging*),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izveidota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EIT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Reģionalās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inovācijas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shēma</a:t>
            </a:r>
            <a:r>
              <a:rPr lang="en-US" sz="1800" dirty="0">
                <a:solidFill>
                  <a:srgbClr val="094DA1"/>
                </a:solidFill>
                <a:latin typeface="Titillium Web"/>
                <a:ea typeface="Calibri Light"/>
                <a:cs typeface="Calibri Light"/>
              </a:rPr>
              <a:t> (EIT RIS):</a:t>
            </a:r>
          </a:p>
          <a:p>
            <a:pPr defTabSz="914377">
              <a:lnSpc>
                <a:spcPct val="100000"/>
              </a:lnSpc>
              <a:defRPr/>
            </a:pPr>
            <a:endParaRPr lang="en-US" sz="120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171450" indent="-171450" defTabSz="914377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solidFill>
                  <a:srgbClr val="094DA1"/>
                </a:solidFill>
                <a:latin typeface="Titillium Web"/>
                <a:cs typeface="Calibri Light"/>
              </a:rPr>
              <a:t>Kapacitātes</a:t>
            </a:r>
            <a:r>
              <a:rPr lang="en-US" sz="1800" b="1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1" dirty="0" err="1">
                <a:solidFill>
                  <a:srgbClr val="094DA1"/>
                </a:solidFill>
                <a:latin typeface="Titillium Web"/>
                <a:cs typeface="Calibri Light"/>
              </a:rPr>
              <a:t>stiprināšanas</a:t>
            </a:r>
            <a:r>
              <a:rPr lang="en-US" sz="1800" b="1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1" dirty="0" err="1">
                <a:solidFill>
                  <a:srgbClr val="094DA1"/>
                </a:solidFill>
                <a:latin typeface="Titillium Web"/>
                <a:cs typeface="Calibri Light"/>
              </a:rPr>
              <a:t>pasākumi</a:t>
            </a:r>
            <a:r>
              <a:rPr lang="en-US" sz="1800" b="1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un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ciešāka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sadarbība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starp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izglītības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,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pētniecības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iestādēm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un 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industriju</a:t>
            </a:r>
            <a:endParaRPr lang="en-US" sz="1800" dirty="0"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171450" indent="-171450" defTabSz="914377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err="1">
                <a:solidFill>
                  <a:srgbClr val="094DA1"/>
                </a:solidFill>
                <a:latin typeface="Titillium Web"/>
                <a:cs typeface="Calibri Light"/>
              </a:rPr>
              <a:t>Viedās</a:t>
            </a:r>
            <a:r>
              <a:rPr lang="en-US" sz="1800" b="1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1" err="1">
                <a:solidFill>
                  <a:srgbClr val="094DA1"/>
                </a:solidFill>
                <a:latin typeface="Titillium Web"/>
                <a:cs typeface="Calibri Light"/>
              </a:rPr>
              <a:t>specializācijas</a:t>
            </a:r>
            <a:r>
              <a:rPr lang="en-US" sz="1800" b="1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1" err="1">
                <a:solidFill>
                  <a:srgbClr val="094DA1"/>
                </a:solidFill>
                <a:latin typeface="Titillium Web"/>
                <a:cs typeface="Calibri Light"/>
              </a:rPr>
              <a:t>stratēģijas</a:t>
            </a:r>
            <a:r>
              <a:rPr lang="en-US" sz="180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1" dirty="0">
                <a:solidFill>
                  <a:srgbClr val="094DA1"/>
                </a:solidFill>
                <a:latin typeface="Titillium Web"/>
                <a:cs typeface="Calibri Light"/>
              </a:rPr>
              <a:t>(RIS3)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1" err="1">
                <a:solidFill>
                  <a:srgbClr val="094DA1"/>
                </a:solidFill>
                <a:latin typeface="Titillium Web"/>
                <a:cs typeface="Calibri Light"/>
              </a:rPr>
              <a:t>stiprināšana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un </a:t>
            </a:r>
            <a:r>
              <a:rPr lang="en-US" sz="1800" err="1">
                <a:solidFill>
                  <a:srgbClr val="094DA1"/>
                </a:solidFill>
                <a:latin typeface="Titillium Web"/>
                <a:cs typeface="Calibri Light"/>
              </a:rPr>
              <a:t>papildu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err="1">
                <a:solidFill>
                  <a:srgbClr val="094DA1"/>
                </a:solidFill>
                <a:latin typeface="Titillium Web"/>
                <a:cs typeface="Calibri Light"/>
              </a:rPr>
              <a:t>privātā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un </a:t>
            </a:r>
            <a:r>
              <a:rPr lang="en-US" sz="1800" err="1">
                <a:solidFill>
                  <a:srgbClr val="094DA1"/>
                </a:solidFill>
                <a:latin typeface="Titillium Web"/>
                <a:cs typeface="Calibri Light"/>
              </a:rPr>
              <a:t>publiskā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err="1">
                <a:solidFill>
                  <a:srgbClr val="094DA1"/>
                </a:solidFill>
                <a:latin typeface="Titillium Web"/>
                <a:cs typeface="Calibri Light"/>
              </a:rPr>
              <a:t>finansējuma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err="1">
                <a:solidFill>
                  <a:srgbClr val="094DA1"/>
                </a:solidFill>
                <a:latin typeface="Titillium Web"/>
                <a:cs typeface="Calibri Light"/>
              </a:rPr>
              <a:t>piesaiste</a:t>
            </a:r>
            <a:endParaRPr lang="en-US" err="1">
              <a:solidFill>
                <a:srgbClr val="000000"/>
              </a:solidFill>
              <a:latin typeface="Calibri Light"/>
              <a:cs typeface="Arial"/>
            </a:endParaRPr>
          </a:p>
          <a:p>
            <a:pPr marL="171450" indent="-171450" defTabSz="914377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err="1">
                <a:solidFill>
                  <a:srgbClr val="094DA1"/>
                </a:solidFill>
                <a:latin typeface="Titillium Web"/>
                <a:cs typeface="Calibri Light"/>
              </a:rPr>
              <a:t>Budžets</a:t>
            </a:r>
            <a:r>
              <a:rPr lang="en-US" sz="18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: </a:t>
            </a:r>
            <a:r>
              <a:rPr lang="en-US" sz="180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10-15% 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no EIT </a:t>
            </a:r>
            <a:r>
              <a:rPr lang="en-US" sz="1800" err="1">
                <a:solidFill>
                  <a:srgbClr val="094DA1"/>
                </a:solidFill>
                <a:latin typeface="Titillium Web"/>
                <a:cs typeface="Calibri Light"/>
              </a:rPr>
              <a:t>atbalsta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err="1">
                <a:solidFill>
                  <a:srgbClr val="094DA1"/>
                </a:solidFill>
                <a:latin typeface="Titillium Web"/>
                <a:cs typeface="Calibri Light"/>
              </a:rPr>
              <a:t>tiek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err="1">
                <a:solidFill>
                  <a:srgbClr val="094DA1"/>
                </a:solidFill>
                <a:latin typeface="Titillium Web"/>
                <a:cs typeface="Calibri Light"/>
              </a:rPr>
              <a:t>piešķirti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EIT RIS</a:t>
            </a:r>
          </a:p>
          <a:p>
            <a:pPr marL="171450" indent="-171450" defTabSz="914377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0" marR="0" lvl="0" indent="0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*According to the European Innovation Scoreboard</a:t>
            </a:r>
          </a:p>
        </p:txBody>
      </p:sp>
    </p:spTree>
    <p:extLst>
      <p:ext uri="{BB962C8B-B14F-4D97-AF65-F5344CB8AC3E}">
        <p14:creationId xmlns:p14="http://schemas.microsoft.com/office/powerpoint/2010/main" val="72453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 bwMode="auto">
          <a:xfrm>
            <a:off x="508848" y="583141"/>
            <a:ext cx="4152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EIT </a:t>
            </a: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k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opienas</a:t>
            </a:r>
            <a:r>
              <a:rPr lang="pl-PL" sz="32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vienradži</a:t>
            </a:r>
            <a:endParaRPr lang="pl-PL" sz="3200" b="1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pic>
        <p:nvPicPr>
          <p:cNvPr id="3" name="Picture 2" descr="A collage of images of medical equipment&#10;&#10;Description automatically generated">
            <a:extLst>
              <a:ext uri="{FF2B5EF4-FFF2-40B4-BE49-F238E27FC236}">
                <a16:creationId xmlns:a16="http://schemas.microsoft.com/office/drawing/2014/main" id="{DCF905A2-96E6-6987-0F35-96DB6DDE0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1" b="186"/>
          <a:stretch/>
        </p:blipFill>
        <p:spPr>
          <a:xfrm>
            <a:off x="413359" y="1351325"/>
            <a:ext cx="9331890" cy="41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6"/>
          <p:cNvSpPr txBox="1"/>
          <p:nvPr/>
        </p:nvSpPr>
        <p:spPr bwMode="auto">
          <a:xfrm>
            <a:off x="759105" y="2679801"/>
            <a:ext cx="4833021" cy="186987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Titillium Web Semi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4400" dirty="0">
                <a:latin typeface="Titillium Web SemiBold"/>
              </a:rPr>
              <a:t>Rezultāti Latvijā un reģionā 2023.–2024. gads</a:t>
            </a:r>
          </a:p>
          <a:p>
            <a:pPr>
              <a:defRPr/>
            </a:pPr>
            <a:r>
              <a:rPr lang="lv-LV" sz="3200" i="1" dirty="0"/>
              <a:t>Dati uz 2024. gada 5. decembri</a:t>
            </a:r>
            <a:endParaRPr sz="3200" i="1" dirty="0"/>
          </a:p>
          <a:p>
            <a:pPr>
              <a:defRPr/>
            </a:pPr>
            <a:endParaRPr lang="en-GB" sz="36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r="24259"/>
          <a:stretch/>
        </p:blipFill>
        <p:spPr bwMode="auto">
          <a:xfrm>
            <a:off x="6895578" y="-2976"/>
            <a:ext cx="5301119" cy="68681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2"/>
          <p:cNvSpPr txBox="1"/>
          <p:nvPr/>
        </p:nvSpPr>
        <p:spPr bwMode="auto">
          <a:xfrm>
            <a:off x="508848" y="1319451"/>
            <a:ext cx="4440508" cy="56372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2021. un 2022.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gadā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kopējais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EIT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finansējums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sastādīja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649,87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milj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eiro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apmērā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un tika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novirzīts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27 ES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dalībvalstīm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</a:t>
            </a: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2023. un 2024.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gadā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EIT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kopējais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finansējums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pieeauga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līdz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858,27 </a:t>
            </a:r>
            <a:r>
              <a:rPr lang="en-US" sz="18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milj</a:t>
            </a:r>
            <a:r>
              <a:rPr lang="en-US" sz="1800" b="1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 </a:t>
            </a:r>
            <a:r>
              <a:rPr lang="en-US" sz="1800" b="1" dirty="0" err="1">
                <a:solidFill>
                  <a:srgbClr val="094DA1"/>
                </a:solidFill>
                <a:latin typeface="Titillium Web"/>
                <a:cs typeface="Calibri Light"/>
              </a:rPr>
              <a:t>e</a:t>
            </a:r>
            <a:r>
              <a:rPr lang="en-US" sz="1800" b="1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iro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.</a:t>
            </a: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lv-LV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lv-LV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Ņemot vērā EIT starptautisko raksturu, finansējums, kas piešķirts vienā valstī, var tikt izlietots, lai sniegtu labumu studentiem, uzņēmējiem un </a:t>
            </a:r>
            <a:r>
              <a:rPr lang="lv-LV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inovatoriem</a:t>
            </a:r>
            <a:r>
              <a:rPr lang="lv-LV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visā ES.</a:t>
            </a:r>
            <a:endParaRPr lang="en-US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508848" y="583141"/>
            <a:ext cx="296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Rezutāti</a:t>
            </a:r>
            <a:r>
              <a:rPr lang="pl-PL" sz="3200" b="1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globāli</a:t>
            </a:r>
            <a:endParaRPr lang="pl-PL" sz="3200" b="1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pic>
        <p:nvPicPr>
          <p:cNvPr id="5" name="Picture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F175858B-BA13-70EF-ED9B-6D8901C5B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88" y="885825"/>
            <a:ext cx="6106797" cy="430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83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2"/>
          <p:cNvSpPr txBox="1"/>
          <p:nvPr/>
        </p:nvSpPr>
        <p:spPr bwMode="auto">
          <a:xfrm>
            <a:off x="508848" y="1319451"/>
            <a:ext cx="4440508" cy="56372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Latvija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2024.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gadā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kopā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saņēm</a:t>
            </a:r>
            <a:r>
              <a:rPr lang="en-US" sz="1800" dirty="0" err="1">
                <a:solidFill>
                  <a:srgbClr val="094DA1"/>
                </a:solidFill>
                <a:latin typeface="Titillium Web"/>
                <a:cs typeface="Calibri Light"/>
              </a:rPr>
              <a:t>a</a:t>
            </a:r>
            <a:r>
              <a:rPr lang="en-US" sz="1800" dirty="0">
                <a:solidFill>
                  <a:srgbClr val="094DA1"/>
                </a:solidFill>
                <a:latin typeface="Titillium Web"/>
                <a:cs typeface="Calibri Light"/>
              </a:rPr>
              <a:t> 3.35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milj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 EUR EIT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finansējuma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Šī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summa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ir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par 1.01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milj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 EUR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lielāka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nekā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 2022.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gadā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</a:t>
            </a: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Salīdzinājumam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: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Estonia (EE) – 4.5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milj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Slovakia (SK) - 3.5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milj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Croatia (HR) - 5.7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milj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</a:t>
            </a: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1800" b="0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  <a:p>
            <a:pPr marL="285750" marR="0" lvl="0" indent="-28575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Slovenia (SI) - 4.7 </a:t>
            </a:r>
            <a:r>
              <a:rPr lang="en-US" sz="1800" b="0" i="0" u="none" strike="noStrike" cap="none" spc="0" dirty="0" err="1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milj</a:t>
            </a:r>
            <a:r>
              <a:rPr lang="en-US" sz="1800" b="0" i="0" u="none" strike="noStrike" cap="none" spc="0" dirty="0">
                <a:ln>
                  <a:noFill/>
                </a:ln>
                <a:solidFill>
                  <a:srgbClr val="094DA1"/>
                </a:solidFill>
                <a:latin typeface="Titillium Web"/>
                <a:cs typeface="Calibri Light"/>
              </a:rPr>
              <a:t>.</a:t>
            </a: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508848" y="583141"/>
            <a:ext cx="2945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Rezutāti</a:t>
            </a:r>
            <a:r>
              <a:rPr lang="pl-PL" sz="3200" b="1" dirty="0">
                <a:solidFill>
                  <a:srgbClr val="094DA1"/>
                </a:solidFill>
                <a:latin typeface="Titillium Web"/>
                <a:cs typeface="Calibri Light"/>
              </a:rPr>
              <a:t> </a:t>
            </a:r>
            <a:r>
              <a:rPr lang="pl-PL" sz="3200" b="1" dirty="0" err="1">
                <a:solidFill>
                  <a:srgbClr val="094DA1"/>
                </a:solidFill>
                <a:latin typeface="Titillium Web"/>
                <a:cs typeface="Calibri Light"/>
              </a:rPr>
              <a:t>Latvijā</a:t>
            </a:r>
            <a:endParaRPr lang="pl-PL" sz="3200" b="1" i="0" u="none" strike="noStrike" cap="none" spc="0" dirty="0">
              <a:ln>
                <a:noFill/>
              </a:ln>
              <a:solidFill>
                <a:srgbClr val="094DA1"/>
              </a:solidFill>
              <a:latin typeface="Titillium Web"/>
              <a:cs typeface="Calibri Ligh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4B3F984-CB54-7BEC-09F8-5C864F7A7F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074021"/>
              </p:ext>
            </p:extLst>
          </p:nvPr>
        </p:nvGraphicFramePr>
        <p:xfrm>
          <a:off x="5514976" y="1167916"/>
          <a:ext cx="5759450" cy="360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7333251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EIT COLOURS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34EA2"/>
      </a:accent1>
      <a:accent2>
        <a:srgbClr val="6BB644"/>
      </a:accent2>
      <a:accent3>
        <a:srgbClr val="00652E"/>
      </a:accent3>
      <a:accent4>
        <a:srgbClr val="96C147"/>
      </a:accent4>
      <a:accent5>
        <a:srgbClr val="D1DE82"/>
      </a:accent5>
      <a:accent6>
        <a:srgbClr val="630E7A"/>
      </a:accent6>
      <a:hlink>
        <a:srgbClr val="73C4ED"/>
      </a:hlink>
      <a:folHlink>
        <a:srgbClr val="E74393"/>
      </a:folHlink>
    </a:clrScheme>
    <a:fontScheme name="Office Them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581</Words>
  <Application>Microsoft Office PowerPoint</Application>
  <PresentationFormat>Widescreen</PresentationFormat>
  <Paragraphs>114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Bognar</dc:creator>
  <cp:lastModifiedBy>Alina Dolmate</cp:lastModifiedBy>
  <cp:revision>316</cp:revision>
  <dcterms:created xsi:type="dcterms:W3CDTF">2023-06-20T14:16:08Z</dcterms:created>
  <dcterms:modified xsi:type="dcterms:W3CDTF">2025-03-13T08:28:04Z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0x010100236C2BFAE1A56C4897E44C6D141B9D35</vt:lpwstr>
  </property>
  <property fmtid="{D5CDD505-2E9C-101B-9397-08002B2CF9AE}" pid="3" name="MediaServiceImageTags">
    <vt:lpwstr/>
  </property>
</Properties>
</file>