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4"/>
  </p:notesMasterIdLst>
  <p:sldIdLst>
    <p:sldId id="256" r:id="rId5"/>
    <p:sldId id="454" r:id="rId6"/>
    <p:sldId id="489" r:id="rId7"/>
    <p:sldId id="455" r:id="rId8"/>
    <p:sldId id="491" r:id="rId9"/>
    <p:sldId id="493" r:id="rId10"/>
    <p:sldId id="494" r:id="rId11"/>
    <p:sldId id="495" r:id="rId12"/>
    <p:sldId id="488" r:id="rId13"/>
    <p:sldId id="490" r:id="rId14"/>
    <p:sldId id="497" r:id="rId15"/>
    <p:sldId id="498" r:id="rId16"/>
    <p:sldId id="499" r:id="rId17"/>
    <p:sldId id="447" r:id="rId18"/>
    <p:sldId id="428" r:id="rId19"/>
    <p:sldId id="429" r:id="rId20"/>
    <p:sldId id="431" r:id="rId21"/>
    <p:sldId id="432" r:id="rId22"/>
    <p:sldId id="456" r:id="rId23"/>
  </p:sldIdLst>
  <p:sldSz cx="9144000" cy="6858000" type="screen4x3"/>
  <p:notesSz cx="7010400" cy="9296400"/>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CC3300"/>
    <a:srgbClr val="3333CC"/>
    <a:srgbClr val="339933"/>
    <a:srgbClr val="0099FF"/>
    <a:srgbClr val="00CC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118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smtClean="0">
                <a:latin typeface="Calibri" pitchFamily="34" charset="0"/>
              </a:defRPr>
            </a:lvl1pPr>
          </a:lstStyle>
          <a:p>
            <a:pPr>
              <a:defRPr/>
            </a:pPr>
            <a:fld id="{9A854E35-A7A4-431C-A825-7AD4ED84DFE8}" type="datetimeFigureOut">
              <a:rPr lang="lv-LV" altLang="lv-LV"/>
              <a:pPr>
                <a:defRPr/>
              </a:pPr>
              <a:t>13.03.2025</a:t>
            </a:fld>
            <a:endParaRPr lang="lv-LV" altLang="lv-LV"/>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lv-LV"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anose="020F0502020204030204" pitchFamily="34" charset="0"/>
              </a:defRPr>
            </a:lvl1pPr>
          </a:lstStyle>
          <a:p>
            <a:fld id="{7C0C5635-619F-4398-8614-605C03EF5C27}" type="slidenum">
              <a:rPr lang="lv-LV" altLang="lv-LV"/>
              <a:pPr/>
              <a:t>‹#›</a:t>
            </a:fld>
            <a:endParaRPr lang="lv-LV" altLang="lv-LV"/>
          </a:p>
        </p:txBody>
      </p:sp>
    </p:spTree>
    <p:extLst>
      <p:ext uri="{BB962C8B-B14F-4D97-AF65-F5344CB8AC3E}">
        <p14:creationId xmlns:p14="http://schemas.microsoft.com/office/powerpoint/2010/main" val="2590443640"/>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0C5635-619F-4398-8614-605C03EF5C27}" type="slidenum">
              <a:rPr lang="lv-LV" altLang="lv-LV" smtClean="0"/>
              <a:pPr/>
              <a:t>1</a:t>
            </a:fld>
            <a:endParaRPr lang="lv-LV" altLang="lv-LV"/>
          </a:p>
        </p:txBody>
      </p:sp>
    </p:spTree>
    <p:extLst>
      <p:ext uri="{BB962C8B-B14F-4D97-AF65-F5344CB8AC3E}">
        <p14:creationId xmlns:p14="http://schemas.microsoft.com/office/powerpoint/2010/main" val="22990917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744036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2946E5A-BBED-4218-981B-333F83EE957B}" type="slidenum">
              <a:rPr lang="en-US" altLang="lv-LV"/>
              <a:pPr/>
              <a:t>‹#›</a:t>
            </a:fld>
            <a:endParaRPr lang="en-US" altLang="lv-LV"/>
          </a:p>
        </p:txBody>
      </p:sp>
    </p:spTree>
    <p:extLst>
      <p:ext uri="{BB962C8B-B14F-4D97-AF65-F5344CB8AC3E}">
        <p14:creationId xmlns:p14="http://schemas.microsoft.com/office/powerpoint/2010/main" val="69682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4C5A49C-EBE2-4BEA-B73B-7AC8FD5DDD66}" type="slidenum">
              <a:rPr lang="en-US" altLang="lv-LV"/>
              <a:pPr/>
              <a:t>‹#›</a:t>
            </a:fld>
            <a:endParaRPr lang="en-US" altLang="lv-LV"/>
          </a:p>
        </p:txBody>
      </p:sp>
    </p:spTree>
    <p:extLst>
      <p:ext uri="{BB962C8B-B14F-4D97-AF65-F5344CB8AC3E}">
        <p14:creationId xmlns:p14="http://schemas.microsoft.com/office/powerpoint/2010/main" val="37361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ED2C4E4-78E8-4814-8E80-88192C39BA48}" type="slidenum">
              <a:rPr lang="en-US" altLang="lv-LV"/>
              <a:pPr/>
              <a:t>‹#›</a:t>
            </a:fld>
            <a:endParaRPr lang="en-US" altLang="lv-LV"/>
          </a:p>
        </p:txBody>
      </p:sp>
    </p:spTree>
    <p:extLst>
      <p:ext uri="{BB962C8B-B14F-4D97-AF65-F5344CB8AC3E}">
        <p14:creationId xmlns:p14="http://schemas.microsoft.com/office/powerpoint/2010/main" val="4058059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32310182-7320-45BF-A513-C3BE84D4C81C}" type="slidenum">
              <a:rPr lang="en-US" altLang="lv-LV"/>
              <a:pPr/>
              <a:t>‹#›</a:t>
            </a:fld>
            <a:endParaRPr lang="en-US" altLang="lv-LV"/>
          </a:p>
        </p:txBody>
      </p:sp>
    </p:spTree>
    <p:extLst>
      <p:ext uri="{BB962C8B-B14F-4D97-AF65-F5344CB8AC3E}">
        <p14:creationId xmlns:p14="http://schemas.microsoft.com/office/powerpoint/2010/main" val="3416017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5374C58-29BA-4833-81C9-1E55DA96EF6A}" type="slidenum">
              <a:rPr lang="en-US" altLang="lv-LV"/>
              <a:pPr/>
              <a:t>‹#›</a:t>
            </a:fld>
            <a:endParaRPr lang="en-US" altLang="lv-LV"/>
          </a:p>
        </p:txBody>
      </p:sp>
    </p:spTree>
    <p:extLst>
      <p:ext uri="{BB962C8B-B14F-4D97-AF65-F5344CB8AC3E}">
        <p14:creationId xmlns:p14="http://schemas.microsoft.com/office/powerpoint/2010/main" val="3866355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7A82987-0D2F-4B65-8E41-A1B3FBDD2CF2}" type="slidenum">
              <a:rPr lang="en-US" altLang="lv-LV"/>
              <a:pPr/>
              <a:t>‹#›</a:t>
            </a:fld>
            <a:endParaRPr lang="en-US" altLang="lv-LV"/>
          </a:p>
        </p:txBody>
      </p:sp>
    </p:spTree>
    <p:extLst>
      <p:ext uri="{BB962C8B-B14F-4D97-AF65-F5344CB8AC3E}">
        <p14:creationId xmlns:p14="http://schemas.microsoft.com/office/powerpoint/2010/main" val="4188768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70C9E78-A642-4421-918F-624A0AA194E3}" type="slidenum">
              <a:rPr lang="en-US" altLang="lv-LV"/>
              <a:pPr/>
              <a:t>‹#›</a:t>
            </a:fld>
            <a:endParaRPr lang="en-US" altLang="lv-LV"/>
          </a:p>
        </p:txBody>
      </p:sp>
    </p:spTree>
    <p:extLst>
      <p:ext uri="{BB962C8B-B14F-4D97-AF65-F5344CB8AC3E}">
        <p14:creationId xmlns:p14="http://schemas.microsoft.com/office/powerpoint/2010/main" val="2770308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7239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smtClean="0">
                <a:solidFill>
                  <a:srgbClr val="898989"/>
                </a:solidFill>
              </a:defRPr>
            </a:lvl1pPr>
          </a:lstStyle>
          <a:p>
            <a:pPr>
              <a:defRPr/>
            </a:pPr>
            <a:r>
              <a:rPr lang="lv-LV" altLang="lv-LV"/>
              <a:t>13.06.2019.</a:t>
            </a:r>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b="1">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E3D5101D-DD3B-4E58-9C27-C75BE7F84F75}"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Lst>
  <p:hf sldNum="0" hdr="0" ftr="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hyperlink" Target="https://www.eurekanetwork.org/programmes/innowwide/" TargetMode="External"/><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hyperlink" Target="https://eurekanetwork.org/programmes/innowwide/"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eurekanetwork.org/programmes/fast-track-to-the-eic-accelerator/" TargetMode="External"/><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hyperlink" Target="https://eic.ec.europa.eu/eic-funding-opportunities/eic-accelerator_en"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eurekanetwork.org/programmes/investment-readiness/"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hyperlink" Target="https://www.creators-expedition.com/en/creators-co-lab" TargetMode="External"/><Relationship Id="rId7"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s://www.zeiss.com/corporate/en/home.html" TargetMode="External"/><Relationship Id="rId5" Type="http://schemas.openxmlformats.org/officeDocument/2006/relationships/hyperlink" Target="https://www.turkishairlines.com/" TargetMode="External"/><Relationship Id="rId4" Type="http://schemas.openxmlformats.org/officeDocument/2006/relationships/hyperlink" Target="https://www.eksim.vc/en/"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lzp.gov.lv/lv/nosacijumi-dalibai-eiropas-partneribu-ietvaros-atvertajos-projektu-konkursos" TargetMode="External"/><Relationship Id="rId2" Type="http://schemas.openxmlformats.org/officeDocument/2006/relationships/hyperlink" Target="https://eur-lex.europa.eu/legal-content/LV/TXT/HTML/?uri=CELEX:32014R0651&amp;from=EN#d1e5346-1-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mailto:laura.kunga-jegere@lzp.gov.lv" TargetMode="External"/><Relationship Id="rId7"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13.png"/><Relationship Id="rId4" Type="http://schemas.openxmlformats.org/officeDocument/2006/relationships/hyperlink" Target="https://www.eurekanetwork.org/" TargetMode="External"/><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hyperlink" Target="https://www.eurekanetwork.org/countries/latvia/eurostars/"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urekanetwork.org/opencalls/eurostars-call-for-projects-mar-2025/" TargetMode="Externa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s://eurekanetwork.org/programmes/eurostars/" TargetMode="External"/><Relationship Id="rId5" Type="http://schemas.openxmlformats.org/officeDocument/2006/relationships/image" Target="../media/image9.png"/><Relationship Id="rId4" Type="http://schemas.openxmlformats.org/officeDocument/2006/relationships/hyperlink" Target="https://myeurekaproject.org/oauth2/sign_in?rd=%2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123ECEA-6214-7F4E-A98C-F368D8C65067}"/>
              </a:ext>
            </a:extLst>
          </p:cNvPr>
          <p:cNvSpPr/>
          <p:nvPr/>
        </p:nvSpPr>
        <p:spPr>
          <a:xfrm>
            <a:off x="1469572" y="3429000"/>
            <a:ext cx="6368143" cy="461665"/>
          </a:xfrm>
          <a:prstGeom prst="rect">
            <a:avLst/>
          </a:prstGeom>
        </p:spPr>
        <p:txBody>
          <a:bodyPr wrap="square">
            <a:spAutoFit/>
          </a:bodyPr>
          <a:lstStyle/>
          <a:p>
            <a:r>
              <a:rPr lang="lv-LV" sz="2400" b="1" dirty="0">
                <a:solidFill>
                  <a:srgbClr val="7030A0"/>
                </a:solidFill>
                <a:latin typeface="Verdana" panose="020B0604030504040204" pitchFamily="34" charset="0"/>
                <a:ea typeface="Verdana" panose="020B0604030504040204" pitchFamily="34" charset="0"/>
              </a:rPr>
              <a:t>Eiropas Partnerība </a:t>
            </a:r>
            <a:r>
              <a:rPr lang="lv-LV" sz="2400" b="1" i="1" dirty="0" err="1">
                <a:solidFill>
                  <a:srgbClr val="7030A0"/>
                </a:solidFill>
                <a:latin typeface="Verdana" panose="020B0604030504040204" pitchFamily="34" charset="0"/>
                <a:ea typeface="Verdana" panose="020B0604030504040204" pitchFamily="34" charset="0"/>
              </a:rPr>
              <a:t>Innovative</a:t>
            </a:r>
            <a:r>
              <a:rPr lang="lv-LV" sz="2400" b="1" i="1" dirty="0">
                <a:solidFill>
                  <a:srgbClr val="7030A0"/>
                </a:solidFill>
                <a:latin typeface="Verdana" panose="020B0604030504040204" pitchFamily="34" charset="0"/>
                <a:ea typeface="Verdana" panose="020B0604030504040204" pitchFamily="34" charset="0"/>
              </a:rPr>
              <a:t> </a:t>
            </a:r>
            <a:r>
              <a:rPr lang="lv-LV" sz="2400" b="1" i="1" dirty="0" err="1">
                <a:solidFill>
                  <a:srgbClr val="7030A0"/>
                </a:solidFill>
                <a:latin typeface="Verdana" panose="020B0604030504040204" pitchFamily="34" charset="0"/>
                <a:ea typeface="Verdana" panose="020B0604030504040204" pitchFamily="34" charset="0"/>
              </a:rPr>
              <a:t>SMEs</a:t>
            </a:r>
            <a:r>
              <a:rPr lang="lv-LV" sz="2400" b="1" i="1" dirty="0">
                <a:solidFill>
                  <a:srgbClr val="7030A0"/>
                </a:solidFill>
                <a:latin typeface="Verdana" panose="020B0604030504040204" pitchFamily="34" charset="0"/>
                <a:ea typeface="Verdana" panose="020B0604030504040204" pitchFamily="34" charset="0"/>
              </a:rPr>
              <a:t> </a:t>
            </a:r>
          </a:p>
        </p:txBody>
      </p:sp>
      <p:sp>
        <p:nvSpPr>
          <p:cNvPr id="7" name="Text Placeholder 1">
            <a:extLst>
              <a:ext uri="{FF2B5EF4-FFF2-40B4-BE49-F238E27FC236}">
                <a16:creationId xmlns:a16="http://schemas.microsoft.com/office/drawing/2014/main" id="{FB5BB98B-952A-9048-8A38-8BF9B1BCDF28}"/>
              </a:ext>
            </a:extLst>
          </p:cNvPr>
          <p:cNvSpPr>
            <a:spLocks noGrp="1"/>
          </p:cNvSpPr>
          <p:nvPr>
            <p:ph type="body" sz="quarter" idx="10"/>
          </p:nvPr>
        </p:nvSpPr>
        <p:spPr>
          <a:xfrm>
            <a:off x="2855483" y="5104054"/>
            <a:ext cx="6210299" cy="845004"/>
          </a:xfrm>
        </p:spPr>
        <p:txBody>
          <a:bodyPr>
            <a:normAutofit/>
          </a:bodyPr>
          <a:lstStyle/>
          <a:p>
            <a:pPr algn="r"/>
            <a:endParaRPr lang="lv-LV" dirty="0">
              <a:solidFill>
                <a:schemeClr val="tx1">
                  <a:lumMod val="50000"/>
                  <a:lumOff val="50000"/>
                </a:schemeClr>
              </a:solidFill>
            </a:endParaRPr>
          </a:p>
          <a:p>
            <a:pPr algn="r"/>
            <a:r>
              <a:rPr lang="lv-LV" dirty="0">
                <a:solidFill>
                  <a:schemeClr val="tx1">
                    <a:lumMod val="50000"/>
                    <a:lumOff val="50000"/>
                  </a:schemeClr>
                </a:solidFill>
              </a:rPr>
              <a:t>Laura Kunga-Jēgere</a:t>
            </a:r>
          </a:p>
          <a:p>
            <a:pPr algn="r"/>
            <a:r>
              <a:rPr lang="lv-LV" dirty="0">
                <a:solidFill>
                  <a:schemeClr val="tx1">
                    <a:lumMod val="50000"/>
                    <a:lumOff val="50000"/>
                  </a:schemeClr>
                </a:solidFill>
              </a:rPr>
              <a:t>13.02.2025</a:t>
            </a:r>
          </a:p>
        </p:txBody>
      </p:sp>
      <p:pic>
        <p:nvPicPr>
          <p:cNvPr id="2" name="Picture 1" descr="A picture containing shape&#10;&#10;Description automatically generated">
            <a:extLst>
              <a:ext uri="{FF2B5EF4-FFF2-40B4-BE49-F238E27FC236}">
                <a16:creationId xmlns:a16="http://schemas.microsoft.com/office/drawing/2014/main" id="{6AFF7AF8-7C8E-A4D2-5A6D-CBE58EEF16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21842"/>
            <a:ext cx="3314700" cy="582662"/>
          </a:xfrm>
          <a:prstGeom prst="rect">
            <a:avLst/>
          </a:prstGeom>
        </p:spPr>
      </p:pic>
      <p:pic>
        <p:nvPicPr>
          <p:cNvPr id="6" name="Picture 5" descr="A blue and black text&#10;&#10;Description automatically generated">
            <a:extLst>
              <a:ext uri="{FF2B5EF4-FFF2-40B4-BE49-F238E27FC236}">
                <a16:creationId xmlns:a16="http://schemas.microsoft.com/office/drawing/2014/main" id="{4846B0BC-8852-61AF-77BE-2850D52BD13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7999" y="6005147"/>
            <a:ext cx="1676402" cy="711536"/>
          </a:xfrm>
          <a:prstGeom prst="rect">
            <a:avLst/>
          </a:prstGeom>
        </p:spPr>
      </p:pic>
      <p:pic>
        <p:nvPicPr>
          <p:cNvPr id="9" name="Picture 8" descr="A blue and black text&#10;&#10;Description automatically generated">
            <a:extLst>
              <a:ext uri="{FF2B5EF4-FFF2-40B4-BE49-F238E27FC236}">
                <a16:creationId xmlns:a16="http://schemas.microsoft.com/office/drawing/2014/main" id="{3D87640A-96FD-0278-A788-CF4F9F77DA4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72000" y="6021842"/>
            <a:ext cx="1491006" cy="558671"/>
          </a:xfrm>
          <a:prstGeom prst="rect">
            <a:avLst/>
          </a:prstGeom>
        </p:spPr>
      </p:pic>
      <p:pic>
        <p:nvPicPr>
          <p:cNvPr id="4" name="Picture 3" descr="A blue and black logo&#10;&#10;AI-generated content may be incorrect.">
            <a:extLst>
              <a:ext uri="{FF2B5EF4-FFF2-40B4-BE49-F238E27FC236}">
                <a16:creationId xmlns:a16="http://schemas.microsoft.com/office/drawing/2014/main" id="{5DDB8A88-D874-0700-7638-17E741A426D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73169" y="6021842"/>
            <a:ext cx="1491007" cy="558671"/>
          </a:xfrm>
          <a:prstGeom prst="rect">
            <a:avLst/>
          </a:prstGeom>
        </p:spPr>
      </p:pic>
      <p:pic>
        <p:nvPicPr>
          <p:cNvPr id="10" name="Picture 9" descr="A close-up of a logo&#10;&#10;AI-generated content may be incorrect.">
            <a:extLst>
              <a:ext uri="{FF2B5EF4-FFF2-40B4-BE49-F238E27FC236}">
                <a16:creationId xmlns:a16="http://schemas.microsoft.com/office/drawing/2014/main" id="{3096F912-C6F6-723E-AB2E-4BEA4744075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076205" y="6005147"/>
            <a:ext cx="1523020" cy="57066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F8D1D-871F-B365-DC54-DA2F719C1D1B}"/>
            </a:ext>
          </a:extLst>
        </p:cNvPr>
        <p:cNvGrpSpPr/>
        <p:nvPr/>
      </p:nvGrpSpPr>
      <p:grpSpPr>
        <a:xfrm>
          <a:off x="0" y="0"/>
          <a:ext cx="0" cy="0"/>
          <a:chOff x="0" y="0"/>
          <a:chExt cx="0" cy="0"/>
        </a:xfrm>
      </p:grpSpPr>
      <p:pic>
        <p:nvPicPr>
          <p:cNvPr id="6" name="Picture 5" descr="A picture containing shape&#10;&#10;Description automatically generated">
            <a:extLst>
              <a:ext uri="{FF2B5EF4-FFF2-40B4-BE49-F238E27FC236}">
                <a16:creationId xmlns:a16="http://schemas.microsoft.com/office/drawing/2014/main" id="{729D4BBD-FCEB-11D0-6BF5-1CEAC6D759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3" name="TextBox 2">
            <a:extLst>
              <a:ext uri="{FF2B5EF4-FFF2-40B4-BE49-F238E27FC236}">
                <a16:creationId xmlns:a16="http://schemas.microsoft.com/office/drawing/2014/main" id="{49F436AC-6129-F49A-3026-E85C147B069E}"/>
              </a:ext>
            </a:extLst>
          </p:cNvPr>
          <p:cNvSpPr txBox="1"/>
          <p:nvPr/>
        </p:nvSpPr>
        <p:spPr>
          <a:xfrm>
            <a:off x="90684" y="2011406"/>
            <a:ext cx="8758592" cy="3970318"/>
          </a:xfrm>
          <a:prstGeom prst="rect">
            <a:avLst/>
          </a:prstGeom>
          <a:noFill/>
        </p:spPr>
        <p:txBody>
          <a:bodyPr wrap="square" rtlCol="0">
            <a:spAutoFit/>
          </a:bodyPr>
          <a:lstStyle/>
          <a:p>
            <a:r>
              <a:rPr lang="lv-LV" sz="1800" dirty="0">
                <a:solidFill>
                  <a:schemeClr val="accent1">
                    <a:lumMod val="50000"/>
                  </a:schemeClr>
                </a:solidFill>
                <a:latin typeface="+mn-lt"/>
                <a:cs typeface="Arial" panose="020B0604020202020204" pitchFamily="34" charset="0"/>
                <a:hlinkClick r:id="rId3"/>
              </a:rPr>
              <a:t>Innowwide</a:t>
            </a:r>
            <a:r>
              <a:rPr lang="lv-LV" sz="1800" dirty="0">
                <a:solidFill>
                  <a:schemeClr val="accent1">
                    <a:lumMod val="50000"/>
                  </a:schemeClr>
                </a:solidFill>
                <a:latin typeface="+mn-lt"/>
                <a:cs typeface="Arial" panose="020B0604020202020204" pitchFamily="34" charset="0"/>
              </a:rPr>
              <a:t> mērķis ir atbalstīt mazos, vidējos uzņēmumus, kas vēlas iziet ārpus ES un izmēģināt tirgus iespējas Āfrikā, Āzijā, Okeānijā, Dienvidamerikā vai Ziemeļamerikā (izņemto Kanāda)</a:t>
            </a:r>
          </a:p>
          <a:p>
            <a:endParaRPr lang="lv-LV" sz="1800" dirty="0">
              <a:solidFill>
                <a:schemeClr val="accent1">
                  <a:lumMod val="50000"/>
                </a:schemeClr>
              </a:solidFill>
              <a:latin typeface="+mn-lt"/>
              <a:cs typeface="Arial" panose="020B0604020202020204" pitchFamily="34" charset="0"/>
            </a:endParaRPr>
          </a:p>
          <a:p>
            <a:r>
              <a:rPr lang="lv-LV" sz="1800" dirty="0">
                <a:solidFill>
                  <a:schemeClr val="accent1">
                    <a:lumMod val="50000"/>
                  </a:schemeClr>
                </a:solidFill>
                <a:latin typeface="+mn-lt"/>
                <a:cs typeface="Arial" panose="020B0604020202020204" pitchFamily="34" charset="0"/>
              </a:rPr>
              <a:t>Tie ir viena pieteicēja projekti (</a:t>
            </a:r>
            <a:r>
              <a:rPr lang="lv-LV" sz="1800" i="1" dirty="0">
                <a:solidFill>
                  <a:schemeClr val="accent1">
                    <a:lumMod val="50000"/>
                  </a:schemeClr>
                </a:solidFill>
                <a:latin typeface="+mn-lt"/>
                <a:cs typeface="Arial" panose="020B0604020202020204" pitchFamily="34" charset="0"/>
              </a:rPr>
              <a:t>mono-</a:t>
            </a:r>
            <a:r>
              <a:rPr lang="lv-LV" sz="1800" i="1" dirty="0" err="1">
                <a:solidFill>
                  <a:schemeClr val="accent1">
                    <a:lumMod val="50000"/>
                  </a:schemeClr>
                </a:solidFill>
                <a:latin typeface="+mn-lt"/>
                <a:cs typeface="Arial" panose="020B0604020202020204" pitchFamily="34" charset="0"/>
              </a:rPr>
              <a:t>beneficiary</a:t>
            </a:r>
            <a:r>
              <a:rPr lang="lv-LV" sz="1800" dirty="0">
                <a:solidFill>
                  <a:schemeClr val="accent1">
                    <a:lumMod val="50000"/>
                  </a:schemeClr>
                </a:solidFill>
                <a:latin typeface="+mn-lt"/>
                <a:cs typeface="Arial" panose="020B0604020202020204" pitchFamily="34" charset="0"/>
              </a:rPr>
              <a:t>), kura pieteicējs ir mazais, vidējais uzņēmums, kas atrodas ES vai asociētajā valstī, un kā ārpakalpojumu ir projektā iesaistījis citu uzņēmumu no ārpus-Eiropas valstīm, kuras nav Eurostars valstis</a:t>
            </a:r>
          </a:p>
          <a:p>
            <a:endParaRPr lang="lv-LV" sz="1800" dirty="0">
              <a:solidFill>
                <a:schemeClr val="accent1">
                  <a:lumMod val="50000"/>
                </a:schemeClr>
              </a:solidFill>
              <a:latin typeface="+mn-lt"/>
              <a:cs typeface="Arial" panose="020B0604020202020204" pitchFamily="34" charset="0"/>
            </a:endParaRPr>
          </a:p>
          <a:p>
            <a:r>
              <a:rPr lang="lv-LV" sz="1800" dirty="0">
                <a:solidFill>
                  <a:schemeClr val="accent1">
                    <a:lumMod val="50000"/>
                  </a:schemeClr>
                </a:solidFill>
                <a:latin typeface="+mn-lt"/>
                <a:cs typeface="Arial" panose="020B0604020202020204" pitchFamily="34" charset="0"/>
              </a:rPr>
              <a:t>Projekta ilgums ir 6 mēneši</a:t>
            </a:r>
          </a:p>
          <a:p>
            <a:r>
              <a:rPr lang="lv-LV" sz="1800" dirty="0">
                <a:solidFill>
                  <a:schemeClr val="accent1">
                    <a:lumMod val="50000"/>
                  </a:schemeClr>
                </a:solidFill>
                <a:latin typeface="+mn-lt"/>
                <a:cs typeface="Arial" panose="020B0604020202020204" pitchFamily="34" charset="0"/>
              </a:rPr>
              <a:t>Finansējums: 60 000 EUR grants, kas tiek izmaksāts divās daļās – avanss 42 000 EUR apmērā un beigu maksājums 18 000 EUR apmērā</a:t>
            </a:r>
          </a:p>
          <a:p>
            <a:r>
              <a:rPr lang="lv-LV" sz="1800" dirty="0">
                <a:solidFill>
                  <a:schemeClr val="accent1">
                    <a:lumMod val="50000"/>
                  </a:schemeClr>
                </a:solidFill>
                <a:latin typeface="+mn-lt"/>
                <a:cs typeface="Arial" panose="020B0604020202020204" pitchFamily="34" charset="0"/>
              </a:rPr>
              <a:t>Līgums tiek slēgts ar </a:t>
            </a:r>
            <a:r>
              <a:rPr lang="lv-LV" sz="1800" dirty="0" err="1">
                <a:solidFill>
                  <a:schemeClr val="accent1">
                    <a:lumMod val="50000"/>
                  </a:schemeClr>
                </a:solidFill>
                <a:latin typeface="+mn-lt"/>
                <a:cs typeface="Arial" panose="020B0604020202020204" pitchFamily="34" charset="0"/>
              </a:rPr>
              <a:t>Eureka</a:t>
            </a:r>
            <a:r>
              <a:rPr lang="lv-LV" sz="1800" dirty="0">
                <a:solidFill>
                  <a:schemeClr val="accent1">
                    <a:lumMod val="50000"/>
                  </a:schemeClr>
                </a:solidFill>
                <a:latin typeface="+mn-lt"/>
                <a:cs typeface="Arial" panose="020B0604020202020204" pitchFamily="34" charset="0"/>
              </a:rPr>
              <a:t> Sekretariātu, kas arī uzraudzīs projekta īstenošanas gaitu</a:t>
            </a:r>
          </a:p>
          <a:p>
            <a:endParaRPr lang="lv-LV" sz="1800" dirty="0">
              <a:solidFill>
                <a:schemeClr val="accent1">
                  <a:lumMod val="50000"/>
                </a:schemeClr>
              </a:solidFill>
              <a:latin typeface="+mn-lt"/>
              <a:cs typeface="Arial" panose="020B0604020202020204" pitchFamily="34" charset="0"/>
            </a:endParaRPr>
          </a:p>
          <a:p>
            <a:endParaRPr lang="lv-LV" sz="1800" dirty="0">
              <a:solidFill>
                <a:schemeClr val="accent1">
                  <a:lumMod val="50000"/>
                </a:schemeClr>
              </a:solidFill>
              <a:latin typeface="+mn-lt"/>
              <a:cs typeface="Arial" panose="020B0604020202020204" pitchFamily="34" charset="0"/>
            </a:endParaRPr>
          </a:p>
        </p:txBody>
      </p:sp>
      <p:sp>
        <p:nvSpPr>
          <p:cNvPr id="4" name="TextBox 3">
            <a:extLst>
              <a:ext uri="{FF2B5EF4-FFF2-40B4-BE49-F238E27FC236}">
                <a16:creationId xmlns:a16="http://schemas.microsoft.com/office/drawing/2014/main" id="{69B78F4C-2A23-44EA-D8E1-391D4CFF97E3}"/>
              </a:ext>
            </a:extLst>
          </p:cNvPr>
          <p:cNvSpPr txBox="1"/>
          <p:nvPr/>
        </p:nvSpPr>
        <p:spPr>
          <a:xfrm>
            <a:off x="90684" y="5704725"/>
            <a:ext cx="8501653" cy="369332"/>
          </a:xfrm>
          <a:prstGeom prst="rect">
            <a:avLst/>
          </a:prstGeom>
          <a:noFill/>
        </p:spPr>
        <p:txBody>
          <a:bodyPr wrap="square" rtlCol="0">
            <a:spAutoFit/>
          </a:bodyPr>
          <a:lstStyle/>
          <a:p>
            <a:r>
              <a:rPr lang="lv-LV" sz="1800" dirty="0">
                <a:solidFill>
                  <a:schemeClr val="accent1">
                    <a:lumMod val="50000"/>
                  </a:schemeClr>
                </a:solidFill>
              </a:rPr>
              <a:t>Sīkāka informācija </a:t>
            </a:r>
            <a:r>
              <a:rPr lang="lv-LV" sz="1800" dirty="0" err="1">
                <a:solidFill>
                  <a:schemeClr val="accent1">
                    <a:lumMod val="50000"/>
                  </a:schemeClr>
                </a:solidFill>
              </a:rPr>
              <a:t>Eureka</a:t>
            </a:r>
            <a:r>
              <a:rPr lang="lv-LV" sz="1800" dirty="0">
                <a:solidFill>
                  <a:schemeClr val="accent1">
                    <a:lumMod val="50000"/>
                  </a:schemeClr>
                </a:solidFill>
              </a:rPr>
              <a:t> mājaslapā: </a:t>
            </a:r>
            <a:r>
              <a:rPr lang="lv-LV" sz="1800" dirty="0">
                <a:solidFill>
                  <a:schemeClr val="accent1">
                    <a:lumMod val="50000"/>
                  </a:schemeClr>
                </a:solidFill>
                <a:hlinkClick r:id="rId4"/>
              </a:rPr>
              <a:t>eurekanetwork.org/</a:t>
            </a:r>
            <a:r>
              <a:rPr lang="lv-LV" sz="1800" dirty="0" err="1">
                <a:solidFill>
                  <a:schemeClr val="accent1">
                    <a:lumMod val="50000"/>
                  </a:schemeClr>
                </a:solidFill>
                <a:hlinkClick r:id="rId4"/>
              </a:rPr>
              <a:t>programmes</a:t>
            </a:r>
            <a:r>
              <a:rPr lang="lv-LV" sz="1800" dirty="0">
                <a:solidFill>
                  <a:schemeClr val="accent1">
                    <a:lumMod val="50000"/>
                  </a:schemeClr>
                </a:solidFill>
                <a:hlinkClick r:id="rId4"/>
              </a:rPr>
              <a:t>/</a:t>
            </a:r>
            <a:r>
              <a:rPr lang="lv-LV" sz="1800" dirty="0" err="1">
                <a:solidFill>
                  <a:schemeClr val="accent1">
                    <a:lumMod val="50000"/>
                  </a:schemeClr>
                </a:solidFill>
                <a:hlinkClick r:id="rId4"/>
              </a:rPr>
              <a:t>innowwide</a:t>
            </a:r>
            <a:r>
              <a:rPr lang="lv-LV" sz="1800" dirty="0">
                <a:solidFill>
                  <a:schemeClr val="accent1">
                    <a:lumMod val="50000"/>
                  </a:schemeClr>
                </a:solidFill>
                <a:hlinkClick r:id="rId4"/>
              </a:rPr>
              <a:t>/</a:t>
            </a:r>
            <a:endParaRPr lang="lv-LV" sz="1800" dirty="0">
              <a:solidFill>
                <a:schemeClr val="accent1">
                  <a:lumMod val="50000"/>
                </a:schemeClr>
              </a:solidFill>
            </a:endParaRPr>
          </a:p>
        </p:txBody>
      </p:sp>
      <p:pic>
        <p:nvPicPr>
          <p:cNvPr id="5" name="Picture 4" descr="A picture containing shape&#10;&#10;Description automatically generated">
            <a:extLst>
              <a:ext uri="{FF2B5EF4-FFF2-40B4-BE49-F238E27FC236}">
                <a16:creationId xmlns:a16="http://schemas.microsoft.com/office/drawing/2014/main" id="{50E89E90-313C-A64D-55B8-CBD50F121F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8" name="Picture 7" descr="A picture containing shape&#10;&#10;Description automatically generated">
            <a:extLst>
              <a:ext uri="{FF2B5EF4-FFF2-40B4-BE49-F238E27FC236}">
                <a16:creationId xmlns:a16="http://schemas.microsoft.com/office/drawing/2014/main" id="{96BC67DD-B526-DAB3-6092-8A54255518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11" name="Title 1">
            <a:extLst>
              <a:ext uri="{FF2B5EF4-FFF2-40B4-BE49-F238E27FC236}">
                <a16:creationId xmlns:a16="http://schemas.microsoft.com/office/drawing/2014/main" id="{4EABED68-E4AF-1BBF-7ED2-447C55A2CB8A}"/>
              </a:ext>
            </a:extLst>
          </p:cNvPr>
          <p:cNvSpPr>
            <a:spLocks noGrp="1"/>
          </p:cNvSpPr>
          <p:nvPr>
            <p:ph type="title"/>
          </p:nvPr>
        </p:nvSpPr>
        <p:spPr>
          <a:xfrm>
            <a:off x="1975137" y="571360"/>
            <a:ext cx="6787863" cy="705171"/>
          </a:xfrm>
        </p:spPr>
        <p:txBody>
          <a:bodyPr>
            <a:normAutofit fontScale="90000"/>
          </a:bodyPr>
          <a:lstStyle/>
          <a:p>
            <a:pPr algn="ctr"/>
            <a:r>
              <a:rPr lang="lv-LV" sz="2700" dirty="0">
                <a:solidFill>
                  <a:srgbClr val="7030A0"/>
                </a:solidFill>
              </a:rPr>
              <a:t>Eiropas partnerība </a:t>
            </a:r>
            <a:r>
              <a:rPr lang="lv-LV" sz="2700" i="1" dirty="0" err="1">
                <a:solidFill>
                  <a:srgbClr val="7030A0"/>
                </a:solidFill>
              </a:rPr>
              <a:t>Innovative</a:t>
            </a:r>
            <a:r>
              <a:rPr lang="lv-LV" sz="2700" i="1" dirty="0">
                <a:solidFill>
                  <a:srgbClr val="7030A0"/>
                </a:solidFill>
              </a:rPr>
              <a:t> </a:t>
            </a:r>
            <a:r>
              <a:rPr lang="lv-LV" sz="2700" i="1" dirty="0" err="1">
                <a:solidFill>
                  <a:srgbClr val="7030A0"/>
                </a:solidFill>
              </a:rPr>
              <a:t>SMEs</a:t>
            </a:r>
            <a:r>
              <a:rPr lang="lv-LV" sz="2700" dirty="0">
                <a:solidFill>
                  <a:srgbClr val="7030A0"/>
                </a:solidFill>
              </a:rPr>
              <a:t>:</a:t>
            </a:r>
            <a:r>
              <a:rPr lang="lv-LV" sz="2700" i="1" dirty="0">
                <a:solidFill>
                  <a:srgbClr val="7030A0"/>
                </a:solidFill>
              </a:rPr>
              <a:t> </a:t>
            </a:r>
            <a:br>
              <a:rPr lang="lv-LV" sz="2700" i="1" dirty="0">
                <a:solidFill>
                  <a:srgbClr val="7030A0"/>
                </a:solidFill>
              </a:rPr>
            </a:br>
            <a:r>
              <a:rPr lang="lv-LV" sz="2700" dirty="0">
                <a:solidFill>
                  <a:srgbClr val="7030A0"/>
                </a:solidFill>
              </a:rPr>
              <a:t>Innowwide</a:t>
            </a:r>
            <a:endParaRPr lang="lv-LV" dirty="0">
              <a:solidFill>
                <a:srgbClr val="7030A0"/>
              </a:solidFill>
            </a:endParaRPr>
          </a:p>
        </p:txBody>
      </p:sp>
      <p:pic>
        <p:nvPicPr>
          <p:cNvPr id="7" name="Picture 6" descr="A blue and black text&#10;&#10;Description automatically generated">
            <a:extLst>
              <a:ext uri="{FF2B5EF4-FFF2-40B4-BE49-F238E27FC236}">
                <a16:creationId xmlns:a16="http://schemas.microsoft.com/office/drawing/2014/main" id="{1A4129C1-A8F0-5A1F-67AC-1ABFB2C24A4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06630" y="6183005"/>
            <a:ext cx="1724875" cy="646300"/>
          </a:xfrm>
          <a:prstGeom prst="rect">
            <a:avLst/>
          </a:prstGeom>
        </p:spPr>
      </p:pic>
    </p:spTree>
    <p:extLst>
      <p:ext uri="{BB962C8B-B14F-4D97-AF65-F5344CB8AC3E}">
        <p14:creationId xmlns:p14="http://schemas.microsoft.com/office/powerpoint/2010/main" val="2017545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4B4A9-DA48-A180-192B-8411F6D096B5}"/>
            </a:ext>
          </a:extLst>
        </p:cNvPr>
        <p:cNvGrpSpPr/>
        <p:nvPr/>
      </p:nvGrpSpPr>
      <p:grpSpPr>
        <a:xfrm>
          <a:off x="0" y="0"/>
          <a:ext cx="0" cy="0"/>
          <a:chOff x="0" y="0"/>
          <a:chExt cx="0" cy="0"/>
        </a:xfrm>
      </p:grpSpPr>
      <p:pic>
        <p:nvPicPr>
          <p:cNvPr id="6" name="Picture 5" descr="A picture containing shape&#10;&#10;Description automatically generated">
            <a:extLst>
              <a:ext uri="{FF2B5EF4-FFF2-40B4-BE49-F238E27FC236}">
                <a16:creationId xmlns:a16="http://schemas.microsoft.com/office/drawing/2014/main" id="{39462AE3-B776-212E-7038-0841A6BD30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3" name="TextBox 2">
            <a:extLst>
              <a:ext uri="{FF2B5EF4-FFF2-40B4-BE49-F238E27FC236}">
                <a16:creationId xmlns:a16="http://schemas.microsoft.com/office/drawing/2014/main" id="{B4471491-65DA-CF89-8A46-8A9AEADF4CCD}"/>
              </a:ext>
            </a:extLst>
          </p:cNvPr>
          <p:cNvSpPr txBox="1"/>
          <p:nvPr/>
        </p:nvSpPr>
        <p:spPr>
          <a:xfrm>
            <a:off x="90684" y="2011406"/>
            <a:ext cx="8758592" cy="3139321"/>
          </a:xfrm>
          <a:prstGeom prst="rect">
            <a:avLst/>
          </a:prstGeom>
          <a:noFill/>
        </p:spPr>
        <p:txBody>
          <a:bodyPr wrap="square" rtlCol="0">
            <a:spAutoFit/>
          </a:bodyPr>
          <a:lstStyle/>
          <a:p>
            <a:r>
              <a:rPr lang="en-US" sz="1800" i="1" dirty="0">
                <a:solidFill>
                  <a:schemeClr val="accent1">
                    <a:lumMod val="50000"/>
                  </a:schemeClr>
                </a:solidFill>
                <a:latin typeface="+mn-lt"/>
                <a:cs typeface="Arial" panose="020B0604020202020204" pitchFamily="34" charset="0"/>
                <a:hlinkClick r:id="rId3"/>
              </a:rPr>
              <a:t>Fast Track to the EIC Accelerator</a:t>
            </a:r>
            <a:r>
              <a:rPr lang="lv-LV" sz="1800" i="1" dirty="0">
                <a:solidFill>
                  <a:schemeClr val="accent1">
                    <a:lumMod val="50000"/>
                  </a:schemeClr>
                </a:solidFill>
                <a:latin typeface="+mn-lt"/>
                <a:cs typeface="Arial" panose="020B0604020202020204" pitchFamily="34" charset="0"/>
                <a:hlinkClick r:id="rId3"/>
              </a:rPr>
              <a:t> </a:t>
            </a:r>
            <a:r>
              <a:rPr lang="lv-LV" sz="1800" dirty="0">
                <a:solidFill>
                  <a:schemeClr val="accent1">
                    <a:lumMod val="50000"/>
                  </a:schemeClr>
                </a:solidFill>
                <a:latin typeface="+mn-lt"/>
                <a:cs typeface="Arial" panose="020B0604020202020204" pitchFamily="34" charset="0"/>
              </a:rPr>
              <a:t>– programma paredzēta veiksmīgiem Eurostars projektu dalībniekiem – maziem, vidējiem uzņēmumiem, kuriem tuvāko 6 mēnešu laikā tiks noslēgts Eurostars projekts vai tas ir jau noslēgts un ir vēlme savu inovatīvo ideju attīstīt tālāk, saņemot Eiropas Komisijas </a:t>
            </a:r>
            <a:r>
              <a:rPr lang="lv-LV" sz="1800" i="1" dirty="0">
                <a:solidFill>
                  <a:schemeClr val="accent1">
                    <a:lumMod val="50000"/>
                  </a:schemeClr>
                </a:solidFill>
                <a:latin typeface="+mn-lt"/>
                <a:cs typeface="Arial" panose="020B0604020202020204" pitchFamily="34" charset="0"/>
              </a:rPr>
              <a:t>EIC </a:t>
            </a:r>
            <a:r>
              <a:rPr lang="lv-LV" sz="1800" i="1" dirty="0" err="1">
                <a:solidFill>
                  <a:schemeClr val="accent1">
                    <a:lumMod val="50000"/>
                  </a:schemeClr>
                </a:solidFill>
                <a:latin typeface="+mn-lt"/>
                <a:cs typeface="Arial" panose="020B0604020202020204" pitchFamily="34" charset="0"/>
              </a:rPr>
              <a:t>Accelerator</a:t>
            </a:r>
            <a:r>
              <a:rPr lang="lv-LV" sz="1800" i="1" dirty="0">
                <a:solidFill>
                  <a:schemeClr val="accent1">
                    <a:lumMod val="50000"/>
                  </a:schemeClr>
                </a:solidFill>
                <a:latin typeface="+mn-lt"/>
                <a:cs typeface="Arial" panose="020B0604020202020204" pitchFamily="34" charset="0"/>
              </a:rPr>
              <a:t> </a:t>
            </a:r>
            <a:r>
              <a:rPr lang="lv-LV" sz="1800" dirty="0">
                <a:solidFill>
                  <a:schemeClr val="accent1">
                    <a:lumMod val="50000"/>
                  </a:schemeClr>
                </a:solidFill>
                <a:latin typeface="+mn-lt"/>
                <a:cs typeface="Arial" panose="020B0604020202020204" pitchFamily="34" charset="0"/>
              </a:rPr>
              <a:t>finansējumu</a:t>
            </a:r>
          </a:p>
          <a:p>
            <a:endParaRPr lang="lv-LV" sz="1800" dirty="0">
              <a:solidFill>
                <a:schemeClr val="accent1">
                  <a:lumMod val="50000"/>
                </a:schemeClr>
              </a:solidFill>
              <a:latin typeface="+mn-lt"/>
              <a:cs typeface="Arial" panose="020B0604020202020204" pitchFamily="34" charset="0"/>
            </a:endParaRPr>
          </a:p>
          <a:p>
            <a:r>
              <a:rPr lang="lv-LV" sz="1800" dirty="0">
                <a:solidFill>
                  <a:schemeClr val="accent1">
                    <a:lumMod val="50000"/>
                  </a:schemeClr>
                </a:solidFill>
                <a:latin typeface="+mn-lt"/>
                <a:cs typeface="Arial" panose="020B0604020202020204" pitchFamily="34" charset="0"/>
              </a:rPr>
              <a:t>2025.gadā </a:t>
            </a:r>
            <a:r>
              <a:rPr lang="lv-LV" sz="1800" i="1" dirty="0">
                <a:solidFill>
                  <a:schemeClr val="accent1">
                    <a:lumMod val="50000"/>
                  </a:schemeClr>
                </a:solidFill>
                <a:latin typeface="+mn-lt"/>
                <a:cs typeface="Arial" panose="020B0604020202020204" pitchFamily="34" charset="0"/>
              </a:rPr>
              <a:t>EIC </a:t>
            </a:r>
            <a:r>
              <a:rPr lang="lv-LV" sz="1800" i="1" dirty="0" err="1">
                <a:solidFill>
                  <a:schemeClr val="accent1">
                    <a:lumMod val="50000"/>
                  </a:schemeClr>
                </a:solidFill>
                <a:latin typeface="+mn-lt"/>
                <a:cs typeface="Arial" panose="020B0604020202020204" pitchFamily="34" charset="0"/>
              </a:rPr>
              <a:t>Accelerator</a:t>
            </a:r>
            <a:r>
              <a:rPr lang="lv-LV" sz="1800" i="1" dirty="0">
                <a:solidFill>
                  <a:schemeClr val="accent1">
                    <a:lumMod val="50000"/>
                  </a:schemeClr>
                </a:solidFill>
                <a:latin typeface="+mn-lt"/>
                <a:cs typeface="Arial" panose="020B0604020202020204" pitchFamily="34" charset="0"/>
              </a:rPr>
              <a:t> </a:t>
            </a:r>
            <a:r>
              <a:rPr lang="lv-LV" sz="1800" dirty="0">
                <a:solidFill>
                  <a:schemeClr val="accent1">
                    <a:lumMod val="50000"/>
                  </a:schemeClr>
                </a:solidFill>
                <a:latin typeface="+mn-lt"/>
                <a:cs typeface="Arial" panose="020B0604020202020204" pitchFamily="34" charset="0"/>
              </a:rPr>
              <a:t>programmā paredzēts piešķirt 634 miljonus eiro īpaši inovatīviem uzņēmumiem</a:t>
            </a:r>
          </a:p>
          <a:p>
            <a:endParaRPr lang="lv-LV" sz="1800" i="1" dirty="0">
              <a:solidFill>
                <a:schemeClr val="accent1">
                  <a:lumMod val="50000"/>
                </a:schemeClr>
              </a:solidFill>
              <a:latin typeface="+mn-lt"/>
              <a:cs typeface="Arial" panose="020B0604020202020204" pitchFamily="34" charset="0"/>
            </a:endParaRPr>
          </a:p>
          <a:p>
            <a:r>
              <a:rPr lang="lv-LV" sz="1800" i="1" dirty="0" err="1">
                <a:solidFill>
                  <a:schemeClr val="accent1">
                    <a:lumMod val="50000"/>
                  </a:schemeClr>
                </a:solidFill>
                <a:latin typeface="+mn-lt"/>
                <a:cs typeface="Arial" panose="020B0604020202020204" pitchFamily="34" charset="0"/>
              </a:rPr>
              <a:t>Fast</a:t>
            </a:r>
            <a:r>
              <a:rPr lang="lv-LV" sz="1800" i="1" dirty="0">
                <a:solidFill>
                  <a:schemeClr val="accent1">
                    <a:lumMod val="50000"/>
                  </a:schemeClr>
                </a:solidFill>
                <a:latin typeface="+mn-lt"/>
                <a:cs typeface="Arial" panose="020B0604020202020204" pitchFamily="34" charset="0"/>
              </a:rPr>
              <a:t> </a:t>
            </a:r>
            <a:r>
              <a:rPr lang="lv-LV" sz="1800" i="1" dirty="0" err="1">
                <a:solidFill>
                  <a:schemeClr val="accent1">
                    <a:lumMod val="50000"/>
                  </a:schemeClr>
                </a:solidFill>
                <a:latin typeface="+mn-lt"/>
                <a:cs typeface="Arial" panose="020B0604020202020204" pitchFamily="34" charset="0"/>
              </a:rPr>
              <a:t>Track</a:t>
            </a:r>
            <a:r>
              <a:rPr lang="lv-LV" sz="1800" i="1" dirty="0">
                <a:solidFill>
                  <a:schemeClr val="accent1">
                    <a:lumMod val="50000"/>
                  </a:schemeClr>
                </a:solidFill>
                <a:latin typeface="+mn-lt"/>
                <a:cs typeface="Arial" panose="020B0604020202020204" pitchFamily="34" charset="0"/>
              </a:rPr>
              <a:t> </a:t>
            </a:r>
            <a:r>
              <a:rPr lang="lv-LV" sz="1800" dirty="0">
                <a:solidFill>
                  <a:schemeClr val="accent1">
                    <a:lumMod val="50000"/>
                  </a:schemeClr>
                </a:solidFill>
                <a:latin typeface="+mn-lt"/>
                <a:cs typeface="Arial" panose="020B0604020202020204" pitchFamily="34" charset="0"/>
              </a:rPr>
              <a:t>– iespēja saņemt ekspertu vērtējumus gan pieteikumam, gan arī prezentācijai (</a:t>
            </a:r>
            <a:r>
              <a:rPr lang="lv-LV" sz="1800" i="1" dirty="0" err="1">
                <a:solidFill>
                  <a:schemeClr val="accent1">
                    <a:lumMod val="50000"/>
                  </a:schemeClr>
                </a:solidFill>
                <a:latin typeface="+mn-lt"/>
                <a:cs typeface="Arial" panose="020B0604020202020204" pitchFamily="34" charset="0"/>
              </a:rPr>
              <a:t>pitch</a:t>
            </a:r>
            <a:r>
              <a:rPr lang="lv-LV" sz="1800" dirty="0">
                <a:solidFill>
                  <a:schemeClr val="accent1">
                    <a:lumMod val="50000"/>
                  </a:schemeClr>
                </a:solidFill>
                <a:latin typeface="+mn-lt"/>
                <a:cs typeface="Arial" panose="020B0604020202020204" pitchFamily="34" charset="0"/>
              </a:rPr>
              <a:t>), kas ir jāiesniedz </a:t>
            </a:r>
            <a:r>
              <a:rPr lang="lv-LV" sz="1800" i="1" dirty="0">
                <a:solidFill>
                  <a:schemeClr val="accent1">
                    <a:lumMod val="50000"/>
                  </a:schemeClr>
                </a:solidFill>
                <a:latin typeface="+mn-lt"/>
                <a:cs typeface="Arial" panose="020B0604020202020204" pitchFamily="34" charset="0"/>
              </a:rPr>
              <a:t>EIC </a:t>
            </a:r>
            <a:r>
              <a:rPr lang="lv-LV" sz="1800" i="1" dirty="0" err="1">
                <a:solidFill>
                  <a:schemeClr val="accent1">
                    <a:lumMod val="50000"/>
                  </a:schemeClr>
                </a:solidFill>
                <a:latin typeface="+mn-lt"/>
                <a:cs typeface="Arial" panose="020B0604020202020204" pitchFamily="34" charset="0"/>
              </a:rPr>
              <a:t>Accelerator</a:t>
            </a:r>
            <a:r>
              <a:rPr lang="lv-LV" sz="1800" dirty="0">
                <a:solidFill>
                  <a:schemeClr val="accent1">
                    <a:lumMod val="50000"/>
                  </a:schemeClr>
                </a:solidFill>
                <a:latin typeface="+mn-lt"/>
                <a:cs typeface="Arial" panose="020B0604020202020204" pitchFamily="34" charset="0"/>
              </a:rPr>
              <a:t> un iespēja izlaist pirmo soli trīs soļu sistēmā, lai saņemtu </a:t>
            </a:r>
            <a:r>
              <a:rPr lang="lv-LV" sz="1800" i="1" dirty="0">
                <a:solidFill>
                  <a:schemeClr val="accent1">
                    <a:lumMod val="50000"/>
                  </a:schemeClr>
                </a:solidFill>
                <a:latin typeface="+mn-lt"/>
                <a:cs typeface="Arial" panose="020B0604020202020204" pitchFamily="34" charset="0"/>
              </a:rPr>
              <a:t>EIC </a:t>
            </a:r>
            <a:r>
              <a:rPr lang="lv-LV" sz="1800" i="1" dirty="0" err="1">
                <a:solidFill>
                  <a:schemeClr val="accent1">
                    <a:lumMod val="50000"/>
                  </a:schemeClr>
                </a:solidFill>
                <a:latin typeface="+mn-lt"/>
                <a:cs typeface="Arial" panose="020B0604020202020204" pitchFamily="34" charset="0"/>
              </a:rPr>
              <a:t>Accelerator</a:t>
            </a:r>
            <a:r>
              <a:rPr lang="lv-LV" sz="1800" dirty="0">
                <a:solidFill>
                  <a:schemeClr val="accent1">
                    <a:lumMod val="50000"/>
                  </a:schemeClr>
                </a:solidFill>
                <a:latin typeface="+mn-lt"/>
                <a:cs typeface="Arial" panose="020B0604020202020204" pitchFamily="34" charset="0"/>
              </a:rPr>
              <a:t> finansējumu</a:t>
            </a:r>
            <a:endParaRPr lang="lv-LV" sz="1800" i="1" dirty="0">
              <a:solidFill>
                <a:schemeClr val="accent1">
                  <a:lumMod val="50000"/>
                </a:schemeClr>
              </a:solidFill>
              <a:latin typeface="+mn-lt"/>
              <a:cs typeface="Arial" panose="020B0604020202020204" pitchFamily="34" charset="0"/>
            </a:endParaRPr>
          </a:p>
        </p:txBody>
      </p:sp>
      <p:sp>
        <p:nvSpPr>
          <p:cNvPr id="4" name="TextBox 3">
            <a:extLst>
              <a:ext uri="{FF2B5EF4-FFF2-40B4-BE49-F238E27FC236}">
                <a16:creationId xmlns:a16="http://schemas.microsoft.com/office/drawing/2014/main" id="{95A7943A-1056-2982-D4AC-62AF233CCFAE}"/>
              </a:ext>
            </a:extLst>
          </p:cNvPr>
          <p:cNvSpPr txBox="1"/>
          <p:nvPr/>
        </p:nvSpPr>
        <p:spPr>
          <a:xfrm>
            <a:off x="90684" y="5343700"/>
            <a:ext cx="8501653" cy="646331"/>
          </a:xfrm>
          <a:prstGeom prst="rect">
            <a:avLst/>
          </a:prstGeom>
          <a:noFill/>
        </p:spPr>
        <p:txBody>
          <a:bodyPr wrap="square" rtlCol="0">
            <a:spAutoFit/>
          </a:bodyPr>
          <a:lstStyle/>
          <a:p>
            <a:r>
              <a:rPr lang="lv-LV" sz="1800" dirty="0">
                <a:solidFill>
                  <a:schemeClr val="accent1">
                    <a:lumMod val="50000"/>
                  </a:schemeClr>
                </a:solidFill>
              </a:rPr>
              <a:t>Sīkāka informācija </a:t>
            </a:r>
            <a:r>
              <a:rPr lang="lv-LV" sz="1800" dirty="0" err="1">
                <a:solidFill>
                  <a:schemeClr val="accent1">
                    <a:lumMod val="50000"/>
                  </a:schemeClr>
                </a:solidFill>
              </a:rPr>
              <a:t>Eureka</a:t>
            </a:r>
            <a:r>
              <a:rPr lang="lv-LV" sz="1800" dirty="0">
                <a:solidFill>
                  <a:schemeClr val="accent1">
                    <a:lumMod val="50000"/>
                  </a:schemeClr>
                </a:solidFill>
              </a:rPr>
              <a:t> mājaslapā: </a:t>
            </a:r>
            <a:r>
              <a:rPr lang="lv-LV" sz="1800" dirty="0">
                <a:solidFill>
                  <a:schemeClr val="accent1">
                    <a:lumMod val="50000"/>
                  </a:schemeClr>
                </a:solidFill>
                <a:hlinkClick r:id="rId3"/>
              </a:rPr>
              <a:t>eurekanetwork.org/</a:t>
            </a:r>
            <a:r>
              <a:rPr lang="lv-LV" sz="1800" dirty="0" err="1">
                <a:solidFill>
                  <a:schemeClr val="accent1">
                    <a:lumMod val="50000"/>
                  </a:schemeClr>
                </a:solidFill>
                <a:hlinkClick r:id="rId3"/>
              </a:rPr>
              <a:t>programmes</a:t>
            </a:r>
            <a:r>
              <a:rPr lang="lv-LV" sz="1800" dirty="0">
                <a:solidFill>
                  <a:schemeClr val="accent1">
                    <a:lumMod val="50000"/>
                  </a:schemeClr>
                </a:solidFill>
                <a:hlinkClick r:id="rId3"/>
              </a:rPr>
              <a:t>/</a:t>
            </a:r>
            <a:r>
              <a:rPr lang="lv-LV" sz="1800" dirty="0" err="1">
                <a:solidFill>
                  <a:schemeClr val="accent1">
                    <a:lumMod val="50000"/>
                  </a:schemeClr>
                </a:solidFill>
                <a:hlinkClick r:id="rId3"/>
              </a:rPr>
              <a:t>fast-track</a:t>
            </a:r>
            <a:endParaRPr lang="lv-LV" sz="1800" dirty="0">
              <a:solidFill>
                <a:schemeClr val="accent1">
                  <a:lumMod val="50000"/>
                </a:schemeClr>
              </a:solidFill>
            </a:endParaRPr>
          </a:p>
          <a:p>
            <a:r>
              <a:rPr lang="lv-LV" sz="1800" i="1" dirty="0">
                <a:solidFill>
                  <a:schemeClr val="accent1">
                    <a:lumMod val="50000"/>
                  </a:schemeClr>
                </a:solidFill>
                <a:latin typeface="+mn-lt"/>
                <a:cs typeface="Arial" panose="020B0604020202020204" pitchFamily="34" charset="0"/>
              </a:rPr>
              <a:t>EIC </a:t>
            </a:r>
            <a:r>
              <a:rPr lang="lv-LV" sz="1800" i="1" dirty="0" err="1">
                <a:solidFill>
                  <a:schemeClr val="accent1">
                    <a:lumMod val="50000"/>
                  </a:schemeClr>
                </a:solidFill>
                <a:latin typeface="+mn-lt"/>
                <a:cs typeface="Arial" panose="020B0604020202020204" pitchFamily="34" charset="0"/>
              </a:rPr>
              <a:t>Accelerator</a:t>
            </a:r>
            <a:r>
              <a:rPr lang="lv-LV" sz="1800" i="1" dirty="0">
                <a:solidFill>
                  <a:schemeClr val="accent1">
                    <a:lumMod val="50000"/>
                  </a:schemeClr>
                </a:solidFill>
                <a:latin typeface="+mn-lt"/>
                <a:cs typeface="Arial" panose="020B0604020202020204" pitchFamily="34" charset="0"/>
              </a:rPr>
              <a:t> </a:t>
            </a:r>
            <a:r>
              <a:rPr lang="lv-LV" sz="1800" dirty="0">
                <a:solidFill>
                  <a:schemeClr val="accent1">
                    <a:lumMod val="50000"/>
                  </a:schemeClr>
                </a:solidFill>
                <a:latin typeface="+mn-lt"/>
                <a:cs typeface="Arial" panose="020B0604020202020204" pitchFamily="34" charset="0"/>
              </a:rPr>
              <a:t>mājaslapa: </a:t>
            </a:r>
            <a:r>
              <a:rPr lang="lv-LV" sz="1800" dirty="0">
                <a:solidFill>
                  <a:schemeClr val="accent1">
                    <a:lumMod val="50000"/>
                  </a:schemeClr>
                </a:solidFill>
                <a:latin typeface="+mn-lt"/>
                <a:cs typeface="Arial" panose="020B0604020202020204" pitchFamily="34" charset="0"/>
                <a:hlinkClick r:id="rId4"/>
              </a:rPr>
              <a:t>eic.ec.europa.eu/</a:t>
            </a:r>
            <a:r>
              <a:rPr lang="lv-LV" sz="1800" dirty="0" err="1">
                <a:solidFill>
                  <a:schemeClr val="accent1">
                    <a:lumMod val="50000"/>
                  </a:schemeClr>
                </a:solidFill>
                <a:latin typeface="+mn-lt"/>
                <a:cs typeface="Arial" panose="020B0604020202020204" pitchFamily="34" charset="0"/>
                <a:hlinkClick r:id="rId4"/>
              </a:rPr>
              <a:t>eic-funding-opportunities</a:t>
            </a:r>
            <a:r>
              <a:rPr lang="lv-LV" sz="1800" dirty="0">
                <a:solidFill>
                  <a:schemeClr val="accent1">
                    <a:lumMod val="50000"/>
                  </a:schemeClr>
                </a:solidFill>
                <a:latin typeface="+mn-lt"/>
                <a:cs typeface="Arial" panose="020B0604020202020204" pitchFamily="34" charset="0"/>
                <a:hlinkClick r:id="rId4"/>
              </a:rPr>
              <a:t>/</a:t>
            </a:r>
            <a:r>
              <a:rPr lang="lv-LV" sz="1800" dirty="0" err="1">
                <a:solidFill>
                  <a:schemeClr val="accent1">
                    <a:lumMod val="50000"/>
                  </a:schemeClr>
                </a:solidFill>
                <a:latin typeface="+mn-lt"/>
                <a:cs typeface="Arial" panose="020B0604020202020204" pitchFamily="34" charset="0"/>
                <a:hlinkClick r:id="rId4"/>
              </a:rPr>
              <a:t>eic-accelerator_en</a:t>
            </a:r>
            <a:r>
              <a:rPr lang="lv-LV" sz="1800" dirty="0">
                <a:solidFill>
                  <a:schemeClr val="accent1">
                    <a:lumMod val="50000"/>
                  </a:schemeClr>
                </a:solidFill>
                <a:latin typeface="+mn-lt"/>
                <a:cs typeface="Arial" panose="020B0604020202020204" pitchFamily="34" charset="0"/>
              </a:rPr>
              <a:t> </a:t>
            </a:r>
            <a:endParaRPr lang="lv-LV" sz="1800" dirty="0">
              <a:solidFill>
                <a:schemeClr val="accent1">
                  <a:lumMod val="50000"/>
                </a:schemeClr>
              </a:solidFill>
            </a:endParaRPr>
          </a:p>
        </p:txBody>
      </p:sp>
      <p:pic>
        <p:nvPicPr>
          <p:cNvPr id="5" name="Picture 4" descr="A picture containing shape&#10;&#10;Description automatically generated">
            <a:extLst>
              <a:ext uri="{FF2B5EF4-FFF2-40B4-BE49-F238E27FC236}">
                <a16:creationId xmlns:a16="http://schemas.microsoft.com/office/drawing/2014/main" id="{0078FFF3-E58F-7A0B-BA75-25C37B232A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8" name="Picture 7" descr="A picture containing shape&#10;&#10;Description automatically generated">
            <a:extLst>
              <a:ext uri="{FF2B5EF4-FFF2-40B4-BE49-F238E27FC236}">
                <a16:creationId xmlns:a16="http://schemas.microsoft.com/office/drawing/2014/main" id="{C3608837-3A46-E6F4-6C2B-B93BB295E9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11" name="Title 1">
            <a:extLst>
              <a:ext uri="{FF2B5EF4-FFF2-40B4-BE49-F238E27FC236}">
                <a16:creationId xmlns:a16="http://schemas.microsoft.com/office/drawing/2014/main" id="{2FEB4D13-4C18-4F27-D7E7-02D99914FF8E}"/>
              </a:ext>
            </a:extLst>
          </p:cNvPr>
          <p:cNvSpPr>
            <a:spLocks noGrp="1"/>
          </p:cNvSpPr>
          <p:nvPr>
            <p:ph type="title"/>
          </p:nvPr>
        </p:nvSpPr>
        <p:spPr>
          <a:xfrm>
            <a:off x="1975137" y="571360"/>
            <a:ext cx="6787863" cy="705171"/>
          </a:xfrm>
        </p:spPr>
        <p:txBody>
          <a:bodyPr>
            <a:normAutofit fontScale="90000"/>
          </a:bodyPr>
          <a:lstStyle/>
          <a:p>
            <a:pPr algn="ctr"/>
            <a:r>
              <a:rPr lang="lv-LV" sz="2700" dirty="0">
                <a:solidFill>
                  <a:srgbClr val="7030A0"/>
                </a:solidFill>
              </a:rPr>
              <a:t>Eiropas partnerība </a:t>
            </a:r>
            <a:r>
              <a:rPr lang="lv-LV" sz="2700" i="1" dirty="0" err="1">
                <a:solidFill>
                  <a:srgbClr val="7030A0"/>
                </a:solidFill>
              </a:rPr>
              <a:t>Innovative</a:t>
            </a:r>
            <a:r>
              <a:rPr lang="lv-LV" sz="2700" i="1" dirty="0">
                <a:solidFill>
                  <a:srgbClr val="7030A0"/>
                </a:solidFill>
              </a:rPr>
              <a:t> </a:t>
            </a:r>
            <a:r>
              <a:rPr lang="lv-LV" sz="2700" i="1" dirty="0" err="1">
                <a:solidFill>
                  <a:srgbClr val="7030A0"/>
                </a:solidFill>
              </a:rPr>
              <a:t>SMEs</a:t>
            </a:r>
            <a:r>
              <a:rPr lang="lv-LV" sz="2700" dirty="0">
                <a:solidFill>
                  <a:srgbClr val="7030A0"/>
                </a:solidFill>
              </a:rPr>
              <a:t>:</a:t>
            </a:r>
            <a:r>
              <a:rPr lang="lv-LV" sz="2700" i="1" dirty="0">
                <a:solidFill>
                  <a:srgbClr val="7030A0"/>
                </a:solidFill>
              </a:rPr>
              <a:t> </a:t>
            </a:r>
            <a:br>
              <a:rPr lang="lv-LV" sz="2700" i="1" dirty="0">
                <a:solidFill>
                  <a:srgbClr val="7030A0"/>
                </a:solidFill>
              </a:rPr>
            </a:br>
            <a:r>
              <a:rPr lang="en-US" sz="2700" i="1" dirty="0">
                <a:solidFill>
                  <a:srgbClr val="7030A0"/>
                </a:solidFill>
              </a:rPr>
              <a:t>Fast Track to the EIC Accelerator</a:t>
            </a:r>
            <a:endParaRPr lang="lv-LV" i="1" dirty="0">
              <a:solidFill>
                <a:srgbClr val="7030A0"/>
              </a:solidFill>
            </a:endParaRPr>
          </a:p>
        </p:txBody>
      </p:sp>
      <p:pic>
        <p:nvPicPr>
          <p:cNvPr id="2" name="Picture 1" descr="A blue and black logo&#10;&#10;AI-generated content may be incorrect.">
            <a:extLst>
              <a:ext uri="{FF2B5EF4-FFF2-40B4-BE49-F238E27FC236}">
                <a16:creationId xmlns:a16="http://schemas.microsoft.com/office/drawing/2014/main" id="{F6B1BE1E-BFF8-BE7B-1176-86776641F9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23564" y="6275338"/>
            <a:ext cx="1491007" cy="558671"/>
          </a:xfrm>
          <a:prstGeom prst="rect">
            <a:avLst/>
          </a:prstGeom>
        </p:spPr>
      </p:pic>
    </p:spTree>
    <p:extLst>
      <p:ext uri="{BB962C8B-B14F-4D97-AF65-F5344CB8AC3E}">
        <p14:creationId xmlns:p14="http://schemas.microsoft.com/office/powerpoint/2010/main" val="3217685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EE29D-28AD-4176-CF75-B48990F3F4FB}"/>
            </a:ext>
          </a:extLst>
        </p:cNvPr>
        <p:cNvGrpSpPr/>
        <p:nvPr/>
      </p:nvGrpSpPr>
      <p:grpSpPr>
        <a:xfrm>
          <a:off x="0" y="0"/>
          <a:ext cx="0" cy="0"/>
          <a:chOff x="0" y="0"/>
          <a:chExt cx="0" cy="0"/>
        </a:xfrm>
      </p:grpSpPr>
      <p:pic>
        <p:nvPicPr>
          <p:cNvPr id="6" name="Picture 5" descr="A picture containing shape&#10;&#10;Description automatically generated">
            <a:extLst>
              <a:ext uri="{FF2B5EF4-FFF2-40B4-BE49-F238E27FC236}">
                <a16:creationId xmlns:a16="http://schemas.microsoft.com/office/drawing/2014/main" id="{28B3A292-486A-DB8B-D21D-EDBB057E67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3" name="TextBox 2">
            <a:extLst>
              <a:ext uri="{FF2B5EF4-FFF2-40B4-BE49-F238E27FC236}">
                <a16:creationId xmlns:a16="http://schemas.microsoft.com/office/drawing/2014/main" id="{B831E07E-B216-9146-BADA-849D6F70980C}"/>
              </a:ext>
            </a:extLst>
          </p:cNvPr>
          <p:cNvSpPr txBox="1"/>
          <p:nvPr/>
        </p:nvSpPr>
        <p:spPr>
          <a:xfrm>
            <a:off x="90684" y="2011406"/>
            <a:ext cx="8758592" cy="1477328"/>
          </a:xfrm>
          <a:prstGeom prst="rect">
            <a:avLst/>
          </a:prstGeom>
          <a:noFill/>
        </p:spPr>
        <p:txBody>
          <a:bodyPr wrap="square" rtlCol="0">
            <a:spAutoFit/>
          </a:bodyPr>
          <a:lstStyle/>
          <a:p>
            <a:r>
              <a:rPr lang="en-US" sz="1800" i="1" noProof="0" dirty="0">
                <a:solidFill>
                  <a:schemeClr val="accent1">
                    <a:lumMod val="50000"/>
                  </a:schemeClr>
                </a:solidFill>
                <a:latin typeface="+mn-lt"/>
                <a:cs typeface="Arial" panose="020B0604020202020204" pitchFamily="34" charset="0"/>
                <a:hlinkClick r:id="rId3"/>
              </a:rPr>
              <a:t>Investment readiness programme </a:t>
            </a:r>
            <a:r>
              <a:rPr lang="lv-LV" sz="1800" dirty="0">
                <a:solidFill>
                  <a:schemeClr val="accent1">
                    <a:lumMod val="50000"/>
                  </a:schemeClr>
                </a:solidFill>
                <a:latin typeface="+mn-lt"/>
                <a:cs typeface="Arial" panose="020B0604020202020204" pitchFamily="34" charset="0"/>
              </a:rPr>
              <a:t>– paredzēta maziem, vidējiem uzņēmumiem un </a:t>
            </a:r>
            <a:r>
              <a:rPr lang="lv-LV" sz="1800" dirty="0" err="1">
                <a:solidFill>
                  <a:schemeClr val="accent1">
                    <a:lumMod val="50000"/>
                  </a:schemeClr>
                </a:solidFill>
                <a:latin typeface="+mn-lt"/>
                <a:cs typeface="Arial" panose="020B0604020202020204" pitchFamily="34" charset="0"/>
              </a:rPr>
              <a:t>jaunuzņēmumiem</a:t>
            </a:r>
            <a:r>
              <a:rPr lang="lv-LV" sz="1800" dirty="0">
                <a:solidFill>
                  <a:schemeClr val="accent1">
                    <a:lumMod val="50000"/>
                  </a:schemeClr>
                </a:solidFill>
                <a:latin typeface="+mn-lt"/>
                <a:cs typeface="Arial" panose="020B0604020202020204" pitchFamily="34" charset="0"/>
              </a:rPr>
              <a:t> prezentēt savas idejas Eiropas kooperatīvajiem uzņēmumiem, veidojot biznesa partnerības, kā arī ir iespēja piedalīties dažādās starptautiskās misijās.</a:t>
            </a:r>
          </a:p>
          <a:p>
            <a:endParaRPr lang="lv-LV" sz="1800" dirty="0">
              <a:solidFill>
                <a:schemeClr val="accent1">
                  <a:lumMod val="50000"/>
                </a:schemeClr>
              </a:solidFill>
              <a:latin typeface="+mn-lt"/>
              <a:cs typeface="Arial" panose="020B0604020202020204" pitchFamily="34" charset="0"/>
            </a:endParaRPr>
          </a:p>
          <a:p>
            <a:endParaRPr lang="lv-LV" sz="1800" dirty="0">
              <a:solidFill>
                <a:schemeClr val="accent1">
                  <a:lumMod val="50000"/>
                </a:schemeClr>
              </a:solidFill>
              <a:latin typeface="+mn-lt"/>
              <a:cs typeface="Arial" panose="020B0604020202020204" pitchFamily="34" charset="0"/>
            </a:endParaRPr>
          </a:p>
        </p:txBody>
      </p:sp>
      <p:sp>
        <p:nvSpPr>
          <p:cNvPr id="4" name="TextBox 3">
            <a:extLst>
              <a:ext uri="{FF2B5EF4-FFF2-40B4-BE49-F238E27FC236}">
                <a16:creationId xmlns:a16="http://schemas.microsoft.com/office/drawing/2014/main" id="{19EC4E56-6769-954D-BEA7-37CCB3CE3721}"/>
              </a:ext>
            </a:extLst>
          </p:cNvPr>
          <p:cNvSpPr txBox="1"/>
          <p:nvPr/>
        </p:nvSpPr>
        <p:spPr>
          <a:xfrm>
            <a:off x="90684" y="3946547"/>
            <a:ext cx="8501653" cy="646331"/>
          </a:xfrm>
          <a:prstGeom prst="rect">
            <a:avLst/>
          </a:prstGeom>
          <a:noFill/>
        </p:spPr>
        <p:txBody>
          <a:bodyPr wrap="square" rtlCol="0">
            <a:spAutoFit/>
          </a:bodyPr>
          <a:lstStyle/>
          <a:p>
            <a:r>
              <a:rPr lang="lv-LV" sz="1800" dirty="0">
                <a:solidFill>
                  <a:schemeClr val="accent1">
                    <a:lumMod val="50000"/>
                  </a:schemeClr>
                </a:solidFill>
              </a:rPr>
              <a:t>Sīkāka informācija </a:t>
            </a:r>
            <a:r>
              <a:rPr lang="lv-LV" sz="1800" dirty="0" err="1">
                <a:solidFill>
                  <a:schemeClr val="accent1">
                    <a:lumMod val="50000"/>
                  </a:schemeClr>
                </a:solidFill>
              </a:rPr>
              <a:t>Eureka</a:t>
            </a:r>
            <a:r>
              <a:rPr lang="lv-LV" sz="1800" dirty="0">
                <a:solidFill>
                  <a:schemeClr val="accent1">
                    <a:lumMod val="50000"/>
                  </a:schemeClr>
                </a:solidFill>
              </a:rPr>
              <a:t> mājaslapā: </a:t>
            </a:r>
            <a:r>
              <a:rPr lang="lv-LV" sz="1800" dirty="0">
                <a:solidFill>
                  <a:schemeClr val="accent1">
                    <a:lumMod val="50000"/>
                  </a:schemeClr>
                </a:solidFill>
                <a:hlinkClick r:id="rId3"/>
              </a:rPr>
              <a:t>eurekanetwork.org/</a:t>
            </a:r>
            <a:r>
              <a:rPr lang="lv-LV" sz="1800" dirty="0" err="1">
                <a:solidFill>
                  <a:schemeClr val="accent1">
                    <a:lumMod val="50000"/>
                  </a:schemeClr>
                </a:solidFill>
                <a:hlinkClick r:id="rId3"/>
              </a:rPr>
              <a:t>programmes</a:t>
            </a:r>
            <a:r>
              <a:rPr lang="lv-LV" sz="1800" dirty="0">
                <a:solidFill>
                  <a:schemeClr val="accent1">
                    <a:lumMod val="50000"/>
                  </a:schemeClr>
                </a:solidFill>
                <a:hlinkClick r:id="rId3"/>
              </a:rPr>
              <a:t>/</a:t>
            </a:r>
            <a:r>
              <a:rPr lang="lv-LV" sz="1800" dirty="0" err="1">
                <a:solidFill>
                  <a:schemeClr val="accent1">
                    <a:lumMod val="50000"/>
                  </a:schemeClr>
                </a:solidFill>
                <a:hlinkClick r:id="rId3"/>
              </a:rPr>
              <a:t>investment-readiness</a:t>
            </a:r>
            <a:r>
              <a:rPr lang="lv-LV" sz="1800" dirty="0">
                <a:solidFill>
                  <a:schemeClr val="accent1">
                    <a:lumMod val="50000"/>
                  </a:schemeClr>
                </a:solidFill>
                <a:hlinkClick r:id="rId3"/>
              </a:rPr>
              <a:t>/</a:t>
            </a:r>
            <a:endParaRPr lang="lv-LV" sz="1800" dirty="0">
              <a:solidFill>
                <a:schemeClr val="accent1">
                  <a:lumMod val="50000"/>
                </a:schemeClr>
              </a:solidFill>
            </a:endParaRPr>
          </a:p>
        </p:txBody>
      </p:sp>
      <p:pic>
        <p:nvPicPr>
          <p:cNvPr id="5" name="Picture 4" descr="A picture containing shape&#10;&#10;Description automatically generated">
            <a:extLst>
              <a:ext uri="{FF2B5EF4-FFF2-40B4-BE49-F238E27FC236}">
                <a16:creationId xmlns:a16="http://schemas.microsoft.com/office/drawing/2014/main" id="{635886BB-DF29-9FB8-FD9A-75BCF1E907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8" name="Picture 7" descr="A picture containing shape&#10;&#10;Description automatically generated">
            <a:extLst>
              <a:ext uri="{FF2B5EF4-FFF2-40B4-BE49-F238E27FC236}">
                <a16:creationId xmlns:a16="http://schemas.microsoft.com/office/drawing/2014/main" id="{37B9D6B2-EAA5-FB0A-E500-66E43B514A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11" name="Title 1">
            <a:extLst>
              <a:ext uri="{FF2B5EF4-FFF2-40B4-BE49-F238E27FC236}">
                <a16:creationId xmlns:a16="http://schemas.microsoft.com/office/drawing/2014/main" id="{13E8A058-989F-C2EA-ECE2-4580D372C9A3}"/>
              </a:ext>
            </a:extLst>
          </p:cNvPr>
          <p:cNvSpPr>
            <a:spLocks noGrp="1"/>
          </p:cNvSpPr>
          <p:nvPr>
            <p:ph type="title"/>
          </p:nvPr>
        </p:nvSpPr>
        <p:spPr>
          <a:xfrm>
            <a:off x="1975137" y="571360"/>
            <a:ext cx="6787863" cy="705171"/>
          </a:xfrm>
        </p:spPr>
        <p:txBody>
          <a:bodyPr>
            <a:normAutofit fontScale="90000"/>
          </a:bodyPr>
          <a:lstStyle/>
          <a:p>
            <a:pPr algn="ctr"/>
            <a:r>
              <a:rPr lang="lv-LV" sz="2700" dirty="0">
                <a:solidFill>
                  <a:srgbClr val="7030A0"/>
                </a:solidFill>
              </a:rPr>
              <a:t>Eiropas partnerība </a:t>
            </a:r>
            <a:r>
              <a:rPr lang="lv-LV" sz="2700" i="1" dirty="0" err="1">
                <a:solidFill>
                  <a:srgbClr val="7030A0"/>
                </a:solidFill>
              </a:rPr>
              <a:t>Innovative</a:t>
            </a:r>
            <a:r>
              <a:rPr lang="lv-LV" sz="2700" i="1" dirty="0">
                <a:solidFill>
                  <a:srgbClr val="7030A0"/>
                </a:solidFill>
              </a:rPr>
              <a:t> </a:t>
            </a:r>
            <a:r>
              <a:rPr lang="lv-LV" sz="2700" i="1" dirty="0" err="1">
                <a:solidFill>
                  <a:srgbClr val="7030A0"/>
                </a:solidFill>
              </a:rPr>
              <a:t>SMEs</a:t>
            </a:r>
            <a:r>
              <a:rPr lang="lv-LV" sz="2700" dirty="0">
                <a:solidFill>
                  <a:srgbClr val="7030A0"/>
                </a:solidFill>
              </a:rPr>
              <a:t>:</a:t>
            </a:r>
            <a:r>
              <a:rPr lang="lv-LV" sz="2700" i="1" dirty="0">
                <a:solidFill>
                  <a:srgbClr val="7030A0"/>
                </a:solidFill>
              </a:rPr>
              <a:t> </a:t>
            </a:r>
            <a:br>
              <a:rPr lang="lv-LV" sz="2700" i="1" dirty="0">
                <a:solidFill>
                  <a:srgbClr val="7030A0"/>
                </a:solidFill>
              </a:rPr>
            </a:br>
            <a:r>
              <a:rPr lang="lv-LV" sz="2700" i="1" dirty="0" err="1">
                <a:solidFill>
                  <a:srgbClr val="7030A0"/>
                </a:solidFill>
              </a:rPr>
              <a:t>Investment</a:t>
            </a:r>
            <a:r>
              <a:rPr lang="lv-LV" sz="2700" i="1" dirty="0">
                <a:solidFill>
                  <a:srgbClr val="7030A0"/>
                </a:solidFill>
              </a:rPr>
              <a:t> </a:t>
            </a:r>
            <a:r>
              <a:rPr lang="lv-LV" sz="2700" i="1" dirty="0" err="1">
                <a:solidFill>
                  <a:srgbClr val="7030A0"/>
                </a:solidFill>
              </a:rPr>
              <a:t>readiness</a:t>
            </a:r>
            <a:r>
              <a:rPr lang="lv-LV" sz="2700" i="1" dirty="0">
                <a:solidFill>
                  <a:srgbClr val="7030A0"/>
                </a:solidFill>
              </a:rPr>
              <a:t> programme </a:t>
            </a:r>
            <a:endParaRPr lang="lv-LV" i="1" dirty="0">
              <a:solidFill>
                <a:srgbClr val="7030A0"/>
              </a:solidFill>
            </a:endParaRPr>
          </a:p>
        </p:txBody>
      </p:sp>
      <p:pic>
        <p:nvPicPr>
          <p:cNvPr id="2" name="Picture 1" descr="A close-up of a logo&#10;&#10;AI-generated content may be incorrect.">
            <a:extLst>
              <a:ext uri="{FF2B5EF4-FFF2-40B4-BE49-F238E27FC236}">
                <a16:creationId xmlns:a16="http://schemas.microsoft.com/office/drawing/2014/main" id="{AABA200E-DE55-06CF-16D4-8B5C0505B8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2000" y="6275338"/>
            <a:ext cx="1523020" cy="570666"/>
          </a:xfrm>
          <a:prstGeom prst="rect">
            <a:avLst/>
          </a:prstGeom>
        </p:spPr>
      </p:pic>
    </p:spTree>
    <p:extLst>
      <p:ext uri="{BB962C8B-B14F-4D97-AF65-F5344CB8AC3E}">
        <p14:creationId xmlns:p14="http://schemas.microsoft.com/office/powerpoint/2010/main" val="161947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42589-BD3A-7F6E-A795-314EF0167A40}"/>
            </a:ext>
          </a:extLst>
        </p:cNvPr>
        <p:cNvGrpSpPr/>
        <p:nvPr/>
      </p:nvGrpSpPr>
      <p:grpSpPr>
        <a:xfrm>
          <a:off x="0" y="0"/>
          <a:ext cx="0" cy="0"/>
          <a:chOff x="0" y="0"/>
          <a:chExt cx="0" cy="0"/>
        </a:xfrm>
      </p:grpSpPr>
      <p:pic>
        <p:nvPicPr>
          <p:cNvPr id="6" name="Picture 5" descr="A picture containing shape&#10;&#10;Description automatically generated">
            <a:extLst>
              <a:ext uri="{FF2B5EF4-FFF2-40B4-BE49-F238E27FC236}">
                <a16:creationId xmlns:a16="http://schemas.microsoft.com/office/drawing/2014/main" id="{981039BD-A8F3-6B2C-5573-72B87A246F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3" name="TextBox 2">
            <a:extLst>
              <a:ext uri="{FF2B5EF4-FFF2-40B4-BE49-F238E27FC236}">
                <a16:creationId xmlns:a16="http://schemas.microsoft.com/office/drawing/2014/main" id="{A47CC38F-14C2-CA92-D963-A5B0EF828DFD}"/>
              </a:ext>
            </a:extLst>
          </p:cNvPr>
          <p:cNvSpPr txBox="1"/>
          <p:nvPr/>
        </p:nvSpPr>
        <p:spPr>
          <a:xfrm>
            <a:off x="4408" y="1597749"/>
            <a:ext cx="8758592" cy="4801314"/>
          </a:xfrm>
          <a:prstGeom prst="rect">
            <a:avLst/>
          </a:prstGeom>
          <a:noFill/>
        </p:spPr>
        <p:txBody>
          <a:bodyPr wrap="square" rtlCol="0">
            <a:spAutoFit/>
          </a:bodyPr>
          <a:lstStyle/>
          <a:p>
            <a:r>
              <a:rPr lang="lv-LV" sz="1800" u="sng" dirty="0">
                <a:solidFill>
                  <a:schemeClr val="accent1">
                    <a:lumMod val="50000"/>
                  </a:schemeClr>
                </a:solidFill>
                <a:latin typeface="+mn-lt"/>
                <a:cs typeface="Arial" panose="020B0604020202020204" pitchFamily="34" charset="0"/>
              </a:rPr>
              <a:t>Šī brīža pasākumi:</a:t>
            </a:r>
          </a:p>
          <a:p>
            <a:r>
              <a:rPr lang="lv-LV" sz="1800" dirty="0">
                <a:solidFill>
                  <a:schemeClr val="accent1">
                    <a:lumMod val="50000"/>
                  </a:schemeClr>
                </a:solidFill>
                <a:latin typeface="+mn-lt"/>
                <a:cs typeface="Arial" panose="020B0604020202020204" pitchFamily="34" charset="0"/>
                <a:hlinkClick r:id="rId3"/>
              </a:rPr>
              <a:t>AVL </a:t>
            </a:r>
            <a:r>
              <a:rPr lang="lv-LV" sz="1800" dirty="0" err="1">
                <a:solidFill>
                  <a:schemeClr val="accent1">
                    <a:lumMod val="50000"/>
                  </a:schemeClr>
                </a:solidFill>
                <a:latin typeface="+mn-lt"/>
                <a:cs typeface="Arial" panose="020B0604020202020204" pitchFamily="34" charset="0"/>
                <a:hlinkClick r:id="rId3"/>
              </a:rPr>
              <a:t>Creators</a:t>
            </a:r>
            <a:r>
              <a:rPr lang="lv-LV" sz="1800" dirty="0">
                <a:solidFill>
                  <a:schemeClr val="accent1">
                    <a:lumMod val="50000"/>
                  </a:schemeClr>
                </a:solidFill>
                <a:latin typeface="+mn-lt"/>
                <a:cs typeface="Arial" panose="020B0604020202020204" pitchFamily="34" charset="0"/>
                <a:hlinkClick r:id="rId3"/>
              </a:rPr>
              <a:t> </a:t>
            </a:r>
            <a:r>
              <a:rPr lang="lv-LV" sz="1800" dirty="0" err="1">
                <a:solidFill>
                  <a:schemeClr val="accent1">
                    <a:lumMod val="50000"/>
                  </a:schemeClr>
                </a:solidFill>
                <a:latin typeface="+mn-lt"/>
                <a:cs typeface="Arial" panose="020B0604020202020204" pitchFamily="34" charset="0"/>
                <a:hlinkClick r:id="rId3"/>
              </a:rPr>
              <a:t>Co-Lab</a:t>
            </a:r>
            <a:r>
              <a:rPr lang="lv-LV" sz="1800" dirty="0">
                <a:solidFill>
                  <a:schemeClr val="accent1">
                    <a:lumMod val="50000"/>
                  </a:schemeClr>
                </a:solidFill>
                <a:latin typeface="+mn-lt"/>
                <a:cs typeface="Arial" panose="020B0604020202020204" pitchFamily="34" charset="0"/>
                <a:hlinkClick r:id="rId3"/>
              </a:rPr>
              <a:t> </a:t>
            </a:r>
            <a:r>
              <a:rPr lang="lv-LV" sz="1800" dirty="0">
                <a:solidFill>
                  <a:schemeClr val="accent1">
                    <a:lumMod val="50000"/>
                  </a:schemeClr>
                </a:solidFill>
                <a:latin typeface="+mn-lt"/>
                <a:cs typeface="Arial" panose="020B0604020202020204" pitchFamily="34" charset="0"/>
              </a:rPr>
              <a:t>- </a:t>
            </a:r>
            <a:r>
              <a:rPr lang="en-US" sz="1800" i="1" dirty="0">
                <a:solidFill>
                  <a:schemeClr val="accent1">
                    <a:lumMod val="50000"/>
                  </a:schemeClr>
                </a:solidFill>
                <a:latin typeface="+mn-lt"/>
                <a:cs typeface="Arial" panose="020B0604020202020204" pitchFamily="34" charset="0"/>
              </a:rPr>
              <a:t>ecosystem designed to accelerate co-innovation across industries</a:t>
            </a:r>
            <a:r>
              <a:rPr lang="lv-LV" sz="1800" i="1" dirty="0">
                <a:solidFill>
                  <a:schemeClr val="accent1">
                    <a:lumMod val="50000"/>
                  </a:schemeClr>
                </a:solidFill>
                <a:latin typeface="+mn-lt"/>
                <a:cs typeface="Arial" panose="020B0604020202020204" pitchFamily="34" charset="0"/>
              </a:rPr>
              <a:t>, </a:t>
            </a:r>
            <a:r>
              <a:rPr lang="en-US" sz="1800" i="1" dirty="0">
                <a:solidFill>
                  <a:schemeClr val="accent1">
                    <a:lumMod val="50000"/>
                  </a:schemeClr>
                </a:solidFill>
                <a:latin typeface="+mn-lt"/>
                <a:cs typeface="Arial" panose="020B0604020202020204" pitchFamily="34" charset="0"/>
              </a:rPr>
              <a:t>providing tools to make ideas ‘acceleration ready’</a:t>
            </a:r>
            <a:endParaRPr lang="lv-LV" sz="1800" i="1" dirty="0">
              <a:solidFill>
                <a:schemeClr val="accent1">
                  <a:lumMod val="50000"/>
                </a:schemeClr>
              </a:solidFill>
              <a:latin typeface="+mn-lt"/>
              <a:cs typeface="Arial" panose="020B0604020202020204" pitchFamily="34" charset="0"/>
            </a:endParaRPr>
          </a:p>
          <a:p>
            <a:r>
              <a:rPr lang="lv-LV" sz="1800" dirty="0">
                <a:solidFill>
                  <a:schemeClr val="accent1">
                    <a:lumMod val="50000"/>
                  </a:schemeClr>
                </a:solidFill>
                <a:latin typeface="+mn-lt"/>
                <a:cs typeface="Arial" panose="020B0604020202020204" pitchFamily="34" charset="0"/>
              </a:rPr>
              <a:t>Informatīvā sesija 27.02. plkst. 15.00 – 15.45 CET</a:t>
            </a:r>
          </a:p>
          <a:p>
            <a:endParaRPr lang="lv-LV" sz="1800" dirty="0">
              <a:solidFill>
                <a:schemeClr val="accent1">
                  <a:lumMod val="50000"/>
                </a:schemeClr>
              </a:solidFill>
              <a:latin typeface="+mn-lt"/>
              <a:cs typeface="Arial" panose="020B0604020202020204" pitchFamily="34" charset="0"/>
            </a:endParaRPr>
          </a:p>
          <a:p>
            <a:r>
              <a:rPr lang="en-US" sz="1800" noProof="0" dirty="0" err="1">
                <a:solidFill>
                  <a:schemeClr val="accent1">
                    <a:lumMod val="50000"/>
                  </a:schemeClr>
                </a:solidFill>
                <a:latin typeface="+mn-lt"/>
                <a:cs typeface="Arial" panose="020B0604020202020204" pitchFamily="34" charset="0"/>
                <a:hlinkClick r:id="rId4"/>
              </a:rPr>
              <a:t>Eksim</a:t>
            </a:r>
            <a:r>
              <a:rPr lang="en-US" sz="1800" noProof="0" dirty="0">
                <a:solidFill>
                  <a:schemeClr val="accent1">
                    <a:lumMod val="50000"/>
                  </a:schemeClr>
                </a:solidFill>
                <a:latin typeface="+mn-lt"/>
                <a:cs typeface="Arial" panose="020B0604020202020204" pitchFamily="34" charset="0"/>
                <a:hlinkClick r:id="rId4"/>
              </a:rPr>
              <a:t> Ventures</a:t>
            </a:r>
            <a:r>
              <a:rPr lang="en-US" sz="1800" noProof="0" dirty="0">
                <a:solidFill>
                  <a:schemeClr val="accent1">
                    <a:lumMod val="50000"/>
                  </a:schemeClr>
                </a:solidFill>
                <a:latin typeface="+mn-lt"/>
                <a:cs typeface="Arial" panose="020B0604020202020204" pitchFamily="34" charset="0"/>
              </a:rPr>
              <a:t> </a:t>
            </a:r>
            <a:r>
              <a:rPr lang="lv-LV" sz="1800" dirty="0">
                <a:solidFill>
                  <a:schemeClr val="accent1">
                    <a:lumMod val="50000"/>
                  </a:schemeClr>
                </a:solidFill>
                <a:latin typeface="+mn-lt"/>
                <a:cs typeface="Arial" panose="020B0604020202020204" pitchFamily="34" charset="0"/>
              </a:rPr>
              <a:t>– </a:t>
            </a:r>
            <a:r>
              <a:rPr lang="en-US" sz="1800" i="1" noProof="0" dirty="0">
                <a:solidFill>
                  <a:schemeClr val="accent1">
                    <a:lumMod val="50000"/>
                  </a:schemeClr>
                </a:solidFill>
                <a:latin typeface="+mn-lt"/>
                <a:cs typeface="Arial" panose="020B0604020202020204" pitchFamily="34" charset="0"/>
              </a:rPr>
              <a:t>looking to invest</a:t>
            </a:r>
            <a:r>
              <a:rPr lang="lv-LV" sz="1800" i="1" noProof="0" dirty="0">
                <a:solidFill>
                  <a:schemeClr val="accent1">
                    <a:lumMod val="50000"/>
                  </a:schemeClr>
                </a:solidFill>
                <a:latin typeface="+mn-lt"/>
                <a:cs typeface="Arial" panose="020B0604020202020204" pitchFamily="34" charset="0"/>
              </a:rPr>
              <a:t> </a:t>
            </a:r>
            <a:r>
              <a:rPr lang="en-US" sz="1800" i="1" noProof="0" dirty="0">
                <a:solidFill>
                  <a:schemeClr val="accent1">
                    <a:lumMod val="50000"/>
                  </a:schemeClr>
                </a:solidFill>
                <a:latin typeface="+mn-lt"/>
                <a:cs typeface="Arial" panose="020B0604020202020204" pitchFamily="34" charset="0"/>
              </a:rPr>
              <a:t>a $25M fund with ticket sizes ranging from $50K to $1M in SMEs related to mobility, fintech, health-tech and wellness, food and retail, HR-tech, AI (autonomous driving and co-bots)</a:t>
            </a:r>
            <a:endParaRPr lang="lv-LV" sz="1800" i="1" noProof="0" dirty="0">
              <a:solidFill>
                <a:schemeClr val="accent1">
                  <a:lumMod val="50000"/>
                </a:schemeClr>
              </a:solidFill>
              <a:latin typeface="+mn-lt"/>
              <a:cs typeface="Arial" panose="020B0604020202020204" pitchFamily="34" charset="0"/>
            </a:endParaRPr>
          </a:p>
          <a:p>
            <a:r>
              <a:rPr lang="lv-LV" sz="1800" noProof="0" dirty="0">
                <a:solidFill>
                  <a:schemeClr val="accent1">
                    <a:lumMod val="50000"/>
                  </a:schemeClr>
                </a:solidFill>
                <a:latin typeface="+mn-lt"/>
                <a:cs typeface="Arial" panose="020B0604020202020204" pitchFamily="34" charset="0"/>
              </a:rPr>
              <a:t>Informatīvā sesija 18.02. plkst. 15.00-15.45 CET</a:t>
            </a:r>
          </a:p>
          <a:p>
            <a:endParaRPr lang="lv-LV" sz="1800" dirty="0">
              <a:solidFill>
                <a:schemeClr val="accent1">
                  <a:lumMod val="50000"/>
                </a:schemeClr>
              </a:solidFill>
              <a:latin typeface="+mn-lt"/>
              <a:cs typeface="Arial" panose="020B0604020202020204" pitchFamily="34" charset="0"/>
            </a:endParaRPr>
          </a:p>
          <a:p>
            <a:r>
              <a:rPr lang="en-US" sz="1800" noProof="0" dirty="0">
                <a:solidFill>
                  <a:schemeClr val="accent1">
                    <a:lumMod val="50000"/>
                  </a:schemeClr>
                </a:solidFill>
                <a:latin typeface="+mn-lt"/>
                <a:cs typeface="Arial" panose="020B0604020202020204" pitchFamily="34" charset="0"/>
                <a:hlinkClick r:id="rId5"/>
              </a:rPr>
              <a:t>Turkish Airlines</a:t>
            </a:r>
            <a:r>
              <a:rPr lang="lv-LV" sz="1800" noProof="0" dirty="0">
                <a:solidFill>
                  <a:schemeClr val="accent1">
                    <a:lumMod val="50000"/>
                  </a:schemeClr>
                </a:solidFill>
                <a:latin typeface="+mn-lt"/>
                <a:cs typeface="Arial" panose="020B0604020202020204" pitchFamily="34" charset="0"/>
                <a:hlinkClick r:id="rId5"/>
              </a:rPr>
              <a:t> </a:t>
            </a:r>
            <a:r>
              <a:rPr lang="lv-LV" sz="1800" noProof="0" dirty="0">
                <a:solidFill>
                  <a:schemeClr val="accent1">
                    <a:lumMod val="50000"/>
                  </a:schemeClr>
                </a:solidFill>
                <a:latin typeface="+mn-lt"/>
                <a:cs typeface="Arial" panose="020B0604020202020204" pitchFamily="34" charset="0"/>
              </a:rPr>
              <a:t>– </a:t>
            </a:r>
            <a:r>
              <a:rPr lang="en-US" sz="1800" i="1" noProof="0" dirty="0">
                <a:solidFill>
                  <a:schemeClr val="accent1">
                    <a:lumMod val="50000"/>
                  </a:schemeClr>
                </a:solidFill>
                <a:latin typeface="+mn-lt"/>
                <a:cs typeface="Arial" panose="020B0604020202020204" pitchFamily="34" charset="0"/>
              </a:rPr>
              <a:t>how to participate in the Turkish Airlines Terminal ‘Ecosystem Discovery Program’</a:t>
            </a:r>
            <a:endParaRPr lang="lv-LV" sz="1800" i="1" noProof="0" dirty="0">
              <a:solidFill>
                <a:schemeClr val="accent1">
                  <a:lumMod val="50000"/>
                </a:schemeClr>
              </a:solidFill>
              <a:latin typeface="+mn-lt"/>
              <a:cs typeface="Arial" panose="020B0604020202020204" pitchFamily="34" charset="0"/>
            </a:endParaRPr>
          </a:p>
          <a:p>
            <a:r>
              <a:rPr lang="lv-LV" sz="1800" dirty="0">
                <a:solidFill>
                  <a:schemeClr val="accent1">
                    <a:lumMod val="50000"/>
                  </a:schemeClr>
                </a:solidFill>
                <a:latin typeface="+mn-lt"/>
                <a:cs typeface="Arial" panose="020B0604020202020204" pitchFamily="34" charset="0"/>
              </a:rPr>
              <a:t>Informatīvā sesija 19.02 plkst. 15.00-15.45 CET</a:t>
            </a:r>
          </a:p>
          <a:p>
            <a:endParaRPr lang="en-US" sz="1800" noProof="0" dirty="0">
              <a:solidFill>
                <a:schemeClr val="accent1">
                  <a:lumMod val="50000"/>
                </a:schemeClr>
              </a:solidFill>
              <a:latin typeface="+mn-lt"/>
              <a:cs typeface="Arial" panose="020B0604020202020204" pitchFamily="34" charset="0"/>
            </a:endParaRPr>
          </a:p>
          <a:p>
            <a:r>
              <a:rPr lang="lv-LV" sz="1800" dirty="0">
                <a:solidFill>
                  <a:schemeClr val="accent1">
                    <a:lumMod val="50000"/>
                  </a:schemeClr>
                </a:solidFill>
                <a:latin typeface="+mn-lt"/>
                <a:cs typeface="Arial" panose="020B0604020202020204" pitchFamily="34" charset="0"/>
                <a:hlinkClick r:id="rId6"/>
              </a:rPr>
              <a:t>Carl Zeiss AG </a:t>
            </a:r>
            <a:r>
              <a:rPr lang="lv-LV" sz="1800" dirty="0">
                <a:solidFill>
                  <a:schemeClr val="accent1">
                    <a:lumMod val="50000"/>
                  </a:schemeClr>
                </a:solidFill>
                <a:latin typeface="+mn-lt"/>
                <a:cs typeface="Arial" panose="020B0604020202020204" pitchFamily="34" charset="0"/>
              </a:rPr>
              <a:t>- </a:t>
            </a:r>
            <a:r>
              <a:rPr lang="en-US" sz="1800" i="1" dirty="0">
                <a:solidFill>
                  <a:schemeClr val="accent1">
                    <a:lumMod val="50000"/>
                  </a:schemeClr>
                </a:solidFill>
                <a:latin typeface="+mn-lt"/>
                <a:cs typeface="Arial" panose="020B0604020202020204" pitchFamily="34" charset="0"/>
              </a:rPr>
              <a:t>Open Field Farming Equipment Augmentation</a:t>
            </a:r>
            <a:r>
              <a:rPr lang="lv-LV" sz="1800" i="1" dirty="0">
                <a:solidFill>
                  <a:schemeClr val="accent1">
                    <a:lumMod val="50000"/>
                  </a:schemeClr>
                </a:solidFill>
                <a:latin typeface="+mn-lt"/>
                <a:cs typeface="Arial" panose="020B0604020202020204" pitchFamily="34" charset="0"/>
              </a:rPr>
              <a:t> </a:t>
            </a:r>
            <a:r>
              <a:rPr lang="en-US" sz="1800" i="1" dirty="0">
                <a:solidFill>
                  <a:schemeClr val="accent1">
                    <a:lumMod val="50000"/>
                  </a:schemeClr>
                </a:solidFill>
                <a:latin typeface="+mn-lt"/>
                <a:cs typeface="Arial" panose="020B0604020202020204" pitchFamily="34" charset="0"/>
              </a:rPr>
              <a:t>Challenge </a:t>
            </a:r>
            <a:endParaRPr lang="lv-LV" sz="1800" i="1" dirty="0">
              <a:solidFill>
                <a:schemeClr val="accent1">
                  <a:lumMod val="50000"/>
                </a:schemeClr>
              </a:solidFill>
              <a:latin typeface="+mn-lt"/>
              <a:cs typeface="Arial" panose="020B0604020202020204" pitchFamily="34" charset="0"/>
            </a:endParaRPr>
          </a:p>
          <a:p>
            <a:r>
              <a:rPr lang="lv-LV" sz="1800" dirty="0">
                <a:solidFill>
                  <a:schemeClr val="accent1">
                    <a:lumMod val="50000"/>
                  </a:schemeClr>
                </a:solidFill>
                <a:latin typeface="+mn-lt"/>
                <a:cs typeface="Arial" panose="020B0604020202020204" pitchFamily="34" charset="0"/>
              </a:rPr>
              <a:t>Informatīvā sesija 20.02. plkst. 15.00-16.00 CET</a:t>
            </a:r>
          </a:p>
          <a:p>
            <a:endParaRPr lang="lv-LV" sz="1800" dirty="0">
              <a:solidFill>
                <a:schemeClr val="accent1">
                  <a:lumMod val="50000"/>
                </a:schemeClr>
              </a:solidFill>
              <a:latin typeface="+mn-lt"/>
              <a:cs typeface="Arial" panose="020B0604020202020204" pitchFamily="34" charset="0"/>
            </a:endParaRPr>
          </a:p>
        </p:txBody>
      </p:sp>
      <p:pic>
        <p:nvPicPr>
          <p:cNvPr id="5" name="Picture 4" descr="A picture containing shape&#10;&#10;Description automatically generated">
            <a:extLst>
              <a:ext uri="{FF2B5EF4-FFF2-40B4-BE49-F238E27FC236}">
                <a16:creationId xmlns:a16="http://schemas.microsoft.com/office/drawing/2014/main" id="{9D3EAC06-3F2E-3AD4-F4F1-BBB90D05AD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8" name="Picture 7" descr="A picture containing shape&#10;&#10;Description automatically generated">
            <a:extLst>
              <a:ext uri="{FF2B5EF4-FFF2-40B4-BE49-F238E27FC236}">
                <a16:creationId xmlns:a16="http://schemas.microsoft.com/office/drawing/2014/main" id="{45C27757-500D-E9DE-EC02-F99E62B557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11" name="Title 1">
            <a:extLst>
              <a:ext uri="{FF2B5EF4-FFF2-40B4-BE49-F238E27FC236}">
                <a16:creationId xmlns:a16="http://schemas.microsoft.com/office/drawing/2014/main" id="{DF8EC516-5C63-E029-48A1-7EE1F7558FD4}"/>
              </a:ext>
            </a:extLst>
          </p:cNvPr>
          <p:cNvSpPr>
            <a:spLocks noGrp="1"/>
          </p:cNvSpPr>
          <p:nvPr>
            <p:ph type="title"/>
          </p:nvPr>
        </p:nvSpPr>
        <p:spPr>
          <a:xfrm>
            <a:off x="1975137" y="571360"/>
            <a:ext cx="6787863" cy="705171"/>
          </a:xfrm>
        </p:spPr>
        <p:txBody>
          <a:bodyPr>
            <a:normAutofit fontScale="90000"/>
          </a:bodyPr>
          <a:lstStyle/>
          <a:p>
            <a:pPr algn="ctr"/>
            <a:r>
              <a:rPr lang="lv-LV" sz="2700" dirty="0">
                <a:solidFill>
                  <a:srgbClr val="7030A0"/>
                </a:solidFill>
              </a:rPr>
              <a:t>Eiropas partnerība </a:t>
            </a:r>
            <a:r>
              <a:rPr lang="lv-LV" sz="2700" i="1" dirty="0" err="1">
                <a:solidFill>
                  <a:srgbClr val="7030A0"/>
                </a:solidFill>
              </a:rPr>
              <a:t>Innovative</a:t>
            </a:r>
            <a:r>
              <a:rPr lang="lv-LV" sz="2700" i="1" dirty="0">
                <a:solidFill>
                  <a:srgbClr val="7030A0"/>
                </a:solidFill>
              </a:rPr>
              <a:t> </a:t>
            </a:r>
            <a:r>
              <a:rPr lang="lv-LV" sz="2700" i="1" dirty="0" err="1">
                <a:solidFill>
                  <a:srgbClr val="7030A0"/>
                </a:solidFill>
              </a:rPr>
              <a:t>SMEs</a:t>
            </a:r>
            <a:r>
              <a:rPr lang="lv-LV" sz="2700" dirty="0">
                <a:solidFill>
                  <a:srgbClr val="7030A0"/>
                </a:solidFill>
              </a:rPr>
              <a:t>:</a:t>
            </a:r>
            <a:r>
              <a:rPr lang="lv-LV" sz="2700" i="1" dirty="0">
                <a:solidFill>
                  <a:srgbClr val="7030A0"/>
                </a:solidFill>
              </a:rPr>
              <a:t> </a:t>
            </a:r>
            <a:br>
              <a:rPr lang="lv-LV" sz="2700" i="1" dirty="0">
                <a:solidFill>
                  <a:srgbClr val="7030A0"/>
                </a:solidFill>
              </a:rPr>
            </a:br>
            <a:r>
              <a:rPr lang="lv-LV" sz="2700" i="1" dirty="0" err="1">
                <a:solidFill>
                  <a:srgbClr val="7030A0"/>
                </a:solidFill>
              </a:rPr>
              <a:t>Investment</a:t>
            </a:r>
            <a:r>
              <a:rPr lang="lv-LV" sz="2700" i="1" dirty="0">
                <a:solidFill>
                  <a:srgbClr val="7030A0"/>
                </a:solidFill>
              </a:rPr>
              <a:t> </a:t>
            </a:r>
            <a:r>
              <a:rPr lang="lv-LV" sz="2700" i="1" dirty="0" err="1">
                <a:solidFill>
                  <a:srgbClr val="7030A0"/>
                </a:solidFill>
              </a:rPr>
              <a:t>readiness</a:t>
            </a:r>
            <a:r>
              <a:rPr lang="lv-LV" sz="2700" i="1" dirty="0">
                <a:solidFill>
                  <a:srgbClr val="7030A0"/>
                </a:solidFill>
              </a:rPr>
              <a:t> programme</a:t>
            </a:r>
            <a:endParaRPr lang="lv-LV" dirty="0">
              <a:solidFill>
                <a:srgbClr val="7030A0"/>
              </a:solidFill>
            </a:endParaRPr>
          </a:p>
        </p:txBody>
      </p:sp>
      <p:pic>
        <p:nvPicPr>
          <p:cNvPr id="2" name="Picture 1" descr="A close-up of a logo&#10;&#10;AI-generated content may be incorrect.">
            <a:extLst>
              <a:ext uri="{FF2B5EF4-FFF2-40B4-BE49-F238E27FC236}">
                <a16:creationId xmlns:a16="http://schemas.microsoft.com/office/drawing/2014/main" id="{3A8A6795-7860-9E52-9D2C-E69B7760C56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572000" y="6275338"/>
            <a:ext cx="1523020" cy="570666"/>
          </a:xfrm>
          <a:prstGeom prst="rect">
            <a:avLst/>
          </a:prstGeom>
        </p:spPr>
      </p:pic>
    </p:spTree>
    <p:extLst>
      <p:ext uri="{BB962C8B-B14F-4D97-AF65-F5344CB8AC3E}">
        <p14:creationId xmlns:p14="http://schemas.microsoft.com/office/powerpoint/2010/main" val="2483373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ADCBAC5-80F9-2CA8-623A-A1A24CA56784}"/>
              </a:ext>
            </a:extLst>
          </p:cNvPr>
          <p:cNvSpPr>
            <a:spLocks noGrp="1"/>
          </p:cNvSpPr>
          <p:nvPr>
            <p:ph type="title"/>
          </p:nvPr>
        </p:nvSpPr>
        <p:spPr>
          <a:xfrm>
            <a:off x="2100109" y="2713631"/>
            <a:ext cx="5905500" cy="582662"/>
          </a:xfrm>
        </p:spPr>
        <p:txBody>
          <a:bodyPr>
            <a:normAutofit/>
          </a:bodyPr>
          <a:lstStyle/>
          <a:p>
            <a:pPr algn="ctr"/>
            <a:r>
              <a:rPr lang="lv-LV">
                <a:solidFill>
                  <a:srgbClr val="7030A0"/>
                </a:solidFill>
              </a:rPr>
              <a:t>Valsts budžeta finansējums</a:t>
            </a:r>
          </a:p>
        </p:txBody>
      </p:sp>
    </p:spTree>
    <p:extLst>
      <p:ext uri="{BB962C8B-B14F-4D97-AF65-F5344CB8AC3E}">
        <p14:creationId xmlns:p14="http://schemas.microsoft.com/office/powerpoint/2010/main" val="4255836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ADCBAC5-80F9-2CA8-623A-A1A24CA56784}"/>
              </a:ext>
            </a:extLst>
          </p:cNvPr>
          <p:cNvSpPr>
            <a:spLocks noGrp="1"/>
          </p:cNvSpPr>
          <p:nvPr>
            <p:ph type="title"/>
          </p:nvPr>
        </p:nvSpPr>
        <p:spPr>
          <a:xfrm>
            <a:off x="2181225" y="781593"/>
            <a:ext cx="5905500" cy="582662"/>
          </a:xfrm>
        </p:spPr>
        <p:txBody>
          <a:bodyPr>
            <a:normAutofit fontScale="90000"/>
          </a:bodyPr>
          <a:lstStyle/>
          <a:p>
            <a:r>
              <a:rPr lang="lv-LV">
                <a:solidFill>
                  <a:srgbClr val="7030A0"/>
                </a:solidFill>
              </a:rPr>
              <a:t>Valsts budžeta finansējuma apmērs</a:t>
            </a:r>
          </a:p>
        </p:txBody>
      </p:sp>
      <p:sp>
        <p:nvSpPr>
          <p:cNvPr id="8" name="TextBox 7">
            <a:extLst>
              <a:ext uri="{FF2B5EF4-FFF2-40B4-BE49-F238E27FC236}">
                <a16:creationId xmlns:a16="http://schemas.microsoft.com/office/drawing/2014/main" id="{303FB502-7E0F-67E8-FCD7-892BA55D102A}"/>
              </a:ext>
            </a:extLst>
          </p:cNvPr>
          <p:cNvSpPr txBox="1"/>
          <p:nvPr/>
        </p:nvSpPr>
        <p:spPr>
          <a:xfrm>
            <a:off x="600074" y="2124074"/>
            <a:ext cx="7686675" cy="4508927"/>
          </a:xfrm>
          <a:prstGeom prst="rect">
            <a:avLst/>
          </a:prstGeom>
          <a:noFill/>
        </p:spPr>
        <p:txBody>
          <a:bodyPr wrap="square" rtlCol="0">
            <a:spAutoFit/>
          </a:bodyPr>
          <a:lstStyle/>
          <a:p>
            <a:r>
              <a:rPr lang="lv-LV" sz="1800" dirty="0">
                <a:solidFill>
                  <a:schemeClr val="accent1">
                    <a:lumMod val="50000"/>
                  </a:schemeClr>
                </a:solidFill>
              </a:rPr>
              <a:t>Latvijas dalībnieks projektā var saņemt līdz 100 000 EUR/ gadā</a:t>
            </a:r>
          </a:p>
          <a:p>
            <a:endParaRPr lang="lv-LV" sz="1800" dirty="0">
              <a:solidFill>
                <a:schemeClr val="accent1">
                  <a:lumMod val="50000"/>
                </a:schemeClr>
              </a:solidFill>
            </a:endParaRPr>
          </a:p>
          <a:p>
            <a:r>
              <a:rPr lang="lv-LV" sz="1800" dirty="0">
                <a:solidFill>
                  <a:schemeClr val="accent1">
                    <a:lumMod val="50000"/>
                  </a:schemeClr>
                </a:solidFill>
              </a:rPr>
              <a:t>Ja projektā piedalās vairāki dalībnieki no Latvijas, katrs var saņemt valsts budžeta finansējumu līdz 100 000 EUR/gadā</a:t>
            </a:r>
          </a:p>
          <a:p>
            <a:endParaRPr lang="lv-LV" sz="1800" dirty="0">
              <a:solidFill>
                <a:schemeClr val="accent1">
                  <a:lumMod val="50000"/>
                </a:schemeClr>
              </a:solidFill>
            </a:endParaRPr>
          </a:p>
          <a:p>
            <a:r>
              <a:rPr lang="lv-LV" sz="1800" dirty="0">
                <a:solidFill>
                  <a:schemeClr val="accent1">
                    <a:lumMod val="50000"/>
                  </a:schemeClr>
                </a:solidFill>
              </a:rPr>
              <a:t>Valsts budžeta finansējumu var saņemt:</a:t>
            </a:r>
          </a:p>
          <a:p>
            <a:pPr marL="285750" indent="-285750">
              <a:buFont typeface="Wingdings" panose="05000000000000000000" pitchFamily="2" charset="2"/>
              <a:buChar char="ü"/>
            </a:pPr>
            <a:r>
              <a:rPr lang="lv-LV" sz="1800" dirty="0">
                <a:solidFill>
                  <a:schemeClr val="accent1">
                    <a:lumMod val="50000"/>
                  </a:schemeClr>
                </a:solidFill>
              </a:rPr>
              <a:t>mazie un vidējie uzņēmumi,</a:t>
            </a:r>
          </a:p>
          <a:p>
            <a:pPr marL="285750" indent="-285750">
              <a:buFont typeface="Wingdings" panose="05000000000000000000" pitchFamily="2" charset="2"/>
              <a:buChar char="ü"/>
            </a:pPr>
            <a:r>
              <a:rPr lang="lv-LV" sz="1800" dirty="0">
                <a:solidFill>
                  <a:schemeClr val="accent1">
                    <a:lumMod val="50000"/>
                  </a:schemeClr>
                </a:solidFill>
              </a:rPr>
              <a:t>lielie uzņēmumi</a:t>
            </a:r>
          </a:p>
          <a:p>
            <a:pPr marL="285750" indent="-285750">
              <a:buFont typeface="Wingdings" panose="05000000000000000000" pitchFamily="2" charset="2"/>
              <a:buChar char="ü"/>
            </a:pPr>
            <a:r>
              <a:rPr lang="lv-LV" sz="1800" dirty="0">
                <a:solidFill>
                  <a:schemeClr val="accent1">
                    <a:lumMod val="50000"/>
                  </a:schemeClr>
                </a:solidFill>
              </a:rPr>
              <a:t>zinātniskās institūcijas – zinātniskie institūti, universitātes, augstskolas</a:t>
            </a:r>
          </a:p>
          <a:p>
            <a:pPr marL="285750" indent="-285750">
              <a:buFont typeface="Wingdings" panose="05000000000000000000" pitchFamily="2" charset="2"/>
              <a:buChar char="ü"/>
            </a:pPr>
            <a:endParaRPr lang="lv-LV" sz="1800" dirty="0">
              <a:solidFill>
                <a:schemeClr val="accent1">
                  <a:lumMod val="50000"/>
                </a:schemeClr>
              </a:solidFill>
            </a:endParaRPr>
          </a:p>
          <a:p>
            <a:pPr marL="285750" indent="-285750">
              <a:buFont typeface="Wingdings" panose="05000000000000000000" pitchFamily="2" charset="2"/>
              <a:buChar char="ü"/>
            </a:pPr>
            <a:endParaRPr lang="lv-LV" sz="1800" dirty="0">
              <a:solidFill>
                <a:schemeClr val="accent1">
                  <a:lumMod val="50000"/>
                </a:schemeClr>
              </a:solidFill>
            </a:endParaRPr>
          </a:p>
          <a:p>
            <a:pPr marL="285750" indent="-285750">
              <a:buFont typeface="Wingdings" panose="05000000000000000000" pitchFamily="2" charset="2"/>
              <a:buChar char="ü"/>
            </a:pPr>
            <a:endParaRPr lang="lv-LV" sz="1800" dirty="0">
              <a:solidFill>
                <a:schemeClr val="accent1">
                  <a:lumMod val="50000"/>
                </a:schemeClr>
              </a:solidFill>
            </a:endParaRPr>
          </a:p>
          <a:p>
            <a:r>
              <a:rPr lang="lv-LV" sz="1800" dirty="0">
                <a:solidFill>
                  <a:schemeClr val="accent1">
                    <a:lumMod val="50000"/>
                  </a:schemeClr>
                </a:solidFill>
              </a:rPr>
              <a:t>Katrā konkursā paredzēts 600 000 EUR valsts finansējums. Ja konkursā ir vairāki virsslieksni sasnieguši projekti ar Latvijas dalībniekiem, valsts finansējumu var palielināt.</a:t>
            </a:r>
          </a:p>
          <a:p>
            <a:endParaRPr lang="lv-LV" dirty="0"/>
          </a:p>
        </p:txBody>
      </p:sp>
    </p:spTree>
    <p:extLst>
      <p:ext uri="{BB962C8B-B14F-4D97-AF65-F5344CB8AC3E}">
        <p14:creationId xmlns:p14="http://schemas.microsoft.com/office/powerpoint/2010/main" val="287448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81225" y="776559"/>
            <a:ext cx="5905500" cy="582662"/>
          </a:xfrm>
        </p:spPr>
        <p:txBody>
          <a:bodyPr>
            <a:normAutofit/>
          </a:bodyPr>
          <a:lstStyle/>
          <a:p>
            <a:r>
              <a:rPr lang="lv-LV">
                <a:solidFill>
                  <a:srgbClr val="7030A0"/>
                </a:solidFill>
              </a:rPr>
              <a:t>Prasības pretendentiem</a:t>
            </a:r>
          </a:p>
        </p:txBody>
      </p:sp>
      <p:sp>
        <p:nvSpPr>
          <p:cNvPr id="3" name="TextBox 2">
            <a:extLst>
              <a:ext uri="{FF2B5EF4-FFF2-40B4-BE49-F238E27FC236}">
                <a16:creationId xmlns:a16="http://schemas.microsoft.com/office/drawing/2014/main" id="{DB8E8461-6DB4-E1E6-D4BA-652094190E4D}"/>
              </a:ext>
            </a:extLst>
          </p:cNvPr>
          <p:cNvSpPr txBox="1"/>
          <p:nvPr/>
        </p:nvSpPr>
        <p:spPr>
          <a:xfrm>
            <a:off x="218661" y="1741418"/>
            <a:ext cx="8811039" cy="5293757"/>
          </a:xfrm>
          <a:prstGeom prst="rect">
            <a:avLst/>
          </a:prstGeom>
          <a:noFill/>
        </p:spPr>
        <p:txBody>
          <a:bodyPr wrap="square" rtlCol="0">
            <a:spAutoFit/>
          </a:bodyPr>
          <a:lstStyle/>
          <a:p>
            <a:pPr marL="285750" indent="-285750">
              <a:spcAft>
                <a:spcPts val="200"/>
              </a:spcAft>
              <a:buFont typeface="Wingdings" panose="05000000000000000000" pitchFamily="2" charset="2"/>
              <a:buChar char="ü"/>
            </a:pPr>
            <a:r>
              <a:rPr lang="lv-LV" sz="1800" dirty="0">
                <a:solidFill>
                  <a:schemeClr val="accent1">
                    <a:lumMod val="50000"/>
                  </a:schemeClr>
                </a:solidFill>
              </a:rPr>
              <a:t>Ir tieši atbildīgs par projekta sagatavošanu un izpildi</a:t>
            </a:r>
          </a:p>
          <a:p>
            <a:pPr marL="285750" indent="-285750">
              <a:spcAft>
                <a:spcPts val="200"/>
              </a:spcAft>
              <a:buFont typeface="Wingdings" panose="05000000000000000000" pitchFamily="2" charset="2"/>
              <a:buChar char="ü"/>
            </a:pPr>
            <a:r>
              <a:rPr lang="lv-LV" sz="1800" u="sng" dirty="0">
                <a:solidFill>
                  <a:schemeClr val="accent1">
                    <a:lumMod val="50000"/>
                  </a:schemeClr>
                </a:solidFill>
              </a:rPr>
              <a:t>Uzņēmumam</a:t>
            </a:r>
            <a:r>
              <a:rPr lang="lv-LV" sz="1800" dirty="0">
                <a:solidFill>
                  <a:schemeClr val="accent1">
                    <a:lumMod val="50000"/>
                  </a:schemeClr>
                </a:solidFill>
              </a:rPr>
              <a:t> ir jābūt privāto tiesību juridiskām personām un jābūt reģistrētām Latvijas Republikas Uzņēmumu reģistra Komercreģistrā</a:t>
            </a:r>
          </a:p>
          <a:p>
            <a:pPr marL="285750" indent="-285750">
              <a:spcAft>
                <a:spcPts val="200"/>
              </a:spcAft>
              <a:buFont typeface="Wingdings" panose="05000000000000000000" pitchFamily="2" charset="2"/>
              <a:buChar char="ü"/>
            </a:pPr>
            <a:r>
              <a:rPr lang="lv-LV" sz="1800" u="sng" dirty="0">
                <a:solidFill>
                  <a:schemeClr val="accent1">
                    <a:lumMod val="50000"/>
                  </a:schemeClr>
                </a:solidFill>
              </a:rPr>
              <a:t>Zinātniskajiem institūtiem, universitātēm </a:t>
            </a:r>
            <a:r>
              <a:rPr lang="lv-LV" sz="1800" dirty="0">
                <a:solidFill>
                  <a:schemeClr val="accent1">
                    <a:lumMod val="50000"/>
                  </a:schemeClr>
                </a:solidFill>
              </a:rPr>
              <a:t>ir jābūt reģistrētām Zinātnisko institūciju reģistrā</a:t>
            </a:r>
          </a:p>
          <a:p>
            <a:pPr marL="285750" indent="-285750">
              <a:spcAft>
                <a:spcPts val="200"/>
              </a:spcAft>
              <a:buFont typeface="Wingdings" panose="05000000000000000000" pitchFamily="2" charset="2"/>
              <a:buChar char="ü"/>
            </a:pPr>
            <a:r>
              <a:rPr lang="lv-LV" sz="1800" u="sng" dirty="0">
                <a:solidFill>
                  <a:schemeClr val="accent1">
                    <a:lumMod val="50000"/>
                  </a:schemeClr>
                </a:solidFill>
              </a:rPr>
              <a:t>Uzņēmumiem</a:t>
            </a:r>
            <a:r>
              <a:rPr lang="lv-LV" sz="1800" dirty="0">
                <a:solidFill>
                  <a:schemeClr val="accent1">
                    <a:lumMod val="50000"/>
                  </a:schemeClr>
                </a:solidFill>
              </a:rPr>
              <a:t> ir jāiesniedz pēdējo divu gadu finanšu pārskati (uzņēmumam ir jābūt reģistrētam vismaz pirms diviem gadiem)</a:t>
            </a:r>
          </a:p>
          <a:p>
            <a:pPr marL="285750" indent="-285750">
              <a:spcAft>
                <a:spcPts val="200"/>
              </a:spcAft>
              <a:buFont typeface="Wingdings" panose="05000000000000000000" pitchFamily="2" charset="2"/>
              <a:buChar char="ü"/>
            </a:pPr>
            <a:r>
              <a:rPr lang="lv-LV" sz="1800" u="sng" dirty="0">
                <a:solidFill>
                  <a:schemeClr val="accent1">
                    <a:lumMod val="50000"/>
                  </a:schemeClr>
                </a:solidFill>
              </a:rPr>
              <a:t>Zinātniskajiem institūtiem, universitātēm</a:t>
            </a:r>
            <a:r>
              <a:rPr lang="lv-LV" sz="1800" dirty="0">
                <a:solidFill>
                  <a:schemeClr val="accent1">
                    <a:lumMod val="50000"/>
                  </a:schemeClr>
                </a:solidFill>
              </a:rPr>
              <a:t> jāiesniedz publiskie pārskati par pēdējiem diviem pārskata gadiem</a:t>
            </a:r>
          </a:p>
          <a:p>
            <a:pPr marL="285750" indent="-285750">
              <a:spcAft>
                <a:spcPts val="200"/>
              </a:spcAft>
              <a:buFont typeface="Wingdings" panose="05000000000000000000" pitchFamily="2" charset="2"/>
              <a:buChar char="ü"/>
            </a:pPr>
            <a:r>
              <a:rPr lang="lv-LV" sz="1800" dirty="0">
                <a:solidFill>
                  <a:schemeClr val="accent1">
                    <a:lumMod val="50000"/>
                  </a:schemeClr>
                </a:solidFill>
              </a:rPr>
              <a:t>Tam nedrīkst būt nodokļu parādu, ierosināts maksātnespējas process, nav sodīts, nav grūtībās nonācis uzņēmums vai jebkādi citi juridiski, t.sk., noteiktas sankcijas,  vai finansiāli pārkāpumi, kas liedz saņemt valsts budžeta finansējumu</a:t>
            </a:r>
          </a:p>
          <a:p>
            <a:pPr marL="285750" indent="-285750">
              <a:spcAft>
                <a:spcPts val="200"/>
              </a:spcAft>
              <a:buFont typeface="Wingdings" panose="05000000000000000000" pitchFamily="2" charset="2"/>
              <a:buChar char="ü"/>
            </a:pPr>
            <a:r>
              <a:rPr lang="lv-LV" sz="1800" dirty="0">
                <a:solidFill>
                  <a:schemeClr val="accent1">
                    <a:lumMod val="50000"/>
                  </a:schemeClr>
                </a:solidFill>
              </a:rPr>
              <a:t>Tas nesaņem citu publisko finansējumu (valsts budžeta, Eiropas Savienības finanšu avoti vai citi finanšu avoti) par tām pašām projekta attiecināmajām izmaksām un darbībām</a:t>
            </a:r>
          </a:p>
          <a:p>
            <a:pPr marL="285750" indent="-285750">
              <a:spcAft>
                <a:spcPts val="200"/>
              </a:spcAft>
              <a:buFont typeface="Wingdings" panose="05000000000000000000" pitchFamily="2" charset="2"/>
              <a:buChar char="ü"/>
            </a:pPr>
            <a:r>
              <a:rPr lang="lv-LV" sz="1800" u="sng" dirty="0">
                <a:solidFill>
                  <a:schemeClr val="accent1">
                    <a:lumMod val="50000"/>
                  </a:schemeClr>
                </a:solidFill>
              </a:rPr>
              <a:t>Uzņēmums</a:t>
            </a:r>
            <a:r>
              <a:rPr lang="lv-LV" sz="1800" dirty="0">
                <a:solidFill>
                  <a:schemeClr val="accent1">
                    <a:lumMod val="50000"/>
                  </a:schemeClr>
                </a:solidFill>
              </a:rPr>
              <a:t>, saņemot valsts atbalstu, nodala projekta attiecināmās izmaksas no pārējās uzņēmuma saimnieciskās darbības</a:t>
            </a:r>
          </a:p>
          <a:p>
            <a:pPr marL="285750" indent="-285750">
              <a:spcAft>
                <a:spcPts val="200"/>
              </a:spcAft>
              <a:buFont typeface="Wingdings" panose="05000000000000000000" pitchFamily="2" charset="2"/>
              <a:buChar char="ü"/>
            </a:pPr>
            <a:r>
              <a:rPr lang="lv-LV" sz="1800" u="sng" dirty="0">
                <a:solidFill>
                  <a:schemeClr val="accent1">
                    <a:lumMod val="50000"/>
                  </a:schemeClr>
                </a:solidFill>
              </a:rPr>
              <a:t>Zinātniskie institūti, universitātes</a:t>
            </a:r>
            <a:r>
              <a:rPr lang="lv-LV" sz="1800" dirty="0">
                <a:solidFill>
                  <a:schemeClr val="accent1">
                    <a:lumMod val="50000"/>
                  </a:schemeClr>
                </a:solidFill>
              </a:rPr>
              <a:t>, saņemot valsts līdzfinansējumu, nodala projekta attiecināmās izmaksas no pārējās organizācijas finanšu plūsmas</a:t>
            </a:r>
          </a:p>
          <a:p>
            <a:endParaRPr lang="lv-LV" dirty="0"/>
          </a:p>
        </p:txBody>
      </p:sp>
    </p:spTree>
    <p:extLst>
      <p:ext uri="{BB962C8B-B14F-4D97-AF65-F5344CB8AC3E}">
        <p14:creationId xmlns:p14="http://schemas.microsoft.com/office/powerpoint/2010/main" val="3661948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ADCBAC5-80F9-2CA8-623A-A1A24CA56784}"/>
              </a:ext>
            </a:extLst>
          </p:cNvPr>
          <p:cNvSpPr>
            <a:spLocks noGrp="1"/>
          </p:cNvSpPr>
          <p:nvPr>
            <p:ph type="title"/>
          </p:nvPr>
        </p:nvSpPr>
        <p:spPr>
          <a:xfrm>
            <a:off x="2181225" y="781593"/>
            <a:ext cx="5905500" cy="582662"/>
          </a:xfrm>
        </p:spPr>
        <p:txBody>
          <a:bodyPr>
            <a:normAutofit/>
          </a:bodyPr>
          <a:lstStyle/>
          <a:p>
            <a:r>
              <a:rPr lang="lv-LV">
                <a:solidFill>
                  <a:srgbClr val="7030A0"/>
                </a:solidFill>
              </a:rPr>
              <a:t>Atbalsta intensitāte</a:t>
            </a:r>
          </a:p>
        </p:txBody>
      </p:sp>
      <p:sp>
        <p:nvSpPr>
          <p:cNvPr id="8" name="TextBox 7">
            <a:extLst>
              <a:ext uri="{FF2B5EF4-FFF2-40B4-BE49-F238E27FC236}">
                <a16:creationId xmlns:a16="http://schemas.microsoft.com/office/drawing/2014/main" id="{303FB502-7E0F-67E8-FCD7-892BA55D102A}"/>
              </a:ext>
            </a:extLst>
          </p:cNvPr>
          <p:cNvSpPr txBox="1"/>
          <p:nvPr/>
        </p:nvSpPr>
        <p:spPr>
          <a:xfrm>
            <a:off x="57150" y="1798313"/>
            <a:ext cx="9086850" cy="4801314"/>
          </a:xfrm>
          <a:prstGeom prst="rect">
            <a:avLst/>
          </a:prstGeom>
          <a:noFill/>
        </p:spPr>
        <p:txBody>
          <a:bodyPr wrap="square" rtlCol="0">
            <a:spAutoFit/>
          </a:bodyPr>
          <a:lstStyle/>
          <a:p>
            <a:r>
              <a:rPr lang="lv-LV" dirty="0">
                <a:solidFill>
                  <a:schemeClr val="accent1">
                    <a:lumMod val="50000"/>
                  </a:schemeClr>
                </a:solidFill>
              </a:rPr>
              <a:t>Atbalsta intensitāte nepārsniedz:</a:t>
            </a:r>
          </a:p>
          <a:p>
            <a:pPr marL="742950" lvl="1" indent="-285750">
              <a:buFont typeface="Wingdings" panose="05000000000000000000" pitchFamily="2" charset="2"/>
              <a:buChar char="ü"/>
            </a:pPr>
            <a:r>
              <a:rPr lang="lv-LV" dirty="0">
                <a:solidFill>
                  <a:schemeClr val="accent1">
                    <a:lumMod val="50000"/>
                  </a:schemeClr>
                </a:solidFill>
              </a:rPr>
              <a:t>50% no attiecināmajām izmaksām rūpniecisko pētījumu gadījumā</a:t>
            </a:r>
          </a:p>
          <a:p>
            <a:pPr marL="742950" lvl="1" indent="-285750">
              <a:buFont typeface="Wingdings" panose="05000000000000000000" pitchFamily="2" charset="2"/>
              <a:buChar char="ü"/>
            </a:pPr>
            <a:r>
              <a:rPr lang="lv-LV" dirty="0">
                <a:solidFill>
                  <a:schemeClr val="accent1">
                    <a:lumMod val="50000"/>
                  </a:schemeClr>
                </a:solidFill>
              </a:rPr>
              <a:t>25% no attiecināmajām izmaksām eksperimentālās izstrādes gadījumā</a:t>
            </a:r>
          </a:p>
          <a:p>
            <a:pPr marL="742950" lvl="1" indent="-285750">
              <a:buFont typeface="Wingdings" panose="05000000000000000000" pitchFamily="2" charset="2"/>
              <a:buChar char="ü"/>
            </a:pPr>
            <a:endParaRPr lang="lv-LV" dirty="0">
              <a:solidFill>
                <a:schemeClr val="accent1">
                  <a:lumMod val="50000"/>
                </a:schemeClr>
              </a:solidFill>
            </a:endParaRPr>
          </a:p>
          <a:p>
            <a:r>
              <a:rPr lang="lv-LV" dirty="0">
                <a:solidFill>
                  <a:schemeClr val="accent1">
                    <a:lumMod val="50000"/>
                  </a:schemeClr>
                </a:solidFill>
              </a:rPr>
              <a:t>Atbalsta intensitāti var palielināt, bet tā nedrīkst pārsniegt 80% no kopējām attiecināmajām izmaksām projektā:</a:t>
            </a:r>
          </a:p>
          <a:p>
            <a:pPr marL="742950" lvl="1" indent="-285750">
              <a:buFont typeface="Wingdings" panose="05000000000000000000" pitchFamily="2" charset="2"/>
              <a:buChar char="ü"/>
            </a:pPr>
            <a:r>
              <a:rPr lang="lv-LV" dirty="0">
                <a:solidFill>
                  <a:schemeClr val="accent1">
                    <a:lumMod val="50000"/>
                  </a:schemeClr>
                </a:solidFill>
              </a:rPr>
              <a:t>par 20% mazajiem uzņēmumiem</a:t>
            </a:r>
          </a:p>
          <a:p>
            <a:pPr marL="742950" lvl="1" indent="-285750">
              <a:buFont typeface="Wingdings" panose="05000000000000000000" pitchFamily="2" charset="2"/>
              <a:buChar char="ü"/>
            </a:pPr>
            <a:r>
              <a:rPr lang="lv-LV" dirty="0">
                <a:solidFill>
                  <a:schemeClr val="accent1">
                    <a:lumMod val="50000"/>
                  </a:schemeClr>
                </a:solidFill>
              </a:rPr>
              <a:t>par 10% vidējiem uzņēmumiem</a:t>
            </a:r>
          </a:p>
          <a:p>
            <a:pPr marL="742950" lvl="1" indent="-285750">
              <a:buFont typeface="Wingdings" panose="05000000000000000000" pitchFamily="2" charset="2"/>
              <a:buChar char="ü"/>
            </a:pPr>
            <a:r>
              <a:rPr lang="lv-LV" dirty="0">
                <a:solidFill>
                  <a:schemeClr val="accent1">
                    <a:lumMod val="50000"/>
                  </a:schemeClr>
                </a:solidFill>
              </a:rPr>
              <a:t>par 15%, ja projektā piedalās arī zinātniskie institūti, universitātes, ja tiek plānota rezultātu izplatīšana publikācijās, konferencēs vai arī ja projektā piedalās mazie vai vidējie uzņēmumi</a:t>
            </a:r>
          </a:p>
          <a:p>
            <a:endParaRPr lang="lv-LV" dirty="0">
              <a:solidFill>
                <a:schemeClr val="accent1">
                  <a:lumMod val="50000"/>
                </a:schemeClr>
              </a:solidFill>
            </a:endParaRPr>
          </a:p>
          <a:p>
            <a:r>
              <a:rPr lang="lv-LV" dirty="0">
                <a:solidFill>
                  <a:schemeClr val="accent1">
                    <a:lumMod val="50000"/>
                  </a:schemeClr>
                </a:solidFill>
              </a:rPr>
              <a:t>Atbalsta intensitāte tiek piešķirta, ievērojot Eiropas Komisijas 2014.gada 17.jūnija Regulas </a:t>
            </a:r>
            <a:r>
              <a:rPr lang="lv-LV" dirty="0">
                <a:solidFill>
                  <a:schemeClr val="accent1">
                    <a:lumMod val="50000"/>
                  </a:schemeClr>
                </a:solidFill>
                <a:hlinkClick r:id="rId2">
                  <a:extLst>
                    <a:ext uri="{A12FA001-AC4F-418D-AE19-62706E023703}">
                      <ahyp:hlinkClr xmlns:ahyp="http://schemas.microsoft.com/office/drawing/2018/hyperlinkcolor" val="tx"/>
                    </a:ext>
                  </a:extLst>
                </a:hlinkClick>
              </a:rPr>
              <a:t>Nr. 651/2014 </a:t>
            </a:r>
            <a:r>
              <a:rPr lang="lv-LV" dirty="0">
                <a:solidFill>
                  <a:schemeClr val="accent1">
                    <a:lumMod val="50000"/>
                  </a:schemeClr>
                </a:solidFill>
              </a:rPr>
              <a:t>4.iedaļas 25.pantu un Ministru kabineta 2015.gada 26.maija noteikumus Nr.259</a:t>
            </a:r>
          </a:p>
          <a:p>
            <a:endParaRPr lang="lv-LV" dirty="0">
              <a:solidFill>
                <a:schemeClr val="accent1">
                  <a:lumMod val="50000"/>
                </a:schemeClr>
              </a:solidFill>
            </a:endParaRPr>
          </a:p>
          <a:p>
            <a:r>
              <a:rPr lang="lv-LV" dirty="0">
                <a:solidFill>
                  <a:schemeClr val="accent1">
                    <a:lumMod val="50000"/>
                  </a:schemeClr>
                </a:solidFill>
              </a:rPr>
              <a:t>Zinātniskie institūti, universitātes var saņemt līdz 100% valsts līdzfinansējumu</a:t>
            </a:r>
          </a:p>
          <a:p>
            <a:endParaRPr lang="lv-LV" dirty="0">
              <a:solidFill>
                <a:schemeClr val="accent1">
                  <a:lumMod val="50000"/>
                </a:schemeClr>
              </a:solidFill>
            </a:endParaRPr>
          </a:p>
          <a:p>
            <a:r>
              <a:rPr lang="lv-LV" dirty="0">
                <a:solidFill>
                  <a:schemeClr val="accent1">
                    <a:lumMod val="50000"/>
                  </a:schemeClr>
                </a:solidFill>
              </a:rPr>
              <a:t>Sīkāk: </a:t>
            </a:r>
            <a:r>
              <a:rPr lang="lv-LV" dirty="0">
                <a:solidFill>
                  <a:schemeClr val="accent1">
                    <a:lumMod val="50000"/>
                  </a:schemeClr>
                </a:solidFill>
                <a:hlinkClick r:id="rId3"/>
              </a:rPr>
              <a:t>lzp.gov.lv/lv/</a:t>
            </a:r>
            <a:r>
              <a:rPr lang="lv-LV" dirty="0" err="1">
                <a:solidFill>
                  <a:schemeClr val="accent1">
                    <a:lumMod val="50000"/>
                  </a:schemeClr>
                </a:solidFill>
                <a:hlinkClick r:id="rId3"/>
              </a:rPr>
              <a:t>nosacijumi-dalibai</a:t>
            </a:r>
            <a:r>
              <a:rPr lang="lv-LV" dirty="0">
                <a:solidFill>
                  <a:schemeClr val="accent1">
                    <a:lumMod val="50000"/>
                  </a:schemeClr>
                </a:solidFill>
              </a:rPr>
              <a:t> </a:t>
            </a:r>
          </a:p>
          <a:p>
            <a:endParaRPr lang="lv-LV" dirty="0"/>
          </a:p>
        </p:txBody>
      </p:sp>
    </p:spTree>
    <p:extLst>
      <p:ext uri="{BB962C8B-B14F-4D97-AF65-F5344CB8AC3E}">
        <p14:creationId xmlns:p14="http://schemas.microsoft.com/office/powerpoint/2010/main" val="2405423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ADCBAC5-80F9-2CA8-623A-A1A24CA56784}"/>
              </a:ext>
            </a:extLst>
          </p:cNvPr>
          <p:cNvSpPr>
            <a:spLocks noGrp="1"/>
          </p:cNvSpPr>
          <p:nvPr>
            <p:ph type="title"/>
          </p:nvPr>
        </p:nvSpPr>
        <p:spPr>
          <a:xfrm>
            <a:off x="2181225" y="781593"/>
            <a:ext cx="5905500" cy="582662"/>
          </a:xfrm>
        </p:spPr>
        <p:txBody>
          <a:bodyPr>
            <a:normAutofit/>
          </a:bodyPr>
          <a:lstStyle/>
          <a:p>
            <a:r>
              <a:rPr lang="lv-LV">
                <a:solidFill>
                  <a:srgbClr val="7030A0"/>
                </a:solidFill>
              </a:rPr>
              <a:t>Attiecināmās izmaksas</a:t>
            </a:r>
          </a:p>
        </p:txBody>
      </p:sp>
      <p:sp>
        <p:nvSpPr>
          <p:cNvPr id="8" name="TextBox 7">
            <a:extLst>
              <a:ext uri="{FF2B5EF4-FFF2-40B4-BE49-F238E27FC236}">
                <a16:creationId xmlns:a16="http://schemas.microsoft.com/office/drawing/2014/main" id="{303FB502-7E0F-67E8-FCD7-892BA55D102A}"/>
              </a:ext>
            </a:extLst>
          </p:cNvPr>
          <p:cNvSpPr txBox="1"/>
          <p:nvPr/>
        </p:nvSpPr>
        <p:spPr>
          <a:xfrm>
            <a:off x="328405" y="1786221"/>
            <a:ext cx="9086850" cy="630942"/>
          </a:xfrm>
          <a:prstGeom prst="rect">
            <a:avLst/>
          </a:prstGeom>
          <a:noFill/>
        </p:spPr>
        <p:txBody>
          <a:bodyPr wrap="square" rtlCol="0">
            <a:spAutoFit/>
          </a:bodyPr>
          <a:lstStyle/>
          <a:p>
            <a:r>
              <a:rPr lang="lv-LV" sz="1800">
                <a:solidFill>
                  <a:schemeClr val="accent1">
                    <a:lumMod val="50000"/>
                  </a:schemeClr>
                </a:solidFill>
              </a:rPr>
              <a:t>Projektu attiecināmās izmaksas attiecina uz noteiktiem darbiem projektā, un tās ir šādas:</a:t>
            </a:r>
          </a:p>
          <a:p>
            <a:endParaRPr lang="lv-LV"/>
          </a:p>
        </p:txBody>
      </p:sp>
      <p:sp>
        <p:nvSpPr>
          <p:cNvPr id="2" name="TextBox 1">
            <a:extLst>
              <a:ext uri="{FF2B5EF4-FFF2-40B4-BE49-F238E27FC236}">
                <a16:creationId xmlns:a16="http://schemas.microsoft.com/office/drawing/2014/main" id="{0DC96AA0-2BE5-3D62-C3DE-D738750D46EE}"/>
              </a:ext>
            </a:extLst>
          </p:cNvPr>
          <p:cNvSpPr txBox="1"/>
          <p:nvPr/>
        </p:nvSpPr>
        <p:spPr>
          <a:xfrm>
            <a:off x="328405" y="2429254"/>
            <a:ext cx="8653670" cy="3170099"/>
          </a:xfrm>
          <a:prstGeom prst="rect">
            <a:avLst/>
          </a:prstGeom>
          <a:noFill/>
        </p:spPr>
        <p:txBody>
          <a:bodyPr wrap="square" rtlCol="0">
            <a:spAutoFit/>
          </a:bodyPr>
          <a:lstStyle/>
          <a:p>
            <a:pPr marL="285750" indent="-285750">
              <a:spcAft>
                <a:spcPts val="600"/>
              </a:spcAft>
              <a:buFont typeface="Wingdings" panose="05000000000000000000" pitchFamily="2" charset="2"/>
              <a:buChar char="ü"/>
            </a:pPr>
            <a:r>
              <a:rPr lang="lv-LV" dirty="0">
                <a:solidFill>
                  <a:schemeClr val="accent1">
                    <a:lumMod val="50000"/>
                  </a:schemeClr>
                </a:solidFill>
              </a:rPr>
              <a:t>Personāla izmaksas, komandējumi</a:t>
            </a:r>
          </a:p>
          <a:p>
            <a:pPr marL="285750" indent="-285750">
              <a:spcAft>
                <a:spcPts val="600"/>
              </a:spcAft>
              <a:buFont typeface="Wingdings" panose="05000000000000000000" pitchFamily="2" charset="2"/>
              <a:buChar char="ü"/>
            </a:pPr>
            <a:r>
              <a:rPr lang="lv-LV" dirty="0">
                <a:solidFill>
                  <a:schemeClr val="accent1">
                    <a:lumMod val="50000"/>
                  </a:schemeClr>
                </a:solidFill>
              </a:rPr>
              <a:t>Izmaksas par instrumentiem un aprīkojumu, ciktāl tās ir attiecināmas uz projektu (amortizācija)</a:t>
            </a:r>
          </a:p>
          <a:p>
            <a:pPr marL="285750" indent="-285750">
              <a:spcAft>
                <a:spcPts val="600"/>
              </a:spcAft>
              <a:buFont typeface="Wingdings" panose="05000000000000000000" pitchFamily="2" charset="2"/>
              <a:buChar char="ü"/>
            </a:pPr>
            <a:r>
              <a:rPr lang="lv-LV" dirty="0">
                <a:solidFill>
                  <a:schemeClr val="accent1">
                    <a:lumMod val="50000"/>
                  </a:schemeClr>
                </a:solidFill>
              </a:rPr>
              <a:t>Izmaksas par materiāliem, piederumiem</a:t>
            </a:r>
          </a:p>
          <a:p>
            <a:pPr marL="285750" indent="-285750">
              <a:spcAft>
                <a:spcPts val="600"/>
              </a:spcAft>
              <a:buFont typeface="Wingdings" panose="05000000000000000000" pitchFamily="2" charset="2"/>
              <a:buChar char="ü"/>
            </a:pPr>
            <a:r>
              <a:rPr lang="lv-LV" dirty="0">
                <a:solidFill>
                  <a:schemeClr val="accent1">
                    <a:lumMod val="50000"/>
                  </a:schemeClr>
                </a:solidFill>
              </a:rPr>
              <a:t>Izmaksas par </a:t>
            </a:r>
            <a:r>
              <a:rPr lang="lv-LV" dirty="0" err="1">
                <a:solidFill>
                  <a:schemeClr val="accent1">
                    <a:lumMod val="50000"/>
                  </a:schemeClr>
                </a:solidFill>
              </a:rPr>
              <a:t>līgumpētījumiem</a:t>
            </a:r>
            <a:r>
              <a:rPr lang="lv-LV" dirty="0">
                <a:solidFill>
                  <a:schemeClr val="accent1">
                    <a:lumMod val="50000"/>
                  </a:schemeClr>
                </a:solidFill>
              </a:rPr>
              <a:t> (līdz 25% no projekta tiešajām izmaksām), patentiem, licencēm, kā arī citas izmaksas, kas ir nepieciešamas tiešo projekta mērķu sasniegšanai</a:t>
            </a:r>
          </a:p>
          <a:p>
            <a:pPr marL="285750" indent="-285750">
              <a:spcAft>
                <a:spcPts val="600"/>
              </a:spcAft>
              <a:buFont typeface="Wingdings" panose="05000000000000000000" pitchFamily="2" charset="2"/>
              <a:buChar char="ü"/>
            </a:pPr>
            <a:r>
              <a:rPr lang="lv-LV" dirty="0">
                <a:solidFill>
                  <a:schemeClr val="accent1">
                    <a:lumMod val="50000"/>
                  </a:schemeClr>
                </a:solidFill>
              </a:rPr>
              <a:t>Netiešās izmaksas, kas radušās projekta darbības rezultātā:</a:t>
            </a:r>
          </a:p>
          <a:p>
            <a:pPr marL="754063" lvl="1" indent="-285750">
              <a:spcAft>
                <a:spcPts val="600"/>
              </a:spcAft>
              <a:buFont typeface="Wingdings" panose="05000000000000000000" pitchFamily="2" charset="2"/>
              <a:buChar char="ü"/>
            </a:pPr>
            <a:r>
              <a:rPr lang="lv-LV" dirty="0">
                <a:solidFill>
                  <a:schemeClr val="accent1">
                    <a:lumMod val="50000"/>
                  </a:schemeClr>
                </a:solidFill>
              </a:rPr>
              <a:t>Zinātniskajiem institūtiem, universitātēm līdz 25% no tiešajām izmaksām</a:t>
            </a:r>
          </a:p>
          <a:p>
            <a:pPr marL="754063" lvl="1" indent="-285750">
              <a:spcAft>
                <a:spcPts val="600"/>
              </a:spcAft>
              <a:buFont typeface="Wingdings" panose="05000000000000000000" pitchFamily="2" charset="2"/>
              <a:buChar char="ü"/>
            </a:pPr>
            <a:r>
              <a:rPr lang="lv-LV" dirty="0">
                <a:solidFill>
                  <a:schemeClr val="accent1">
                    <a:lumMod val="50000"/>
                  </a:schemeClr>
                </a:solidFill>
              </a:rPr>
              <a:t>Uzņēmumiem – faktiskās izmaksas, kas radušās projekta īstenošanas laikā, bet nepārsniedzot 25%</a:t>
            </a:r>
          </a:p>
        </p:txBody>
      </p:sp>
    </p:spTree>
    <p:extLst>
      <p:ext uri="{BB962C8B-B14F-4D97-AF65-F5344CB8AC3E}">
        <p14:creationId xmlns:p14="http://schemas.microsoft.com/office/powerpoint/2010/main" val="2630806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2355F-ACD3-DA56-928D-F51CDF06AF25}"/>
            </a:ext>
          </a:extLst>
        </p:cNvPr>
        <p:cNvGrpSpPr/>
        <p:nvPr/>
      </p:nvGrpSpPr>
      <p:grpSpPr>
        <a:xfrm>
          <a:off x="0" y="0"/>
          <a:ext cx="0" cy="0"/>
          <a:chOff x="0" y="0"/>
          <a:chExt cx="0" cy="0"/>
        </a:xfrm>
      </p:grpSpPr>
      <p:pic>
        <p:nvPicPr>
          <p:cNvPr id="6" name="Picture 5" descr="A picture containing shape&#10;&#10;Description automatically generated">
            <a:extLst>
              <a:ext uri="{FF2B5EF4-FFF2-40B4-BE49-F238E27FC236}">
                <a16:creationId xmlns:a16="http://schemas.microsoft.com/office/drawing/2014/main" id="{4886BA53-CE47-E57F-2277-6669679BD9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5" name="TextBox 4">
            <a:extLst>
              <a:ext uri="{FF2B5EF4-FFF2-40B4-BE49-F238E27FC236}">
                <a16:creationId xmlns:a16="http://schemas.microsoft.com/office/drawing/2014/main" id="{05EEE3CA-6200-F551-B76F-DEB9BBCB010C}"/>
              </a:ext>
            </a:extLst>
          </p:cNvPr>
          <p:cNvSpPr txBox="1"/>
          <p:nvPr/>
        </p:nvSpPr>
        <p:spPr>
          <a:xfrm>
            <a:off x="657208" y="2286000"/>
            <a:ext cx="4572000" cy="1477328"/>
          </a:xfrm>
          <a:prstGeom prst="rect">
            <a:avLst/>
          </a:prstGeom>
          <a:noFill/>
        </p:spPr>
        <p:txBody>
          <a:bodyPr wrap="square">
            <a:spAutoFit/>
          </a:bodyPr>
          <a:lstStyle/>
          <a:p>
            <a:pPr algn="l">
              <a:spcBef>
                <a:spcPts val="0"/>
              </a:spcBef>
            </a:pPr>
            <a:r>
              <a:rPr lang="lv-LV" sz="1800" dirty="0">
                <a:solidFill>
                  <a:schemeClr val="accent1">
                    <a:lumMod val="50000"/>
                  </a:schemeClr>
                </a:solidFill>
                <a:cs typeface="Times New Roman" panose="02020603050405020304" pitchFamily="18" charset="0"/>
              </a:rPr>
              <a:t>Kontaktinformācija:</a:t>
            </a:r>
            <a:br>
              <a:rPr lang="lv-LV" sz="1800" dirty="0">
                <a:solidFill>
                  <a:schemeClr val="accent1">
                    <a:lumMod val="50000"/>
                  </a:schemeClr>
                </a:solidFill>
                <a:cs typeface="Times New Roman" panose="02020603050405020304" pitchFamily="18" charset="0"/>
              </a:rPr>
            </a:br>
            <a:endParaRPr lang="lv-LV" sz="1800" dirty="0">
              <a:solidFill>
                <a:schemeClr val="accent1">
                  <a:lumMod val="50000"/>
                </a:schemeClr>
              </a:solidFill>
              <a:cs typeface="Times New Roman" panose="02020603050405020304" pitchFamily="18" charset="0"/>
            </a:endParaRPr>
          </a:p>
          <a:p>
            <a:pPr algn="l">
              <a:spcBef>
                <a:spcPts val="0"/>
              </a:spcBef>
            </a:pPr>
            <a:r>
              <a:rPr lang="lv-LV" sz="1800" b="1" dirty="0">
                <a:solidFill>
                  <a:schemeClr val="accent1">
                    <a:lumMod val="50000"/>
                  </a:schemeClr>
                </a:solidFill>
                <a:cs typeface="Times New Roman" panose="02020603050405020304" pitchFamily="18" charset="0"/>
              </a:rPr>
              <a:t>Laura Kunga-Jēgere</a:t>
            </a:r>
          </a:p>
          <a:p>
            <a:pPr algn="l">
              <a:spcBef>
                <a:spcPts val="0"/>
              </a:spcBef>
            </a:pPr>
            <a:r>
              <a:rPr lang="lv-LV" sz="1800" dirty="0">
                <a:solidFill>
                  <a:schemeClr val="accent1">
                    <a:lumMod val="50000"/>
                  </a:schemeClr>
                </a:solidFill>
                <a:cs typeface="Times New Roman" panose="02020603050405020304" pitchFamily="18" charset="0"/>
              </a:rPr>
              <a:t>tālr. 26102855 </a:t>
            </a:r>
          </a:p>
          <a:p>
            <a:pPr algn="l">
              <a:spcBef>
                <a:spcPts val="0"/>
              </a:spcBef>
            </a:pPr>
            <a:r>
              <a:rPr lang="lv-LV" sz="1800" dirty="0">
                <a:solidFill>
                  <a:schemeClr val="accent1">
                    <a:lumMod val="50000"/>
                  </a:schemeClr>
                </a:solidFill>
                <a:cs typeface="Times New Roman" panose="02020603050405020304" pitchFamily="18" charset="0"/>
              </a:rPr>
              <a:t>e-pasts:</a:t>
            </a:r>
            <a:r>
              <a:rPr lang="en-US" sz="1800" dirty="0">
                <a:solidFill>
                  <a:schemeClr val="accent1">
                    <a:lumMod val="50000"/>
                  </a:schemeClr>
                </a:solidFill>
                <a:cs typeface="Times New Roman" panose="02020603050405020304" pitchFamily="18" charset="0"/>
              </a:rPr>
              <a:t> </a:t>
            </a:r>
            <a:r>
              <a:rPr lang="en-US" sz="1800" dirty="0">
                <a:solidFill>
                  <a:schemeClr val="accent1">
                    <a:lumMod val="50000"/>
                  </a:schemeClr>
                </a:solidFill>
                <a:cs typeface="Times New Roman" panose="02020603050405020304" pitchFamily="18" charset="0"/>
                <a:hlinkClick r:id="rId3"/>
              </a:rPr>
              <a:t>laura.kunga-jegere@lzp.gov.lv</a:t>
            </a:r>
            <a:endParaRPr lang="lv-LV" dirty="0">
              <a:solidFill>
                <a:schemeClr val="accent1">
                  <a:lumMod val="50000"/>
                </a:schemeClr>
              </a:solidFill>
              <a:cs typeface="Times New Roman" panose="02020603050405020304" pitchFamily="18" charset="0"/>
            </a:endParaRPr>
          </a:p>
        </p:txBody>
      </p:sp>
      <p:pic>
        <p:nvPicPr>
          <p:cNvPr id="4" name="Picture 3" descr="A picture containing shape&#10;&#10;Description automatically generated">
            <a:extLst>
              <a:ext uri="{FF2B5EF4-FFF2-40B4-BE49-F238E27FC236}">
                <a16:creationId xmlns:a16="http://schemas.microsoft.com/office/drawing/2014/main" id="{86CFC881-B53D-A721-65D0-D09859C498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8" name="Picture 7" descr="A picture containing shape&#10;&#10;Description automatically generated">
            <a:extLst>
              <a:ext uri="{FF2B5EF4-FFF2-40B4-BE49-F238E27FC236}">
                <a16:creationId xmlns:a16="http://schemas.microsoft.com/office/drawing/2014/main" id="{50B8E2E4-AF1F-A0FA-BE7D-27892025C5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12" name="TextBox 11">
            <a:extLst>
              <a:ext uri="{FF2B5EF4-FFF2-40B4-BE49-F238E27FC236}">
                <a16:creationId xmlns:a16="http://schemas.microsoft.com/office/drawing/2014/main" id="{39624506-4F85-BD01-374D-9270031A415D}"/>
              </a:ext>
            </a:extLst>
          </p:cNvPr>
          <p:cNvSpPr txBox="1"/>
          <p:nvPr/>
        </p:nvSpPr>
        <p:spPr>
          <a:xfrm>
            <a:off x="657208" y="4453954"/>
            <a:ext cx="4572000" cy="400110"/>
          </a:xfrm>
          <a:prstGeom prst="rect">
            <a:avLst/>
          </a:prstGeom>
          <a:noFill/>
        </p:spPr>
        <p:txBody>
          <a:bodyPr wrap="square">
            <a:spAutoFit/>
          </a:bodyPr>
          <a:lstStyle/>
          <a:p>
            <a:r>
              <a:rPr lang="en-US" sz="2000" dirty="0">
                <a:hlinkClick r:id="rId4"/>
              </a:rPr>
              <a:t>eurekanetwork.org</a:t>
            </a:r>
            <a:endParaRPr lang="en-US" sz="2000" dirty="0"/>
          </a:p>
        </p:txBody>
      </p:sp>
      <p:pic>
        <p:nvPicPr>
          <p:cNvPr id="13" name="Picture 12">
            <a:extLst>
              <a:ext uri="{FF2B5EF4-FFF2-40B4-BE49-F238E27FC236}">
                <a16:creationId xmlns:a16="http://schemas.microsoft.com/office/drawing/2014/main" id="{3D4DD984-AB09-825D-87AF-453828725068}"/>
              </a:ext>
            </a:extLst>
          </p:cNvPr>
          <p:cNvPicPr>
            <a:picLocks noChangeAspect="1"/>
          </p:cNvPicPr>
          <p:nvPr/>
        </p:nvPicPr>
        <p:blipFill>
          <a:blip r:embed="rId5"/>
          <a:stretch>
            <a:fillRect/>
          </a:stretch>
        </p:blipFill>
        <p:spPr>
          <a:xfrm>
            <a:off x="5115909" y="887195"/>
            <a:ext cx="3211662" cy="2408746"/>
          </a:xfrm>
          <a:prstGeom prst="rect">
            <a:avLst/>
          </a:prstGeom>
        </p:spPr>
      </p:pic>
      <p:pic>
        <p:nvPicPr>
          <p:cNvPr id="2" name="Picture 1" descr="A blue and black text&#10;&#10;Description automatically generated">
            <a:extLst>
              <a:ext uri="{FF2B5EF4-FFF2-40B4-BE49-F238E27FC236}">
                <a16:creationId xmlns:a16="http://schemas.microsoft.com/office/drawing/2014/main" id="{63E198B5-1A5D-8A20-EBEB-D3DB2399B02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7208" y="6162516"/>
            <a:ext cx="1676402" cy="711536"/>
          </a:xfrm>
          <a:prstGeom prst="rect">
            <a:avLst/>
          </a:prstGeom>
        </p:spPr>
      </p:pic>
      <p:pic>
        <p:nvPicPr>
          <p:cNvPr id="3" name="Picture 2" descr="A blue and black text&#10;&#10;Description automatically generated">
            <a:extLst>
              <a:ext uri="{FF2B5EF4-FFF2-40B4-BE49-F238E27FC236}">
                <a16:creationId xmlns:a16="http://schemas.microsoft.com/office/drawing/2014/main" id="{D6F141CB-CFEC-985A-1C5C-D251627BB2C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81209" y="6179211"/>
            <a:ext cx="1491006" cy="558671"/>
          </a:xfrm>
          <a:prstGeom prst="rect">
            <a:avLst/>
          </a:prstGeom>
        </p:spPr>
      </p:pic>
      <p:pic>
        <p:nvPicPr>
          <p:cNvPr id="10" name="Picture 9" descr="A blue and black logo&#10;&#10;AI-generated content may be incorrect.">
            <a:extLst>
              <a:ext uri="{FF2B5EF4-FFF2-40B4-BE49-F238E27FC236}">
                <a16:creationId xmlns:a16="http://schemas.microsoft.com/office/drawing/2014/main" id="{E76DF763-54EE-9C25-D7E8-FDC9B4F5484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482378" y="6179211"/>
            <a:ext cx="1491007" cy="558671"/>
          </a:xfrm>
          <a:prstGeom prst="rect">
            <a:avLst/>
          </a:prstGeom>
        </p:spPr>
      </p:pic>
      <p:pic>
        <p:nvPicPr>
          <p:cNvPr id="11" name="Picture 10" descr="A close-up of a logo&#10;&#10;AI-generated content may be incorrect.">
            <a:extLst>
              <a:ext uri="{FF2B5EF4-FFF2-40B4-BE49-F238E27FC236}">
                <a16:creationId xmlns:a16="http://schemas.microsoft.com/office/drawing/2014/main" id="{23E5BBED-9B69-27B8-C9BA-3640C78405A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685414" y="6162516"/>
            <a:ext cx="1523020" cy="570666"/>
          </a:xfrm>
          <a:prstGeom prst="rect">
            <a:avLst/>
          </a:prstGeom>
        </p:spPr>
      </p:pic>
    </p:spTree>
    <p:extLst>
      <p:ext uri="{BB962C8B-B14F-4D97-AF65-F5344CB8AC3E}">
        <p14:creationId xmlns:p14="http://schemas.microsoft.com/office/powerpoint/2010/main" val="591017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1975137" y="571360"/>
            <a:ext cx="6386543" cy="705171"/>
          </a:xfrm>
        </p:spPr>
        <p:txBody>
          <a:bodyPr>
            <a:normAutofit fontScale="90000"/>
          </a:bodyPr>
          <a:lstStyle/>
          <a:p>
            <a:pPr algn="ctr"/>
            <a:r>
              <a:rPr lang="lv-LV" sz="2700" dirty="0">
                <a:solidFill>
                  <a:srgbClr val="7030A0"/>
                </a:solidFill>
              </a:rPr>
              <a:t>Eiropas partnerība </a:t>
            </a:r>
            <a:r>
              <a:rPr lang="lv-LV" sz="2700" i="1" dirty="0" err="1">
                <a:solidFill>
                  <a:srgbClr val="7030A0"/>
                </a:solidFill>
              </a:rPr>
              <a:t>Innovative</a:t>
            </a:r>
            <a:r>
              <a:rPr lang="lv-LV" sz="2700" i="1" dirty="0">
                <a:solidFill>
                  <a:srgbClr val="7030A0"/>
                </a:solidFill>
              </a:rPr>
              <a:t> </a:t>
            </a:r>
            <a:r>
              <a:rPr lang="lv-LV" sz="2700" i="1" dirty="0" err="1">
                <a:solidFill>
                  <a:srgbClr val="7030A0"/>
                </a:solidFill>
              </a:rPr>
              <a:t>SMEs</a:t>
            </a:r>
            <a:r>
              <a:rPr lang="lv-LV" sz="2700" i="1" dirty="0">
                <a:solidFill>
                  <a:srgbClr val="7030A0"/>
                </a:solidFill>
              </a:rPr>
              <a:t> </a:t>
            </a:r>
            <a:endParaRPr lang="lv-LV" dirty="0">
              <a:solidFill>
                <a:srgbClr val="7030A0"/>
              </a:solidFill>
            </a:endParaRPr>
          </a:p>
        </p:txBody>
      </p:sp>
      <p:pic>
        <p:nvPicPr>
          <p:cNvPr id="6" name="Picture 5" descr="A picture containing shape&#10;&#10;Description automatically generated">
            <a:extLst>
              <a:ext uri="{FF2B5EF4-FFF2-40B4-BE49-F238E27FC236}">
                <a16:creationId xmlns:a16="http://schemas.microsoft.com/office/drawing/2014/main" id="{BCEA72C9-057E-7A35-CD74-FA84A14943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3" name="TextBox 2">
            <a:extLst>
              <a:ext uri="{FF2B5EF4-FFF2-40B4-BE49-F238E27FC236}">
                <a16:creationId xmlns:a16="http://schemas.microsoft.com/office/drawing/2014/main" id="{CEC1E24A-8229-29E5-F292-8044C37A57DD}"/>
              </a:ext>
            </a:extLst>
          </p:cNvPr>
          <p:cNvSpPr txBox="1"/>
          <p:nvPr/>
        </p:nvSpPr>
        <p:spPr>
          <a:xfrm>
            <a:off x="136027" y="1983899"/>
            <a:ext cx="8871946" cy="3662541"/>
          </a:xfrm>
          <a:prstGeom prst="rect">
            <a:avLst/>
          </a:prstGeom>
          <a:noFill/>
        </p:spPr>
        <p:txBody>
          <a:bodyPr wrap="square" rtlCol="0">
            <a:spAutoFit/>
          </a:bodyPr>
          <a:lstStyle/>
          <a:p>
            <a:r>
              <a:rPr lang="lv-LV" sz="1800" dirty="0">
                <a:solidFill>
                  <a:schemeClr val="accent1">
                    <a:lumMod val="50000"/>
                  </a:schemeClr>
                </a:solidFill>
              </a:rPr>
              <a:t>Partnerības mērķis: atbalstīt mazos un vidējos uzņēmumus inovatīvu produktu, pakalpojumu vai tehnoloģiju izstrādē</a:t>
            </a:r>
          </a:p>
          <a:p>
            <a:endParaRPr lang="lv-LV" sz="1800" dirty="0">
              <a:solidFill>
                <a:schemeClr val="accent1">
                  <a:lumMod val="50000"/>
                </a:schemeClr>
              </a:solidFill>
            </a:endParaRPr>
          </a:p>
          <a:p>
            <a:r>
              <a:rPr lang="lv-LV" sz="1800" dirty="0">
                <a:solidFill>
                  <a:schemeClr val="accent1">
                    <a:lumMod val="50000"/>
                  </a:schemeClr>
                </a:solidFill>
              </a:rPr>
              <a:t>Partnerība ir Eiropas Savienības līdzfinansēta </a:t>
            </a:r>
            <a:r>
              <a:rPr lang="lv-LV" sz="1800" i="1" dirty="0" err="1">
                <a:solidFill>
                  <a:schemeClr val="accent1">
                    <a:lumMod val="50000"/>
                  </a:schemeClr>
                </a:solidFill>
              </a:rPr>
              <a:t>Horizon</a:t>
            </a:r>
            <a:r>
              <a:rPr lang="lv-LV" sz="1800" i="1" dirty="0">
                <a:solidFill>
                  <a:schemeClr val="accent1">
                    <a:lumMod val="50000"/>
                  </a:schemeClr>
                </a:solidFill>
              </a:rPr>
              <a:t> </a:t>
            </a:r>
            <a:r>
              <a:rPr lang="lv-LV" sz="1800" i="1" dirty="0" err="1">
                <a:solidFill>
                  <a:schemeClr val="accent1">
                    <a:lumMod val="50000"/>
                  </a:schemeClr>
                </a:solidFill>
              </a:rPr>
              <a:t>Europe</a:t>
            </a:r>
            <a:r>
              <a:rPr lang="lv-LV" sz="1800" dirty="0">
                <a:solidFill>
                  <a:schemeClr val="accent1">
                    <a:lumMod val="50000"/>
                  </a:schemeClr>
                </a:solidFill>
              </a:rPr>
              <a:t> ietvaros. Partnerību koordinē </a:t>
            </a:r>
            <a:r>
              <a:rPr lang="lv-LV" sz="1800" dirty="0" err="1">
                <a:solidFill>
                  <a:schemeClr val="accent1">
                    <a:lumMod val="50000"/>
                  </a:schemeClr>
                </a:solidFill>
              </a:rPr>
              <a:t>Eureka</a:t>
            </a:r>
            <a:r>
              <a:rPr lang="lv-LV" sz="1800" dirty="0">
                <a:solidFill>
                  <a:schemeClr val="accent1">
                    <a:lumMod val="50000"/>
                  </a:schemeClr>
                </a:solidFill>
              </a:rPr>
              <a:t> Asociācija (atbildīgais departaments – </a:t>
            </a:r>
            <a:r>
              <a:rPr lang="lv-LV" sz="1800" dirty="0" err="1">
                <a:solidFill>
                  <a:schemeClr val="accent1">
                    <a:lumMod val="50000"/>
                  </a:schemeClr>
                </a:solidFill>
              </a:rPr>
              <a:t>Eureka</a:t>
            </a:r>
            <a:r>
              <a:rPr lang="lv-LV" sz="1800" dirty="0">
                <a:solidFill>
                  <a:schemeClr val="accent1">
                    <a:lumMod val="50000"/>
                  </a:schemeClr>
                </a:solidFill>
              </a:rPr>
              <a:t> Sekretariāts) un ir iesaistītas 37 dalībvalstis – 32 ES dalībvalstis un asociētās valstis, kā arī 5 valstis, kas nav saistītas ar ES vai </a:t>
            </a:r>
            <a:r>
              <a:rPr lang="lv-LV" sz="1800" i="1" dirty="0" err="1">
                <a:solidFill>
                  <a:schemeClr val="accent1">
                    <a:lumMod val="50000"/>
                  </a:schemeClr>
                </a:solidFill>
              </a:rPr>
              <a:t>Horizon</a:t>
            </a:r>
            <a:r>
              <a:rPr lang="lv-LV" sz="1800" i="1" dirty="0">
                <a:solidFill>
                  <a:schemeClr val="accent1">
                    <a:lumMod val="50000"/>
                  </a:schemeClr>
                </a:solidFill>
              </a:rPr>
              <a:t> </a:t>
            </a:r>
            <a:r>
              <a:rPr lang="lv-LV" sz="1800" i="1" dirty="0" err="1">
                <a:solidFill>
                  <a:schemeClr val="accent1">
                    <a:lumMod val="50000"/>
                  </a:schemeClr>
                </a:solidFill>
              </a:rPr>
              <a:t>Europe</a:t>
            </a:r>
            <a:r>
              <a:rPr lang="lv-LV" sz="1800" dirty="0">
                <a:solidFill>
                  <a:schemeClr val="accent1">
                    <a:lumMod val="50000"/>
                  </a:schemeClr>
                </a:solidFill>
              </a:rPr>
              <a:t> – Kanāda, Korejas Republika (Dienvidkoreja), Singapūra, Dienvidāfrika, Šveice</a:t>
            </a:r>
          </a:p>
          <a:p>
            <a:endParaRPr lang="lv-LV" sz="1800" i="1" dirty="0">
              <a:solidFill>
                <a:schemeClr val="accent1">
                  <a:lumMod val="50000"/>
                </a:schemeClr>
              </a:solidFill>
            </a:endParaRPr>
          </a:p>
          <a:p>
            <a:r>
              <a:rPr lang="lv-LV" sz="1800" dirty="0">
                <a:solidFill>
                  <a:schemeClr val="accent1">
                    <a:lumMod val="50000"/>
                  </a:schemeClr>
                </a:solidFill>
              </a:rPr>
              <a:t>Partnerībā tiek īstenotas vairākas aktivitātes – Eurostars, Innowwide, </a:t>
            </a:r>
            <a:r>
              <a:rPr lang="en-US" sz="1800" i="1" dirty="0">
                <a:solidFill>
                  <a:schemeClr val="accent1">
                    <a:lumMod val="50000"/>
                  </a:schemeClr>
                </a:solidFill>
              </a:rPr>
              <a:t>Fast Track to the EIC Accelerator</a:t>
            </a:r>
            <a:r>
              <a:rPr lang="lv-LV" sz="1800" dirty="0">
                <a:solidFill>
                  <a:schemeClr val="accent1">
                    <a:lumMod val="50000"/>
                  </a:schemeClr>
                </a:solidFill>
              </a:rPr>
              <a:t> un </a:t>
            </a:r>
            <a:r>
              <a:rPr lang="lv-LV" sz="1800" i="1" dirty="0" err="1">
                <a:solidFill>
                  <a:schemeClr val="accent1">
                    <a:lumMod val="50000"/>
                  </a:schemeClr>
                </a:solidFill>
              </a:rPr>
              <a:t>Investment</a:t>
            </a:r>
            <a:r>
              <a:rPr lang="lv-LV" sz="1800" i="1" dirty="0">
                <a:solidFill>
                  <a:schemeClr val="accent1">
                    <a:lumMod val="50000"/>
                  </a:schemeClr>
                </a:solidFill>
              </a:rPr>
              <a:t> </a:t>
            </a:r>
            <a:r>
              <a:rPr lang="lv-LV" sz="1800" i="1" dirty="0" err="1">
                <a:solidFill>
                  <a:schemeClr val="accent1">
                    <a:lumMod val="50000"/>
                  </a:schemeClr>
                </a:solidFill>
              </a:rPr>
              <a:t>readiness</a:t>
            </a:r>
            <a:r>
              <a:rPr lang="lv-LV" sz="1800" i="1" dirty="0">
                <a:solidFill>
                  <a:schemeClr val="accent1">
                    <a:lumMod val="50000"/>
                  </a:schemeClr>
                </a:solidFill>
              </a:rPr>
              <a:t> programme</a:t>
            </a:r>
          </a:p>
          <a:p>
            <a:endParaRPr lang="lv-LV" dirty="0">
              <a:solidFill>
                <a:schemeClr val="accent1">
                  <a:lumMod val="50000"/>
                </a:schemeClr>
              </a:solidFill>
            </a:endParaRPr>
          </a:p>
          <a:p>
            <a:endParaRPr lang="lv-LV" dirty="0">
              <a:solidFill>
                <a:schemeClr val="accent1">
                  <a:lumMod val="50000"/>
                </a:schemeClr>
              </a:solidFill>
            </a:endParaRPr>
          </a:p>
        </p:txBody>
      </p:sp>
      <p:pic>
        <p:nvPicPr>
          <p:cNvPr id="9" name="Picture 8" descr="A blue and black text&#10;&#10;Description automatically generated">
            <a:extLst>
              <a:ext uri="{FF2B5EF4-FFF2-40B4-BE49-F238E27FC236}">
                <a16:creationId xmlns:a16="http://schemas.microsoft.com/office/drawing/2014/main" id="{EBC9FAF8-3980-84D8-DA7C-6E326B3FA4D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0" y="6206410"/>
            <a:ext cx="1535167" cy="651590"/>
          </a:xfrm>
          <a:prstGeom prst="rect">
            <a:avLst/>
          </a:prstGeom>
        </p:spPr>
      </p:pic>
      <p:pic>
        <p:nvPicPr>
          <p:cNvPr id="11" name="Picture 10" descr="A blue and black text&#10;&#10;Description automatically generated">
            <a:extLst>
              <a:ext uri="{FF2B5EF4-FFF2-40B4-BE49-F238E27FC236}">
                <a16:creationId xmlns:a16="http://schemas.microsoft.com/office/drawing/2014/main" id="{BF6D6D2E-A055-A71E-5FAE-925271F365B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91543" y="6206410"/>
            <a:ext cx="1665514" cy="624058"/>
          </a:xfrm>
          <a:prstGeom prst="rect">
            <a:avLst/>
          </a:prstGeom>
        </p:spPr>
      </p:pic>
      <p:pic>
        <p:nvPicPr>
          <p:cNvPr id="4" name="Picture 3" descr="A blue and black logo&#10;&#10;AI-generated content may be incorrect.">
            <a:extLst>
              <a:ext uri="{FF2B5EF4-FFF2-40B4-BE49-F238E27FC236}">
                <a16:creationId xmlns:a16="http://schemas.microsoft.com/office/drawing/2014/main" id="{1A27D234-A6EA-382A-E637-AFB0467EB59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8293" y="6239103"/>
            <a:ext cx="1491007" cy="558671"/>
          </a:xfrm>
          <a:prstGeom prst="rect">
            <a:avLst/>
          </a:prstGeom>
        </p:spPr>
      </p:pic>
      <p:pic>
        <p:nvPicPr>
          <p:cNvPr id="5" name="Picture 4" descr="A close-up of a logo&#10;&#10;AI-generated content may be incorrect.">
            <a:extLst>
              <a:ext uri="{FF2B5EF4-FFF2-40B4-BE49-F238E27FC236}">
                <a16:creationId xmlns:a16="http://schemas.microsoft.com/office/drawing/2014/main" id="{592829F5-3F38-ABC6-8C96-A5C8E2444CF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93912" y="6239103"/>
            <a:ext cx="1523020" cy="570666"/>
          </a:xfrm>
          <a:prstGeom prst="rect">
            <a:avLst/>
          </a:prstGeom>
        </p:spPr>
      </p:pic>
    </p:spTree>
    <p:extLst>
      <p:ext uri="{BB962C8B-B14F-4D97-AF65-F5344CB8AC3E}">
        <p14:creationId xmlns:p14="http://schemas.microsoft.com/office/powerpoint/2010/main" val="2290700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9EDF3-0189-F6B7-3192-D927D39F74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AFAA82-5D49-28BF-C840-3164EAADC2B2}"/>
              </a:ext>
            </a:extLst>
          </p:cNvPr>
          <p:cNvSpPr>
            <a:spLocks noGrp="1"/>
          </p:cNvSpPr>
          <p:nvPr>
            <p:ph type="title"/>
          </p:nvPr>
        </p:nvSpPr>
        <p:spPr>
          <a:xfrm>
            <a:off x="1975137" y="571360"/>
            <a:ext cx="6787863" cy="705171"/>
          </a:xfrm>
        </p:spPr>
        <p:txBody>
          <a:bodyPr>
            <a:normAutofit fontScale="90000"/>
          </a:bodyPr>
          <a:lstStyle/>
          <a:p>
            <a:pPr algn="ctr"/>
            <a:r>
              <a:rPr lang="lv-LV" sz="2700" dirty="0">
                <a:solidFill>
                  <a:srgbClr val="7030A0"/>
                </a:solidFill>
              </a:rPr>
              <a:t>Eiropas partnerība </a:t>
            </a:r>
            <a:r>
              <a:rPr lang="lv-LV" sz="2700" i="1" dirty="0" err="1">
                <a:solidFill>
                  <a:srgbClr val="7030A0"/>
                </a:solidFill>
              </a:rPr>
              <a:t>Innovative</a:t>
            </a:r>
            <a:r>
              <a:rPr lang="lv-LV" sz="2700" i="1" dirty="0">
                <a:solidFill>
                  <a:srgbClr val="7030A0"/>
                </a:solidFill>
              </a:rPr>
              <a:t> </a:t>
            </a:r>
            <a:r>
              <a:rPr lang="lv-LV" sz="2700" i="1" dirty="0" err="1">
                <a:solidFill>
                  <a:srgbClr val="7030A0"/>
                </a:solidFill>
              </a:rPr>
              <a:t>SMEs</a:t>
            </a:r>
            <a:r>
              <a:rPr lang="lv-LV" sz="2700" dirty="0">
                <a:solidFill>
                  <a:srgbClr val="7030A0"/>
                </a:solidFill>
              </a:rPr>
              <a:t>:</a:t>
            </a:r>
            <a:r>
              <a:rPr lang="lv-LV" sz="2700" i="1" dirty="0">
                <a:solidFill>
                  <a:srgbClr val="7030A0"/>
                </a:solidFill>
              </a:rPr>
              <a:t> </a:t>
            </a:r>
            <a:br>
              <a:rPr lang="lv-LV" sz="2700" i="1" dirty="0">
                <a:solidFill>
                  <a:srgbClr val="7030A0"/>
                </a:solidFill>
              </a:rPr>
            </a:br>
            <a:r>
              <a:rPr lang="lv-LV" sz="2700" dirty="0">
                <a:solidFill>
                  <a:srgbClr val="7030A0"/>
                </a:solidFill>
              </a:rPr>
              <a:t>Eurostars</a:t>
            </a:r>
            <a:endParaRPr lang="lv-LV" dirty="0">
              <a:solidFill>
                <a:srgbClr val="7030A0"/>
              </a:solidFill>
            </a:endParaRPr>
          </a:p>
        </p:txBody>
      </p:sp>
      <p:pic>
        <p:nvPicPr>
          <p:cNvPr id="6" name="Picture 5" descr="A picture containing shape&#10;&#10;Description automatically generated">
            <a:extLst>
              <a:ext uri="{FF2B5EF4-FFF2-40B4-BE49-F238E27FC236}">
                <a16:creationId xmlns:a16="http://schemas.microsoft.com/office/drawing/2014/main" id="{28A7AC80-382C-CA6B-F094-C7580A2572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3" name="TextBox 2">
            <a:extLst>
              <a:ext uri="{FF2B5EF4-FFF2-40B4-BE49-F238E27FC236}">
                <a16:creationId xmlns:a16="http://schemas.microsoft.com/office/drawing/2014/main" id="{E70094C2-E5E3-70DD-77E4-4FF87064EC17}"/>
              </a:ext>
            </a:extLst>
          </p:cNvPr>
          <p:cNvSpPr txBox="1"/>
          <p:nvPr/>
        </p:nvSpPr>
        <p:spPr>
          <a:xfrm>
            <a:off x="136027" y="1983899"/>
            <a:ext cx="8871946" cy="1723549"/>
          </a:xfrm>
          <a:prstGeom prst="rect">
            <a:avLst/>
          </a:prstGeom>
          <a:noFill/>
        </p:spPr>
        <p:txBody>
          <a:bodyPr wrap="square" rtlCol="0">
            <a:spAutoFit/>
          </a:bodyPr>
          <a:lstStyle/>
          <a:p>
            <a:r>
              <a:rPr lang="lv-LV" sz="1800" dirty="0">
                <a:solidFill>
                  <a:schemeClr val="accent1">
                    <a:lumMod val="50000"/>
                  </a:schemeClr>
                </a:solidFill>
                <a:hlinkClick r:id="rId3"/>
              </a:rPr>
              <a:t>Eurostars</a:t>
            </a:r>
            <a:r>
              <a:rPr lang="lv-LV" sz="1800" dirty="0">
                <a:solidFill>
                  <a:schemeClr val="accent1">
                    <a:lumMod val="50000"/>
                  </a:schemeClr>
                </a:solidFill>
              </a:rPr>
              <a:t> mērķis: atbalstīt mazos un vidējos uzņēmumus inovatīvu produktu, pakalpojumu vai tehnoloģiju izstrādē ar mērķi to komercializēt</a:t>
            </a:r>
          </a:p>
          <a:p>
            <a:endParaRPr lang="lv-LV" sz="1800" dirty="0">
              <a:solidFill>
                <a:schemeClr val="accent1">
                  <a:lumMod val="50000"/>
                </a:schemeClr>
              </a:solidFill>
            </a:endParaRPr>
          </a:p>
          <a:p>
            <a:endParaRPr lang="lv-LV" sz="1800" dirty="0">
              <a:solidFill>
                <a:schemeClr val="accent1">
                  <a:lumMod val="50000"/>
                </a:schemeClr>
              </a:solidFill>
            </a:endParaRPr>
          </a:p>
          <a:p>
            <a:endParaRPr lang="lv-LV" dirty="0">
              <a:solidFill>
                <a:schemeClr val="accent1">
                  <a:lumMod val="50000"/>
                </a:schemeClr>
              </a:solidFill>
            </a:endParaRPr>
          </a:p>
          <a:p>
            <a:endParaRPr lang="lv-LV" dirty="0">
              <a:solidFill>
                <a:schemeClr val="accent1">
                  <a:lumMod val="50000"/>
                </a:schemeClr>
              </a:solidFill>
            </a:endParaRPr>
          </a:p>
        </p:txBody>
      </p:sp>
      <p:pic>
        <p:nvPicPr>
          <p:cNvPr id="8" name="Picture 7" descr="A picture containing shape&#10;&#10;Description automatically generated">
            <a:extLst>
              <a:ext uri="{FF2B5EF4-FFF2-40B4-BE49-F238E27FC236}">
                <a16:creationId xmlns:a16="http://schemas.microsoft.com/office/drawing/2014/main" id="{7C3C9189-DB9D-CD2D-F69F-0106CE3153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9" name="Picture 8" descr="A blue and black text&#10;&#10;Description automatically generated">
            <a:extLst>
              <a:ext uri="{FF2B5EF4-FFF2-40B4-BE49-F238E27FC236}">
                <a16:creationId xmlns:a16="http://schemas.microsoft.com/office/drawing/2014/main" id="{745A712E-DE06-00A9-7A63-322740C1F2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0" y="6206410"/>
            <a:ext cx="1535167" cy="651590"/>
          </a:xfrm>
          <a:prstGeom prst="rect">
            <a:avLst/>
          </a:prstGeom>
        </p:spPr>
      </p:pic>
      <p:sp>
        <p:nvSpPr>
          <p:cNvPr id="12" name="TextBox 11">
            <a:extLst>
              <a:ext uri="{FF2B5EF4-FFF2-40B4-BE49-F238E27FC236}">
                <a16:creationId xmlns:a16="http://schemas.microsoft.com/office/drawing/2014/main" id="{DBE371D2-DCBF-6D3E-B870-468499BE6AAE}"/>
              </a:ext>
            </a:extLst>
          </p:cNvPr>
          <p:cNvSpPr txBox="1"/>
          <p:nvPr/>
        </p:nvSpPr>
        <p:spPr>
          <a:xfrm>
            <a:off x="272054" y="2735013"/>
            <a:ext cx="8871946" cy="2661370"/>
          </a:xfrm>
          <a:prstGeom prst="rect">
            <a:avLst/>
          </a:prstGeom>
          <a:noFill/>
        </p:spPr>
        <p:txBody>
          <a:bodyPr wrap="square" rtlCol="0">
            <a:spAutoFit/>
          </a:bodyPr>
          <a:lstStyle/>
          <a:p>
            <a:r>
              <a:rPr lang="lv-LV" dirty="0">
                <a:solidFill>
                  <a:schemeClr val="accent1">
                    <a:lumMod val="50000"/>
                  </a:schemeClr>
                </a:solidFill>
              </a:rPr>
              <a:t>Galvenās prasības:</a:t>
            </a:r>
          </a:p>
          <a:p>
            <a:pPr marL="285750" indent="-285750">
              <a:lnSpc>
                <a:spcPct val="150000"/>
              </a:lnSpc>
              <a:buFont typeface="Wingdings" panose="05000000000000000000" pitchFamily="2" charset="2"/>
              <a:buChar char="ü"/>
            </a:pPr>
            <a:r>
              <a:rPr lang="lv-LV" dirty="0">
                <a:solidFill>
                  <a:schemeClr val="accent1">
                    <a:lumMod val="50000"/>
                  </a:schemeClr>
                </a:solidFill>
              </a:rPr>
              <a:t>Vadošais partneris ir inovatīvs mazais, vidējais uzņēmums</a:t>
            </a:r>
          </a:p>
          <a:p>
            <a:pPr marL="285750" indent="-285750">
              <a:lnSpc>
                <a:spcPct val="150000"/>
              </a:lnSpc>
              <a:buFont typeface="Wingdings" panose="05000000000000000000" pitchFamily="2" charset="2"/>
              <a:buChar char="ü"/>
            </a:pPr>
            <a:r>
              <a:rPr lang="lv-LV" dirty="0">
                <a:solidFill>
                  <a:schemeClr val="accent1">
                    <a:lumMod val="50000"/>
                  </a:schemeClr>
                </a:solidFill>
              </a:rPr>
              <a:t>Partneri – mazie, vidējie uzņēmumi, lielie uzņēmumi, zinātniskie institūti, universitātes</a:t>
            </a:r>
          </a:p>
          <a:p>
            <a:pPr marL="285750" indent="-285750">
              <a:lnSpc>
                <a:spcPct val="150000"/>
              </a:lnSpc>
              <a:buFont typeface="Wingdings" panose="05000000000000000000" pitchFamily="2" charset="2"/>
              <a:buChar char="ü"/>
            </a:pPr>
            <a:r>
              <a:rPr lang="lv-LV" dirty="0">
                <a:solidFill>
                  <a:schemeClr val="accent1">
                    <a:lumMod val="50000"/>
                  </a:schemeClr>
                </a:solidFill>
              </a:rPr>
              <a:t>Projekta ilgums līdz 3 gadiem</a:t>
            </a:r>
          </a:p>
          <a:p>
            <a:pPr marL="285750" indent="-285750">
              <a:lnSpc>
                <a:spcPct val="150000"/>
              </a:lnSpc>
              <a:buFont typeface="Wingdings" panose="05000000000000000000" pitchFamily="2" charset="2"/>
              <a:buChar char="ü"/>
            </a:pPr>
            <a:r>
              <a:rPr lang="lv-LV" dirty="0">
                <a:solidFill>
                  <a:schemeClr val="accent1">
                    <a:lumMod val="50000"/>
                  </a:schemeClr>
                </a:solidFill>
              </a:rPr>
              <a:t>Projektā iesaistīti savstarpēji nesaistīti partneri no vismaz divām Eurostars* valstīm</a:t>
            </a:r>
          </a:p>
          <a:p>
            <a:pPr marL="285750" indent="-285750">
              <a:lnSpc>
                <a:spcPct val="150000"/>
              </a:lnSpc>
              <a:buFont typeface="Wingdings" panose="05000000000000000000" pitchFamily="2" charset="2"/>
              <a:buChar char="ü"/>
            </a:pPr>
            <a:r>
              <a:rPr lang="lv-LV" dirty="0">
                <a:solidFill>
                  <a:schemeClr val="accent1">
                    <a:lumMod val="50000"/>
                  </a:schemeClr>
                </a:solidFill>
              </a:rPr>
              <a:t>Neviens no partneriem nav atbildīgs vairāk par 70% no kopējā projekta finansējuma un mazo, vidējo uzņēmumu kopējais finansējums ir vismaz 50% no kopējā projekta finansējuma</a:t>
            </a:r>
          </a:p>
        </p:txBody>
      </p:sp>
    </p:spTree>
    <p:extLst>
      <p:ext uri="{BB962C8B-B14F-4D97-AF65-F5344CB8AC3E}">
        <p14:creationId xmlns:p14="http://schemas.microsoft.com/office/powerpoint/2010/main" val="4244142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shape&#10;&#10;Description automatically generated">
            <a:extLst>
              <a:ext uri="{FF2B5EF4-FFF2-40B4-BE49-F238E27FC236}">
                <a16:creationId xmlns:a16="http://schemas.microsoft.com/office/drawing/2014/main" id="{BCEA72C9-057E-7A35-CD74-FA84A14943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4" name="TextBox 3">
            <a:extLst>
              <a:ext uri="{FF2B5EF4-FFF2-40B4-BE49-F238E27FC236}">
                <a16:creationId xmlns:a16="http://schemas.microsoft.com/office/drawing/2014/main" id="{07550D97-3CF1-F242-AA0B-7D9E41BCCE75}"/>
              </a:ext>
            </a:extLst>
          </p:cNvPr>
          <p:cNvSpPr txBox="1"/>
          <p:nvPr/>
        </p:nvSpPr>
        <p:spPr>
          <a:xfrm>
            <a:off x="238777" y="5027786"/>
            <a:ext cx="7990824" cy="1538883"/>
          </a:xfrm>
          <a:prstGeom prst="rect">
            <a:avLst/>
          </a:prstGeom>
          <a:noFill/>
        </p:spPr>
        <p:txBody>
          <a:bodyPr wrap="square" rtlCol="0">
            <a:spAutoFit/>
          </a:bodyPr>
          <a:lstStyle/>
          <a:p>
            <a:pPr algn="l"/>
            <a:r>
              <a:rPr lang="lv-LV" sz="1100" b="1" i="0">
                <a:solidFill>
                  <a:schemeClr val="accent1">
                    <a:lumMod val="50000"/>
                  </a:schemeClr>
                </a:solidFill>
                <a:effectLst/>
                <a:latin typeface="Nunito Sans" pitchFamily="2" charset="0"/>
              </a:rPr>
              <a:t>Eurostars countries</a:t>
            </a:r>
            <a:r>
              <a:rPr lang="lv-LV" sz="1100" b="0" i="0">
                <a:solidFill>
                  <a:schemeClr val="accent1">
                    <a:lumMod val="50000"/>
                  </a:schemeClr>
                </a:solidFill>
                <a:effectLst/>
                <a:latin typeface="Nunito Sans" pitchFamily="2" charset="0"/>
              </a:rPr>
              <a:t>: Austria, Belgium, Bulgaria, Canada, Croatia, Cyprus, Czech Republic, Denmark, Estonia, Finland, France, Germany, Greece, Hungary, Iceland, Ireland, Israel, Italy, Latvia, Lithuania, Luxembourg, Malta, the Netherlands, Norway, Poland, Portugal, Romania, Singapore, Slovakia, Slovenia, South Africa, South Korea, Spain, Sweden, Switzerland, Türkiye, and the United Kingdom.</a:t>
            </a:r>
          </a:p>
          <a:p>
            <a:pPr algn="l"/>
            <a:br>
              <a:rPr lang="lv-LV" sz="1100" b="0" i="0">
                <a:solidFill>
                  <a:schemeClr val="accent1">
                    <a:lumMod val="50000"/>
                  </a:schemeClr>
                </a:solidFill>
                <a:effectLst/>
                <a:latin typeface="Nunito Sans" pitchFamily="2" charset="0"/>
              </a:rPr>
            </a:br>
            <a:r>
              <a:rPr lang="lv-LV" sz="1100" b="1" i="0">
                <a:solidFill>
                  <a:schemeClr val="accent1">
                    <a:lumMod val="50000"/>
                  </a:schemeClr>
                </a:solidFill>
                <a:effectLst/>
                <a:latin typeface="Nunito Sans" pitchFamily="2" charset="0"/>
              </a:rPr>
              <a:t>Eurostars countries which are not an EU member state or a Horizon Europe Associated Country</a:t>
            </a:r>
            <a:r>
              <a:rPr lang="lv-LV" sz="1100" b="0" i="0">
                <a:solidFill>
                  <a:schemeClr val="accent1">
                    <a:lumMod val="50000"/>
                  </a:schemeClr>
                </a:solidFill>
                <a:effectLst/>
                <a:latin typeface="Nunito Sans" pitchFamily="2" charset="0"/>
              </a:rPr>
              <a:t>: Canada, Republic of Korea, Singapore, South Africa, Switzerland, and the United Kingdom.</a:t>
            </a:r>
          </a:p>
          <a:p>
            <a:endParaRPr lang="lv-LV"/>
          </a:p>
        </p:txBody>
      </p:sp>
      <p:pic>
        <p:nvPicPr>
          <p:cNvPr id="5" name="Picture 4" descr="A picture containing shape&#10;&#10;Description automatically generated">
            <a:extLst>
              <a:ext uri="{FF2B5EF4-FFF2-40B4-BE49-F238E27FC236}">
                <a16:creationId xmlns:a16="http://schemas.microsoft.com/office/drawing/2014/main" id="{2534C2C8-DC7F-508A-E9F4-5DA79A3090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8" name="Picture 7" descr="A picture containing shape&#10;&#10;Description automatically generated">
            <a:extLst>
              <a:ext uri="{FF2B5EF4-FFF2-40B4-BE49-F238E27FC236}">
                <a16:creationId xmlns:a16="http://schemas.microsoft.com/office/drawing/2014/main" id="{D6CFBAF6-A49B-400E-6E92-12EC615B9B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9" name="Picture 8" descr="A blue and black text&#10;&#10;Description automatically generated">
            <a:extLst>
              <a:ext uri="{FF2B5EF4-FFF2-40B4-BE49-F238E27FC236}">
                <a16:creationId xmlns:a16="http://schemas.microsoft.com/office/drawing/2014/main" id="{3DD71C61-94B9-993B-69A0-68FC2CDF1C2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0" y="6206410"/>
            <a:ext cx="1535167" cy="651590"/>
          </a:xfrm>
          <a:prstGeom prst="rect">
            <a:avLst/>
          </a:prstGeom>
        </p:spPr>
      </p:pic>
      <p:sp>
        <p:nvSpPr>
          <p:cNvPr id="11" name="Title 1">
            <a:extLst>
              <a:ext uri="{FF2B5EF4-FFF2-40B4-BE49-F238E27FC236}">
                <a16:creationId xmlns:a16="http://schemas.microsoft.com/office/drawing/2014/main" id="{2CBA66A3-612C-BFCD-B817-83B3734BDE2C}"/>
              </a:ext>
            </a:extLst>
          </p:cNvPr>
          <p:cNvSpPr txBox="1">
            <a:spLocks/>
          </p:cNvSpPr>
          <p:nvPr/>
        </p:nvSpPr>
        <p:spPr bwMode="auto">
          <a:xfrm>
            <a:off x="1975137" y="571360"/>
            <a:ext cx="6787863" cy="705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90000" lnSpcReduction="20000"/>
          </a:bodyPr>
          <a:lstStyle>
            <a:lvl1pPr algn="l" defTabSz="938213" rtl="0" eaLnBrk="0" fontAlgn="base" hangingPunct="0">
              <a:spcBef>
                <a:spcPct val="0"/>
              </a:spcBef>
              <a:spcAft>
                <a:spcPct val="0"/>
              </a:spcAft>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ctr"/>
            <a:r>
              <a:rPr lang="lv-LV" sz="2700">
                <a:solidFill>
                  <a:srgbClr val="7030A0"/>
                </a:solidFill>
              </a:rPr>
              <a:t>Eiropas partnerība </a:t>
            </a:r>
            <a:r>
              <a:rPr lang="lv-LV" sz="2700" i="1">
                <a:solidFill>
                  <a:srgbClr val="7030A0"/>
                </a:solidFill>
              </a:rPr>
              <a:t>Innovative SMEs</a:t>
            </a:r>
            <a:r>
              <a:rPr lang="lv-LV" sz="2700">
                <a:solidFill>
                  <a:srgbClr val="7030A0"/>
                </a:solidFill>
              </a:rPr>
              <a:t>:</a:t>
            </a:r>
            <a:r>
              <a:rPr lang="lv-LV" sz="2700" i="1">
                <a:solidFill>
                  <a:srgbClr val="7030A0"/>
                </a:solidFill>
              </a:rPr>
              <a:t> </a:t>
            </a:r>
            <a:br>
              <a:rPr lang="lv-LV" sz="2700" i="1">
                <a:solidFill>
                  <a:srgbClr val="7030A0"/>
                </a:solidFill>
              </a:rPr>
            </a:br>
            <a:r>
              <a:rPr lang="lv-LV" sz="2700">
                <a:solidFill>
                  <a:srgbClr val="7030A0"/>
                </a:solidFill>
              </a:rPr>
              <a:t>Eurostars</a:t>
            </a:r>
            <a:endParaRPr lang="lv-LV" dirty="0">
              <a:solidFill>
                <a:srgbClr val="7030A0"/>
              </a:solidFill>
            </a:endParaRPr>
          </a:p>
        </p:txBody>
      </p:sp>
      <p:pic>
        <p:nvPicPr>
          <p:cNvPr id="13" name="Picture 12" descr="A map of the world&#10;&#10;Description automatically generated">
            <a:extLst>
              <a:ext uri="{FF2B5EF4-FFF2-40B4-BE49-F238E27FC236}">
                <a16:creationId xmlns:a16="http://schemas.microsoft.com/office/drawing/2014/main" id="{104FA466-2A29-D20B-7F81-69FCBC218BD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3514" y="1392405"/>
            <a:ext cx="6868886" cy="3519507"/>
          </a:xfrm>
          <a:prstGeom prst="rect">
            <a:avLst/>
          </a:prstGeom>
        </p:spPr>
      </p:pic>
    </p:spTree>
    <p:extLst>
      <p:ext uri="{BB962C8B-B14F-4D97-AF65-F5344CB8AC3E}">
        <p14:creationId xmlns:p14="http://schemas.microsoft.com/office/powerpoint/2010/main" val="596533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58999-A3EA-7244-CE92-9960F833712B}"/>
            </a:ext>
          </a:extLst>
        </p:cNvPr>
        <p:cNvGrpSpPr/>
        <p:nvPr/>
      </p:nvGrpSpPr>
      <p:grpSpPr>
        <a:xfrm>
          <a:off x="0" y="0"/>
          <a:ext cx="0" cy="0"/>
          <a:chOff x="0" y="0"/>
          <a:chExt cx="0" cy="0"/>
        </a:xfrm>
      </p:grpSpPr>
      <p:pic>
        <p:nvPicPr>
          <p:cNvPr id="6" name="Picture 5" descr="A picture containing shape&#10;&#10;Description automatically generated">
            <a:extLst>
              <a:ext uri="{FF2B5EF4-FFF2-40B4-BE49-F238E27FC236}">
                <a16:creationId xmlns:a16="http://schemas.microsoft.com/office/drawing/2014/main" id="{9E2A718A-731D-CAC5-1243-6D82ADB7B2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3" name="TextBox 2">
            <a:extLst>
              <a:ext uri="{FF2B5EF4-FFF2-40B4-BE49-F238E27FC236}">
                <a16:creationId xmlns:a16="http://schemas.microsoft.com/office/drawing/2014/main" id="{63DF389E-0BD4-19C2-92E0-CCE1DF55F784}"/>
              </a:ext>
            </a:extLst>
          </p:cNvPr>
          <p:cNvSpPr txBox="1"/>
          <p:nvPr/>
        </p:nvSpPr>
        <p:spPr>
          <a:xfrm>
            <a:off x="90684" y="1717492"/>
            <a:ext cx="8758592" cy="4231928"/>
          </a:xfrm>
          <a:prstGeom prst="rect">
            <a:avLst/>
          </a:prstGeom>
          <a:noFill/>
        </p:spPr>
        <p:txBody>
          <a:bodyPr wrap="square" rtlCol="0">
            <a:spAutoFit/>
          </a:bodyPr>
          <a:lstStyle/>
          <a:p>
            <a:r>
              <a:rPr lang="lv-LV" sz="1800" dirty="0">
                <a:solidFill>
                  <a:schemeClr val="accent1">
                    <a:lumMod val="50000"/>
                  </a:schemeClr>
                </a:solidFill>
                <a:latin typeface="+mn-lt"/>
                <a:cs typeface="Arial" panose="020B0604020202020204" pitchFamily="34" charset="0"/>
              </a:rPr>
              <a:t>Ekspertu ieteikumi:</a:t>
            </a:r>
          </a:p>
          <a:p>
            <a:endParaRPr lang="lv-LV" sz="1800" dirty="0">
              <a:solidFill>
                <a:schemeClr val="accent1">
                  <a:lumMod val="50000"/>
                </a:schemeClr>
              </a:solidFill>
              <a:latin typeface="+mn-lt"/>
              <a:cs typeface="Arial" panose="020B0604020202020204" pitchFamily="34" charset="0"/>
            </a:endParaRPr>
          </a:p>
          <a:p>
            <a:r>
              <a:rPr lang="en-US" sz="1800" b="1" dirty="0">
                <a:solidFill>
                  <a:schemeClr val="accent1">
                    <a:lumMod val="50000"/>
                  </a:schemeClr>
                </a:solidFill>
                <a:latin typeface="+mn-lt"/>
                <a:cs typeface="Arial" panose="020B0604020202020204" pitchFamily="34" charset="0"/>
              </a:rPr>
              <a:t>Quality and efficiency of the implementation</a:t>
            </a:r>
            <a:endParaRPr lang="lv-LV" sz="1800" b="1"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Having scientific partner and potential end-user provides balance in the consortium </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Several partners working on one project independently from each other doesn't provide enough synergistic effects</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Use of external (subcontracted) project management indicates lack of key competencies</a:t>
            </a:r>
            <a:r>
              <a:rPr lang="lv-LV" sz="1800" dirty="0">
                <a:solidFill>
                  <a:schemeClr val="accent1">
                    <a:lumMod val="50000"/>
                  </a:schemeClr>
                </a:solidFill>
                <a:latin typeface="+mn-lt"/>
                <a:cs typeface="Arial" panose="020B0604020202020204" pitchFamily="34" charset="0"/>
              </a:rPr>
              <a:t>/ </a:t>
            </a:r>
            <a:r>
              <a:rPr lang="en-US" sz="1800" noProof="0" dirty="0">
                <a:solidFill>
                  <a:schemeClr val="accent1">
                    <a:lumMod val="50000"/>
                  </a:schemeClr>
                </a:solidFill>
                <a:latin typeface="+mn-lt"/>
                <a:cs typeface="Arial" panose="020B0604020202020204" pitchFamily="34" charset="0"/>
              </a:rPr>
              <a:t>not</a:t>
            </a:r>
            <a:r>
              <a:rPr lang="en-US" sz="1800" dirty="0">
                <a:solidFill>
                  <a:schemeClr val="accent1">
                    <a:lumMod val="50000"/>
                  </a:schemeClr>
                </a:solidFill>
                <a:latin typeface="+mn-lt"/>
                <a:cs typeface="Arial" panose="020B0604020202020204" pitchFamily="34" charset="0"/>
              </a:rPr>
              <a:t> having Project management Work package questions competence</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In highly competitive industries unnecessary extending project duration negatively impacts competitive position</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Significant costs shall be elaborated, not only listed</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Value of subcontracting shall be reasonable compared to total budget value (e.g. subcontracting 20% of partners budget might be indication of lack of key competencies)</a:t>
            </a:r>
            <a:endParaRPr lang="lv-LV" sz="1800" dirty="0">
              <a:solidFill>
                <a:schemeClr val="accent1">
                  <a:lumMod val="50000"/>
                </a:schemeClr>
              </a:solidFill>
              <a:latin typeface="+mn-lt"/>
              <a:cs typeface="Arial" panose="020B0604020202020204" pitchFamily="34" charset="0"/>
            </a:endParaRPr>
          </a:p>
          <a:p>
            <a:endParaRPr lang="lv-LV" sz="1800" dirty="0">
              <a:solidFill>
                <a:schemeClr val="accent1">
                  <a:lumMod val="50000"/>
                </a:schemeClr>
              </a:solidFill>
              <a:latin typeface="+mn-lt"/>
              <a:cs typeface="Arial" panose="020B0604020202020204" pitchFamily="34" charset="0"/>
            </a:endParaRPr>
          </a:p>
          <a:p>
            <a:endParaRPr lang="lv-LV" dirty="0">
              <a:solidFill>
                <a:schemeClr val="accent1">
                  <a:lumMod val="50000"/>
                </a:schemeClr>
              </a:solidFill>
              <a:latin typeface="+mn-lt"/>
              <a:cs typeface="Arial" panose="020B0604020202020204" pitchFamily="34" charset="0"/>
            </a:endParaRPr>
          </a:p>
        </p:txBody>
      </p:sp>
      <p:pic>
        <p:nvPicPr>
          <p:cNvPr id="5" name="Picture 4" descr="A picture containing shape&#10;&#10;Description automatically generated">
            <a:extLst>
              <a:ext uri="{FF2B5EF4-FFF2-40B4-BE49-F238E27FC236}">
                <a16:creationId xmlns:a16="http://schemas.microsoft.com/office/drawing/2014/main" id="{AD6549F2-6CC8-8936-F805-B4416599E9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8" name="Picture 7" descr="A picture containing shape&#10;&#10;Description automatically generated">
            <a:extLst>
              <a:ext uri="{FF2B5EF4-FFF2-40B4-BE49-F238E27FC236}">
                <a16:creationId xmlns:a16="http://schemas.microsoft.com/office/drawing/2014/main" id="{379E2262-0C0A-AB4F-F63F-295F960E59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9" name="Picture 8" descr="A blue and black text&#10;&#10;Description automatically generated">
            <a:extLst>
              <a:ext uri="{FF2B5EF4-FFF2-40B4-BE49-F238E27FC236}">
                <a16:creationId xmlns:a16="http://schemas.microsoft.com/office/drawing/2014/main" id="{4CE16846-0B45-421B-D775-7446E49C257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0" y="6206410"/>
            <a:ext cx="1535167" cy="651590"/>
          </a:xfrm>
          <a:prstGeom prst="rect">
            <a:avLst/>
          </a:prstGeom>
        </p:spPr>
      </p:pic>
      <p:sp>
        <p:nvSpPr>
          <p:cNvPr id="11" name="Title 1">
            <a:extLst>
              <a:ext uri="{FF2B5EF4-FFF2-40B4-BE49-F238E27FC236}">
                <a16:creationId xmlns:a16="http://schemas.microsoft.com/office/drawing/2014/main" id="{BDBE2BA9-967F-2F9E-B62C-8F0613E21502}"/>
              </a:ext>
            </a:extLst>
          </p:cNvPr>
          <p:cNvSpPr>
            <a:spLocks noGrp="1"/>
          </p:cNvSpPr>
          <p:nvPr>
            <p:ph type="title"/>
          </p:nvPr>
        </p:nvSpPr>
        <p:spPr>
          <a:xfrm>
            <a:off x="1975137" y="571360"/>
            <a:ext cx="6787863" cy="705171"/>
          </a:xfrm>
        </p:spPr>
        <p:txBody>
          <a:bodyPr>
            <a:normAutofit fontScale="90000"/>
          </a:bodyPr>
          <a:lstStyle/>
          <a:p>
            <a:pPr algn="ctr"/>
            <a:r>
              <a:rPr lang="lv-LV" sz="2700" dirty="0">
                <a:solidFill>
                  <a:srgbClr val="7030A0"/>
                </a:solidFill>
              </a:rPr>
              <a:t>Eiropas partnerība </a:t>
            </a:r>
            <a:r>
              <a:rPr lang="lv-LV" sz="2700" i="1" dirty="0" err="1">
                <a:solidFill>
                  <a:srgbClr val="7030A0"/>
                </a:solidFill>
              </a:rPr>
              <a:t>Innovative</a:t>
            </a:r>
            <a:r>
              <a:rPr lang="lv-LV" sz="2700" i="1" dirty="0">
                <a:solidFill>
                  <a:srgbClr val="7030A0"/>
                </a:solidFill>
              </a:rPr>
              <a:t> </a:t>
            </a:r>
            <a:r>
              <a:rPr lang="lv-LV" sz="2700" i="1" dirty="0" err="1">
                <a:solidFill>
                  <a:srgbClr val="7030A0"/>
                </a:solidFill>
              </a:rPr>
              <a:t>SMEs</a:t>
            </a:r>
            <a:r>
              <a:rPr lang="lv-LV" sz="2700" dirty="0">
                <a:solidFill>
                  <a:srgbClr val="7030A0"/>
                </a:solidFill>
              </a:rPr>
              <a:t>:</a:t>
            </a:r>
            <a:r>
              <a:rPr lang="lv-LV" sz="2700" i="1" dirty="0">
                <a:solidFill>
                  <a:srgbClr val="7030A0"/>
                </a:solidFill>
              </a:rPr>
              <a:t> </a:t>
            </a:r>
            <a:br>
              <a:rPr lang="lv-LV" sz="2700" i="1" dirty="0">
                <a:solidFill>
                  <a:srgbClr val="7030A0"/>
                </a:solidFill>
              </a:rPr>
            </a:br>
            <a:r>
              <a:rPr lang="lv-LV" sz="2700" dirty="0">
                <a:solidFill>
                  <a:srgbClr val="7030A0"/>
                </a:solidFill>
              </a:rPr>
              <a:t>Eurostars</a:t>
            </a:r>
            <a:endParaRPr lang="lv-LV" dirty="0">
              <a:solidFill>
                <a:srgbClr val="7030A0"/>
              </a:solidFill>
            </a:endParaRPr>
          </a:p>
        </p:txBody>
      </p:sp>
    </p:spTree>
    <p:extLst>
      <p:ext uri="{BB962C8B-B14F-4D97-AF65-F5344CB8AC3E}">
        <p14:creationId xmlns:p14="http://schemas.microsoft.com/office/powerpoint/2010/main" val="63721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EF7C0-FEA0-0551-B949-1D0EAE3E4EF5}"/>
            </a:ext>
          </a:extLst>
        </p:cNvPr>
        <p:cNvGrpSpPr/>
        <p:nvPr/>
      </p:nvGrpSpPr>
      <p:grpSpPr>
        <a:xfrm>
          <a:off x="0" y="0"/>
          <a:ext cx="0" cy="0"/>
          <a:chOff x="0" y="0"/>
          <a:chExt cx="0" cy="0"/>
        </a:xfrm>
      </p:grpSpPr>
      <p:pic>
        <p:nvPicPr>
          <p:cNvPr id="6" name="Picture 5" descr="A picture containing shape&#10;&#10;Description automatically generated">
            <a:extLst>
              <a:ext uri="{FF2B5EF4-FFF2-40B4-BE49-F238E27FC236}">
                <a16:creationId xmlns:a16="http://schemas.microsoft.com/office/drawing/2014/main" id="{C02D2876-1B94-82C8-E5F4-B59230370A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3" name="TextBox 2">
            <a:extLst>
              <a:ext uri="{FF2B5EF4-FFF2-40B4-BE49-F238E27FC236}">
                <a16:creationId xmlns:a16="http://schemas.microsoft.com/office/drawing/2014/main" id="{42034304-CEC9-DA29-A89C-1BB9343F49D3}"/>
              </a:ext>
            </a:extLst>
          </p:cNvPr>
          <p:cNvSpPr txBox="1"/>
          <p:nvPr/>
        </p:nvSpPr>
        <p:spPr>
          <a:xfrm>
            <a:off x="90684" y="1717492"/>
            <a:ext cx="8758592" cy="3677930"/>
          </a:xfrm>
          <a:prstGeom prst="rect">
            <a:avLst/>
          </a:prstGeom>
          <a:noFill/>
        </p:spPr>
        <p:txBody>
          <a:bodyPr wrap="square" rtlCol="0">
            <a:spAutoFit/>
          </a:bodyPr>
          <a:lstStyle/>
          <a:p>
            <a:r>
              <a:rPr lang="lv-LV" sz="1800" dirty="0">
                <a:solidFill>
                  <a:schemeClr val="accent1">
                    <a:lumMod val="50000"/>
                  </a:schemeClr>
                </a:solidFill>
                <a:latin typeface="+mn-lt"/>
                <a:cs typeface="Arial" panose="020B0604020202020204" pitchFamily="34" charset="0"/>
              </a:rPr>
              <a:t>Ekspertu ieteikumi:</a:t>
            </a:r>
          </a:p>
          <a:p>
            <a:endParaRPr lang="lv-LV" sz="1800" dirty="0">
              <a:solidFill>
                <a:schemeClr val="accent1">
                  <a:lumMod val="50000"/>
                </a:schemeClr>
              </a:solidFill>
              <a:latin typeface="+mn-lt"/>
              <a:cs typeface="Arial" panose="020B0604020202020204" pitchFamily="34" charset="0"/>
            </a:endParaRPr>
          </a:p>
          <a:p>
            <a:r>
              <a:rPr lang="en-US" sz="1800" b="1" dirty="0">
                <a:solidFill>
                  <a:schemeClr val="accent1">
                    <a:lumMod val="50000"/>
                  </a:schemeClr>
                </a:solidFill>
                <a:latin typeface="+mn-lt"/>
                <a:cs typeface="Arial" panose="020B0604020202020204" pitchFamily="34" charset="0"/>
              </a:rPr>
              <a:t>Market and commercialization</a:t>
            </a:r>
            <a:endParaRPr lang="lv-LV" sz="1800" b="1"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Identification of direct and indirect competitors – </a:t>
            </a:r>
            <a:r>
              <a:rPr lang="en-US" sz="1800" u="sng" noProof="0" dirty="0">
                <a:solidFill>
                  <a:schemeClr val="accent1">
                    <a:lumMod val="50000"/>
                  </a:schemeClr>
                </a:solidFill>
                <a:latin typeface="+mn-lt"/>
                <a:cs typeface="Arial" panose="020B0604020202020204" pitchFamily="34" charset="0"/>
              </a:rPr>
              <a:t>competition </a:t>
            </a:r>
            <a:r>
              <a:rPr lang="en-US" sz="1800" u="sng" dirty="0">
                <a:solidFill>
                  <a:schemeClr val="accent1">
                    <a:lumMod val="50000"/>
                  </a:schemeClr>
                </a:solidFill>
                <a:latin typeface="+mn-lt"/>
                <a:cs typeface="Arial" panose="020B0604020202020204" pitchFamily="34" charset="0"/>
              </a:rPr>
              <a:t>always exists</a:t>
            </a:r>
            <a:endParaRPr lang="lv-LV" sz="1800" u="sng"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Clear presentation of competitive advantage compared to competitive solutions</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noProof="0" dirty="0">
                <a:solidFill>
                  <a:schemeClr val="accent1">
                    <a:lumMod val="50000"/>
                  </a:schemeClr>
                </a:solidFill>
                <a:latin typeface="+mn-lt"/>
                <a:cs typeface="Arial" panose="020B0604020202020204" pitchFamily="34" charset="0"/>
              </a:rPr>
              <a:t>Intention</a:t>
            </a:r>
            <a:r>
              <a:rPr lang="en-US" sz="1800" dirty="0">
                <a:solidFill>
                  <a:schemeClr val="accent1">
                    <a:lumMod val="50000"/>
                  </a:schemeClr>
                </a:solidFill>
                <a:latin typeface="+mn-lt"/>
                <a:cs typeface="Arial" panose="020B0604020202020204" pitchFamily="34" charset="0"/>
              </a:rPr>
              <a:t> to develop </a:t>
            </a:r>
            <a:r>
              <a:rPr lang="en-US" sz="1800" dirty="0" err="1">
                <a:solidFill>
                  <a:schemeClr val="accent1">
                    <a:lumMod val="50000"/>
                  </a:schemeClr>
                </a:solidFill>
                <a:latin typeface="+mn-lt"/>
                <a:cs typeface="Arial" panose="020B0604020202020204" pitchFamily="34" charset="0"/>
              </a:rPr>
              <a:t>commercialisation</a:t>
            </a:r>
            <a:r>
              <a:rPr lang="en-US" sz="1800" dirty="0">
                <a:solidFill>
                  <a:schemeClr val="accent1">
                    <a:lumMod val="50000"/>
                  </a:schemeClr>
                </a:solidFill>
                <a:latin typeface="+mn-lt"/>
                <a:cs typeface="Arial" panose="020B0604020202020204" pitchFamily="34" charset="0"/>
              </a:rPr>
              <a:t> plan within the project is not sufficient</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Experience in </a:t>
            </a:r>
            <a:r>
              <a:rPr lang="en-US" sz="1800" dirty="0" err="1">
                <a:solidFill>
                  <a:schemeClr val="accent1">
                    <a:lumMod val="50000"/>
                  </a:schemeClr>
                </a:solidFill>
                <a:latin typeface="+mn-lt"/>
                <a:cs typeface="Arial" panose="020B0604020202020204" pitchFamily="34" charset="0"/>
              </a:rPr>
              <a:t>commercialising</a:t>
            </a:r>
            <a:r>
              <a:rPr lang="en-US" sz="1800" dirty="0">
                <a:solidFill>
                  <a:schemeClr val="accent1">
                    <a:lumMod val="50000"/>
                  </a:schemeClr>
                </a:solidFill>
                <a:latin typeface="+mn-lt"/>
                <a:cs typeface="Arial" panose="020B0604020202020204" pitchFamily="34" charset="0"/>
              </a:rPr>
              <a:t> new products/services builds credibility</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Addressing large number of Sustainable Development Goals</a:t>
            </a:r>
            <a:r>
              <a:rPr lang="lv-LV" sz="1800" dirty="0">
                <a:solidFill>
                  <a:schemeClr val="accent1">
                    <a:lumMod val="50000"/>
                  </a:schemeClr>
                </a:solidFill>
                <a:latin typeface="+mn-lt"/>
                <a:cs typeface="Arial" panose="020B0604020202020204" pitchFamily="34" charset="0"/>
              </a:rPr>
              <a:t> (SDG)</a:t>
            </a:r>
            <a:r>
              <a:rPr lang="en-US" sz="1800" dirty="0">
                <a:solidFill>
                  <a:schemeClr val="accent1">
                    <a:lumMod val="50000"/>
                  </a:schemeClr>
                </a:solidFill>
                <a:latin typeface="+mn-lt"/>
                <a:cs typeface="Arial" panose="020B0604020202020204" pitchFamily="34" charset="0"/>
              </a:rPr>
              <a:t> is not very convincing </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If there are no such risks it should be clearly stated that potential risks were considered, but none has been identified</a:t>
            </a:r>
            <a:endParaRPr lang="lv-LV" sz="1800" dirty="0">
              <a:solidFill>
                <a:schemeClr val="accent1">
                  <a:lumMod val="50000"/>
                </a:schemeClr>
              </a:solidFill>
              <a:latin typeface="+mn-lt"/>
              <a:cs typeface="Arial" panose="020B0604020202020204" pitchFamily="34" charset="0"/>
            </a:endParaRPr>
          </a:p>
          <a:p>
            <a:pPr marL="285750" indent="-285750">
              <a:buFontTx/>
              <a:buChar char="-"/>
            </a:pPr>
            <a:endParaRPr lang="lv-LV" sz="1800" dirty="0">
              <a:solidFill>
                <a:schemeClr val="accent1">
                  <a:lumMod val="50000"/>
                </a:schemeClr>
              </a:solidFill>
              <a:latin typeface="+mn-lt"/>
              <a:cs typeface="Arial" panose="020B0604020202020204" pitchFamily="34" charset="0"/>
            </a:endParaRPr>
          </a:p>
          <a:p>
            <a:endParaRPr lang="lv-LV" dirty="0">
              <a:solidFill>
                <a:schemeClr val="accent1">
                  <a:lumMod val="50000"/>
                </a:schemeClr>
              </a:solidFill>
              <a:latin typeface="+mn-lt"/>
              <a:cs typeface="Arial" panose="020B0604020202020204" pitchFamily="34" charset="0"/>
            </a:endParaRPr>
          </a:p>
        </p:txBody>
      </p:sp>
      <p:pic>
        <p:nvPicPr>
          <p:cNvPr id="5" name="Picture 4" descr="A picture containing shape&#10;&#10;Description automatically generated">
            <a:extLst>
              <a:ext uri="{FF2B5EF4-FFF2-40B4-BE49-F238E27FC236}">
                <a16:creationId xmlns:a16="http://schemas.microsoft.com/office/drawing/2014/main" id="{B806703B-348E-2791-E18E-49E23F8DC8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8" name="Picture 7" descr="A picture containing shape&#10;&#10;Description automatically generated">
            <a:extLst>
              <a:ext uri="{FF2B5EF4-FFF2-40B4-BE49-F238E27FC236}">
                <a16:creationId xmlns:a16="http://schemas.microsoft.com/office/drawing/2014/main" id="{E1D9B57D-1883-4F58-11B5-EFC72526BC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9" name="Picture 8" descr="A blue and black text&#10;&#10;Description automatically generated">
            <a:extLst>
              <a:ext uri="{FF2B5EF4-FFF2-40B4-BE49-F238E27FC236}">
                <a16:creationId xmlns:a16="http://schemas.microsoft.com/office/drawing/2014/main" id="{00C9E49E-89C3-DF75-45AA-DB2BAEEABD8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0" y="6206410"/>
            <a:ext cx="1535167" cy="651590"/>
          </a:xfrm>
          <a:prstGeom prst="rect">
            <a:avLst/>
          </a:prstGeom>
        </p:spPr>
      </p:pic>
      <p:sp>
        <p:nvSpPr>
          <p:cNvPr id="11" name="Title 1">
            <a:extLst>
              <a:ext uri="{FF2B5EF4-FFF2-40B4-BE49-F238E27FC236}">
                <a16:creationId xmlns:a16="http://schemas.microsoft.com/office/drawing/2014/main" id="{81A29AA3-4B90-A9F6-3BFA-20AF7620E84B}"/>
              </a:ext>
            </a:extLst>
          </p:cNvPr>
          <p:cNvSpPr>
            <a:spLocks noGrp="1"/>
          </p:cNvSpPr>
          <p:nvPr>
            <p:ph type="title"/>
          </p:nvPr>
        </p:nvSpPr>
        <p:spPr>
          <a:xfrm>
            <a:off x="1975137" y="571360"/>
            <a:ext cx="6787863" cy="705171"/>
          </a:xfrm>
        </p:spPr>
        <p:txBody>
          <a:bodyPr>
            <a:normAutofit fontScale="90000"/>
          </a:bodyPr>
          <a:lstStyle/>
          <a:p>
            <a:pPr algn="ctr"/>
            <a:r>
              <a:rPr lang="lv-LV" sz="2700" dirty="0">
                <a:solidFill>
                  <a:srgbClr val="7030A0"/>
                </a:solidFill>
              </a:rPr>
              <a:t>Eiropas partnerība </a:t>
            </a:r>
            <a:r>
              <a:rPr lang="lv-LV" sz="2700" i="1" dirty="0" err="1">
                <a:solidFill>
                  <a:srgbClr val="7030A0"/>
                </a:solidFill>
              </a:rPr>
              <a:t>Innovative</a:t>
            </a:r>
            <a:r>
              <a:rPr lang="lv-LV" sz="2700" i="1" dirty="0">
                <a:solidFill>
                  <a:srgbClr val="7030A0"/>
                </a:solidFill>
              </a:rPr>
              <a:t> </a:t>
            </a:r>
            <a:r>
              <a:rPr lang="lv-LV" sz="2700" i="1" dirty="0" err="1">
                <a:solidFill>
                  <a:srgbClr val="7030A0"/>
                </a:solidFill>
              </a:rPr>
              <a:t>SMEs</a:t>
            </a:r>
            <a:r>
              <a:rPr lang="lv-LV" sz="2700" dirty="0">
                <a:solidFill>
                  <a:srgbClr val="7030A0"/>
                </a:solidFill>
              </a:rPr>
              <a:t>:</a:t>
            </a:r>
            <a:r>
              <a:rPr lang="lv-LV" sz="2700" i="1" dirty="0">
                <a:solidFill>
                  <a:srgbClr val="7030A0"/>
                </a:solidFill>
              </a:rPr>
              <a:t> </a:t>
            </a:r>
            <a:br>
              <a:rPr lang="lv-LV" sz="2700" i="1" dirty="0">
                <a:solidFill>
                  <a:srgbClr val="7030A0"/>
                </a:solidFill>
              </a:rPr>
            </a:br>
            <a:r>
              <a:rPr lang="lv-LV" sz="2700" dirty="0">
                <a:solidFill>
                  <a:srgbClr val="7030A0"/>
                </a:solidFill>
              </a:rPr>
              <a:t>Eurostars</a:t>
            </a:r>
            <a:endParaRPr lang="lv-LV" dirty="0">
              <a:solidFill>
                <a:srgbClr val="7030A0"/>
              </a:solidFill>
            </a:endParaRPr>
          </a:p>
        </p:txBody>
      </p:sp>
    </p:spTree>
    <p:extLst>
      <p:ext uri="{BB962C8B-B14F-4D97-AF65-F5344CB8AC3E}">
        <p14:creationId xmlns:p14="http://schemas.microsoft.com/office/powerpoint/2010/main" val="1642018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B6377-7FD1-1C63-BAFD-7F8FB427D4AD}"/>
            </a:ext>
          </a:extLst>
        </p:cNvPr>
        <p:cNvGrpSpPr/>
        <p:nvPr/>
      </p:nvGrpSpPr>
      <p:grpSpPr>
        <a:xfrm>
          <a:off x="0" y="0"/>
          <a:ext cx="0" cy="0"/>
          <a:chOff x="0" y="0"/>
          <a:chExt cx="0" cy="0"/>
        </a:xfrm>
      </p:grpSpPr>
      <p:pic>
        <p:nvPicPr>
          <p:cNvPr id="6" name="Picture 5" descr="A picture containing shape&#10;&#10;Description automatically generated">
            <a:extLst>
              <a:ext uri="{FF2B5EF4-FFF2-40B4-BE49-F238E27FC236}">
                <a16:creationId xmlns:a16="http://schemas.microsoft.com/office/drawing/2014/main" id="{79040FAC-B72F-9525-CF58-7884A67146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3" name="TextBox 2">
            <a:extLst>
              <a:ext uri="{FF2B5EF4-FFF2-40B4-BE49-F238E27FC236}">
                <a16:creationId xmlns:a16="http://schemas.microsoft.com/office/drawing/2014/main" id="{BA48E75D-B75C-921C-E213-AA6BEB659407}"/>
              </a:ext>
            </a:extLst>
          </p:cNvPr>
          <p:cNvSpPr txBox="1"/>
          <p:nvPr/>
        </p:nvSpPr>
        <p:spPr>
          <a:xfrm>
            <a:off x="90684" y="1717492"/>
            <a:ext cx="8758592" cy="4785926"/>
          </a:xfrm>
          <a:prstGeom prst="rect">
            <a:avLst/>
          </a:prstGeom>
          <a:noFill/>
        </p:spPr>
        <p:txBody>
          <a:bodyPr wrap="square" rtlCol="0">
            <a:spAutoFit/>
          </a:bodyPr>
          <a:lstStyle/>
          <a:p>
            <a:r>
              <a:rPr lang="lv-LV" sz="1800" dirty="0">
                <a:solidFill>
                  <a:schemeClr val="accent1">
                    <a:lumMod val="50000"/>
                  </a:schemeClr>
                </a:solidFill>
                <a:latin typeface="+mn-lt"/>
                <a:cs typeface="Arial" panose="020B0604020202020204" pitchFamily="34" charset="0"/>
              </a:rPr>
              <a:t>Ekspertu ieteikumi:</a:t>
            </a:r>
          </a:p>
          <a:p>
            <a:endParaRPr lang="lv-LV" sz="1800" dirty="0">
              <a:solidFill>
                <a:schemeClr val="accent1">
                  <a:lumMod val="50000"/>
                </a:schemeClr>
              </a:solidFill>
              <a:latin typeface="+mn-lt"/>
              <a:cs typeface="Arial" panose="020B0604020202020204" pitchFamily="34" charset="0"/>
            </a:endParaRPr>
          </a:p>
          <a:p>
            <a:r>
              <a:rPr lang="en-US" sz="1800" b="1" dirty="0">
                <a:solidFill>
                  <a:schemeClr val="accent1">
                    <a:lumMod val="50000"/>
                  </a:schemeClr>
                </a:solidFill>
                <a:latin typeface="+mn-lt"/>
                <a:cs typeface="Arial" panose="020B0604020202020204" pitchFamily="34" charset="0"/>
              </a:rPr>
              <a:t>Innovation, research and development</a:t>
            </a:r>
            <a:endParaRPr lang="lv-LV" sz="1800" b="1"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Avoiding non-critical use of superlatives (groundbreaking, disruptive, …)</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Positioning in relation to the current state-of-the-art</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Intellectual Property Rights</a:t>
            </a:r>
            <a:r>
              <a:rPr lang="lv-LV" sz="1800" dirty="0">
                <a:solidFill>
                  <a:schemeClr val="accent1">
                    <a:lumMod val="50000"/>
                  </a:schemeClr>
                </a:solidFill>
                <a:latin typeface="+mn-lt"/>
                <a:cs typeface="Arial" panose="020B0604020202020204" pitchFamily="34" charset="0"/>
              </a:rPr>
              <a:t> (</a:t>
            </a:r>
            <a:r>
              <a:rPr lang="en-US" sz="1800" dirty="0">
                <a:solidFill>
                  <a:schemeClr val="accent1">
                    <a:lumMod val="50000"/>
                  </a:schemeClr>
                </a:solidFill>
                <a:latin typeface="+mn-lt"/>
                <a:cs typeface="Arial" panose="020B0604020202020204" pitchFamily="34" charset="0"/>
              </a:rPr>
              <a:t>IPR</a:t>
            </a:r>
            <a:r>
              <a:rPr lang="lv-LV" sz="1800" dirty="0">
                <a:solidFill>
                  <a:schemeClr val="accent1">
                    <a:lumMod val="50000"/>
                  </a:schemeClr>
                </a:solidFill>
                <a:latin typeface="+mn-lt"/>
                <a:cs typeface="Arial" panose="020B0604020202020204" pitchFamily="34" charset="0"/>
              </a:rPr>
              <a:t>)</a:t>
            </a:r>
            <a:r>
              <a:rPr lang="en-US" sz="1800" dirty="0">
                <a:solidFill>
                  <a:schemeClr val="accent1">
                    <a:lumMod val="50000"/>
                  </a:schemeClr>
                </a:solidFill>
                <a:latin typeface="+mn-lt"/>
                <a:cs typeface="Arial" panose="020B0604020202020204" pitchFamily="34" charset="0"/>
              </a:rPr>
              <a:t> protection is crucial for maintaining competitive advantage and shall be properly presented</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High technical challenges are welcome, as long as the applicants have adequate skills and knowledge to address and successfully overcome them</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lv-LV" sz="1800" dirty="0">
                <a:solidFill>
                  <a:schemeClr val="accent1">
                    <a:lumMod val="50000"/>
                  </a:schemeClr>
                </a:solidFill>
                <a:latin typeface="+mn-lt"/>
                <a:cs typeface="Arial" panose="020B0604020202020204" pitchFamily="34" charset="0"/>
              </a:rPr>
              <a:t>G</a:t>
            </a:r>
            <a:r>
              <a:rPr lang="en-US" sz="1800" dirty="0">
                <a:solidFill>
                  <a:schemeClr val="accent1">
                    <a:lumMod val="50000"/>
                  </a:schemeClr>
                </a:solidFill>
                <a:latin typeface="+mn-lt"/>
                <a:cs typeface="Arial" panose="020B0604020202020204" pitchFamily="34" charset="0"/>
              </a:rPr>
              <a:t>ender and intersectional analysis is not concerned with the composition of the team, but with design and implementation of proposed solution in line with specific needs of genders</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For project proposals that are gender neutral it has to clearly stated that gender dimension has been considered and proposed solution is gender neutral</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Focusing on main risks (avoiding large numbers /10+/ of risks)</a:t>
            </a:r>
            <a:endParaRPr lang="lv-LV" sz="1800" dirty="0">
              <a:solidFill>
                <a:schemeClr val="accent1">
                  <a:lumMod val="50000"/>
                </a:schemeClr>
              </a:solidFill>
              <a:latin typeface="+mn-lt"/>
              <a:cs typeface="Arial" panose="020B0604020202020204" pitchFamily="34" charset="0"/>
            </a:endParaRPr>
          </a:p>
          <a:p>
            <a:pPr marL="285750" indent="-285750">
              <a:buFontTx/>
              <a:buChar char="-"/>
            </a:pPr>
            <a:endParaRPr lang="lv-LV" sz="1800" dirty="0">
              <a:solidFill>
                <a:schemeClr val="accent1">
                  <a:lumMod val="50000"/>
                </a:schemeClr>
              </a:solidFill>
              <a:latin typeface="+mn-lt"/>
              <a:cs typeface="Arial" panose="020B0604020202020204" pitchFamily="34" charset="0"/>
            </a:endParaRPr>
          </a:p>
          <a:p>
            <a:endParaRPr lang="lv-LV" dirty="0">
              <a:solidFill>
                <a:schemeClr val="accent1">
                  <a:lumMod val="50000"/>
                </a:schemeClr>
              </a:solidFill>
              <a:latin typeface="+mn-lt"/>
              <a:cs typeface="Arial" panose="020B0604020202020204" pitchFamily="34" charset="0"/>
            </a:endParaRPr>
          </a:p>
        </p:txBody>
      </p:sp>
      <p:pic>
        <p:nvPicPr>
          <p:cNvPr id="5" name="Picture 4" descr="A picture containing shape&#10;&#10;Description automatically generated">
            <a:extLst>
              <a:ext uri="{FF2B5EF4-FFF2-40B4-BE49-F238E27FC236}">
                <a16:creationId xmlns:a16="http://schemas.microsoft.com/office/drawing/2014/main" id="{78595110-291B-26CC-1448-00FCBF1137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8" name="Picture 7" descr="A picture containing shape&#10;&#10;Description automatically generated">
            <a:extLst>
              <a:ext uri="{FF2B5EF4-FFF2-40B4-BE49-F238E27FC236}">
                <a16:creationId xmlns:a16="http://schemas.microsoft.com/office/drawing/2014/main" id="{6580C495-5D9A-5488-2BED-0D68FC8773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9" name="Picture 8" descr="A blue and black text&#10;&#10;Description automatically generated">
            <a:extLst>
              <a:ext uri="{FF2B5EF4-FFF2-40B4-BE49-F238E27FC236}">
                <a16:creationId xmlns:a16="http://schemas.microsoft.com/office/drawing/2014/main" id="{2A0E865F-D7FB-0AA8-2CA4-4A775547404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0" y="6206410"/>
            <a:ext cx="1535167" cy="651590"/>
          </a:xfrm>
          <a:prstGeom prst="rect">
            <a:avLst/>
          </a:prstGeom>
        </p:spPr>
      </p:pic>
      <p:sp>
        <p:nvSpPr>
          <p:cNvPr id="11" name="Title 1">
            <a:extLst>
              <a:ext uri="{FF2B5EF4-FFF2-40B4-BE49-F238E27FC236}">
                <a16:creationId xmlns:a16="http://schemas.microsoft.com/office/drawing/2014/main" id="{F20C08C4-F9F5-2B4F-70E8-734A10AC53C1}"/>
              </a:ext>
            </a:extLst>
          </p:cNvPr>
          <p:cNvSpPr>
            <a:spLocks noGrp="1"/>
          </p:cNvSpPr>
          <p:nvPr>
            <p:ph type="title"/>
          </p:nvPr>
        </p:nvSpPr>
        <p:spPr>
          <a:xfrm>
            <a:off x="1975137" y="571360"/>
            <a:ext cx="6787863" cy="705171"/>
          </a:xfrm>
        </p:spPr>
        <p:txBody>
          <a:bodyPr>
            <a:normAutofit fontScale="90000"/>
          </a:bodyPr>
          <a:lstStyle/>
          <a:p>
            <a:pPr algn="ctr"/>
            <a:r>
              <a:rPr lang="lv-LV" sz="2700" dirty="0">
                <a:solidFill>
                  <a:srgbClr val="7030A0"/>
                </a:solidFill>
              </a:rPr>
              <a:t>Eiropas partnerība </a:t>
            </a:r>
            <a:r>
              <a:rPr lang="lv-LV" sz="2700" i="1" dirty="0" err="1">
                <a:solidFill>
                  <a:srgbClr val="7030A0"/>
                </a:solidFill>
              </a:rPr>
              <a:t>Innovative</a:t>
            </a:r>
            <a:r>
              <a:rPr lang="lv-LV" sz="2700" i="1" dirty="0">
                <a:solidFill>
                  <a:srgbClr val="7030A0"/>
                </a:solidFill>
              </a:rPr>
              <a:t> </a:t>
            </a:r>
            <a:r>
              <a:rPr lang="lv-LV" sz="2700" i="1" dirty="0" err="1">
                <a:solidFill>
                  <a:srgbClr val="7030A0"/>
                </a:solidFill>
              </a:rPr>
              <a:t>SMEs</a:t>
            </a:r>
            <a:r>
              <a:rPr lang="lv-LV" sz="2700" dirty="0">
                <a:solidFill>
                  <a:srgbClr val="7030A0"/>
                </a:solidFill>
              </a:rPr>
              <a:t>:</a:t>
            </a:r>
            <a:r>
              <a:rPr lang="lv-LV" sz="2700" i="1" dirty="0">
                <a:solidFill>
                  <a:srgbClr val="7030A0"/>
                </a:solidFill>
              </a:rPr>
              <a:t> </a:t>
            </a:r>
            <a:br>
              <a:rPr lang="lv-LV" sz="2700" i="1" dirty="0">
                <a:solidFill>
                  <a:srgbClr val="7030A0"/>
                </a:solidFill>
              </a:rPr>
            </a:br>
            <a:r>
              <a:rPr lang="lv-LV" sz="2700" dirty="0">
                <a:solidFill>
                  <a:srgbClr val="7030A0"/>
                </a:solidFill>
              </a:rPr>
              <a:t>Eurostars</a:t>
            </a:r>
            <a:endParaRPr lang="lv-LV" dirty="0">
              <a:solidFill>
                <a:srgbClr val="7030A0"/>
              </a:solidFill>
            </a:endParaRPr>
          </a:p>
        </p:txBody>
      </p:sp>
    </p:spTree>
    <p:extLst>
      <p:ext uri="{BB962C8B-B14F-4D97-AF65-F5344CB8AC3E}">
        <p14:creationId xmlns:p14="http://schemas.microsoft.com/office/powerpoint/2010/main" val="3884127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01D73-6754-08C4-5291-3D060B3A22E7}"/>
            </a:ext>
          </a:extLst>
        </p:cNvPr>
        <p:cNvGrpSpPr/>
        <p:nvPr/>
      </p:nvGrpSpPr>
      <p:grpSpPr>
        <a:xfrm>
          <a:off x="0" y="0"/>
          <a:ext cx="0" cy="0"/>
          <a:chOff x="0" y="0"/>
          <a:chExt cx="0" cy="0"/>
        </a:xfrm>
      </p:grpSpPr>
      <p:pic>
        <p:nvPicPr>
          <p:cNvPr id="6" name="Picture 5" descr="A picture containing shape&#10;&#10;Description automatically generated">
            <a:extLst>
              <a:ext uri="{FF2B5EF4-FFF2-40B4-BE49-F238E27FC236}">
                <a16:creationId xmlns:a16="http://schemas.microsoft.com/office/drawing/2014/main" id="{FA2A92F0-C253-21DF-EEE3-922E52AABF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3" name="TextBox 2">
            <a:extLst>
              <a:ext uri="{FF2B5EF4-FFF2-40B4-BE49-F238E27FC236}">
                <a16:creationId xmlns:a16="http://schemas.microsoft.com/office/drawing/2014/main" id="{BAA78301-AF37-C40B-DDFE-D4E2B8545C04}"/>
              </a:ext>
            </a:extLst>
          </p:cNvPr>
          <p:cNvSpPr txBox="1"/>
          <p:nvPr/>
        </p:nvSpPr>
        <p:spPr>
          <a:xfrm>
            <a:off x="90684" y="1717492"/>
            <a:ext cx="8758592" cy="4231928"/>
          </a:xfrm>
          <a:prstGeom prst="rect">
            <a:avLst/>
          </a:prstGeom>
          <a:noFill/>
        </p:spPr>
        <p:txBody>
          <a:bodyPr wrap="square" rtlCol="0">
            <a:spAutoFit/>
          </a:bodyPr>
          <a:lstStyle/>
          <a:p>
            <a:r>
              <a:rPr lang="lv-LV" sz="1800" dirty="0">
                <a:solidFill>
                  <a:schemeClr val="accent1">
                    <a:lumMod val="50000"/>
                  </a:schemeClr>
                </a:solidFill>
                <a:latin typeface="+mn-lt"/>
                <a:cs typeface="Arial" panose="020B0604020202020204" pitchFamily="34" charset="0"/>
              </a:rPr>
              <a:t>Ekspertu ieteikumi:</a:t>
            </a:r>
          </a:p>
          <a:p>
            <a:endParaRPr lang="lv-LV" sz="1800" dirty="0">
              <a:solidFill>
                <a:schemeClr val="accent1">
                  <a:lumMod val="50000"/>
                </a:schemeClr>
              </a:solidFill>
              <a:latin typeface="+mn-lt"/>
              <a:cs typeface="Arial" panose="020B0604020202020204" pitchFamily="34" charset="0"/>
            </a:endParaRPr>
          </a:p>
          <a:p>
            <a:r>
              <a:rPr lang="en-US" sz="1800" b="1" dirty="0">
                <a:solidFill>
                  <a:schemeClr val="accent1">
                    <a:lumMod val="50000"/>
                  </a:schemeClr>
                </a:solidFill>
                <a:latin typeface="+mn-lt"/>
                <a:cs typeface="Arial" panose="020B0604020202020204" pitchFamily="34" charset="0"/>
              </a:rPr>
              <a:t>Other matters</a:t>
            </a:r>
            <a:endParaRPr lang="lv-LV" sz="1800" b="1"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Search for adequate partners (consider including scientific institution and potential end-user)</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Idea development (involving all partners in the development)</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Too high expectations (e.g. very high market shares), without convincing substantiation can have negative impact on credibility</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Idea presentation shall be clear and concise, focused on key elements</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Technical annex is meant to support Application Form with specific details (tables, graphs, pictures) that can't be incorporated in the Application Form</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Overstating technical details add to the volume of the application, but not necessarily to the quality</a:t>
            </a:r>
            <a:endParaRPr lang="lv-LV" sz="1800" dirty="0">
              <a:solidFill>
                <a:schemeClr val="accent1">
                  <a:lumMod val="50000"/>
                </a:schemeClr>
              </a:solidFill>
              <a:latin typeface="+mn-lt"/>
              <a:cs typeface="Arial" panose="020B0604020202020204" pitchFamily="34" charset="0"/>
            </a:endParaRPr>
          </a:p>
          <a:p>
            <a:pPr marL="285750" indent="-285750">
              <a:buFontTx/>
              <a:buChar char="-"/>
            </a:pPr>
            <a:r>
              <a:rPr lang="en-US" sz="1800" dirty="0">
                <a:solidFill>
                  <a:schemeClr val="accent1">
                    <a:lumMod val="50000"/>
                  </a:schemeClr>
                </a:solidFill>
                <a:latin typeface="+mn-lt"/>
                <a:cs typeface="Arial" panose="020B0604020202020204" pitchFamily="34" charset="0"/>
              </a:rPr>
              <a:t>Applicants' self confidence is welcome, as long as it doesn't turn into arrogance</a:t>
            </a:r>
            <a:endParaRPr lang="lv-LV" sz="1800" dirty="0">
              <a:solidFill>
                <a:schemeClr val="accent1">
                  <a:lumMod val="50000"/>
                </a:schemeClr>
              </a:solidFill>
              <a:latin typeface="+mn-lt"/>
              <a:cs typeface="Arial" panose="020B0604020202020204" pitchFamily="34" charset="0"/>
            </a:endParaRPr>
          </a:p>
          <a:p>
            <a:endParaRPr lang="lv-LV" dirty="0">
              <a:solidFill>
                <a:schemeClr val="accent1">
                  <a:lumMod val="50000"/>
                </a:schemeClr>
              </a:solidFill>
              <a:latin typeface="+mn-lt"/>
              <a:cs typeface="Arial" panose="020B0604020202020204" pitchFamily="34" charset="0"/>
            </a:endParaRPr>
          </a:p>
        </p:txBody>
      </p:sp>
      <p:pic>
        <p:nvPicPr>
          <p:cNvPr id="5" name="Picture 4" descr="A picture containing shape&#10;&#10;Description automatically generated">
            <a:extLst>
              <a:ext uri="{FF2B5EF4-FFF2-40B4-BE49-F238E27FC236}">
                <a16:creationId xmlns:a16="http://schemas.microsoft.com/office/drawing/2014/main" id="{41233365-A076-7CBB-C19F-A9450AB37D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8" name="Picture 7" descr="A picture containing shape&#10;&#10;Description automatically generated">
            <a:extLst>
              <a:ext uri="{FF2B5EF4-FFF2-40B4-BE49-F238E27FC236}">
                <a16:creationId xmlns:a16="http://schemas.microsoft.com/office/drawing/2014/main" id="{D82C21E5-137B-E17F-2B90-51C2FFFA7A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9" name="Picture 8" descr="A blue and black text&#10;&#10;Description automatically generated">
            <a:extLst>
              <a:ext uri="{FF2B5EF4-FFF2-40B4-BE49-F238E27FC236}">
                <a16:creationId xmlns:a16="http://schemas.microsoft.com/office/drawing/2014/main" id="{84463AD9-EC9A-7197-1695-B21403981FD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0" y="6206410"/>
            <a:ext cx="1535167" cy="651590"/>
          </a:xfrm>
          <a:prstGeom prst="rect">
            <a:avLst/>
          </a:prstGeom>
        </p:spPr>
      </p:pic>
      <p:sp>
        <p:nvSpPr>
          <p:cNvPr id="11" name="Title 1">
            <a:extLst>
              <a:ext uri="{FF2B5EF4-FFF2-40B4-BE49-F238E27FC236}">
                <a16:creationId xmlns:a16="http://schemas.microsoft.com/office/drawing/2014/main" id="{A983BF33-121B-2DF4-7765-4BEBFB4E7185}"/>
              </a:ext>
            </a:extLst>
          </p:cNvPr>
          <p:cNvSpPr>
            <a:spLocks noGrp="1"/>
          </p:cNvSpPr>
          <p:nvPr>
            <p:ph type="title"/>
          </p:nvPr>
        </p:nvSpPr>
        <p:spPr>
          <a:xfrm>
            <a:off x="1975137" y="571360"/>
            <a:ext cx="6787863" cy="705171"/>
          </a:xfrm>
        </p:spPr>
        <p:txBody>
          <a:bodyPr>
            <a:normAutofit fontScale="90000"/>
          </a:bodyPr>
          <a:lstStyle/>
          <a:p>
            <a:pPr algn="ctr"/>
            <a:r>
              <a:rPr lang="lv-LV" sz="2700" dirty="0">
                <a:solidFill>
                  <a:srgbClr val="7030A0"/>
                </a:solidFill>
              </a:rPr>
              <a:t>Eiropas partnerība </a:t>
            </a:r>
            <a:r>
              <a:rPr lang="lv-LV" sz="2700" i="1" dirty="0" err="1">
                <a:solidFill>
                  <a:srgbClr val="7030A0"/>
                </a:solidFill>
              </a:rPr>
              <a:t>Innovative</a:t>
            </a:r>
            <a:r>
              <a:rPr lang="lv-LV" sz="2700" i="1" dirty="0">
                <a:solidFill>
                  <a:srgbClr val="7030A0"/>
                </a:solidFill>
              </a:rPr>
              <a:t> </a:t>
            </a:r>
            <a:r>
              <a:rPr lang="lv-LV" sz="2700" i="1" dirty="0" err="1">
                <a:solidFill>
                  <a:srgbClr val="7030A0"/>
                </a:solidFill>
              </a:rPr>
              <a:t>SMEs</a:t>
            </a:r>
            <a:r>
              <a:rPr lang="lv-LV" sz="2700" dirty="0">
                <a:solidFill>
                  <a:srgbClr val="7030A0"/>
                </a:solidFill>
              </a:rPr>
              <a:t>:</a:t>
            </a:r>
            <a:r>
              <a:rPr lang="lv-LV" sz="2700" i="1" dirty="0">
                <a:solidFill>
                  <a:srgbClr val="7030A0"/>
                </a:solidFill>
              </a:rPr>
              <a:t> </a:t>
            </a:r>
            <a:br>
              <a:rPr lang="lv-LV" sz="2700" i="1" dirty="0">
                <a:solidFill>
                  <a:srgbClr val="7030A0"/>
                </a:solidFill>
              </a:rPr>
            </a:br>
            <a:r>
              <a:rPr lang="lv-LV" sz="2700" dirty="0">
                <a:solidFill>
                  <a:srgbClr val="7030A0"/>
                </a:solidFill>
              </a:rPr>
              <a:t>Eurostars</a:t>
            </a:r>
            <a:endParaRPr lang="lv-LV" dirty="0">
              <a:solidFill>
                <a:srgbClr val="7030A0"/>
              </a:solidFill>
            </a:endParaRPr>
          </a:p>
        </p:txBody>
      </p:sp>
    </p:spTree>
    <p:extLst>
      <p:ext uri="{BB962C8B-B14F-4D97-AF65-F5344CB8AC3E}">
        <p14:creationId xmlns:p14="http://schemas.microsoft.com/office/powerpoint/2010/main" val="3331727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shape&#10;&#10;Description automatically generated">
            <a:extLst>
              <a:ext uri="{FF2B5EF4-FFF2-40B4-BE49-F238E27FC236}">
                <a16:creationId xmlns:a16="http://schemas.microsoft.com/office/drawing/2014/main" id="{BCEA72C9-057E-7A35-CD74-FA84A14943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sp>
        <p:nvSpPr>
          <p:cNvPr id="3" name="TextBox 2">
            <a:extLst>
              <a:ext uri="{FF2B5EF4-FFF2-40B4-BE49-F238E27FC236}">
                <a16:creationId xmlns:a16="http://schemas.microsoft.com/office/drawing/2014/main" id="{C546C4D4-D9A5-FAC8-B4D9-E249C272C23D}"/>
              </a:ext>
            </a:extLst>
          </p:cNvPr>
          <p:cNvSpPr txBox="1"/>
          <p:nvPr/>
        </p:nvSpPr>
        <p:spPr>
          <a:xfrm>
            <a:off x="90684" y="2011406"/>
            <a:ext cx="8758592" cy="3677930"/>
          </a:xfrm>
          <a:prstGeom prst="rect">
            <a:avLst/>
          </a:prstGeom>
          <a:noFill/>
        </p:spPr>
        <p:txBody>
          <a:bodyPr wrap="square" rtlCol="0">
            <a:spAutoFit/>
          </a:bodyPr>
          <a:lstStyle/>
          <a:p>
            <a:r>
              <a:rPr lang="lv-LV" sz="1800" dirty="0">
                <a:solidFill>
                  <a:schemeClr val="accent1">
                    <a:lumMod val="50000"/>
                  </a:schemeClr>
                </a:solidFill>
                <a:latin typeface="+mn-lt"/>
                <a:cs typeface="Arial" panose="020B0604020202020204" pitchFamily="34" charset="0"/>
                <a:hlinkClick r:id="rId3"/>
              </a:rPr>
              <a:t>8.konkurss (</a:t>
            </a:r>
            <a:r>
              <a:rPr lang="lv-LV" sz="1800" dirty="0" err="1">
                <a:solidFill>
                  <a:schemeClr val="accent1">
                    <a:lumMod val="50000"/>
                  </a:schemeClr>
                </a:solidFill>
                <a:latin typeface="+mn-lt"/>
                <a:cs typeface="Arial" panose="020B0604020202020204" pitchFamily="34" charset="0"/>
                <a:hlinkClick r:id="rId3"/>
              </a:rPr>
              <a:t>Call</a:t>
            </a:r>
            <a:r>
              <a:rPr lang="lv-LV" sz="1800" dirty="0">
                <a:solidFill>
                  <a:schemeClr val="accent1">
                    <a:lumMod val="50000"/>
                  </a:schemeClr>
                </a:solidFill>
                <a:latin typeface="+mn-lt"/>
                <a:cs typeface="Arial" panose="020B0604020202020204" pitchFamily="34" charset="0"/>
                <a:hlinkClick r:id="rId3"/>
              </a:rPr>
              <a:t> 8)</a:t>
            </a:r>
            <a:r>
              <a:rPr lang="lv-LV" sz="1800" dirty="0">
                <a:solidFill>
                  <a:schemeClr val="accent1">
                    <a:lumMod val="50000"/>
                  </a:schemeClr>
                </a:solidFill>
                <a:latin typeface="+mn-lt"/>
                <a:cs typeface="Arial" panose="020B0604020202020204" pitchFamily="34" charset="0"/>
              </a:rPr>
              <a:t> – iesniegšanas termiņš 2025.gada 13.marts plkst. 15.00</a:t>
            </a:r>
          </a:p>
          <a:p>
            <a:r>
              <a:rPr lang="lv-LV" sz="1800" dirty="0">
                <a:solidFill>
                  <a:schemeClr val="accent1">
                    <a:lumMod val="50000"/>
                  </a:schemeClr>
                </a:solidFill>
                <a:latin typeface="+mn-lt"/>
                <a:cs typeface="Arial" panose="020B0604020202020204" pitchFamily="34" charset="0"/>
              </a:rPr>
              <a:t>9. konkurss (</a:t>
            </a:r>
            <a:r>
              <a:rPr lang="lv-LV" sz="1800" i="1" dirty="0" err="1">
                <a:solidFill>
                  <a:schemeClr val="accent1">
                    <a:lumMod val="50000"/>
                  </a:schemeClr>
                </a:solidFill>
                <a:latin typeface="+mn-lt"/>
                <a:cs typeface="Arial" panose="020B0604020202020204" pitchFamily="34" charset="0"/>
              </a:rPr>
              <a:t>Call</a:t>
            </a:r>
            <a:r>
              <a:rPr lang="lv-LV" sz="1800" i="1" dirty="0">
                <a:solidFill>
                  <a:schemeClr val="accent1">
                    <a:lumMod val="50000"/>
                  </a:schemeClr>
                </a:solidFill>
                <a:latin typeface="+mn-lt"/>
                <a:cs typeface="Arial" panose="020B0604020202020204" pitchFamily="34" charset="0"/>
              </a:rPr>
              <a:t> 9</a:t>
            </a:r>
            <a:r>
              <a:rPr lang="lv-LV" sz="1800" dirty="0">
                <a:solidFill>
                  <a:schemeClr val="accent1">
                    <a:lumMod val="50000"/>
                  </a:schemeClr>
                </a:solidFill>
                <a:latin typeface="+mn-lt"/>
                <a:cs typeface="Arial" panose="020B0604020202020204" pitchFamily="34" charset="0"/>
              </a:rPr>
              <a:t>) – tiks atvērts 2025.gada vasarā ar iesniegšanas termiņu septembrī</a:t>
            </a:r>
          </a:p>
          <a:p>
            <a:endParaRPr lang="lv-LV" sz="1800" dirty="0">
              <a:solidFill>
                <a:schemeClr val="accent1">
                  <a:lumMod val="50000"/>
                </a:schemeClr>
              </a:solidFill>
              <a:latin typeface="+mn-lt"/>
              <a:cs typeface="Arial" panose="020B0604020202020204" pitchFamily="34" charset="0"/>
            </a:endParaRPr>
          </a:p>
          <a:p>
            <a:r>
              <a:rPr lang="lv-LV" sz="1800" dirty="0">
                <a:solidFill>
                  <a:schemeClr val="accent1">
                    <a:lumMod val="50000"/>
                  </a:schemeClr>
                </a:solidFill>
                <a:latin typeface="+mn-lt"/>
                <a:cs typeface="Arial" panose="020B0604020202020204" pitchFamily="34" charset="0"/>
              </a:rPr>
              <a:t>Projekta pieteikums tiek aizpildīts </a:t>
            </a:r>
            <a:r>
              <a:rPr lang="lv-LV" sz="1800" i="1" dirty="0">
                <a:solidFill>
                  <a:schemeClr val="accent1">
                    <a:lumMod val="50000"/>
                  </a:schemeClr>
                </a:solidFill>
                <a:latin typeface="+mn-lt"/>
                <a:cs typeface="Arial" panose="020B0604020202020204" pitchFamily="34" charset="0"/>
                <a:hlinkClick r:id="rId4"/>
              </a:rPr>
              <a:t>Eureka Project Management platform </a:t>
            </a:r>
            <a:endParaRPr lang="lv-LV" sz="1800" i="1" dirty="0">
              <a:solidFill>
                <a:schemeClr val="accent1">
                  <a:lumMod val="50000"/>
                </a:schemeClr>
              </a:solidFill>
              <a:latin typeface="+mn-lt"/>
              <a:cs typeface="Arial" panose="020B0604020202020204" pitchFamily="34" charset="0"/>
            </a:endParaRPr>
          </a:p>
          <a:p>
            <a:endParaRPr lang="lv-LV" sz="1800" dirty="0">
              <a:solidFill>
                <a:schemeClr val="accent1">
                  <a:lumMod val="50000"/>
                </a:schemeClr>
              </a:solidFill>
              <a:latin typeface="+mn-lt"/>
              <a:cs typeface="Arial" panose="020B0604020202020204" pitchFamily="34" charset="0"/>
            </a:endParaRPr>
          </a:p>
          <a:p>
            <a:r>
              <a:rPr lang="lv-LV" sz="1800" dirty="0">
                <a:solidFill>
                  <a:schemeClr val="accent1">
                    <a:lumMod val="50000"/>
                  </a:schemeClr>
                </a:solidFill>
                <a:latin typeface="+mn-lt"/>
                <a:cs typeface="Arial" panose="020B0604020202020204" pitchFamily="34" charset="0"/>
              </a:rPr>
              <a:t>Pieteikumus vērtē trīs dažādi, neatkarīgi, starptautiski eskperti, kā arī notiek administratīvais izvērtējums, kuru veic valstu finansējošās aģentūras</a:t>
            </a:r>
          </a:p>
          <a:p>
            <a:endParaRPr lang="lv-LV" sz="1800" dirty="0">
              <a:solidFill>
                <a:schemeClr val="accent1">
                  <a:lumMod val="50000"/>
                </a:schemeClr>
              </a:solidFill>
              <a:latin typeface="+mn-lt"/>
              <a:cs typeface="Arial" panose="020B0604020202020204" pitchFamily="34" charset="0"/>
            </a:endParaRPr>
          </a:p>
          <a:p>
            <a:r>
              <a:rPr lang="en-US" sz="1800" i="1" noProof="0" dirty="0">
                <a:solidFill>
                  <a:schemeClr val="accent1">
                    <a:lumMod val="50000"/>
                  </a:schemeClr>
                </a:solidFill>
                <a:latin typeface="+mn-lt"/>
                <a:cs typeface="Arial" panose="020B0604020202020204" pitchFamily="34" charset="0"/>
              </a:rPr>
              <a:t>Bottom-up approach </a:t>
            </a:r>
            <a:r>
              <a:rPr lang="lv-LV" sz="1800" dirty="0">
                <a:solidFill>
                  <a:schemeClr val="accent1">
                    <a:lumMod val="50000"/>
                  </a:schemeClr>
                </a:solidFill>
                <a:latin typeface="+mn-lt"/>
                <a:cs typeface="Arial" panose="020B0604020202020204" pitchFamily="34" charset="0"/>
              </a:rPr>
              <a:t>– konkursi nav tematiski, projektus var iesniegt jebkurš inovatīvs uzņēmums, kura projekta ideja ir saistīta ar inovācijām un ar civilu mērķi (nedrīkst būt militārs mērķis), princips «uzvar labākā ideja»</a:t>
            </a:r>
          </a:p>
          <a:p>
            <a:endParaRPr lang="lv-LV" sz="1800" dirty="0">
              <a:solidFill>
                <a:schemeClr val="accent1">
                  <a:lumMod val="50000"/>
                </a:schemeClr>
              </a:solidFill>
              <a:latin typeface="+mn-lt"/>
              <a:cs typeface="Arial" panose="020B0604020202020204" pitchFamily="34" charset="0"/>
            </a:endParaRPr>
          </a:p>
          <a:p>
            <a:endParaRPr lang="lv-LV" dirty="0">
              <a:solidFill>
                <a:schemeClr val="accent1">
                  <a:lumMod val="50000"/>
                </a:schemeClr>
              </a:solidFill>
              <a:latin typeface="+mn-lt"/>
              <a:cs typeface="Arial" panose="020B0604020202020204" pitchFamily="34" charset="0"/>
            </a:endParaRPr>
          </a:p>
        </p:txBody>
      </p:sp>
      <p:pic>
        <p:nvPicPr>
          <p:cNvPr id="5" name="Picture 4" descr="A picture containing shape&#10;&#10;Description automatically generated">
            <a:extLst>
              <a:ext uri="{FF2B5EF4-FFF2-40B4-BE49-F238E27FC236}">
                <a16:creationId xmlns:a16="http://schemas.microsoft.com/office/drawing/2014/main" id="{1FAB993A-713D-FC9A-A784-BC510CFBAD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8" name="Picture 7" descr="A picture containing shape&#10;&#10;Description automatically generated">
            <a:extLst>
              <a:ext uri="{FF2B5EF4-FFF2-40B4-BE49-F238E27FC236}">
                <a16:creationId xmlns:a16="http://schemas.microsoft.com/office/drawing/2014/main" id="{E49F0703-235C-15B8-6F64-72A44A08BE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300" y="6275338"/>
            <a:ext cx="3314700" cy="582662"/>
          </a:xfrm>
          <a:prstGeom prst="rect">
            <a:avLst/>
          </a:prstGeom>
        </p:spPr>
      </p:pic>
      <p:pic>
        <p:nvPicPr>
          <p:cNvPr id="9" name="Picture 8" descr="A blue and black text&#10;&#10;Description automatically generated">
            <a:extLst>
              <a:ext uri="{FF2B5EF4-FFF2-40B4-BE49-F238E27FC236}">
                <a16:creationId xmlns:a16="http://schemas.microsoft.com/office/drawing/2014/main" id="{1B80EC5F-8898-785B-3414-9F0693D33F8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72000" y="6206410"/>
            <a:ext cx="1535167" cy="651590"/>
          </a:xfrm>
          <a:prstGeom prst="rect">
            <a:avLst/>
          </a:prstGeom>
        </p:spPr>
      </p:pic>
      <p:sp>
        <p:nvSpPr>
          <p:cNvPr id="11" name="Title 1">
            <a:extLst>
              <a:ext uri="{FF2B5EF4-FFF2-40B4-BE49-F238E27FC236}">
                <a16:creationId xmlns:a16="http://schemas.microsoft.com/office/drawing/2014/main" id="{BAD0CB33-7F80-4893-A8F4-9079D77E93FB}"/>
              </a:ext>
            </a:extLst>
          </p:cNvPr>
          <p:cNvSpPr>
            <a:spLocks noGrp="1"/>
          </p:cNvSpPr>
          <p:nvPr>
            <p:ph type="title"/>
          </p:nvPr>
        </p:nvSpPr>
        <p:spPr>
          <a:xfrm>
            <a:off x="1975137" y="571360"/>
            <a:ext cx="6787863" cy="705171"/>
          </a:xfrm>
        </p:spPr>
        <p:txBody>
          <a:bodyPr>
            <a:normAutofit fontScale="90000"/>
          </a:bodyPr>
          <a:lstStyle/>
          <a:p>
            <a:pPr algn="ctr"/>
            <a:r>
              <a:rPr lang="lv-LV" sz="2700" dirty="0">
                <a:solidFill>
                  <a:srgbClr val="7030A0"/>
                </a:solidFill>
              </a:rPr>
              <a:t>Eiropas partnerība </a:t>
            </a:r>
            <a:r>
              <a:rPr lang="lv-LV" sz="2700" i="1" dirty="0" err="1">
                <a:solidFill>
                  <a:srgbClr val="7030A0"/>
                </a:solidFill>
              </a:rPr>
              <a:t>Innovative</a:t>
            </a:r>
            <a:r>
              <a:rPr lang="lv-LV" sz="2700" i="1" dirty="0">
                <a:solidFill>
                  <a:srgbClr val="7030A0"/>
                </a:solidFill>
              </a:rPr>
              <a:t> </a:t>
            </a:r>
            <a:r>
              <a:rPr lang="lv-LV" sz="2700" i="1" dirty="0" err="1">
                <a:solidFill>
                  <a:srgbClr val="7030A0"/>
                </a:solidFill>
              </a:rPr>
              <a:t>SMEs</a:t>
            </a:r>
            <a:r>
              <a:rPr lang="lv-LV" sz="2700" dirty="0">
                <a:solidFill>
                  <a:srgbClr val="7030A0"/>
                </a:solidFill>
              </a:rPr>
              <a:t>:</a:t>
            </a:r>
            <a:r>
              <a:rPr lang="lv-LV" sz="2700" i="1" dirty="0">
                <a:solidFill>
                  <a:srgbClr val="7030A0"/>
                </a:solidFill>
              </a:rPr>
              <a:t> </a:t>
            </a:r>
            <a:br>
              <a:rPr lang="lv-LV" sz="2700" i="1" dirty="0">
                <a:solidFill>
                  <a:srgbClr val="7030A0"/>
                </a:solidFill>
              </a:rPr>
            </a:br>
            <a:r>
              <a:rPr lang="lv-LV" sz="2700" dirty="0">
                <a:solidFill>
                  <a:srgbClr val="7030A0"/>
                </a:solidFill>
              </a:rPr>
              <a:t>Eurostars</a:t>
            </a:r>
            <a:endParaRPr lang="lv-LV" dirty="0">
              <a:solidFill>
                <a:srgbClr val="7030A0"/>
              </a:solidFill>
            </a:endParaRPr>
          </a:p>
        </p:txBody>
      </p:sp>
      <p:sp>
        <p:nvSpPr>
          <p:cNvPr id="2" name="TextBox 1">
            <a:extLst>
              <a:ext uri="{FF2B5EF4-FFF2-40B4-BE49-F238E27FC236}">
                <a16:creationId xmlns:a16="http://schemas.microsoft.com/office/drawing/2014/main" id="{9D63E1AA-F68F-2324-F8A0-6CF894FF48F9}"/>
              </a:ext>
            </a:extLst>
          </p:cNvPr>
          <p:cNvSpPr txBox="1"/>
          <p:nvPr/>
        </p:nvSpPr>
        <p:spPr>
          <a:xfrm>
            <a:off x="219153" y="5617948"/>
            <a:ext cx="8501653" cy="369332"/>
          </a:xfrm>
          <a:prstGeom prst="rect">
            <a:avLst/>
          </a:prstGeom>
          <a:noFill/>
        </p:spPr>
        <p:txBody>
          <a:bodyPr wrap="square" rtlCol="0">
            <a:spAutoFit/>
          </a:bodyPr>
          <a:lstStyle/>
          <a:p>
            <a:r>
              <a:rPr lang="lv-LV" sz="1800" dirty="0">
                <a:solidFill>
                  <a:schemeClr val="accent1">
                    <a:lumMod val="50000"/>
                  </a:schemeClr>
                </a:solidFill>
              </a:rPr>
              <a:t>Sīkāka informācija </a:t>
            </a:r>
            <a:r>
              <a:rPr lang="lv-LV" sz="1800" dirty="0" err="1">
                <a:solidFill>
                  <a:schemeClr val="accent1">
                    <a:lumMod val="50000"/>
                  </a:schemeClr>
                </a:solidFill>
              </a:rPr>
              <a:t>Eureka</a:t>
            </a:r>
            <a:r>
              <a:rPr lang="lv-LV" sz="1800" dirty="0">
                <a:solidFill>
                  <a:schemeClr val="accent1">
                    <a:lumMod val="50000"/>
                  </a:schemeClr>
                </a:solidFill>
              </a:rPr>
              <a:t> mājaslapā: </a:t>
            </a:r>
            <a:r>
              <a:rPr lang="lv-LV" sz="1800" dirty="0">
                <a:solidFill>
                  <a:schemeClr val="accent1">
                    <a:lumMod val="50000"/>
                  </a:schemeClr>
                </a:solidFill>
                <a:hlinkClick r:id="rId6"/>
              </a:rPr>
              <a:t>eurekanetwork.org/</a:t>
            </a:r>
            <a:r>
              <a:rPr lang="lv-LV" sz="1800" dirty="0" err="1">
                <a:solidFill>
                  <a:schemeClr val="accent1">
                    <a:lumMod val="50000"/>
                  </a:schemeClr>
                </a:solidFill>
                <a:hlinkClick r:id="rId6"/>
              </a:rPr>
              <a:t>programmes</a:t>
            </a:r>
            <a:r>
              <a:rPr lang="lv-LV" sz="1800" dirty="0">
                <a:solidFill>
                  <a:schemeClr val="accent1">
                    <a:lumMod val="50000"/>
                  </a:schemeClr>
                </a:solidFill>
                <a:hlinkClick r:id="rId6"/>
              </a:rPr>
              <a:t>/</a:t>
            </a:r>
            <a:r>
              <a:rPr lang="lv-LV" sz="1800" dirty="0" err="1">
                <a:solidFill>
                  <a:schemeClr val="accent1">
                    <a:lumMod val="50000"/>
                  </a:schemeClr>
                </a:solidFill>
                <a:hlinkClick r:id="rId6"/>
              </a:rPr>
              <a:t>eurostars</a:t>
            </a:r>
            <a:r>
              <a:rPr lang="lv-LV" sz="1800" dirty="0">
                <a:solidFill>
                  <a:schemeClr val="accent1">
                    <a:lumMod val="50000"/>
                  </a:schemeClr>
                </a:solidFill>
                <a:hlinkClick r:id="rId6"/>
              </a:rPr>
              <a:t>/</a:t>
            </a:r>
            <a:endParaRPr lang="lv-LV" sz="1800" dirty="0">
              <a:solidFill>
                <a:schemeClr val="accent1">
                  <a:lumMod val="50000"/>
                </a:schemeClr>
              </a:solidFill>
            </a:endParaRPr>
          </a:p>
        </p:txBody>
      </p:sp>
    </p:spTree>
    <p:extLst>
      <p:ext uri="{BB962C8B-B14F-4D97-AF65-F5344CB8AC3E}">
        <p14:creationId xmlns:p14="http://schemas.microsoft.com/office/powerpoint/2010/main" val="3238453539"/>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s" ma:contentTypeID="0x010100743EFACD5C3BDA4AAF2CF4C0E021811E" ma:contentTypeVersion="10" ma:contentTypeDescription="Izveidot jaunu dokumentu." ma:contentTypeScope="" ma:versionID="a75df5e50785d4e0c77fdb3242547a60">
  <xsd:schema xmlns:xsd="http://www.w3.org/2001/XMLSchema" xmlns:xs="http://www.w3.org/2001/XMLSchema" xmlns:p="http://schemas.microsoft.com/office/2006/metadata/properties" xmlns:ns2="92ff70ee-12a9-46dc-aa4a-83d67047e14e" xmlns:ns3="b0d59aed-ae10-48f1-9b09-4921375a72ab" targetNamespace="http://schemas.microsoft.com/office/2006/metadata/properties" ma:root="true" ma:fieldsID="2bd7b59fc79a7f67dbec0b28f98bc991" ns2:_="" ns3:_="">
    <xsd:import namespace="92ff70ee-12a9-46dc-aa4a-83d67047e14e"/>
    <xsd:import namespace="b0d59aed-ae10-48f1-9b09-4921375a72a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ff70ee-12a9-46dc-aa4a-83d67047e1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0d59aed-ae10-48f1-9b09-4921375a72ab" elementFormDefault="qualified">
    <xsd:import namespace="http://schemas.microsoft.com/office/2006/documentManagement/types"/>
    <xsd:import namespace="http://schemas.microsoft.com/office/infopath/2007/PartnerControls"/>
    <xsd:element name="SharedWithUsers" ma:index="16"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Koplietots ar: detalizēt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12DCFA8-FC87-4267-BBA5-B7F20CE93B9E}">
  <ds:schemaRefs>
    <ds:schemaRef ds:uri="http://schemas.microsoft.com/sharepoint/v3/contenttype/forms"/>
  </ds:schemaRefs>
</ds:datastoreItem>
</file>

<file path=customXml/itemProps2.xml><?xml version="1.0" encoding="utf-8"?>
<ds:datastoreItem xmlns:ds="http://schemas.openxmlformats.org/officeDocument/2006/customXml" ds:itemID="{D9B585A0-AFF3-41B9-856D-F9BFD7D62446}">
  <ds:schemaRefs>
    <ds:schemaRef ds:uri="92ff70ee-12a9-46dc-aa4a-83d67047e14e"/>
    <ds:schemaRef ds:uri="b0d59aed-ae10-48f1-9b09-4921375a72a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0D65BEE-874F-4245-AC24-84C8DCC85B13}">
  <ds:schemaRefs>
    <ds:schemaRef ds:uri="2f243a88-1479-4942-bbce-7bc383319ad9"/>
    <ds:schemaRef ds:uri="73924fda-3357-40d4-9fae-85802a24989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175</TotalTime>
  <Words>1893</Words>
  <Application>Microsoft Office PowerPoint</Application>
  <PresentationFormat>On-screen Show (4:3)</PresentationFormat>
  <Paragraphs>162</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89_Prezentacija_templateLV</vt:lpstr>
      <vt:lpstr>PowerPoint Presentation</vt:lpstr>
      <vt:lpstr>Eiropas partnerība Innovative SMEs </vt:lpstr>
      <vt:lpstr>Eiropas partnerība Innovative SMEs:  Eurostars</vt:lpstr>
      <vt:lpstr>PowerPoint Presentation</vt:lpstr>
      <vt:lpstr>Eiropas partnerība Innovative SMEs:  Eurostars</vt:lpstr>
      <vt:lpstr>Eiropas partnerība Innovative SMEs:  Eurostars</vt:lpstr>
      <vt:lpstr>Eiropas partnerība Innovative SMEs:  Eurostars</vt:lpstr>
      <vt:lpstr>Eiropas partnerība Innovative SMEs:  Eurostars</vt:lpstr>
      <vt:lpstr>Eiropas partnerība Innovative SMEs:  Eurostars</vt:lpstr>
      <vt:lpstr>Eiropas partnerība Innovative SMEs:  Innowwide</vt:lpstr>
      <vt:lpstr>Eiropas partnerība Innovative SMEs:  Fast Track to the EIC Accelerator</vt:lpstr>
      <vt:lpstr>Eiropas partnerība Innovative SMEs:  Investment readiness programme </vt:lpstr>
      <vt:lpstr>Eiropas partnerība Innovative SMEs:  Investment readiness programme</vt:lpstr>
      <vt:lpstr>Valsts budžeta finansējums</vt:lpstr>
      <vt:lpstr>Valsts budžeta finansējuma apmērs</vt:lpstr>
      <vt:lpstr>Prasības pretendentiem</vt:lpstr>
      <vt:lpstr>Atbalsta intensitāte</vt:lpstr>
      <vt:lpstr>Attiecināmās izmaksas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Ingmārs</dc:creator>
  <cp:lastModifiedBy>Marija Plotniece</cp:lastModifiedBy>
  <cp:revision>62</cp:revision>
  <cp:lastPrinted>2018-07-25T08:20:02Z</cp:lastPrinted>
  <dcterms:created xsi:type="dcterms:W3CDTF">2014-11-20T14:46:47Z</dcterms:created>
  <dcterms:modified xsi:type="dcterms:W3CDTF">2025-03-13T08:28:39Z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0x010100743EFACD5C3BDA4AAF2CF4C0E021811E</vt:lpwstr>
  </property>
</Properties>
</file>