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4"/>
  </p:sldMasterIdLst>
  <p:notesMasterIdLst>
    <p:notesMasterId r:id="rId14"/>
  </p:notesMasterIdLst>
  <p:sldIdLst>
    <p:sldId id="256" r:id="rId5"/>
    <p:sldId id="262" r:id="rId6"/>
    <p:sldId id="263" r:id="rId7"/>
    <p:sldId id="264" r:id="rId8"/>
    <p:sldId id="265" r:id="rId9"/>
    <p:sldId id="2147469987" r:id="rId10"/>
    <p:sldId id="266" r:id="rId11"/>
    <p:sldId id="268" r:id="rId12"/>
    <p:sldId id="259" r:id="rId13"/>
  </p:sldIdLst>
  <p:sldSz cx="9144000" cy="5143500" type="screen16x9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Titillium Web" panose="00000500000000000000" pitchFamily="2" charset="0"/>
      <p:regular r:id="rId19"/>
      <p:bold r:id="rId20"/>
      <p:italic r:id="rId21"/>
      <p:boldItalic r:id="rId22"/>
    </p:embeddedFont>
    <p:embeddedFont>
      <p:font typeface="Titillium Web SemiBold" panose="000007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BED5A-486A-C2EB-C38F-EBECD113505C}" v="32" dt="2025-03-04T14:16:38.211"/>
    <p1510:client id="{828F194C-ADD8-91C7-4AE8-F719C3DE3D2E}" v="7" dt="2025-03-04T14:11:54.533"/>
    <p1510:client id="{F65B9026-2D13-49D5-B8E0-BAA847A6241E}" v="397" dt="2025-03-04T12:21:32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c80dc7e8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c80dc7e8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871B5351-510E-9F0B-EAF0-B637C0E73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c80dc7e88_0_10:notes">
            <a:extLst>
              <a:ext uri="{FF2B5EF4-FFF2-40B4-BE49-F238E27FC236}">
                <a16:creationId xmlns:a16="http://schemas.microsoft.com/office/drawing/2014/main" id="{B9BE1D4E-48CD-61C7-7C50-114A19594D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c80dc7e88_0_10:notes">
            <a:extLst>
              <a:ext uri="{FF2B5EF4-FFF2-40B4-BE49-F238E27FC236}">
                <a16:creationId xmlns:a16="http://schemas.microsoft.com/office/drawing/2014/main" id="{2B6DE719-F600-BD67-C187-5DF23ED415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56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CEEFFF3F-09C7-CC48-7F1C-D8F50D70B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c80dc7e88_0_10:notes">
            <a:extLst>
              <a:ext uri="{FF2B5EF4-FFF2-40B4-BE49-F238E27FC236}">
                <a16:creationId xmlns:a16="http://schemas.microsoft.com/office/drawing/2014/main" id="{A452944C-7F51-D9CF-4538-F57780F382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c80dc7e88_0_10:notes">
            <a:extLst>
              <a:ext uri="{FF2B5EF4-FFF2-40B4-BE49-F238E27FC236}">
                <a16:creationId xmlns:a16="http://schemas.microsoft.com/office/drawing/2014/main" id="{D1F71E8F-CEA8-CABA-4877-A299BD4E8B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20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F936F56E-D2DD-2360-A4AB-4FE0CE8EB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c80dc7e88_0_10:notes">
            <a:extLst>
              <a:ext uri="{FF2B5EF4-FFF2-40B4-BE49-F238E27FC236}">
                <a16:creationId xmlns:a16="http://schemas.microsoft.com/office/drawing/2014/main" id="{9B4084F6-B401-DFC9-DD42-AA3A1D3B91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c80dc7e88_0_10:notes">
            <a:extLst>
              <a:ext uri="{FF2B5EF4-FFF2-40B4-BE49-F238E27FC236}">
                <a16:creationId xmlns:a16="http://schemas.microsoft.com/office/drawing/2014/main" id="{F5193991-7481-6A8A-3352-81CC5DF4D9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929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CEEC75E4-C261-049D-66C9-914A8BE8B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c80dc7e88_0_10:notes">
            <a:extLst>
              <a:ext uri="{FF2B5EF4-FFF2-40B4-BE49-F238E27FC236}">
                <a16:creationId xmlns:a16="http://schemas.microsoft.com/office/drawing/2014/main" id="{67078060-C748-6994-3FED-D720F52F7B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c80dc7e88_0_10:notes">
            <a:extLst>
              <a:ext uri="{FF2B5EF4-FFF2-40B4-BE49-F238E27FC236}">
                <a16:creationId xmlns:a16="http://schemas.microsoft.com/office/drawing/2014/main" id="{4BC4B80F-63B1-D11E-4466-1EEDC1E52C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46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6F4FAE8F-5708-1C3F-7673-A0EE3B38C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c80dc7e88_0_10:notes">
            <a:extLst>
              <a:ext uri="{FF2B5EF4-FFF2-40B4-BE49-F238E27FC236}">
                <a16:creationId xmlns:a16="http://schemas.microsoft.com/office/drawing/2014/main" id="{908EF6C6-0D6A-19B0-21A7-76122CC477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c80dc7e88_0_10:notes">
            <a:extLst>
              <a:ext uri="{FF2B5EF4-FFF2-40B4-BE49-F238E27FC236}">
                <a16:creationId xmlns:a16="http://schemas.microsoft.com/office/drawing/2014/main" id="{ADECB532-4D52-AD03-B720-9E67BFD9B5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45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7FDA4BD0-4D8F-FA2A-DEE0-FC4ADE555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c80dc7e88_0_10:notes">
            <a:extLst>
              <a:ext uri="{FF2B5EF4-FFF2-40B4-BE49-F238E27FC236}">
                <a16:creationId xmlns:a16="http://schemas.microsoft.com/office/drawing/2014/main" id="{BC473F5F-6639-F6E2-C380-102425F6C6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c80dc7e88_0_10:notes">
            <a:extLst>
              <a:ext uri="{FF2B5EF4-FFF2-40B4-BE49-F238E27FC236}">
                <a16:creationId xmlns:a16="http://schemas.microsoft.com/office/drawing/2014/main" id="{976582B0-FEA3-E069-A621-6E28A10053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749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c80dc7e8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2c80dc7e8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bg>
      <p:bgPr>
        <a:solidFill>
          <a:srgbClr val="DD5E00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2082150" y="-1540824"/>
            <a:ext cx="11053748" cy="11074672"/>
          </a:xfrm>
          <a:custGeom>
            <a:avLst/>
            <a:gdLst/>
            <a:ahLst/>
            <a:cxnLst/>
            <a:rect l="l" t="t" r="r" b="b"/>
            <a:pathLst>
              <a:path w="21598" h="21597" extrusionOk="0">
                <a:moveTo>
                  <a:pt x="10691" y="0"/>
                </a:moveTo>
                <a:cubicBezTo>
                  <a:pt x="10472" y="1"/>
                  <a:pt x="10264" y="6"/>
                  <a:pt x="10085" y="15"/>
                </a:cubicBezTo>
                <a:cubicBezTo>
                  <a:pt x="9441" y="47"/>
                  <a:pt x="9198" y="74"/>
                  <a:pt x="8657" y="176"/>
                </a:cubicBezTo>
                <a:cubicBezTo>
                  <a:pt x="8151" y="271"/>
                  <a:pt x="7275" y="517"/>
                  <a:pt x="7016" y="637"/>
                </a:cubicBezTo>
                <a:cubicBezTo>
                  <a:pt x="6986" y="650"/>
                  <a:pt x="6882" y="689"/>
                  <a:pt x="6785" y="722"/>
                </a:cubicBezTo>
                <a:cubicBezTo>
                  <a:pt x="6688" y="756"/>
                  <a:pt x="6584" y="798"/>
                  <a:pt x="6554" y="816"/>
                </a:cubicBezTo>
                <a:cubicBezTo>
                  <a:pt x="6524" y="834"/>
                  <a:pt x="6469" y="858"/>
                  <a:pt x="6432" y="868"/>
                </a:cubicBezTo>
                <a:cubicBezTo>
                  <a:pt x="6302" y="906"/>
                  <a:pt x="5575" y="1269"/>
                  <a:pt x="5278" y="1443"/>
                </a:cubicBezTo>
                <a:cubicBezTo>
                  <a:pt x="4032" y="2178"/>
                  <a:pt x="3036" y="3023"/>
                  <a:pt x="2217" y="4040"/>
                </a:cubicBezTo>
                <a:cubicBezTo>
                  <a:pt x="2028" y="4275"/>
                  <a:pt x="1993" y="4324"/>
                  <a:pt x="1705" y="4754"/>
                </a:cubicBezTo>
                <a:cubicBezTo>
                  <a:pt x="1449" y="5137"/>
                  <a:pt x="1455" y="5128"/>
                  <a:pt x="1298" y="5404"/>
                </a:cubicBezTo>
                <a:cubicBezTo>
                  <a:pt x="1067" y="5808"/>
                  <a:pt x="960" y="6020"/>
                  <a:pt x="823" y="6338"/>
                </a:cubicBezTo>
                <a:cubicBezTo>
                  <a:pt x="460" y="7181"/>
                  <a:pt x="258" y="7899"/>
                  <a:pt x="110" y="8870"/>
                </a:cubicBezTo>
                <a:cubicBezTo>
                  <a:pt x="62" y="9184"/>
                  <a:pt x="0" y="10119"/>
                  <a:pt x="0" y="10522"/>
                </a:cubicBezTo>
                <a:cubicBezTo>
                  <a:pt x="0" y="11274"/>
                  <a:pt x="59" y="12160"/>
                  <a:pt x="149" y="12770"/>
                </a:cubicBezTo>
                <a:cubicBezTo>
                  <a:pt x="180" y="12981"/>
                  <a:pt x="305" y="13598"/>
                  <a:pt x="324" y="13634"/>
                </a:cubicBezTo>
                <a:cubicBezTo>
                  <a:pt x="336" y="13658"/>
                  <a:pt x="354" y="13724"/>
                  <a:pt x="365" y="13783"/>
                </a:cubicBezTo>
                <a:cubicBezTo>
                  <a:pt x="394" y="13945"/>
                  <a:pt x="675" y="14781"/>
                  <a:pt x="776" y="15008"/>
                </a:cubicBezTo>
                <a:cubicBezTo>
                  <a:pt x="797" y="15055"/>
                  <a:pt x="814" y="15103"/>
                  <a:pt x="814" y="15114"/>
                </a:cubicBezTo>
                <a:cubicBezTo>
                  <a:pt x="814" y="15173"/>
                  <a:pt x="1298" y="16148"/>
                  <a:pt x="1466" y="16426"/>
                </a:cubicBezTo>
                <a:cubicBezTo>
                  <a:pt x="1625" y="16691"/>
                  <a:pt x="1905" y="17112"/>
                  <a:pt x="2019" y="17259"/>
                </a:cubicBezTo>
                <a:cubicBezTo>
                  <a:pt x="2560" y="17957"/>
                  <a:pt x="3165" y="18621"/>
                  <a:pt x="3596" y="18992"/>
                </a:cubicBezTo>
                <a:cubicBezTo>
                  <a:pt x="3970" y="19314"/>
                  <a:pt x="4699" y="19856"/>
                  <a:pt x="4931" y="19986"/>
                </a:cubicBezTo>
                <a:cubicBezTo>
                  <a:pt x="4973" y="20009"/>
                  <a:pt x="5086" y="20078"/>
                  <a:pt x="5183" y="20139"/>
                </a:cubicBezTo>
                <a:cubicBezTo>
                  <a:pt x="5402" y="20277"/>
                  <a:pt x="6298" y="20739"/>
                  <a:pt x="6492" y="20814"/>
                </a:cubicBezTo>
                <a:cubicBezTo>
                  <a:pt x="6571" y="20844"/>
                  <a:pt x="6672" y="20886"/>
                  <a:pt x="6717" y="20906"/>
                </a:cubicBezTo>
                <a:cubicBezTo>
                  <a:pt x="6804" y="20946"/>
                  <a:pt x="7330" y="21118"/>
                  <a:pt x="7707" y="21230"/>
                </a:cubicBezTo>
                <a:cubicBezTo>
                  <a:pt x="8187" y="21374"/>
                  <a:pt x="8869" y="21496"/>
                  <a:pt x="9444" y="21543"/>
                </a:cubicBezTo>
                <a:cubicBezTo>
                  <a:pt x="9660" y="21561"/>
                  <a:pt x="9844" y="21582"/>
                  <a:pt x="9851" y="21590"/>
                </a:cubicBezTo>
                <a:cubicBezTo>
                  <a:pt x="9857" y="21596"/>
                  <a:pt x="9972" y="21598"/>
                  <a:pt x="10146" y="21597"/>
                </a:cubicBezTo>
                <a:cubicBezTo>
                  <a:pt x="10667" y="21596"/>
                  <a:pt x="11720" y="21568"/>
                  <a:pt x="11955" y="21543"/>
                </a:cubicBezTo>
                <a:cubicBezTo>
                  <a:pt x="12452" y="21492"/>
                  <a:pt x="12998" y="21414"/>
                  <a:pt x="13271" y="21355"/>
                </a:cubicBezTo>
                <a:cubicBezTo>
                  <a:pt x="14129" y="21170"/>
                  <a:pt x="15127" y="20784"/>
                  <a:pt x="15961" y="20316"/>
                </a:cubicBezTo>
                <a:cubicBezTo>
                  <a:pt x="16045" y="20269"/>
                  <a:pt x="16155" y="20207"/>
                  <a:pt x="16205" y="20179"/>
                </a:cubicBezTo>
                <a:cubicBezTo>
                  <a:pt x="16308" y="20121"/>
                  <a:pt x="17084" y="19604"/>
                  <a:pt x="17238" y="19491"/>
                </a:cubicBezTo>
                <a:cubicBezTo>
                  <a:pt x="17413" y="19363"/>
                  <a:pt x="17759" y="19094"/>
                  <a:pt x="17805" y="19052"/>
                </a:cubicBezTo>
                <a:cubicBezTo>
                  <a:pt x="17829" y="19030"/>
                  <a:pt x="17932" y="18939"/>
                  <a:pt x="18034" y="18849"/>
                </a:cubicBezTo>
                <a:cubicBezTo>
                  <a:pt x="18361" y="18564"/>
                  <a:pt x="18736" y="18172"/>
                  <a:pt x="19071" y="17766"/>
                </a:cubicBezTo>
                <a:cubicBezTo>
                  <a:pt x="19252" y="17547"/>
                  <a:pt x="19623" y="17060"/>
                  <a:pt x="19711" y="16926"/>
                </a:cubicBezTo>
                <a:cubicBezTo>
                  <a:pt x="19750" y="16867"/>
                  <a:pt x="19816" y="16769"/>
                  <a:pt x="19858" y="16710"/>
                </a:cubicBezTo>
                <a:cubicBezTo>
                  <a:pt x="20040" y="16452"/>
                  <a:pt x="20389" y="15842"/>
                  <a:pt x="20550" y="15505"/>
                </a:cubicBezTo>
                <a:cubicBezTo>
                  <a:pt x="20732" y="15120"/>
                  <a:pt x="20897" y="14744"/>
                  <a:pt x="20897" y="14712"/>
                </a:cubicBezTo>
                <a:cubicBezTo>
                  <a:pt x="20897" y="14692"/>
                  <a:pt x="20908" y="14664"/>
                  <a:pt x="20923" y="14650"/>
                </a:cubicBezTo>
                <a:cubicBezTo>
                  <a:pt x="20952" y="14620"/>
                  <a:pt x="21072" y="14248"/>
                  <a:pt x="21214" y="13745"/>
                </a:cubicBezTo>
                <a:cubicBezTo>
                  <a:pt x="21459" y="12871"/>
                  <a:pt x="21592" y="11870"/>
                  <a:pt x="21598" y="10895"/>
                </a:cubicBezTo>
                <a:cubicBezTo>
                  <a:pt x="21600" y="10570"/>
                  <a:pt x="21588" y="10248"/>
                  <a:pt x="21561" y="9935"/>
                </a:cubicBezTo>
                <a:cubicBezTo>
                  <a:pt x="21501" y="9231"/>
                  <a:pt x="21385" y="8492"/>
                  <a:pt x="21292" y="8214"/>
                </a:cubicBezTo>
                <a:cubicBezTo>
                  <a:pt x="21270" y="8151"/>
                  <a:pt x="21227" y="7995"/>
                  <a:pt x="21195" y="7868"/>
                </a:cubicBezTo>
                <a:cubicBezTo>
                  <a:pt x="21142" y="7655"/>
                  <a:pt x="20983" y="7168"/>
                  <a:pt x="20925" y="7042"/>
                </a:cubicBezTo>
                <a:cubicBezTo>
                  <a:pt x="20911" y="7012"/>
                  <a:pt x="20872" y="6909"/>
                  <a:pt x="20838" y="6812"/>
                </a:cubicBezTo>
                <a:cubicBezTo>
                  <a:pt x="20804" y="6715"/>
                  <a:pt x="20761" y="6606"/>
                  <a:pt x="20742" y="6568"/>
                </a:cubicBezTo>
                <a:cubicBezTo>
                  <a:pt x="20723" y="6531"/>
                  <a:pt x="20707" y="6490"/>
                  <a:pt x="20707" y="6477"/>
                </a:cubicBezTo>
                <a:cubicBezTo>
                  <a:pt x="20706" y="6426"/>
                  <a:pt x="20206" y="5407"/>
                  <a:pt x="20118" y="5277"/>
                </a:cubicBezTo>
                <a:cubicBezTo>
                  <a:pt x="20083" y="5226"/>
                  <a:pt x="20031" y="5137"/>
                  <a:pt x="20001" y="5080"/>
                </a:cubicBezTo>
                <a:cubicBezTo>
                  <a:pt x="19972" y="5022"/>
                  <a:pt x="19908" y="4917"/>
                  <a:pt x="19859" y="4847"/>
                </a:cubicBezTo>
                <a:cubicBezTo>
                  <a:pt x="19810" y="4777"/>
                  <a:pt x="19727" y="4657"/>
                  <a:pt x="19675" y="4581"/>
                </a:cubicBezTo>
                <a:cubicBezTo>
                  <a:pt x="19486" y="4308"/>
                  <a:pt x="19443" y="4250"/>
                  <a:pt x="19257" y="4023"/>
                </a:cubicBezTo>
                <a:cubicBezTo>
                  <a:pt x="18746" y="3398"/>
                  <a:pt x="17909" y="2572"/>
                  <a:pt x="17453" y="2241"/>
                </a:cubicBezTo>
                <a:cubicBezTo>
                  <a:pt x="17398" y="2201"/>
                  <a:pt x="17335" y="2152"/>
                  <a:pt x="17313" y="2133"/>
                </a:cubicBezTo>
                <a:cubicBezTo>
                  <a:pt x="17216" y="2048"/>
                  <a:pt x="16795" y="1749"/>
                  <a:pt x="16622" y="1641"/>
                </a:cubicBezTo>
                <a:cubicBezTo>
                  <a:pt x="16518" y="1576"/>
                  <a:pt x="16390" y="1495"/>
                  <a:pt x="16337" y="1462"/>
                </a:cubicBezTo>
                <a:cubicBezTo>
                  <a:pt x="16114" y="1320"/>
                  <a:pt x="15205" y="855"/>
                  <a:pt x="15150" y="854"/>
                </a:cubicBezTo>
                <a:cubicBezTo>
                  <a:pt x="15139" y="854"/>
                  <a:pt x="15093" y="835"/>
                  <a:pt x="15048" y="811"/>
                </a:cubicBezTo>
                <a:cubicBezTo>
                  <a:pt x="15004" y="788"/>
                  <a:pt x="14906" y="745"/>
                  <a:pt x="14831" y="716"/>
                </a:cubicBezTo>
                <a:cubicBezTo>
                  <a:pt x="14757" y="687"/>
                  <a:pt x="14671" y="653"/>
                  <a:pt x="14641" y="639"/>
                </a:cubicBezTo>
                <a:cubicBezTo>
                  <a:pt x="14612" y="625"/>
                  <a:pt x="14508" y="588"/>
                  <a:pt x="14411" y="555"/>
                </a:cubicBezTo>
                <a:cubicBezTo>
                  <a:pt x="14314" y="523"/>
                  <a:pt x="14210" y="486"/>
                  <a:pt x="14180" y="473"/>
                </a:cubicBezTo>
                <a:cubicBezTo>
                  <a:pt x="13988" y="387"/>
                  <a:pt x="13024" y="170"/>
                  <a:pt x="12443" y="82"/>
                </a:cubicBezTo>
                <a:cubicBezTo>
                  <a:pt x="12097" y="30"/>
                  <a:pt x="11346" y="-2"/>
                  <a:pt x="1069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-5163386" y="-4205645"/>
            <a:ext cx="10152310" cy="10171431"/>
          </a:xfrm>
          <a:custGeom>
            <a:avLst/>
            <a:gdLst/>
            <a:ahLst/>
            <a:cxnLst/>
            <a:rect l="l" t="t" r="r" b="b"/>
            <a:pathLst>
              <a:path w="21530" h="21597" extrusionOk="0">
                <a:moveTo>
                  <a:pt x="10657" y="0"/>
                </a:moveTo>
                <a:cubicBezTo>
                  <a:pt x="10439" y="1"/>
                  <a:pt x="10232" y="5"/>
                  <a:pt x="10053" y="14"/>
                </a:cubicBezTo>
                <a:cubicBezTo>
                  <a:pt x="9411" y="46"/>
                  <a:pt x="9169" y="74"/>
                  <a:pt x="8630" y="176"/>
                </a:cubicBezTo>
                <a:cubicBezTo>
                  <a:pt x="8125" y="271"/>
                  <a:pt x="7252" y="517"/>
                  <a:pt x="6993" y="637"/>
                </a:cubicBezTo>
                <a:cubicBezTo>
                  <a:pt x="6964" y="650"/>
                  <a:pt x="6860" y="689"/>
                  <a:pt x="6763" y="723"/>
                </a:cubicBezTo>
                <a:cubicBezTo>
                  <a:pt x="6667" y="756"/>
                  <a:pt x="6563" y="798"/>
                  <a:pt x="6533" y="816"/>
                </a:cubicBezTo>
                <a:cubicBezTo>
                  <a:pt x="6504" y="834"/>
                  <a:pt x="6449" y="858"/>
                  <a:pt x="6412" y="869"/>
                </a:cubicBezTo>
                <a:cubicBezTo>
                  <a:pt x="6282" y="906"/>
                  <a:pt x="5557" y="1269"/>
                  <a:pt x="5262" y="1444"/>
                </a:cubicBezTo>
                <a:cubicBezTo>
                  <a:pt x="4020" y="2178"/>
                  <a:pt x="3026" y="3023"/>
                  <a:pt x="2210" y="4041"/>
                </a:cubicBezTo>
                <a:cubicBezTo>
                  <a:pt x="2022" y="4275"/>
                  <a:pt x="1987" y="4323"/>
                  <a:pt x="1700" y="4754"/>
                </a:cubicBezTo>
                <a:cubicBezTo>
                  <a:pt x="1444" y="5137"/>
                  <a:pt x="1450" y="5128"/>
                  <a:pt x="1293" y="5404"/>
                </a:cubicBezTo>
                <a:cubicBezTo>
                  <a:pt x="1064" y="5809"/>
                  <a:pt x="957" y="6020"/>
                  <a:pt x="820" y="6338"/>
                </a:cubicBezTo>
                <a:cubicBezTo>
                  <a:pt x="458" y="7181"/>
                  <a:pt x="257" y="7899"/>
                  <a:pt x="110" y="8870"/>
                </a:cubicBezTo>
                <a:cubicBezTo>
                  <a:pt x="62" y="9184"/>
                  <a:pt x="0" y="10119"/>
                  <a:pt x="0" y="10522"/>
                </a:cubicBezTo>
                <a:cubicBezTo>
                  <a:pt x="0" y="11274"/>
                  <a:pt x="59" y="12160"/>
                  <a:pt x="149" y="12770"/>
                </a:cubicBezTo>
                <a:cubicBezTo>
                  <a:pt x="180" y="12982"/>
                  <a:pt x="304" y="13598"/>
                  <a:pt x="323" y="13634"/>
                </a:cubicBezTo>
                <a:cubicBezTo>
                  <a:pt x="335" y="13658"/>
                  <a:pt x="353" y="13725"/>
                  <a:pt x="364" y="13783"/>
                </a:cubicBezTo>
                <a:cubicBezTo>
                  <a:pt x="393" y="13945"/>
                  <a:pt x="673" y="14781"/>
                  <a:pt x="774" y="15008"/>
                </a:cubicBezTo>
                <a:cubicBezTo>
                  <a:pt x="795" y="15055"/>
                  <a:pt x="812" y="15103"/>
                  <a:pt x="812" y="15114"/>
                </a:cubicBezTo>
                <a:cubicBezTo>
                  <a:pt x="812" y="15173"/>
                  <a:pt x="1294" y="16148"/>
                  <a:pt x="1461" y="16426"/>
                </a:cubicBezTo>
                <a:cubicBezTo>
                  <a:pt x="1620" y="16691"/>
                  <a:pt x="1900" y="17112"/>
                  <a:pt x="2013" y="17259"/>
                </a:cubicBezTo>
                <a:cubicBezTo>
                  <a:pt x="2553" y="17957"/>
                  <a:pt x="3155" y="18621"/>
                  <a:pt x="3585" y="18992"/>
                </a:cubicBezTo>
                <a:cubicBezTo>
                  <a:pt x="3958" y="19314"/>
                  <a:pt x="4684" y="19856"/>
                  <a:pt x="4915" y="19985"/>
                </a:cubicBezTo>
                <a:cubicBezTo>
                  <a:pt x="4957" y="20009"/>
                  <a:pt x="5070" y="20078"/>
                  <a:pt x="5167" y="20139"/>
                </a:cubicBezTo>
                <a:cubicBezTo>
                  <a:pt x="5385" y="20277"/>
                  <a:pt x="6278" y="20739"/>
                  <a:pt x="6472" y="20814"/>
                </a:cubicBezTo>
                <a:cubicBezTo>
                  <a:pt x="6550" y="20844"/>
                  <a:pt x="6651" y="20886"/>
                  <a:pt x="6696" y="20906"/>
                </a:cubicBezTo>
                <a:cubicBezTo>
                  <a:pt x="6783" y="20946"/>
                  <a:pt x="7307" y="21118"/>
                  <a:pt x="7683" y="21231"/>
                </a:cubicBezTo>
                <a:cubicBezTo>
                  <a:pt x="8161" y="21374"/>
                  <a:pt x="8842" y="21497"/>
                  <a:pt x="9414" y="21543"/>
                </a:cubicBezTo>
                <a:cubicBezTo>
                  <a:pt x="9630" y="21561"/>
                  <a:pt x="9813" y="21582"/>
                  <a:pt x="9820" y="21589"/>
                </a:cubicBezTo>
                <a:cubicBezTo>
                  <a:pt x="9826" y="21596"/>
                  <a:pt x="9941" y="21598"/>
                  <a:pt x="10114" y="21597"/>
                </a:cubicBezTo>
                <a:cubicBezTo>
                  <a:pt x="10634" y="21596"/>
                  <a:pt x="11683" y="21568"/>
                  <a:pt x="11917" y="21544"/>
                </a:cubicBezTo>
                <a:cubicBezTo>
                  <a:pt x="12412" y="21492"/>
                  <a:pt x="12958" y="21414"/>
                  <a:pt x="13229" y="21355"/>
                </a:cubicBezTo>
                <a:cubicBezTo>
                  <a:pt x="14085" y="21170"/>
                  <a:pt x="15080" y="20784"/>
                  <a:pt x="15911" y="20316"/>
                </a:cubicBezTo>
                <a:cubicBezTo>
                  <a:pt x="15994" y="20269"/>
                  <a:pt x="16104" y="20207"/>
                  <a:pt x="16154" y="20179"/>
                </a:cubicBezTo>
                <a:cubicBezTo>
                  <a:pt x="16257" y="20121"/>
                  <a:pt x="17030" y="19604"/>
                  <a:pt x="17183" y="19491"/>
                </a:cubicBezTo>
                <a:cubicBezTo>
                  <a:pt x="17358" y="19363"/>
                  <a:pt x="17703" y="19094"/>
                  <a:pt x="17749" y="19052"/>
                </a:cubicBezTo>
                <a:cubicBezTo>
                  <a:pt x="17773" y="19030"/>
                  <a:pt x="17876" y="18939"/>
                  <a:pt x="17978" y="18849"/>
                </a:cubicBezTo>
                <a:cubicBezTo>
                  <a:pt x="18303" y="18564"/>
                  <a:pt x="18676" y="18172"/>
                  <a:pt x="19011" y="17766"/>
                </a:cubicBezTo>
                <a:cubicBezTo>
                  <a:pt x="19191" y="17547"/>
                  <a:pt x="19561" y="17060"/>
                  <a:pt x="19649" y="16926"/>
                </a:cubicBezTo>
                <a:cubicBezTo>
                  <a:pt x="19688" y="16867"/>
                  <a:pt x="19754" y="16770"/>
                  <a:pt x="19796" y="16710"/>
                </a:cubicBezTo>
                <a:cubicBezTo>
                  <a:pt x="19976" y="16452"/>
                  <a:pt x="20325" y="15842"/>
                  <a:pt x="20485" y="15505"/>
                </a:cubicBezTo>
                <a:cubicBezTo>
                  <a:pt x="20667" y="15121"/>
                  <a:pt x="20831" y="14745"/>
                  <a:pt x="20831" y="14712"/>
                </a:cubicBezTo>
                <a:cubicBezTo>
                  <a:pt x="20831" y="14692"/>
                  <a:pt x="20842" y="14665"/>
                  <a:pt x="20857" y="14650"/>
                </a:cubicBezTo>
                <a:cubicBezTo>
                  <a:pt x="20886" y="14621"/>
                  <a:pt x="21005" y="14248"/>
                  <a:pt x="21147" y="13744"/>
                </a:cubicBezTo>
                <a:cubicBezTo>
                  <a:pt x="21473" y="12580"/>
                  <a:pt x="21600" y="11188"/>
                  <a:pt x="21493" y="9935"/>
                </a:cubicBezTo>
                <a:cubicBezTo>
                  <a:pt x="21433" y="9232"/>
                  <a:pt x="21318" y="8492"/>
                  <a:pt x="21225" y="8214"/>
                </a:cubicBezTo>
                <a:cubicBezTo>
                  <a:pt x="21203" y="8150"/>
                  <a:pt x="21160" y="7995"/>
                  <a:pt x="21129" y="7868"/>
                </a:cubicBezTo>
                <a:cubicBezTo>
                  <a:pt x="21076" y="7655"/>
                  <a:pt x="20917" y="7168"/>
                  <a:pt x="20859" y="7042"/>
                </a:cubicBezTo>
                <a:cubicBezTo>
                  <a:pt x="20845" y="7012"/>
                  <a:pt x="20806" y="6909"/>
                  <a:pt x="20773" y="6812"/>
                </a:cubicBezTo>
                <a:cubicBezTo>
                  <a:pt x="20739" y="6715"/>
                  <a:pt x="20696" y="6606"/>
                  <a:pt x="20676" y="6568"/>
                </a:cubicBezTo>
                <a:cubicBezTo>
                  <a:pt x="20657" y="6531"/>
                  <a:pt x="20642" y="6490"/>
                  <a:pt x="20641" y="6477"/>
                </a:cubicBezTo>
                <a:cubicBezTo>
                  <a:pt x="20641" y="6426"/>
                  <a:pt x="20142" y="5407"/>
                  <a:pt x="20054" y="5277"/>
                </a:cubicBezTo>
                <a:cubicBezTo>
                  <a:pt x="20020" y="5226"/>
                  <a:pt x="19968" y="5137"/>
                  <a:pt x="19938" y="5080"/>
                </a:cubicBezTo>
                <a:cubicBezTo>
                  <a:pt x="19909" y="5022"/>
                  <a:pt x="19845" y="4918"/>
                  <a:pt x="19797" y="4847"/>
                </a:cubicBezTo>
                <a:cubicBezTo>
                  <a:pt x="19748" y="4777"/>
                  <a:pt x="19665" y="4657"/>
                  <a:pt x="19613" y="4581"/>
                </a:cubicBezTo>
                <a:cubicBezTo>
                  <a:pt x="19425" y="4308"/>
                  <a:pt x="19381" y="4250"/>
                  <a:pt x="19196" y="4023"/>
                </a:cubicBezTo>
                <a:cubicBezTo>
                  <a:pt x="18686" y="3398"/>
                  <a:pt x="17853" y="2572"/>
                  <a:pt x="17398" y="2241"/>
                </a:cubicBezTo>
                <a:cubicBezTo>
                  <a:pt x="17343" y="2201"/>
                  <a:pt x="17280" y="2152"/>
                  <a:pt x="17259" y="2133"/>
                </a:cubicBezTo>
                <a:cubicBezTo>
                  <a:pt x="17162" y="2048"/>
                  <a:pt x="16742" y="1748"/>
                  <a:pt x="16570" y="1641"/>
                </a:cubicBezTo>
                <a:cubicBezTo>
                  <a:pt x="16466" y="1576"/>
                  <a:pt x="16338" y="1496"/>
                  <a:pt x="16286" y="1462"/>
                </a:cubicBezTo>
                <a:cubicBezTo>
                  <a:pt x="16063" y="1320"/>
                  <a:pt x="15158" y="855"/>
                  <a:pt x="15102" y="854"/>
                </a:cubicBezTo>
                <a:cubicBezTo>
                  <a:pt x="15091" y="854"/>
                  <a:pt x="15046" y="835"/>
                  <a:pt x="15001" y="811"/>
                </a:cubicBezTo>
                <a:cubicBezTo>
                  <a:pt x="14956" y="787"/>
                  <a:pt x="14859" y="745"/>
                  <a:pt x="14784" y="716"/>
                </a:cubicBezTo>
                <a:cubicBezTo>
                  <a:pt x="14710" y="687"/>
                  <a:pt x="14625" y="652"/>
                  <a:pt x="14595" y="639"/>
                </a:cubicBezTo>
                <a:cubicBezTo>
                  <a:pt x="14565" y="625"/>
                  <a:pt x="14462" y="588"/>
                  <a:pt x="14365" y="555"/>
                </a:cubicBezTo>
                <a:cubicBezTo>
                  <a:pt x="14268" y="523"/>
                  <a:pt x="14165" y="486"/>
                  <a:pt x="14135" y="473"/>
                </a:cubicBezTo>
                <a:cubicBezTo>
                  <a:pt x="13944" y="387"/>
                  <a:pt x="12983" y="170"/>
                  <a:pt x="12404" y="83"/>
                </a:cubicBezTo>
                <a:cubicBezTo>
                  <a:pt x="12059" y="30"/>
                  <a:pt x="11310" y="-2"/>
                  <a:pt x="10657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8" name="Google Shape;58;p14" descr="eit-karogs-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2424" y="268009"/>
            <a:ext cx="2381252" cy="409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&amp;Photo">
  <p:cSld name="Quote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7" descr="eit-karogs-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62424" y="268009"/>
            <a:ext cx="2381252" cy="409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5E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2438" y="404813"/>
            <a:ext cx="8239125" cy="53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 SemiBold"/>
              <a:buNone/>
              <a:defRPr sz="3200" i="0" u="none" strike="noStrike" cap="non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2438" y="1593189"/>
            <a:ext cx="8239125" cy="309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tillium Web SemiBold"/>
              <a:buChar char="•"/>
              <a:defRPr sz="1800" i="0" u="none" strike="noStrike" cap="non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tillium Web SemiBold"/>
              <a:buChar char="•"/>
              <a:defRPr sz="1800" i="0" u="none" strike="noStrike" cap="non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tillium Web SemiBold"/>
              <a:buChar char="•"/>
              <a:defRPr sz="1800" i="0" u="none" strike="noStrike" cap="non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tillium Web SemiBold"/>
              <a:buChar char="•"/>
              <a:defRPr sz="1800" i="0" u="none" strike="noStrike" cap="non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tillium Web SemiBold"/>
              <a:buChar char="•"/>
              <a:defRPr sz="1800" i="0" u="none" strike="noStrike" cap="non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5pPr>
            <a:lvl6pPr marL="2743200" marR="0" lvl="5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tillium Web SemiBold"/>
              <a:buChar char="•"/>
              <a:defRPr sz="1800" i="0" u="none" strike="noStrike" cap="non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6pPr>
            <a:lvl7pPr marL="3200400" marR="0" lvl="6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tillium Web SemiBold"/>
              <a:buChar char="•"/>
              <a:defRPr sz="1800" i="0" u="none" strike="noStrike" cap="non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7pPr>
            <a:lvl8pPr marL="3657600" marR="0" lvl="7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tillium Web SemiBold"/>
              <a:buChar char="•"/>
              <a:defRPr sz="1800" i="0" u="none" strike="noStrike" cap="non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8pPr>
            <a:lvl9pPr marL="4114800" marR="0" lvl="8" indent="-3683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tillium Web SemiBold"/>
              <a:buChar char="•"/>
              <a:defRPr sz="1800" i="0" u="none" strike="noStrike" cap="non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189" cy="1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15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common/guidance/list-3rd-country-participation_horizon-euratom_en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/>
        </p:nvSpPr>
        <p:spPr>
          <a:xfrm>
            <a:off x="530540" y="1588786"/>
            <a:ext cx="5222560" cy="2807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/>
          <a:p>
            <a:pPr algn="l">
              <a:lnSpc>
                <a:spcPts val="4000"/>
              </a:lnSpc>
              <a:spcAft>
                <a:spcPts val="600"/>
              </a:spcAft>
            </a:pPr>
            <a:r>
              <a:rPr lang="lv-LV" sz="5400" b="1" i="0" err="1">
                <a:solidFill>
                  <a:schemeClr val="bg1"/>
                </a:solidFill>
                <a:effectLst/>
                <a:latin typeface="Titillium Web" panose="00000500000000000000" pitchFamily="2" charset="-70"/>
              </a:rPr>
              <a:t>FutureMobility</a:t>
            </a:r>
            <a:r>
              <a:rPr lang="lv-LV" sz="5400" b="1" i="0">
                <a:effectLst/>
                <a:latin typeface="Titillium Web" panose="00000500000000000000" pitchFamily="2" charset="-70"/>
              </a:rPr>
              <a:t> </a:t>
            </a:r>
            <a:endParaRPr lang="en-GB" sz="5400" b="1" i="0">
              <a:effectLst/>
              <a:latin typeface="Titillium Web" panose="00000500000000000000" pitchFamily="2" charset="-70"/>
            </a:endParaRPr>
          </a:p>
          <a:p>
            <a:pPr algn="l">
              <a:lnSpc>
                <a:spcPts val="4000"/>
              </a:lnSpc>
              <a:spcAft>
                <a:spcPts val="600"/>
              </a:spcAft>
            </a:pPr>
            <a:r>
              <a:rPr lang="lv-LV" sz="5400" i="0">
                <a:solidFill>
                  <a:schemeClr val="bg1"/>
                </a:solidFill>
                <a:effectLst/>
                <a:latin typeface="Titillium Web" panose="00000500000000000000" pitchFamily="2" charset="-70"/>
              </a:rPr>
              <a:t>Accelerate2Move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4DE8EF26-9340-6693-6A67-FBC6A030C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19">
            <a:extLst>
              <a:ext uri="{FF2B5EF4-FFF2-40B4-BE49-F238E27FC236}">
                <a16:creationId xmlns:a16="http://schemas.microsoft.com/office/drawing/2014/main" id="{B66A413A-ECD4-20D5-DAD8-3B8AC1D1F87A}"/>
              </a:ext>
            </a:extLst>
          </p:cNvPr>
          <p:cNvSpPr txBox="1"/>
          <p:nvPr/>
        </p:nvSpPr>
        <p:spPr>
          <a:xfrm>
            <a:off x="720600" y="1983805"/>
            <a:ext cx="6503160" cy="2016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 thematic accelerator focusing on </a:t>
            </a: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Artificial Intelligence, Blockchain, 5G, Vehicle -to-everything, Internet-of-Things connectivity 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</a:t>
            </a: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Web 3.0 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the context of their contribution to sustainable urban mobility​</a:t>
            </a:r>
            <a:endParaRPr lang="en-US"/>
          </a:p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one of seven thematic EIT Urban Mobility Accelerators​</a:t>
            </a:r>
            <a:endParaRPr lang="en-US" sz="1600">
              <a:solidFill>
                <a:srgbClr val="FFFFFF"/>
              </a:solidFill>
              <a:latin typeface="Titillium Web"/>
              <a:ea typeface="Titillium Web"/>
              <a:cs typeface="Titillium Web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operating from 2023 - 2025</a:t>
            </a:r>
            <a:endParaRPr sz="1600">
              <a:latin typeface="Titillium Web"/>
              <a:ea typeface="Titillium Web"/>
              <a:cs typeface="Titillium Web"/>
            </a:endParaRPr>
          </a:p>
        </p:txBody>
      </p:sp>
      <p:sp>
        <p:nvSpPr>
          <p:cNvPr id="3" name="Google Shape;80;p19">
            <a:extLst>
              <a:ext uri="{FF2B5EF4-FFF2-40B4-BE49-F238E27FC236}">
                <a16:creationId xmlns:a16="http://schemas.microsoft.com/office/drawing/2014/main" id="{93421E1A-0085-0B34-17B7-FE4D87AF0E07}"/>
              </a:ext>
            </a:extLst>
          </p:cNvPr>
          <p:cNvSpPr txBox="1"/>
          <p:nvPr/>
        </p:nvSpPr>
        <p:spPr>
          <a:xfrm>
            <a:off x="720600" y="1030773"/>
            <a:ext cx="47262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lv-LV" sz="3200" err="1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What</a:t>
            </a:r>
            <a:r>
              <a:rPr lang="lv-LV" sz="32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</a:t>
            </a:r>
            <a:r>
              <a:rPr lang="lv-LV" sz="3200" err="1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is</a:t>
            </a:r>
            <a:r>
              <a:rPr lang="lv-LV" sz="32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Accelerate2Move?​</a:t>
            </a:r>
            <a:endParaRPr sz="5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7330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F1F1C908-3709-69CC-03A2-748FD2A24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0;p19">
            <a:extLst>
              <a:ext uri="{FF2B5EF4-FFF2-40B4-BE49-F238E27FC236}">
                <a16:creationId xmlns:a16="http://schemas.microsoft.com/office/drawing/2014/main" id="{E65A9DE2-0A2D-819F-FC79-7735A7C84477}"/>
              </a:ext>
            </a:extLst>
          </p:cNvPr>
          <p:cNvSpPr txBox="1"/>
          <p:nvPr/>
        </p:nvSpPr>
        <p:spPr>
          <a:xfrm>
            <a:off x="720600" y="1030860"/>
            <a:ext cx="6114540" cy="43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lv-LV" sz="3200" err="1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Who</a:t>
            </a:r>
            <a:r>
              <a:rPr lang="lv-LV" sz="32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</a:t>
            </a:r>
            <a:r>
              <a:rPr lang="lv-LV" sz="3200" err="1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is</a:t>
            </a:r>
            <a:r>
              <a:rPr lang="lv-LV" sz="32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</a:t>
            </a:r>
            <a:r>
              <a:rPr lang="lv-LV" sz="3200" err="1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behind</a:t>
            </a:r>
            <a:r>
              <a:rPr lang="lv-LV" sz="32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Accelerate2Move?​</a:t>
            </a:r>
            <a:endParaRPr sz="5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4" name="Picture Placeholder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49F2CAC-BD01-8E0E-8138-4AD08F666B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650" t="25873" r="23278" b="20054"/>
          <a:stretch/>
        </p:blipFill>
        <p:spPr>
          <a:xfrm>
            <a:off x="7263985" y="1721239"/>
            <a:ext cx="1296649" cy="1296649"/>
          </a:xfrm>
          <a:prstGeom prst="rect">
            <a:avLst/>
          </a:prstGeom>
        </p:spPr>
      </p:pic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015AACE-8FBE-E1DB-DA78-ADE0F42E21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6588" b="33570"/>
          <a:stretch/>
        </p:blipFill>
        <p:spPr>
          <a:xfrm>
            <a:off x="4307154" y="2059844"/>
            <a:ext cx="3261801" cy="972488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B80320E4-EEF7-E1F1-A910-07215DF1AF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4777" b="34630"/>
          <a:stretch/>
        </p:blipFill>
        <p:spPr>
          <a:xfrm>
            <a:off x="2560925" y="2023550"/>
            <a:ext cx="2324412" cy="711096"/>
          </a:xfrm>
          <a:prstGeom prst="rect">
            <a:avLst/>
          </a:prstGeom>
        </p:spPr>
      </p:pic>
      <p:pic>
        <p:nvPicPr>
          <p:cNvPr id="7" name="Picture 6" descr="A white logo with black background&#10;&#10;AI-generated content may be incorrect.">
            <a:extLst>
              <a:ext uri="{FF2B5EF4-FFF2-40B4-BE49-F238E27FC236}">
                <a16:creationId xmlns:a16="http://schemas.microsoft.com/office/drawing/2014/main" id="{54A6A03A-B2E3-55DD-65E3-DDC3B0824E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018" t="29651" r="20574" b="30421"/>
          <a:stretch/>
        </p:blipFill>
        <p:spPr>
          <a:xfrm>
            <a:off x="1846907" y="3032332"/>
            <a:ext cx="1635967" cy="1121629"/>
          </a:xfrm>
          <a:prstGeom prst="rect">
            <a:avLst/>
          </a:prstGeom>
        </p:spPr>
      </p:pic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4B81C65-AF6D-890E-E335-867B48B50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86" y="1370743"/>
            <a:ext cx="2126339" cy="2124372"/>
          </a:xfrm>
          <a:prstGeom prst="rect">
            <a:avLst/>
          </a:prstGeom>
        </p:spPr>
      </p:pic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FF7E61D7-1ACB-EA3F-9200-AC4121D1A48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8498" b="36640"/>
          <a:stretch/>
        </p:blipFill>
        <p:spPr>
          <a:xfrm>
            <a:off x="3482874" y="3331117"/>
            <a:ext cx="2587728" cy="643351"/>
          </a:xfrm>
          <a:prstGeom prst="rect">
            <a:avLst/>
          </a:prstGeom>
        </p:spPr>
      </p:pic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448652C-02D5-7373-F255-FF162EF46DA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3446" b="39120"/>
          <a:stretch/>
        </p:blipFill>
        <p:spPr>
          <a:xfrm>
            <a:off x="6070602" y="3481687"/>
            <a:ext cx="2024086" cy="352868"/>
          </a:xfrm>
          <a:prstGeom prst="rect">
            <a:avLst/>
          </a:prstGeom>
        </p:spPr>
      </p:pic>
      <p:pic>
        <p:nvPicPr>
          <p:cNvPr id="11" name="Picture 10" descr="A red white and blue flag&#10;&#10;AI-generated content may be incorrect.">
            <a:extLst>
              <a:ext uri="{FF2B5EF4-FFF2-40B4-BE49-F238E27FC236}">
                <a16:creationId xmlns:a16="http://schemas.microsoft.com/office/drawing/2014/main" id="{F4A30105-180E-6AF2-8827-F3ED5C6C68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9521" y="4692623"/>
            <a:ext cx="229478" cy="216730"/>
          </a:xfrm>
          <a:prstGeom prst="rect">
            <a:avLst/>
          </a:prstGeom>
        </p:spPr>
      </p:pic>
      <p:pic>
        <p:nvPicPr>
          <p:cNvPr id="12" name="Picture 11" descr="A red blue and white flag&#10;&#10;AI-generated content may be incorrect.">
            <a:extLst>
              <a:ext uri="{FF2B5EF4-FFF2-40B4-BE49-F238E27FC236}">
                <a16:creationId xmlns:a16="http://schemas.microsoft.com/office/drawing/2014/main" id="{B1C57092-6FBE-B562-1E23-B815EF940F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6281" y="4692623"/>
            <a:ext cx="228705" cy="216000"/>
          </a:xfrm>
          <a:prstGeom prst="rect">
            <a:avLst/>
          </a:prstGeom>
        </p:spPr>
      </p:pic>
      <p:pic>
        <p:nvPicPr>
          <p:cNvPr id="13" name="Picture 12" descr="A red and white flag&#10;&#10;AI-generated content may be incorrect.">
            <a:extLst>
              <a:ext uri="{FF2B5EF4-FFF2-40B4-BE49-F238E27FC236}">
                <a16:creationId xmlns:a16="http://schemas.microsoft.com/office/drawing/2014/main" id="{2DFAC0C6-5009-5B74-F57A-CC05FD04B6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76308" y="4692623"/>
            <a:ext cx="22870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2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3E0F752F-9370-3C8D-35B6-F4F8FF35D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0;p19">
            <a:extLst>
              <a:ext uri="{FF2B5EF4-FFF2-40B4-BE49-F238E27FC236}">
                <a16:creationId xmlns:a16="http://schemas.microsoft.com/office/drawing/2014/main" id="{00573DF4-FCC4-6D7A-2E80-BAE93BBF2D7E}"/>
              </a:ext>
            </a:extLst>
          </p:cNvPr>
          <p:cNvSpPr txBox="1"/>
          <p:nvPr/>
        </p:nvSpPr>
        <p:spPr>
          <a:xfrm>
            <a:off x="720600" y="1030860"/>
            <a:ext cx="6114540" cy="43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lv-LV" sz="3200" err="1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Call</a:t>
            </a:r>
            <a:r>
              <a:rPr lang="lv-LV" sz="32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</a:t>
            </a:r>
            <a:r>
              <a:rPr lang="lv-LV" sz="3200" err="1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for</a:t>
            </a:r>
            <a:r>
              <a:rPr lang="lv-LV" sz="32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</a:t>
            </a:r>
            <a:r>
              <a:rPr lang="lv-LV" sz="3200" err="1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applications</a:t>
            </a:r>
            <a:r>
              <a:rPr lang="lv-LV" sz="32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</a:t>
            </a:r>
            <a:r>
              <a:rPr lang="lv-LV" sz="3200" err="1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timeline</a:t>
            </a:r>
            <a:r>
              <a:rPr lang="lv-LV" sz="32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​​</a:t>
            </a:r>
            <a:endParaRPr sz="5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B5E8B1-40B5-6CFC-A26B-D56CE746A053}"/>
              </a:ext>
            </a:extLst>
          </p:cNvPr>
          <p:cNvCxnSpPr>
            <a:cxnSpLocks/>
          </p:cNvCxnSpPr>
          <p:nvPr/>
        </p:nvCxnSpPr>
        <p:spPr>
          <a:xfrm>
            <a:off x="720600" y="2987992"/>
            <a:ext cx="7200000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4D0B96C-6C39-D203-94C9-B1CC6EF0C481}"/>
              </a:ext>
            </a:extLst>
          </p:cNvPr>
          <p:cNvSpPr/>
          <p:nvPr/>
        </p:nvSpPr>
        <p:spPr>
          <a:xfrm>
            <a:off x="720600" y="2095500"/>
            <a:ext cx="1882140" cy="697230"/>
          </a:xfrm>
          <a:prstGeom prst="wedgeRoundRectCallout">
            <a:avLst/>
          </a:prstGeom>
          <a:solidFill>
            <a:srgbClr val="FFFFFF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>
                <a:solidFill>
                  <a:schemeClr val="bg1"/>
                </a:solidFill>
              </a:rPr>
              <a:t>04.02.-21.04.</a:t>
            </a:r>
            <a:br>
              <a:rPr lang="lv-LV" sz="1100" b="1">
                <a:solidFill>
                  <a:schemeClr val="bg1"/>
                </a:solidFill>
              </a:rPr>
            </a:br>
            <a:r>
              <a:rPr lang="lv-LV" sz="1100" err="1">
                <a:solidFill>
                  <a:schemeClr val="bg1"/>
                </a:solidFill>
              </a:rPr>
              <a:t>Open</a:t>
            </a:r>
            <a:r>
              <a:rPr lang="lv-LV" sz="1100">
                <a:solidFill>
                  <a:schemeClr val="bg1"/>
                </a:solidFill>
              </a:rPr>
              <a:t> </a:t>
            </a:r>
            <a:r>
              <a:rPr lang="lv-LV" sz="1100" err="1">
                <a:solidFill>
                  <a:schemeClr val="bg1"/>
                </a:solidFill>
              </a:rPr>
              <a:t>call</a:t>
            </a:r>
            <a:r>
              <a:rPr lang="lv-LV" sz="1100">
                <a:solidFill>
                  <a:schemeClr val="bg1"/>
                </a:solidFill>
              </a:rPr>
              <a:t> </a:t>
            </a:r>
            <a:r>
              <a:rPr lang="lv-LV" sz="1100" err="1">
                <a:solidFill>
                  <a:schemeClr val="bg1"/>
                </a:solidFill>
              </a:rPr>
              <a:t>for</a:t>
            </a:r>
            <a:r>
              <a:rPr lang="lv-LV" sz="1100">
                <a:solidFill>
                  <a:schemeClr val="bg1"/>
                </a:solidFill>
              </a:rPr>
              <a:t> </a:t>
            </a:r>
            <a:r>
              <a:rPr lang="lv-LV" sz="1100" err="1">
                <a:solidFill>
                  <a:schemeClr val="bg1"/>
                </a:solidFill>
              </a:rPr>
              <a:t>applications</a:t>
            </a:r>
            <a:endParaRPr lang="lv-LV" sz="110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43B6B3-9198-3078-D461-8718235EF2C2}"/>
              </a:ext>
            </a:extLst>
          </p:cNvPr>
          <p:cNvGrpSpPr/>
          <p:nvPr/>
        </p:nvGrpSpPr>
        <p:grpSpPr>
          <a:xfrm>
            <a:off x="2735580" y="3167186"/>
            <a:ext cx="1882140" cy="697230"/>
            <a:chOff x="2735580" y="3220526"/>
            <a:chExt cx="1882140" cy="697230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490D32E5-4159-5EAF-ED71-57EB6728BBAF}"/>
                </a:ext>
              </a:extLst>
            </p:cNvPr>
            <p:cNvSpPr/>
            <p:nvPr/>
          </p:nvSpPr>
          <p:spPr>
            <a:xfrm flipV="1">
              <a:off x="2735580" y="3220526"/>
              <a:ext cx="1882140" cy="697230"/>
            </a:xfrm>
            <a:prstGeom prst="wedgeRoundRectCallout">
              <a:avLst/>
            </a:prstGeom>
            <a:solidFill>
              <a:srgbClr val="FFFFFF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10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8BC148-EFE8-916D-8845-5A8E3E9C7731}"/>
                </a:ext>
              </a:extLst>
            </p:cNvPr>
            <p:cNvSpPr txBox="1"/>
            <p:nvPr/>
          </p:nvSpPr>
          <p:spPr>
            <a:xfrm>
              <a:off x="2735580" y="3279579"/>
              <a:ext cx="188214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June – December 2025</a:t>
              </a:r>
            </a:p>
            <a:p>
              <a:pPr algn="ctr"/>
              <a:r>
                <a:rPr lang="en-US" sz="11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Execution of the accelerator </a:t>
              </a:r>
              <a:r>
                <a:rPr lang="en-US" sz="1100" err="1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programme</a:t>
              </a:r>
              <a:endParaRPr lang="en-US" sz="11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8FB8E91D-886B-4688-588B-04022479880F}"/>
              </a:ext>
            </a:extLst>
          </p:cNvPr>
          <p:cNvSpPr/>
          <p:nvPr/>
        </p:nvSpPr>
        <p:spPr>
          <a:xfrm>
            <a:off x="3186271" y="2141092"/>
            <a:ext cx="1882140" cy="697230"/>
          </a:xfrm>
          <a:prstGeom prst="wedgeRoundRectCallout">
            <a:avLst/>
          </a:prstGeom>
          <a:solidFill>
            <a:srgbClr val="FFFFFF">
              <a:alpha val="2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err="1">
                <a:solidFill>
                  <a:schemeClr val="bg1"/>
                </a:solidFill>
              </a:rPr>
              <a:t>July</a:t>
            </a:r>
            <a:r>
              <a:rPr lang="en-GB" sz="1100" b="1">
                <a:solidFill>
                  <a:schemeClr val="bg1"/>
                </a:solidFill>
              </a:rPr>
              <a:t> 2025</a:t>
            </a:r>
            <a:r>
              <a:rPr lang="lv-LV" sz="1100" b="1">
                <a:solidFill>
                  <a:schemeClr val="bg1"/>
                </a:solidFill>
              </a:rPr>
              <a:t> </a:t>
            </a:r>
            <a:endParaRPr lang="en-GB" sz="1100" b="1">
              <a:solidFill>
                <a:schemeClr val="bg1"/>
              </a:solidFill>
            </a:endParaRPr>
          </a:p>
          <a:p>
            <a:pPr algn="ctr"/>
            <a:r>
              <a:rPr lang="lv-LV" sz="1100" err="1">
                <a:solidFill>
                  <a:schemeClr val="bg1"/>
                </a:solidFill>
              </a:rPr>
              <a:t>Bootcamp</a:t>
            </a:r>
            <a:r>
              <a:rPr lang="en-GB" sz="1100">
                <a:solidFill>
                  <a:schemeClr val="bg1"/>
                </a:solidFill>
              </a:rPr>
              <a:t> in Riga</a:t>
            </a:r>
            <a:endParaRPr lang="lv-LV" sz="110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13B5110-FA50-7F2A-D052-86D672357000}"/>
              </a:ext>
            </a:extLst>
          </p:cNvPr>
          <p:cNvSpPr/>
          <p:nvPr/>
        </p:nvSpPr>
        <p:spPr>
          <a:xfrm>
            <a:off x="3689191" y="2933992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B4D007F-703B-988E-E239-5BFCD1804BB6}"/>
              </a:ext>
            </a:extLst>
          </p:cNvPr>
          <p:cNvGrpSpPr/>
          <p:nvPr/>
        </p:nvGrpSpPr>
        <p:grpSpPr>
          <a:xfrm>
            <a:off x="6346560" y="3131986"/>
            <a:ext cx="1882140" cy="701507"/>
            <a:chOff x="6369420" y="3231046"/>
            <a:chExt cx="1882140" cy="701507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84453F0A-25B2-8C02-B8CB-333854A09C57}"/>
                </a:ext>
              </a:extLst>
            </p:cNvPr>
            <p:cNvSpPr/>
            <p:nvPr/>
          </p:nvSpPr>
          <p:spPr>
            <a:xfrm flipV="1">
              <a:off x="6369420" y="3231046"/>
              <a:ext cx="1882140" cy="697230"/>
            </a:xfrm>
            <a:prstGeom prst="wedgeRoundRectCallout">
              <a:avLst/>
            </a:prstGeom>
            <a:solidFill>
              <a:srgbClr val="FFFFFF">
                <a:alpha val="2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10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BAF187-86C1-8223-354E-506BE2892DB1}"/>
                </a:ext>
              </a:extLst>
            </p:cNvPr>
            <p:cNvSpPr txBox="1"/>
            <p:nvPr/>
          </p:nvSpPr>
          <p:spPr>
            <a:xfrm>
              <a:off x="6369420" y="3332389"/>
              <a:ext cx="188214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04.-06.11.</a:t>
              </a:r>
              <a:br>
                <a:rPr lang="en-US" sz="1100" b="1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en-US" sz="110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Tomorrow Mobility, Barcelona</a:t>
              </a: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841F91D7-8D4D-D92D-2EE3-C3DC4DE34CB8}"/>
              </a:ext>
            </a:extLst>
          </p:cNvPr>
          <p:cNvSpPr/>
          <p:nvPr/>
        </p:nvSpPr>
        <p:spPr>
          <a:xfrm>
            <a:off x="6842760" y="2933992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FC929B6-5FA4-34BD-1865-226B53977A44}"/>
              </a:ext>
            </a:extLst>
          </p:cNvPr>
          <p:cNvSpPr/>
          <p:nvPr/>
        </p:nvSpPr>
        <p:spPr>
          <a:xfrm>
            <a:off x="720600" y="2905125"/>
            <a:ext cx="2014980" cy="165734"/>
          </a:xfrm>
          <a:prstGeom prst="rect">
            <a:avLst/>
          </a:prstGeom>
          <a:noFill/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99D07D-3B42-7DB5-4653-3B7C2E0883F8}"/>
              </a:ext>
            </a:extLst>
          </p:cNvPr>
          <p:cNvSpPr/>
          <p:nvPr/>
        </p:nvSpPr>
        <p:spPr>
          <a:xfrm>
            <a:off x="3051122" y="2920181"/>
            <a:ext cx="4751758" cy="135622"/>
          </a:xfrm>
          <a:prstGeom prst="rect">
            <a:avLst/>
          </a:prstGeom>
          <a:noFill/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600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7048A863-5346-C57E-F287-198CBE845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19">
            <a:extLst>
              <a:ext uri="{FF2B5EF4-FFF2-40B4-BE49-F238E27FC236}">
                <a16:creationId xmlns:a16="http://schemas.microsoft.com/office/drawing/2014/main" id="{F2F949E6-441E-787E-21D2-74820F88E7B7}"/>
              </a:ext>
            </a:extLst>
          </p:cNvPr>
          <p:cNvSpPr txBox="1"/>
          <p:nvPr/>
        </p:nvSpPr>
        <p:spPr>
          <a:xfrm>
            <a:off x="720600" y="1983805"/>
            <a:ext cx="7310880" cy="267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6 months 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of tailor-made acceleration </a:t>
            </a:r>
            <a:r>
              <a:rPr lang="en-US" sz="160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programme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developed with the start-ups​</a:t>
            </a:r>
          </a:p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80 hours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online mentoring and thematic workshops ​</a:t>
            </a:r>
          </a:p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5-day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face-to-face </a:t>
            </a: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bootcamp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Latvia (costs fully covered)​</a:t>
            </a:r>
          </a:p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€2500 grant 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tickets to </a:t>
            </a:r>
            <a:r>
              <a:rPr lang="en-US" sz="160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Tomorrow.Mobility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2025​</a:t>
            </a:r>
            <a:endParaRPr lang="en-US" sz="1600">
              <a:solidFill>
                <a:srgbClr val="FFFFFF"/>
              </a:solidFill>
              <a:latin typeface="Titillium Web"/>
              <a:ea typeface="Titillium Web"/>
              <a:cs typeface="Titillium Web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Mentoring from the most suitable mentors from our </a:t>
            </a: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database of 200 experts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​</a:t>
            </a:r>
          </a:p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Opportunity to test your solutions in </a:t>
            </a: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testbeds and pilot cities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​</a:t>
            </a:r>
          </a:p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Opportunity to get your </a:t>
            </a: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start-up recommended for investment 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to EIT Urban Mobility – Impact Ventures division</a:t>
            </a:r>
            <a:endParaRPr lang="en-US"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" name="Google Shape;80;p19">
            <a:extLst>
              <a:ext uri="{FF2B5EF4-FFF2-40B4-BE49-F238E27FC236}">
                <a16:creationId xmlns:a16="http://schemas.microsoft.com/office/drawing/2014/main" id="{5EBFFAAF-4F7F-873F-8B2A-176AEA37E90F}"/>
              </a:ext>
            </a:extLst>
          </p:cNvPr>
          <p:cNvSpPr txBox="1"/>
          <p:nvPr/>
        </p:nvSpPr>
        <p:spPr>
          <a:xfrm>
            <a:off x="720600" y="833883"/>
            <a:ext cx="5908800" cy="82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What does Accelerate2Move offer? </a:t>
            </a:r>
            <a:endParaRPr sz="5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4330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map of a river&#10;&#10;Description automatically generated">
            <a:extLst>
              <a:ext uri="{FF2B5EF4-FFF2-40B4-BE49-F238E27FC236}">
                <a16:creationId xmlns:a16="http://schemas.microsoft.com/office/drawing/2014/main" id="{37817EB8-2619-ABFA-4FF9-F112E4D56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9" t="1714" b="32135"/>
          <a:stretch/>
        </p:blipFill>
        <p:spPr>
          <a:xfrm>
            <a:off x="602" y="-1"/>
            <a:ext cx="9142797" cy="5143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5C6BC2-BD51-8C7F-2960-268E49AB4781}"/>
              </a:ext>
            </a:extLst>
          </p:cNvPr>
          <p:cNvSpPr txBox="1"/>
          <p:nvPr/>
        </p:nvSpPr>
        <p:spPr>
          <a:xfrm>
            <a:off x="2445724" y="136791"/>
            <a:ext cx="1201802" cy="303488"/>
          </a:xfrm>
          <a:prstGeom prst="rect">
            <a:avLst/>
          </a:prstGeom>
          <a:noFill/>
        </p:spPr>
        <p:txBody>
          <a:bodyPr wrap="square" lIns="68571" tIns="34286" rIns="68571" bIns="34286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6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5G </a:t>
            </a:r>
            <a:r>
              <a:rPr kumimoji="0" lang="lv-LV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at</a:t>
            </a:r>
            <a:r>
              <a:rPr kumimoji="0" lang="lv-LV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 </a:t>
            </a:r>
            <a:r>
              <a:rPr kumimoji="0" lang="lv-LV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Sea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 Narrow Bold" panose="020B0906020204020204" pitchFamily="34" charset="-70"/>
              <a:ea typeface="+mn-ea"/>
              <a:cs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C53E8-5899-79F4-27EF-5F0BAE95A119}"/>
              </a:ext>
            </a:extLst>
          </p:cNvPr>
          <p:cNvSpPr txBox="1"/>
          <p:nvPr/>
        </p:nvSpPr>
        <p:spPr>
          <a:xfrm>
            <a:off x="7687687" y="3853577"/>
            <a:ext cx="1397543" cy="434636"/>
          </a:xfrm>
          <a:prstGeom prst="rect">
            <a:avLst/>
          </a:prstGeom>
          <a:solidFill>
            <a:srgbClr val="FFFFFF"/>
          </a:solidFill>
        </p:spPr>
        <p:txBody>
          <a:bodyPr wrap="square" lIns="68571" tIns="65482" rIns="68571" bIns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333 </a:t>
            </a:r>
            <a:br>
              <a:rPr kumimoji="0" lang="lv-LV" sz="14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</a:br>
            <a:r>
              <a:rPr kumimoji="0" lang="lv-LV" sz="1455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Drone</a:t>
            </a:r>
            <a:r>
              <a:rPr kumimoji="0" lang="lv-LV" sz="14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 </a:t>
            </a:r>
            <a:r>
              <a:rPr kumimoji="0" lang="lv-LV" sz="1455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testbed</a:t>
            </a:r>
            <a:endParaRPr kumimoji="0" lang="en-US" sz="14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 Narrow Bold" panose="020B0906020204020204" pitchFamily="34" charset="-70"/>
              <a:ea typeface="+mn-ea"/>
              <a:cs typeface="Helvetic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CB343-A0CC-77CD-B29C-546B9C48752C}"/>
              </a:ext>
            </a:extLst>
          </p:cNvPr>
          <p:cNvSpPr txBox="1"/>
          <p:nvPr/>
        </p:nvSpPr>
        <p:spPr>
          <a:xfrm>
            <a:off x="5683807" y="3605066"/>
            <a:ext cx="1273422" cy="434636"/>
          </a:xfrm>
          <a:prstGeom prst="rect">
            <a:avLst/>
          </a:prstGeom>
          <a:solidFill>
            <a:srgbClr val="FFFFFF"/>
          </a:solidFill>
        </p:spPr>
        <p:txBody>
          <a:bodyPr wrap="square" lIns="68571" tIns="65482" rIns="68571" bIns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Biķernieki </a:t>
            </a:r>
          </a:p>
          <a:p>
            <a:pPr marL="0" marR="0" lvl="0" indent="0" algn="ctr" defTabSz="6856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5G </a:t>
            </a:r>
            <a:r>
              <a:rPr kumimoji="0" lang="lv-LV" sz="1455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mobility</a:t>
            </a:r>
            <a:endParaRPr kumimoji="0" lang="en-US" sz="14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 Narrow Bold" panose="020B0906020204020204" pitchFamily="34" charset="-70"/>
              <a:ea typeface="+mn-ea"/>
              <a:cs typeface="Helvetic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7D23DA-66B7-576A-751D-8CFF5384FC1D}"/>
              </a:ext>
            </a:extLst>
          </p:cNvPr>
          <p:cNvSpPr txBox="1"/>
          <p:nvPr/>
        </p:nvSpPr>
        <p:spPr>
          <a:xfrm>
            <a:off x="4913373" y="2859468"/>
            <a:ext cx="1160302" cy="388613"/>
          </a:xfrm>
          <a:prstGeom prst="rect">
            <a:avLst/>
          </a:prstGeom>
          <a:solidFill>
            <a:srgbClr val="FFFFFF"/>
          </a:solidFill>
        </p:spPr>
        <p:txBody>
          <a:bodyPr wrap="square" lIns="68571" tIns="65482" rIns="68571" bIns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7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VEFRESH</a:t>
            </a:r>
          </a:p>
          <a:p>
            <a:pPr marL="0" marR="0" lvl="0" indent="0" algn="ctr" defTabSz="6856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74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Smart</a:t>
            </a:r>
            <a:r>
              <a:rPr kumimoji="0" lang="lv-LV" sz="127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 </a:t>
            </a:r>
            <a:r>
              <a:rPr kumimoji="0" lang="lv-LV" sz="1274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City</a:t>
            </a:r>
            <a:endParaRPr kumimoji="0" lang="en-US" sz="127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 Narrow Bold" panose="020B0906020204020204" pitchFamily="34" charset="-70"/>
              <a:ea typeface="+mn-ea"/>
              <a:cs typeface="Helvetica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FA6619B-5E10-66C8-3F49-6560F7A48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7103" y="526838"/>
            <a:ext cx="494859" cy="4948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24F25B-6091-4AAA-C16C-CCEA4512F34F}"/>
              </a:ext>
            </a:extLst>
          </p:cNvPr>
          <p:cNvSpPr/>
          <p:nvPr/>
        </p:nvSpPr>
        <p:spPr>
          <a:xfrm>
            <a:off x="4150551" y="3853577"/>
            <a:ext cx="1348097" cy="11538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 Narrow Ligh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03D97B-AF48-CE69-58FC-AD5D12CFCE9F}"/>
              </a:ext>
            </a:extLst>
          </p:cNvPr>
          <p:cNvSpPr txBox="1"/>
          <p:nvPr/>
        </p:nvSpPr>
        <p:spPr>
          <a:xfrm>
            <a:off x="4193642" y="4319466"/>
            <a:ext cx="1239432" cy="613772"/>
          </a:xfrm>
          <a:prstGeom prst="rect">
            <a:avLst/>
          </a:prstGeom>
          <a:noFill/>
        </p:spPr>
        <p:txBody>
          <a:bodyPr wrap="square" lIns="68571" tIns="65482" rIns="68571" bIns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Quantum technologies, big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9D0F8B-E8C1-5893-C5B9-99654F6FD93B}"/>
              </a:ext>
            </a:extLst>
          </p:cNvPr>
          <p:cNvSpPr/>
          <p:nvPr/>
        </p:nvSpPr>
        <p:spPr>
          <a:xfrm>
            <a:off x="2073704" y="3963228"/>
            <a:ext cx="1474784" cy="6793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 Narrow Ligh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A0409-0644-BF01-43BC-6B83D6CD4D8B}"/>
              </a:ext>
            </a:extLst>
          </p:cNvPr>
          <p:cNvSpPr/>
          <p:nvPr/>
        </p:nvSpPr>
        <p:spPr>
          <a:xfrm>
            <a:off x="1759430" y="2955715"/>
            <a:ext cx="1474784" cy="6793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 Narrow Light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FF0BD8-D5AA-18FA-161E-65E7264B337E}"/>
              </a:ext>
            </a:extLst>
          </p:cNvPr>
          <p:cNvSpPr txBox="1"/>
          <p:nvPr/>
        </p:nvSpPr>
        <p:spPr>
          <a:xfrm>
            <a:off x="2798737" y="4084169"/>
            <a:ext cx="691412" cy="434636"/>
          </a:xfrm>
          <a:prstGeom prst="rect">
            <a:avLst/>
          </a:prstGeom>
          <a:noFill/>
        </p:spPr>
        <p:txBody>
          <a:bodyPr wrap="square" lIns="68571" tIns="65482" rIns="68571" bIns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55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IoT</a:t>
            </a:r>
            <a:r>
              <a:rPr kumimoji="0" lang="lv-LV" sz="14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, AI, 5G/6G</a:t>
            </a:r>
            <a:endParaRPr kumimoji="0" lang="en-US" sz="14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 Narrow Bold" panose="020B0906020204020204" pitchFamily="34" charset="-70"/>
              <a:ea typeface="+mn-ea"/>
              <a:cs typeface="Helvetic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77DD44-B530-2F4D-2DAA-7D1AB486EDCD}"/>
              </a:ext>
            </a:extLst>
          </p:cNvPr>
          <p:cNvSpPr txBox="1"/>
          <p:nvPr/>
        </p:nvSpPr>
        <p:spPr>
          <a:xfrm>
            <a:off x="1811518" y="3308300"/>
            <a:ext cx="1245491" cy="255500"/>
          </a:xfrm>
          <a:prstGeom prst="rect">
            <a:avLst/>
          </a:prstGeom>
          <a:noFill/>
        </p:spPr>
        <p:txBody>
          <a:bodyPr wrap="square" lIns="68571" tIns="65482" rIns="68571" bIns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6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Health </a:t>
            </a:r>
            <a:r>
              <a:rPr kumimoji="0" lang="lv-LV" sz="1455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tech</a:t>
            </a:r>
            <a:endParaRPr kumimoji="0" lang="en-US" sz="14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 Narrow Bold" panose="020B0906020204020204" pitchFamily="34" charset="-70"/>
              <a:ea typeface="+mn-ea"/>
              <a:cs typeface="Helvetica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84136CB-9DA4-69E7-C0C8-15DD382A7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8540" y="3507026"/>
            <a:ext cx="494859" cy="49485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5FC1072-AEE3-7EA0-BC75-3423BF3CF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4550" y="3042274"/>
            <a:ext cx="494859" cy="49485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C24141A-5F6A-018C-49E0-64BB38918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9763" y="2823814"/>
            <a:ext cx="494859" cy="49485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E58620A-91F8-FE28-01B1-3BD7033FD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7742" y="3537132"/>
            <a:ext cx="494859" cy="49485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2AB1F01-3CDF-0CE0-9BFE-D3DA9EE40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0558" y="3476921"/>
            <a:ext cx="494859" cy="49485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5AAB309-D017-0D7D-5F7E-6AC4056B8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0763" y="3329057"/>
            <a:ext cx="494859" cy="49485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FEB210-0F2C-613C-F748-7D923F283492}"/>
              </a:ext>
            </a:extLst>
          </p:cNvPr>
          <p:cNvSpPr txBox="1"/>
          <p:nvPr/>
        </p:nvSpPr>
        <p:spPr>
          <a:xfrm>
            <a:off x="3589529" y="3171193"/>
            <a:ext cx="984865" cy="231840"/>
          </a:xfrm>
          <a:prstGeom prst="rect">
            <a:avLst/>
          </a:prstGeom>
          <a:solidFill>
            <a:srgbClr val="FFFFFF"/>
          </a:solidFill>
        </p:spPr>
        <p:txBody>
          <a:bodyPr wrap="square" lIns="68571" tIns="65482" rIns="68571" bIns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6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7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5G EMC </a:t>
            </a:r>
            <a:r>
              <a:rPr kumimoji="0" lang="lv-LV" sz="1274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Lab</a:t>
            </a:r>
            <a:endParaRPr kumimoji="0" lang="en-US" sz="127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 Narrow Bold" panose="020B0906020204020204" pitchFamily="34" charset="-70"/>
              <a:ea typeface="+mn-ea"/>
              <a:cs typeface="Helvetica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D90144A-24C1-B888-04D9-03D9B95C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0245" y="3071243"/>
            <a:ext cx="494859" cy="494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96F738-5E2D-89E3-BB3F-8BA9B6B15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7136" y="3042772"/>
            <a:ext cx="1256248" cy="247062"/>
          </a:xfrm>
          <a:prstGeom prst="rect">
            <a:avLst/>
          </a:prstGeom>
        </p:spPr>
      </p:pic>
      <p:pic>
        <p:nvPicPr>
          <p:cNvPr id="2050" name="Picture 2" descr="Contacts | Riga Technical University">
            <a:extLst>
              <a:ext uri="{FF2B5EF4-FFF2-40B4-BE49-F238E27FC236}">
                <a16:creationId xmlns:a16="http://schemas.microsoft.com/office/drawing/2014/main" id="{7DCBBA19-F94A-26E6-A454-6F655B3A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58" y="3939384"/>
            <a:ext cx="764247" cy="7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B8C714-4CCD-F7B7-C24D-D28FA9B79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2269" y="3952736"/>
            <a:ext cx="1024258" cy="3845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CC2EFFB-EE7B-5B83-1F21-52846954C3D7}"/>
              </a:ext>
            </a:extLst>
          </p:cNvPr>
          <p:cNvSpPr txBox="1"/>
          <p:nvPr/>
        </p:nvSpPr>
        <p:spPr>
          <a:xfrm>
            <a:off x="4598103" y="1720016"/>
            <a:ext cx="1346447" cy="434636"/>
          </a:xfrm>
          <a:prstGeom prst="rect">
            <a:avLst/>
          </a:prstGeom>
          <a:solidFill>
            <a:srgbClr val="FFFFFF"/>
          </a:solidFill>
        </p:spPr>
        <p:txBody>
          <a:bodyPr wrap="square" lIns="68571" tIns="65482" rIns="68571" bIns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Ķīšezers </a:t>
            </a:r>
            <a:r>
              <a:rPr kumimoji="0" lang="lv-LV" sz="1455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Lake</a:t>
            </a:r>
            <a:br>
              <a:rPr kumimoji="0" lang="lv-LV" sz="14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</a:br>
            <a:r>
              <a:rPr kumimoji="0" lang="lv-LV" sz="1455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Drone</a:t>
            </a:r>
            <a:r>
              <a:rPr kumimoji="0" lang="lv-LV" sz="145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 corridor</a:t>
            </a:r>
            <a:endParaRPr kumimoji="0" lang="en-US" sz="14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metria Narrow Bold" panose="020B0906020204020204" pitchFamily="34" charset="-70"/>
              <a:ea typeface="+mn-ea"/>
              <a:cs typeface="Helvetica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FA443714-8D12-4719-AD6F-F18115DFC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0895" y="1271426"/>
            <a:ext cx="494859" cy="494859"/>
          </a:xfrm>
          <a:prstGeom prst="rect">
            <a:avLst/>
          </a:prstGeom>
        </p:spPr>
      </p:pic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DE5A04DC-4A9A-03EE-1616-CE9AF75FB5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29153" b="33486"/>
          <a:stretch/>
        </p:blipFill>
        <p:spPr>
          <a:xfrm>
            <a:off x="2373209" y="363769"/>
            <a:ext cx="1154345" cy="309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501972-CC09-AE89-9671-24709B0218E5}"/>
              </a:ext>
            </a:extLst>
          </p:cNvPr>
          <p:cNvSpPr txBox="1"/>
          <p:nvPr/>
        </p:nvSpPr>
        <p:spPr>
          <a:xfrm>
            <a:off x="540001" y="351000"/>
            <a:ext cx="1514825" cy="677052"/>
          </a:xfrm>
          <a:prstGeom prst="rect">
            <a:avLst/>
          </a:prstGeom>
          <a:noFill/>
        </p:spPr>
        <p:txBody>
          <a:bodyPr wrap="square" lIns="68571" tIns="34286" rIns="68571" bIns="34286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69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LMT test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 Narrow Bold" panose="020B0906020204020204" pitchFamily="34" charset="-70"/>
                <a:ea typeface="+mn-ea"/>
                <a:cs typeface="Helvetica"/>
              </a:rPr>
              <a:t>beds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 Narrow Bold" panose="020B0906020204020204" pitchFamily="34" charset="-70"/>
              <a:ea typeface="+mn-ea"/>
              <a:cs typeface="Helvetica"/>
            </a:endParaRPr>
          </a:p>
        </p:txBody>
      </p:sp>
      <p:pic>
        <p:nvPicPr>
          <p:cNvPr id="31" name="Picture 30" descr="A black and orange logo&#10;&#10;AI-generated content may be incorrect.">
            <a:extLst>
              <a:ext uri="{FF2B5EF4-FFF2-40B4-BE49-F238E27FC236}">
                <a16:creationId xmlns:a16="http://schemas.microsoft.com/office/drawing/2014/main" id="{938001F6-FC19-7E7E-8D21-EB4D048DB1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58267" y="202189"/>
            <a:ext cx="729962" cy="2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4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D8BE9733-03A0-3166-5A37-871258FB8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19">
            <a:extLst>
              <a:ext uri="{FF2B5EF4-FFF2-40B4-BE49-F238E27FC236}">
                <a16:creationId xmlns:a16="http://schemas.microsoft.com/office/drawing/2014/main" id="{58E3DD12-8EBF-D2A9-4949-27E4495901B0}"/>
              </a:ext>
            </a:extLst>
          </p:cNvPr>
          <p:cNvSpPr txBox="1"/>
          <p:nvPr/>
        </p:nvSpPr>
        <p:spPr>
          <a:xfrm>
            <a:off x="720600" y="1983805"/>
            <a:ext cx="6884160" cy="212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Start-ups consisting of a team with at least 2 FTE.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NOT a single founder. Not necessarily connected to monetary compensation;​</a:t>
            </a: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Start-ups incorporated in EU or EU associated countries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according to the official list of countries by the European Union and 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third countries associated to Horizon Europe.​</a:t>
            </a:r>
            <a:endParaRPr lang="en-US" sz="1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Start-up incorporation date posterior to 31/12/2012.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The certificate must be available at the latest 5 calendar days after the selected start-up receives notification of acceptance.</a:t>
            </a:r>
            <a:endParaRPr lang="en-US"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" name="Google Shape;80;p19">
            <a:extLst>
              <a:ext uri="{FF2B5EF4-FFF2-40B4-BE49-F238E27FC236}">
                <a16:creationId xmlns:a16="http://schemas.microsoft.com/office/drawing/2014/main" id="{FD10A6C4-3199-FAEB-1069-82D1318F7510}"/>
              </a:ext>
            </a:extLst>
          </p:cNvPr>
          <p:cNvSpPr txBox="1"/>
          <p:nvPr/>
        </p:nvSpPr>
        <p:spPr>
          <a:xfrm>
            <a:off x="720600" y="1030860"/>
            <a:ext cx="5908800" cy="43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Who are we looking for?</a:t>
            </a:r>
            <a:endParaRPr sz="5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0773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70D8A201-DA9D-CF7F-B9A5-18ACE7ED9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19">
            <a:extLst>
              <a:ext uri="{FF2B5EF4-FFF2-40B4-BE49-F238E27FC236}">
                <a16:creationId xmlns:a16="http://schemas.microsoft.com/office/drawing/2014/main" id="{4BC19F7A-F5B0-3205-415A-415AEC7C9B92}"/>
              </a:ext>
            </a:extLst>
          </p:cNvPr>
          <p:cNvSpPr txBox="1"/>
          <p:nvPr/>
        </p:nvSpPr>
        <p:spPr>
          <a:xfrm>
            <a:off x="720600" y="1983805"/>
            <a:ext cx="6884160" cy="174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 lnSpcReduction="10000"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 clear, scalable business idea​</a:t>
            </a:r>
            <a:endParaRPr lang="en-US" sz="1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Founders and employees </a:t>
            </a: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should still own more than 50% of shares​</a:t>
            </a:r>
          </a:p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No more than 10% of your shares are </a:t>
            </a: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held outside of the eligible countries</a:t>
            </a:r>
          </a:p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Duly justified, preferred </a:t>
            </a: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TRL  4 – 7</a:t>
            </a:r>
          </a:p>
          <a:p>
            <a:pPr marL="457200" lvl="0" indent="-330200" algn="l" rtl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600"/>
              <a:buFont typeface="Titillium Web"/>
              <a:buChar char="●"/>
            </a:pPr>
            <a:r>
              <a:rPr lang="en-US" sz="1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Fit with </a:t>
            </a:r>
            <a:r>
              <a:rPr lang="en-US" sz="1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thematic scope.</a:t>
            </a:r>
            <a:endParaRPr lang="en-US" sz="16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" name="Google Shape;80;p19">
            <a:extLst>
              <a:ext uri="{FF2B5EF4-FFF2-40B4-BE49-F238E27FC236}">
                <a16:creationId xmlns:a16="http://schemas.microsoft.com/office/drawing/2014/main" id="{63C30CE3-7620-2F92-DAB8-73F83A010079}"/>
              </a:ext>
            </a:extLst>
          </p:cNvPr>
          <p:cNvSpPr txBox="1"/>
          <p:nvPr/>
        </p:nvSpPr>
        <p:spPr>
          <a:xfrm>
            <a:off x="720600" y="1030860"/>
            <a:ext cx="5908800" cy="43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Who are we looking for?</a:t>
            </a:r>
            <a:endParaRPr sz="5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49153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/>
        </p:nvSpPr>
        <p:spPr>
          <a:xfrm>
            <a:off x="705610" y="1023416"/>
            <a:ext cx="4726200" cy="82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" sz="32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You know what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" sz="32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to do!</a:t>
            </a:r>
            <a:endParaRPr sz="5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92" name="Google Shape;92;p21"/>
          <p:cNvPicPr preferRelativeResize="0"/>
          <p:nvPr/>
        </p:nvPicPr>
        <p:blipFill rotWithShape="1">
          <a:blip r:embed="rId3">
            <a:alphaModFix/>
          </a:blip>
          <a:srcRect l="4594" r="4603"/>
          <a:stretch/>
        </p:blipFill>
        <p:spPr>
          <a:xfrm>
            <a:off x="4569298" y="1023416"/>
            <a:ext cx="4215639" cy="309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EF1A7526-436E-4218-65B1-E12F2096A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85" y="1905000"/>
            <a:ext cx="2234712" cy="22127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F550B5807FBEF44DABFC2E120F8070CC" ma:contentTypeVersion="14" ma:contentTypeDescription="Izveidot jaunu dokumentu." ma:contentTypeScope="" ma:versionID="f45fc939bf2fd1c4123a9991c982dab0">
  <xsd:schema xmlns:xsd="http://www.w3.org/2001/XMLSchema" xmlns:xs="http://www.w3.org/2001/XMLSchema" xmlns:p="http://schemas.microsoft.com/office/2006/metadata/properties" xmlns:ns2="5a59c1fb-30e3-4686-8a30-f2427579866c" xmlns:ns3="3ed7bd81-42a6-4f82-af62-29632db56c43" targetNamespace="http://schemas.microsoft.com/office/2006/metadata/properties" ma:root="true" ma:fieldsID="b57134509eaa0cc61ea8e62410388af9" ns2:_="" ns3:_="">
    <xsd:import namespace="5a59c1fb-30e3-4686-8a30-f2427579866c"/>
    <xsd:import namespace="3ed7bd81-42a6-4f82-af62-29632db56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9c1fb-30e3-4686-8a30-f24275798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ttēlu atzīmes" ma:readOnly="false" ma:fieldId="{5cf76f15-5ced-4ddc-b409-7134ff3c332f}" ma:taxonomyMulti="true" ma:sspId="9f2d4194-06d7-4489-a5a7-b78dd4e34b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7bd81-42a6-4f82-af62-29632db56c4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bd3e121-e02c-4a1c-b6d1-261f2b99a4bb}" ma:internalName="TaxCatchAll" ma:showField="CatchAllData" ma:web="3ed7bd81-42a6-4f82-af62-29632db56c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d7bd81-42a6-4f82-af62-29632db56c43" xsi:nil="true"/>
    <lcf76f155ced4ddcb4097134ff3c332f xmlns="5a59c1fb-30e3-4686-8a30-f2427579866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400A48-905E-445C-972F-6DDB77196447}">
  <ds:schemaRefs>
    <ds:schemaRef ds:uri="3ed7bd81-42a6-4f82-af62-29632db56c43"/>
    <ds:schemaRef ds:uri="5a59c1fb-30e3-4686-8a30-f242757986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95946B-DF99-4B9E-9CF0-D99AC7007A92}">
  <ds:schemaRefs>
    <ds:schemaRef ds:uri="3ed7bd81-42a6-4f82-af62-29632db56c43"/>
    <ds:schemaRef ds:uri="5a59c1fb-30e3-4686-8a30-f242757986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C5F3438-C509-4618-B817-C907A5C199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9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2</cp:revision>
  <dcterms:modified xsi:type="dcterms:W3CDTF">2025-03-13T08:27:26Z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0x010100F550B5807FBEF44DABFC2E120F8070CC</vt:lpwstr>
  </property>
  <property fmtid="{D5CDD505-2E9C-101B-9397-08002B2CF9AE}" pid="3" name="MediaServiceImageTags">
    <vt:lpwstr/>
  </property>
</Properties>
</file>