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83" r:id="rId6"/>
  </p:sldMasterIdLst>
  <p:notesMasterIdLst>
    <p:notesMasterId r:id="rId41"/>
  </p:notesMasterIdLst>
  <p:handoutMasterIdLst>
    <p:handoutMasterId r:id="rId42"/>
  </p:handoutMasterIdLst>
  <p:sldIdLst>
    <p:sldId id="2147472298" r:id="rId7"/>
    <p:sldId id="2147472300" r:id="rId8"/>
    <p:sldId id="2147472301" r:id="rId9"/>
    <p:sldId id="2147472302" r:id="rId10"/>
    <p:sldId id="2147472342" r:id="rId11"/>
    <p:sldId id="2147472353" r:id="rId12"/>
    <p:sldId id="2147472355" r:id="rId13"/>
    <p:sldId id="2147472363" r:id="rId14"/>
    <p:sldId id="2147472356" r:id="rId15"/>
    <p:sldId id="2147472315" r:id="rId16"/>
    <p:sldId id="2147472316" r:id="rId17"/>
    <p:sldId id="2147472290" r:id="rId18"/>
    <p:sldId id="2147472357" r:id="rId19"/>
    <p:sldId id="2147472289" r:id="rId20"/>
    <p:sldId id="2147472292" r:id="rId21"/>
    <p:sldId id="2147472293" r:id="rId22"/>
    <p:sldId id="2147472294" r:id="rId23"/>
    <p:sldId id="2147472295" r:id="rId24"/>
    <p:sldId id="2147472296" r:id="rId25"/>
    <p:sldId id="2147472305" r:id="rId26"/>
    <p:sldId id="2147472344" r:id="rId27"/>
    <p:sldId id="2147472306" r:id="rId28"/>
    <p:sldId id="2147472307" r:id="rId29"/>
    <p:sldId id="2147472308" r:id="rId30"/>
    <p:sldId id="2147472309" r:id="rId31"/>
    <p:sldId id="2147472310" r:id="rId32"/>
    <p:sldId id="2147472311" r:id="rId33"/>
    <p:sldId id="2147472312" r:id="rId34"/>
    <p:sldId id="2147472341" r:id="rId35"/>
    <p:sldId id="2147472362" r:id="rId36"/>
    <p:sldId id="2147472360" r:id="rId37"/>
    <p:sldId id="2147472361" r:id="rId38"/>
    <p:sldId id="2147472256" r:id="rId39"/>
    <p:sldId id="404" r:id="rId40"/>
  </p:sldIdLst>
  <p:sldSz cx="12192000" cy="6858000"/>
  <p:notesSz cx="9296400" cy="7010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61C4FF-4CC3-181C-2AAB-CDB70349243A}" name="Ingrida Lavrinovica" initials="IL" userId="c0d0dab4ff0e2d1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2096F3"/>
    <a:srgbClr val="14414F"/>
    <a:srgbClr val="AFD9DB"/>
    <a:srgbClr val="9999FF"/>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945951-BD33-9744-BF74-8EE08076B4BB}" v="124" dt="2025-03-04T21:32:35.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9" autoAdjust="0"/>
    <p:restoredTop sz="92037" autoAdjust="0"/>
  </p:normalViewPr>
  <p:slideViewPr>
    <p:cSldViewPr snapToGrid="0">
      <p:cViewPr varScale="1">
        <p:scale>
          <a:sx n="70" d="100"/>
          <a:sy n="70" d="100"/>
        </p:scale>
        <p:origin x="984" y="4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DC44-4B49-BBCD-6F749DB31531}"/>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DC44-4B49-BBCD-6F749DB31531}"/>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DC44-4B49-BBCD-6F749DB31531}"/>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DC44-4B49-BBCD-6F749DB31531}"/>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DC44-4B49-BBCD-6F749DB31531}"/>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DC44-4B49-BBCD-6F749DB31531}"/>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DC44-4B49-BBCD-6F749DB31531}"/>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DC44-4B49-BBCD-6F749DB31531}"/>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DC44-4B49-BBCD-6F749DB31531}"/>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DC44-4B49-BBCD-6F749DB31531}"/>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DC44-4B49-BBCD-6F749DB31531}"/>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DC44-4B49-BBCD-6F749DB31531}"/>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DC44-4B49-BBCD-6F749DB31531}"/>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DC44-4B49-BBCD-6F749DB31531}"/>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DC44-4B49-BBCD-6F749DB31531}"/>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DC44-4B49-BBCD-6F749DB31531}"/>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DC44-4B49-BBCD-6F749DB31531}"/>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DC44-4B49-BBCD-6F749DB31531}"/>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DC44-4B49-BBCD-6F749DB31531}"/>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DC44-4B49-BBCD-6F749DB31531}"/>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DC44-4B49-BBCD-6F749DB31531}"/>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DC44-4B49-BBCD-6F749DB31531}"/>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DC44-4B49-BBCD-6F749DB31531}"/>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DC44-4B49-BBCD-6F749DB31531}"/>
              </c:ext>
            </c:extLst>
          </c:dPt>
          <c:dLbls>
            <c:spPr>
              <a:noFill/>
              <a:ln w="2761">
                <a:noFill/>
              </a:ln>
            </c:spPr>
            <c:txPr>
              <a:bodyPr wrap="square" lIns="38100" tIns="19050" rIns="38100" bIns="19050" anchor="ctr">
                <a:spAutoFit/>
              </a:bodyPr>
              <a:lstStyle/>
              <a:p>
                <a:pPr>
                  <a:defRPr sz="144" b="1" i="0" u="none" strike="noStrike" baseline="0">
                    <a:solidFill>
                      <a:srgbClr val="CCFFFF"/>
                    </a:solidFill>
                    <a:latin typeface="Arial"/>
                    <a:ea typeface="Arial"/>
                    <a:cs typeface="Arial"/>
                  </a:defRPr>
                </a:pPr>
                <a:endParaRPr lang="lv-LV"/>
              </a:p>
            </c:txPr>
            <c:dLblPos val="bestFit"/>
            <c:showLegendKey val="1"/>
            <c:showVal val="0"/>
            <c:showCatName val="1"/>
            <c:showSerName val="0"/>
            <c:showPercent val="1"/>
            <c:showBubbleSize val="0"/>
            <c:showLeaderLines val="1"/>
            <c:leaderLines>
              <c:spPr>
                <a:ln w="1033"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DC44-4B49-BBCD-6F749DB31531}"/>
            </c:ext>
          </c:extLst>
        </c:ser>
        <c:dLbls>
          <c:showLegendKey val="0"/>
          <c:showVal val="0"/>
          <c:showCatName val="0"/>
          <c:showSerName val="0"/>
          <c:showPercent val="0"/>
          <c:showBubbleSize val="0"/>
          <c:showLeaderLines val="1"/>
        </c:dLbls>
      </c:pie3DChart>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lv-LV"/>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w="2750">
                <a:noFill/>
              </a:ln>
            </c:spPr>
            <c:extLst>
              <c:ext xmlns:c16="http://schemas.microsoft.com/office/drawing/2014/chart" uri="{C3380CC4-5D6E-409C-BE32-E72D297353CC}">
                <c16:uniqueId val="{00000000-2DAF-3D4F-B812-5F609674362E}"/>
              </c:ext>
            </c:extLst>
          </c:dPt>
          <c:dPt>
            <c:idx val="1"/>
            <c:invertIfNegative val="0"/>
            <c:bubble3D val="0"/>
            <c:spPr>
              <a:solidFill>
                <a:srgbClr val="00AE9D"/>
              </a:solidFill>
              <a:ln w="2750">
                <a:noFill/>
              </a:ln>
            </c:spPr>
            <c:extLst>
              <c:ext xmlns:c16="http://schemas.microsoft.com/office/drawing/2014/chart" uri="{C3380CC4-5D6E-409C-BE32-E72D297353CC}">
                <c16:uniqueId val="{00000001-2DAF-3D4F-B812-5F609674362E}"/>
              </c:ext>
            </c:extLst>
          </c:dPt>
          <c:dPt>
            <c:idx val="2"/>
            <c:invertIfNegative val="0"/>
            <c:bubble3D val="0"/>
            <c:spPr>
              <a:solidFill>
                <a:srgbClr val="008E7A"/>
              </a:solidFill>
              <a:ln w="2750">
                <a:noFill/>
              </a:ln>
            </c:spPr>
            <c:extLst>
              <c:ext xmlns:c16="http://schemas.microsoft.com/office/drawing/2014/chart" uri="{C3380CC4-5D6E-409C-BE32-E72D297353CC}">
                <c16:uniqueId val="{00000002-2DAF-3D4F-B812-5F609674362E}"/>
              </c:ext>
            </c:extLst>
          </c:dPt>
          <c:dPt>
            <c:idx val="3"/>
            <c:invertIfNegative val="0"/>
            <c:bubble3D val="0"/>
            <c:spPr>
              <a:solidFill>
                <a:srgbClr val="006762"/>
              </a:solidFill>
              <a:ln w="2750">
                <a:noFill/>
              </a:ln>
            </c:spPr>
            <c:extLst>
              <c:ext xmlns:c16="http://schemas.microsoft.com/office/drawing/2014/chart" uri="{C3380CC4-5D6E-409C-BE32-E72D297353CC}">
                <c16:uniqueId val="{00000003-2DAF-3D4F-B812-5F609674362E}"/>
              </c:ext>
            </c:extLst>
          </c:dPt>
          <c:dPt>
            <c:idx val="4"/>
            <c:invertIfNegative val="0"/>
            <c:bubble3D val="0"/>
            <c:spPr>
              <a:solidFill>
                <a:srgbClr val="FFCC4E"/>
              </a:solidFill>
              <a:ln w="2750">
                <a:noFill/>
              </a:ln>
            </c:spPr>
            <c:extLst>
              <c:ext xmlns:c16="http://schemas.microsoft.com/office/drawing/2014/chart" uri="{C3380CC4-5D6E-409C-BE32-E72D297353CC}">
                <c16:uniqueId val="{00000004-2DAF-3D4F-B812-5F609674362E}"/>
              </c:ext>
            </c:extLst>
          </c:dPt>
          <c:dPt>
            <c:idx val="5"/>
            <c:invertIfNegative val="0"/>
            <c:bubble3D val="0"/>
            <c:spPr>
              <a:solidFill>
                <a:srgbClr val="FBAB18"/>
              </a:solidFill>
              <a:ln w="2750">
                <a:noFill/>
              </a:ln>
            </c:spPr>
            <c:extLst>
              <c:ext xmlns:c16="http://schemas.microsoft.com/office/drawing/2014/chart" uri="{C3380CC4-5D6E-409C-BE32-E72D297353CC}">
                <c16:uniqueId val="{00000005-2DAF-3D4F-B812-5F609674362E}"/>
              </c:ext>
            </c:extLst>
          </c:dPt>
          <c:dPt>
            <c:idx val="6"/>
            <c:invertIfNegative val="0"/>
            <c:bubble3D val="0"/>
            <c:spPr>
              <a:solidFill>
                <a:srgbClr val="F47920"/>
              </a:solidFill>
              <a:ln w="2750">
                <a:noFill/>
              </a:ln>
            </c:spPr>
            <c:extLst>
              <c:ext xmlns:c16="http://schemas.microsoft.com/office/drawing/2014/chart" uri="{C3380CC4-5D6E-409C-BE32-E72D297353CC}">
                <c16:uniqueId val="{00000006-2DAF-3D4F-B812-5F609674362E}"/>
              </c:ext>
            </c:extLst>
          </c:dPt>
          <c:dPt>
            <c:idx val="7"/>
            <c:invertIfNegative val="0"/>
            <c:bubble3D val="0"/>
            <c:spPr>
              <a:solidFill>
                <a:srgbClr val="A75534"/>
              </a:solidFill>
              <a:ln w="2750">
                <a:noFill/>
              </a:ln>
            </c:spPr>
            <c:extLst>
              <c:ext xmlns:c16="http://schemas.microsoft.com/office/drawing/2014/chart" uri="{C3380CC4-5D6E-409C-BE32-E72D297353CC}">
                <c16:uniqueId val="{00000007-2DAF-3D4F-B812-5F609674362E}"/>
              </c:ext>
            </c:extLst>
          </c:dPt>
          <c:dPt>
            <c:idx val="8"/>
            <c:invertIfNegative val="0"/>
            <c:bubble3D val="0"/>
            <c:spPr>
              <a:solidFill>
                <a:srgbClr val="F1666A"/>
              </a:solidFill>
              <a:ln w="2750">
                <a:noFill/>
              </a:ln>
            </c:spPr>
            <c:extLst>
              <c:ext xmlns:c16="http://schemas.microsoft.com/office/drawing/2014/chart" uri="{C3380CC4-5D6E-409C-BE32-E72D297353CC}">
                <c16:uniqueId val="{00000008-2DAF-3D4F-B812-5F609674362E}"/>
              </c:ext>
            </c:extLst>
          </c:dPt>
          <c:dPt>
            <c:idx val="9"/>
            <c:invertIfNegative val="0"/>
            <c:bubble3D val="0"/>
            <c:spPr>
              <a:solidFill>
                <a:srgbClr val="ED1B2F"/>
              </a:solidFill>
              <a:ln w="2750">
                <a:noFill/>
              </a:ln>
            </c:spPr>
            <c:extLst>
              <c:ext xmlns:c16="http://schemas.microsoft.com/office/drawing/2014/chart" uri="{C3380CC4-5D6E-409C-BE32-E72D297353CC}">
                <c16:uniqueId val="{00000009-2DAF-3D4F-B812-5F609674362E}"/>
              </c:ext>
            </c:extLst>
          </c:dPt>
          <c:dPt>
            <c:idx val="10"/>
            <c:invertIfNegative val="0"/>
            <c:bubble3D val="0"/>
            <c:spPr>
              <a:solidFill>
                <a:srgbClr val="CF1D39"/>
              </a:solidFill>
              <a:ln w="2750">
                <a:noFill/>
              </a:ln>
            </c:spPr>
            <c:extLst>
              <c:ext xmlns:c16="http://schemas.microsoft.com/office/drawing/2014/chart" uri="{C3380CC4-5D6E-409C-BE32-E72D297353CC}">
                <c16:uniqueId val="{0000000A-2DAF-3D4F-B812-5F609674362E}"/>
              </c:ext>
            </c:extLst>
          </c:dPt>
          <c:dPt>
            <c:idx val="11"/>
            <c:invertIfNegative val="0"/>
            <c:bubble3D val="0"/>
            <c:spPr>
              <a:solidFill>
                <a:srgbClr val="960136"/>
              </a:solidFill>
              <a:ln w="2750">
                <a:noFill/>
              </a:ln>
            </c:spPr>
            <c:extLst>
              <c:ext xmlns:c16="http://schemas.microsoft.com/office/drawing/2014/chart" uri="{C3380CC4-5D6E-409C-BE32-E72D297353CC}">
                <c16:uniqueId val="{0000000B-2DAF-3D4F-B812-5F609674362E}"/>
              </c:ext>
            </c:extLst>
          </c:dPt>
          <c:dPt>
            <c:idx val="12"/>
            <c:invertIfNegative val="0"/>
            <c:bubble3D val="0"/>
            <c:spPr>
              <a:solidFill>
                <a:srgbClr val="6DCFF6"/>
              </a:solidFill>
              <a:ln w="2750">
                <a:noFill/>
              </a:ln>
            </c:spPr>
            <c:extLst>
              <c:ext xmlns:c16="http://schemas.microsoft.com/office/drawing/2014/chart" uri="{C3380CC4-5D6E-409C-BE32-E72D297353CC}">
                <c16:uniqueId val="{0000000C-2DAF-3D4F-B812-5F609674362E}"/>
              </c:ext>
            </c:extLst>
          </c:dPt>
          <c:dPt>
            <c:idx val="13"/>
            <c:invertIfNegative val="0"/>
            <c:bubble3D val="0"/>
            <c:spPr>
              <a:solidFill>
                <a:srgbClr val="009BDB"/>
              </a:solidFill>
              <a:ln w="2750">
                <a:noFill/>
              </a:ln>
            </c:spPr>
            <c:extLst>
              <c:ext xmlns:c16="http://schemas.microsoft.com/office/drawing/2014/chart" uri="{C3380CC4-5D6E-409C-BE32-E72D297353CC}">
                <c16:uniqueId val="{0000000D-2DAF-3D4F-B812-5F609674362E}"/>
              </c:ext>
            </c:extLst>
          </c:dPt>
          <c:dPt>
            <c:idx val="14"/>
            <c:invertIfNegative val="0"/>
            <c:bubble3D val="0"/>
            <c:spPr>
              <a:solidFill>
                <a:srgbClr val="00619E"/>
              </a:solidFill>
              <a:ln w="2750">
                <a:noFill/>
              </a:ln>
            </c:spPr>
            <c:extLst>
              <c:ext xmlns:c16="http://schemas.microsoft.com/office/drawing/2014/chart" uri="{C3380CC4-5D6E-409C-BE32-E72D297353CC}">
                <c16:uniqueId val="{0000000E-2DAF-3D4F-B812-5F609674362E}"/>
              </c:ext>
            </c:extLst>
          </c:dPt>
          <c:dPt>
            <c:idx val="15"/>
            <c:invertIfNegative val="0"/>
            <c:bubble3D val="0"/>
            <c:spPr>
              <a:solidFill>
                <a:srgbClr val="1E3378"/>
              </a:solidFill>
              <a:ln w="2750">
                <a:noFill/>
              </a:ln>
            </c:spPr>
            <c:extLst>
              <c:ext xmlns:c16="http://schemas.microsoft.com/office/drawing/2014/chart" uri="{C3380CC4-5D6E-409C-BE32-E72D297353CC}">
                <c16:uniqueId val="{0000000F-2DAF-3D4F-B812-5F609674362E}"/>
              </c:ext>
            </c:extLst>
          </c:dPt>
          <c:dPt>
            <c:idx val="16"/>
            <c:invertIfNegative val="0"/>
            <c:bubble3D val="0"/>
            <c:spPr>
              <a:solidFill>
                <a:srgbClr val="76C8AE"/>
              </a:solidFill>
              <a:ln w="2750">
                <a:noFill/>
              </a:ln>
            </c:spPr>
            <c:extLst>
              <c:ext xmlns:c16="http://schemas.microsoft.com/office/drawing/2014/chart" uri="{C3380CC4-5D6E-409C-BE32-E72D297353CC}">
                <c16:uniqueId val="{00000010-2DAF-3D4F-B812-5F609674362E}"/>
              </c:ext>
            </c:extLst>
          </c:dPt>
          <c:dPt>
            <c:idx val="17"/>
            <c:invertIfNegative val="0"/>
            <c:bubble3D val="0"/>
            <c:spPr>
              <a:solidFill>
                <a:srgbClr val="00AE9D"/>
              </a:solidFill>
              <a:ln w="2750">
                <a:noFill/>
              </a:ln>
            </c:spPr>
            <c:extLst>
              <c:ext xmlns:c16="http://schemas.microsoft.com/office/drawing/2014/chart" uri="{C3380CC4-5D6E-409C-BE32-E72D297353CC}">
                <c16:uniqueId val="{00000011-2DAF-3D4F-B812-5F609674362E}"/>
              </c:ext>
            </c:extLst>
          </c:dPt>
          <c:dPt>
            <c:idx val="18"/>
            <c:invertIfNegative val="0"/>
            <c:bubble3D val="0"/>
            <c:spPr>
              <a:solidFill>
                <a:srgbClr val="008E7A"/>
              </a:solidFill>
              <a:ln w="2750">
                <a:noFill/>
              </a:ln>
            </c:spPr>
            <c:extLst>
              <c:ext xmlns:c16="http://schemas.microsoft.com/office/drawing/2014/chart" uri="{C3380CC4-5D6E-409C-BE32-E72D297353CC}">
                <c16:uniqueId val="{00000012-2DAF-3D4F-B812-5F609674362E}"/>
              </c:ext>
            </c:extLst>
          </c:dPt>
          <c:dPt>
            <c:idx val="19"/>
            <c:invertIfNegative val="0"/>
            <c:bubble3D val="0"/>
            <c:spPr>
              <a:solidFill>
                <a:srgbClr val="006762"/>
              </a:solidFill>
              <a:ln w="2750">
                <a:noFill/>
              </a:ln>
            </c:spPr>
            <c:extLst>
              <c:ext xmlns:c16="http://schemas.microsoft.com/office/drawing/2014/chart" uri="{C3380CC4-5D6E-409C-BE32-E72D297353CC}">
                <c16:uniqueId val="{00000013-2DAF-3D4F-B812-5F609674362E}"/>
              </c:ext>
            </c:extLst>
          </c:dPt>
          <c:dPt>
            <c:idx val="20"/>
            <c:invertIfNegative val="0"/>
            <c:bubble3D val="0"/>
            <c:spPr>
              <a:solidFill>
                <a:srgbClr val="FFCC4E"/>
              </a:solidFill>
              <a:ln w="2750">
                <a:noFill/>
              </a:ln>
            </c:spPr>
            <c:extLst>
              <c:ext xmlns:c16="http://schemas.microsoft.com/office/drawing/2014/chart" uri="{C3380CC4-5D6E-409C-BE32-E72D297353CC}">
                <c16:uniqueId val="{00000014-2DAF-3D4F-B812-5F609674362E}"/>
              </c:ext>
            </c:extLst>
          </c:dPt>
          <c:dPt>
            <c:idx val="21"/>
            <c:invertIfNegative val="0"/>
            <c:bubble3D val="0"/>
            <c:spPr>
              <a:solidFill>
                <a:srgbClr val="FBAB18"/>
              </a:solidFill>
              <a:ln w="2750">
                <a:noFill/>
              </a:ln>
            </c:spPr>
            <c:extLst>
              <c:ext xmlns:c16="http://schemas.microsoft.com/office/drawing/2014/chart" uri="{C3380CC4-5D6E-409C-BE32-E72D297353CC}">
                <c16:uniqueId val="{00000015-2DAF-3D4F-B812-5F609674362E}"/>
              </c:ext>
            </c:extLst>
          </c:dPt>
          <c:dPt>
            <c:idx val="22"/>
            <c:invertIfNegative val="0"/>
            <c:bubble3D val="0"/>
            <c:spPr>
              <a:solidFill>
                <a:srgbClr val="F47920"/>
              </a:solidFill>
              <a:ln w="2750">
                <a:noFill/>
              </a:ln>
            </c:spPr>
            <c:extLst>
              <c:ext xmlns:c16="http://schemas.microsoft.com/office/drawing/2014/chart" uri="{C3380CC4-5D6E-409C-BE32-E72D297353CC}">
                <c16:uniqueId val="{00000016-2DAF-3D4F-B812-5F609674362E}"/>
              </c:ext>
            </c:extLst>
          </c:dPt>
          <c:dPt>
            <c:idx val="23"/>
            <c:invertIfNegative val="0"/>
            <c:bubble3D val="0"/>
            <c:spPr>
              <a:solidFill>
                <a:srgbClr val="A75534"/>
              </a:solidFill>
              <a:ln w="2750">
                <a:noFill/>
              </a:ln>
            </c:spPr>
            <c:extLst>
              <c:ext xmlns:c16="http://schemas.microsoft.com/office/drawing/2014/chart" uri="{C3380CC4-5D6E-409C-BE32-E72D297353CC}">
                <c16:uniqueId val="{00000017-2DAF-3D4F-B812-5F609674362E}"/>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2DAF-3D4F-B812-5F609674362E}"/>
            </c:ext>
          </c:extLst>
        </c:ser>
        <c:dLbls>
          <c:showLegendKey val="0"/>
          <c:showVal val="0"/>
          <c:showCatName val="0"/>
          <c:showSerName val="0"/>
          <c:showPercent val="0"/>
          <c:showBubbleSize val="0"/>
        </c:dLbls>
        <c:gapWidth val="160"/>
        <c:gapDepth val="10"/>
        <c:shape val="box"/>
        <c:axId val="1273768800"/>
        <c:axId val="1"/>
        <c:axId val="0"/>
      </c:bar3DChart>
      <c:catAx>
        <c:axId val="1273768800"/>
        <c:scaling>
          <c:orientation val="minMax"/>
        </c:scaling>
        <c:delete val="0"/>
        <c:axPos val="b"/>
        <c:majorGridlines>
          <c:spPr>
            <a:ln w="1029" cap="flat" cmpd="sng" algn="ctr">
              <a:solidFill>
                <a:schemeClr val="lt1">
                  <a:lumMod val="60000"/>
                  <a:lumOff val="40000"/>
                </a:schemeClr>
              </a:solidFill>
              <a:round/>
            </a:ln>
            <a:effectLst/>
          </c:spPr>
        </c:majorGridlines>
        <c:numFmt formatCode="General" sourceLinked="1"/>
        <c:majorTickMark val="none"/>
        <c:minorTickMark val="none"/>
        <c:tickLblPos val="nextTo"/>
        <c:spPr>
          <a:ln w="688">
            <a:noFill/>
          </a:ln>
        </c:spPr>
        <c:txPr>
          <a:bodyPr rot="-2700000" vert="horz"/>
          <a:lstStyle/>
          <a:p>
            <a:pPr>
              <a:defRPr sz="129" b="0" i="0" u="none" strike="noStrike" baseline="0">
                <a:solidFill>
                  <a:srgbClr val="CCFFFF"/>
                </a:solidFill>
                <a:latin typeface="Arial"/>
                <a:ea typeface="Arial"/>
                <a:cs typeface="Arial"/>
              </a:defRPr>
            </a:pPr>
            <a:endParaRPr lang="lv-LV"/>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ln w="688">
            <a:noFill/>
          </a:ln>
        </c:spPr>
        <c:txPr>
          <a:bodyPr rot="0" vert="horz"/>
          <a:lstStyle/>
          <a:p>
            <a:pPr>
              <a:defRPr sz="129" b="0" i="0" u="none" strike="noStrike" baseline="0">
                <a:solidFill>
                  <a:srgbClr val="CCFFFF"/>
                </a:solidFill>
                <a:latin typeface="Arial"/>
                <a:ea typeface="Arial"/>
                <a:cs typeface="Arial"/>
              </a:defRPr>
            </a:pPr>
            <a:endParaRPr lang="lv-LV"/>
          </a:p>
        </c:txPr>
        <c:crossAx val="1273768800"/>
        <c:crosses val="autoZero"/>
        <c:crossBetween val="between"/>
      </c:valAx>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lv-LV"/>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5265809" y="3"/>
            <a:ext cx="4028440" cy="351736"/>
          </a:xfrm>
          <a:prstGeom prst="rect">
            <a:avLst/>
          </a:prstGeom>
        </p:spPr>
        <p:txBody>
          <a:bodyPr vert="horz" lIns="93177" tIns="46589" rIns="93177" bIns="46589" rtlCol="0"/>
          <a:lstStyle>
            <a:lvl1pPr algn="r">
              <a:defRPr sz="1200"/>
            </a:lvl1pPr>
          </a:lstStyle>
          <a:p>
            <a:fld id="{A805AED3-040C-4A80-936A-8AE5228151E1}" type="datetimeFigureOut">
              <a:rPr lang="lv-LV" smtClean="0"/>
              <a:t>13.03.2025</a:t>
            </a:fld>
            <a:endParaRPr lang="lv-LV"/>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6DB0F09-69AA-4D0A-9857-F1BEB576DF87}" type="slidenum">
              <a:rPr lang="lv-LV" smtClean="0"/>
              <a:t>‹#›</a:t>
            </a:fld>
            <a:endParaRPr lang="lv-LV"/>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a:p>
        </p:txBody>
      </p:sp>
      <p:sp>
        <p:nvSpPr>
          <p:cNvPr id="3" name="Date Placeholder 2"/>
          <p:cNvSpPr>
            <a:spLocks noGrp="1"/>
          </p:cNvSpPr>
          <p:nvPr>
            <p:ph type="dt" idx="1"/>
          </p:nvPr>
        </p:nvSpPr>
        <p:spPr>
          <a:xfrm>
            <a:off x="5265809" y="3"/>
            <a:ext cx="4028440" cy="351736"/>
          </a:xfrm>
          <a:prstGeom prst="rect">
            <a:avLst/>
          </a:prstGeom>
        </p:spPr>
        <p:txBody>
          <a:bodyPr vert="horz" lIns="93177" tIns="46589" rIns="93177" bIns="46589" rtlCol="0"/>
          <a:lstStyle>
            <a:lvl1pPr algn="r">
              <a:defRPr sz="1200"/>
            </a:lvl1pPr>
          </a:lstStyle>
          <a:p>
            <a:fld id="{3EE21990-72FD-4F2C-8BD7-8975FC12F00B}" type="datetimeFigureOut">
              <a:rPr lang="lv-LV" smtClean="0"/>
              <a:t>13.03.2025</a:t>
            </a:fld>
            <a:endParaRPr lang="lv-LV"/>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177" tIns="46589" rIns="93177" bIns="46589" rtlCol="0" anchor="ctr"/>
          <a:lstStyle/>
          <a:p>
            <a:endParaRPr lang="lv-LV"/>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3E3A39-F0E6-4DBB-A897-EDEB3961B8B5}" type="slidenum">
              <a:rPr lang="lv-LV" smtClean="0"/>
              <a:t>‹#›</a:t>
            </a:fld>
            <a:endParaRPr lang="lv-LV"/>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a:t>
            </a:fld>
            <a:endParaRPr lang="lv-LV"/>
          </a:p>
        </p:txBody>
      </p:sp>
    </p:spTree>
    <p:extLst>
      <p:ext uri="{BB962C8B-B14F-4D97-AF65-F5344CB8AC3E}">
        <p14:creationId xmlns:p14="http://schemas.microsoft.com/office/powerpoint/2010/main" val="205874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13</a:t>
            </a:fld>
            <a:endParaRPr lang="lv-LV"/>
          </a:p>
        </p:txBody>
      </p:sp>
    </p:spTree>
    <p:extLst>
      <p:ext uri="{BB962C8B-B14F-4D97-AF65-F5344CB8AC3E}">
        <p14:creationId xmlns:p14="http://schemas.microsoft.com/office/powerpoint/2010/main" val="405274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15</a:t>
            </a:fld>
            <a:endParaRPr lang="lv-LV"/>
          </a:p>
        </p:txBody>
      </p:sp>
    </p:spTree>
    <p:extLst>
      <p:ext uri="{BB962C8B-B14F-4D97-AF65-F5344CB8AC3E}">
        <p14:creationId xmlns:p14="http://schemas.microsoft.com/office/powerpoint/2010/main" val="310351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20</a:t>
            </a:fld>
            <a:endParaRPr lang="lv-LV"/>
          </a:p>
        </p:txBody>
      </p:sp>
    </p:spTree>
    <p:extLst>
      <p:ext uri="{BB962C8B-B14F-4D97-AF65-F5344CB8AC3E}">
        <p14:creationId xmlns:p14="http://schemas.microsoft.com/office/powerpoint/2010/main" val="1090501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21</a:t>
            </a:fld>
            <a:endParaRPr lang="lv-LV"/>
          </a:p>
        </p:txBody>
      </p:sp>
    </p:spTree>
    <p:extLst>
      <p:ext uri="{BB962C8B-B14F-4D97-AF65-F5344CB8AC3E}">
        <p14:creationId xmlns:p14="http://schemas.microsoft.com/office/powerpoint/2010/main" val="1396252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2ABF1-D420-710B-3CAB-C8759DF9C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AA4DA-85B2-045F-D6EE-3B5D76F26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20C2E-227D-AA86-FF08-93784B8CF40B}"/>
              </a:ext>
            </a:extLst>
          </p:cNvPr>
          <p:cNvSpPr>
            <a:spLocks noGrp="1"/>
          </p:cNvSpPr>
          <p:nvPr>
            <p:ph type="body" idx="1"/>
          </p:nvPr>
        </p:nvSpPr>
        <p:spPr/>
        <p:txBody>
          <a:bodyPr/>
          <a:lstStyle/>
          <a:p>
            <a:endParaRPr lang="lv-LV" dirty="0"/>
          </a:p>
        </p:txBody>
      </p:sp>
      <p:sp>
        <p:nvSpPr>
          <p:cNvPr id="4" name="Slide Number Placeholder 3">
            <a:extLst>
              <a:ext uri="{FF2B5EF4-FFF2-40B4-BE49-F238E27FC236}">
                <a16:creationId xmlns:a16="http://schemas.microsoft.com/office/drawing/2014/main" id="{8EEA2E24-3498-22C9-7539-636DB51D8478}"/>
              </a:ext>
            </a:extLst>
          </p:cNvPr>
          <p:cNvSpPr>
            <a:spLocks noGrp="1"/>
          </p:cNvSpPr>
          <p:nvPr>
            <p:ph type="sldNum" sz="quarter" idx="5"/>
          </p:nvPr>
        </p:nvSpPr>
        <p:spPr/>
        <p:txBody>
          <a:bodyPr/>
          <a:lstStyle/>
          <a:p>
            <a:fld id="{F43E3A39-F0E6-4DBB-A897-EDEB3961B8B5}" type="slidenum">
              <a:rPr lang="lv-LV" smtClean="0"/>
              <a:t>31</a:t>
            </a:fld>
            <a:endParaRPr lang="lv-LV"/>
          </a:p>
        </p:txBody>
      </p:sp>
    </p:spTree>
    <p:extLst>
      <p:ext uri="{BB962C8B-B14F-4D97-AF65-F5344CB8AC3E}">
        <p14:creationId xmlns:p14="http://schemas.microsoft.com/office/powerpoint/2010/main" val="111008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BBA67-4B71-3EF9-6001-AE835BFAA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64B60-045E-0C2C-1467-0E30D836A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AFF21-5ACA-DE4C-B83D-F86C8148C0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167053-7F99-B721-2691-C881EDC7A084}"/>
              </a:ext>
            </a:extLst>
          </p:cNvPr>
          <p:cNvSpPr>
            <a:spLocks noGrp="1"/>
          </p:cNvSpPr>
          <p:nvPr>
            <p:ph type="sldNum" sz="quarter" idx="5"/>
          </p:nvPr>
        </p:nvSpPr>
        <p:spPr/>
        <p:txBody>
          <a:bodyPr/>
          <a:lstStyle/>
          <a:p>
            <a:fld id="{F43E3A39-F0E6-4DBB-A897-EDEB3961B8B5}" type="slidenum">
              <a:rPr lang="lv-LV" smtClean="0"/>
              <a:t>32</a:t>
            </a:fld>
            <a:endParaRPr lang="lv-LV"/>
          </a:p>
        </p:txBody>
      </p:sp>
    </p:spTree>
    <p:extLst>
      <p:ext uri="{BB962C8B-B14F-4D97-AF65-F5344CB8AC3E}">
        <p14:creationId xmlns:p14="http://schemas.microsoft.com/office/powerpoint/2010/main" val="3818932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299C83E2-D11F-4B32-856E-6A993DCF9A0C}" type="slidenum">
              <a:rPr lang="lv-LV" smtClean="0"/>
              <a:t>33</a:t>
            </a:fld>
            <a:endParaRPr lang="lv-LV"/>
          </a:p>
        </p:txBody>
      </p:sp>
    </p:spTree>
    <p:extLst>
      <p:ext uri="{BB962C8B-B14F-4D97-AF65-F5344CB8AC3E}">
        <p14:creationId xmlns:p14="http://schemas.microsoft.com/office/powerpoint/2010/main" val="424425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3</a:t>
            </a:fld>
            <a:endParaRPr lang="lv-LV"/>
          </a:p>
        </p:txBody>
      </p:sp>
    </p:spTree>
    <p:extLst>
      <p:ext uri="{BB962C8B-B14F-4D97-AF65-F5344CB8AC3E}">
        <p14:creationId xmlns:p14="http://schemas.microsoft.com/office/powerpoint/2010/main" val="396031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4</a:t>
            </a:fld>
            <a:endParaRPr lang="lv-LV"/>
          </a:p>
        </p:txBody>
      </p:sp>
    </p:spTree>
    <p:extLst>
      <p:ext uri="{BB962C8B-B14F-4D97-AF65-F5344CB8AC3E}">
        <p14:creationId xmlns:p14="http://schemas.microsoft.com/office/powerpoint/2010/main" val="2528891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5</a:t>
            </a:fld>
            <a:endParaRPr lang="lv-LV"/>
          </a:p>
        </p:txBody>
      </p:sp>
    </p:spTree>
    <p:extLst>
      <p:ext uri="{BB962C8B-B14F-4D97-AF65-F5344CB8AC3E}">
        <p14:creationId xmlns:p14="http://schemas.microsoft.com/office/powerpoint/2010/main" val="271062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6</a:t>
            </a:fld>
            <a:endParaRPr lang="lv-LV"/>
          </a:p>
        </p:txBody>
      </p:sp>
    </p:spTree>
    <p:extLst>
      <p:ext uri="{BB962C8B-B14F-4D97-AF65-F5344CB8AC3E}">
        <p14:creationId xmlns:p14="http://schemas.microsoft.com/office/powerpoint/2010/main" val="2565130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7</a:t>
            </a:fld>
            <a:endParaRPr lang="lv-LV"/>
          </a:p>
        </p:txBody>
      </p:sp>
    </p:spTree>
    <p:extLst>
      <p:ext uri="{BB962C8B-B14F-4D97-AF65-F5344CB8AC3E}">
        <p14:creationId xmlns:p14="http://schemas.microsoft.com/office/powerpoint/2010/main" val="3669354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E081-D223-6948-F254-CE25F4DE5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86E3E-F98A-A9EA-1B92-0B96CD33B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7532A-4396-921D-22A8-F1F76C3828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89F61D-00CD-0286-BF6E-BA457A399694}"/>
              </a:ext>
            </a:extLst>
          </p:cNvPr>
          <p:cNvSpPr>
            <a:spLocks noGrp="1"/>
          </p:cNvSpPr>
          <p:nvPr>
            <p:ph type="sldNum" sz="quarter" idx="5"/>
          </p:nvPr>
        </p:nvSpPr>
        <p:spPr/>
        <p:txBody>
          <a:bodyPr/>
          <a:lstStyle/>
          <a:p>
            <a:fld id="{F43E3A39-F0E6-4DBB-A897-EDEB3961B8B5}" type="slidenum">
              <a:rPr lang="lv-LV" smtClean="0"/>
              <a:t>8</a:t>
            </a:fld>
            <a:endParaRPr lang="lv-LV"/>
          </a:p>
        </p:txBody>
      </p:sp>
    </p:spTree>
    <p:extLst>
      <p:ext uri="{BB962C8B-B14F-4D97-AF65-F5344CB8AC3E}">
        <p14:creationId xmlns:p14="http://schemas.microsoft.com/office/powerpoint/2010/main" val="415839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9</a:t>
            </a:fld>
            <a:endParaRPr lang="lv-LV"/>
          </a:p>
        </p:txBody>
      </p:sp>
    </p:spTree>
    <p:extLst>
      <p:ext uri="{BB962C8B-B14F-4D97-AF65-F5344CB8AC3E}">
        <p14:creationId xmlns:p14="http://schemas.microsoft.com/office/powerpoint/2010/main" val="178832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12</a:t>
            </a:fld>
            <a:endParaRPr lang="lv-LV"/>
          </a:p>
        </p:txBody>
      </p:sp>
    </p:spTree>
    <p:extLst>
      <p:ext uri="{BB962C8B-B14F-4D97-AF65-F5344CB8AC3E}">
        <p14:creationId xmlns:p14="http://schemas.microsoft.com/office/powerpoint/2010/main" val="2640318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1.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B18E-20FF-4E19-B143-EB763A43CD0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B0AD9F4-15EA-4A04-A0F3-FB0C54ECA3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286782-B49D-481B-A15B-2F3E07400D27}"/>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72689575-379C-4A61-B2D6-FB133736FDD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6D19A390-ADEC-4F0B-9D01-9975C889E2D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7">
            <a:extLst>
              <a:ext uri="{FF2B5EF4-FFF2-40B4-BE49-F238E27FC236}">
                <a16:creationId xmlns:a16="http://schemas.microsoft.com/office/drawing/2014/main" id="{47E94189-80FC-4F48-B1CB-12BD0D889D3C}"/>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2050" name="Picture 2" descr="Sākums | Latvijas Zinātnes padome">
            <a:extLst>
              <a:ext uri="{FF2B5EF4-FFF2-40B4-BE49-F238E27FC236}">
                <a16:creationId xmlns:a16="http://schemas.microsoft.com/office/drawing/2014/main" id="{CD05FA84-6DDF-4E54-BB3D-6F820A03AE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6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654-83F3-461A-B246-B7B4C1E45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8D2883-830D-4E6F-9D87-510C2FED2E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390AD9-2B88-44A9-8733-DC27A4DD18AA}"/>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513CE9EB-76F8-42D0-8A1D-4666FCE11E2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6ADDDFA-E70A-402D-B501-A6A73B114C06}"/>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44B297D2-39E8-41A4-9155-6865329A5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3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B521-2DDC-4E06-9FEE-DB49F87B48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203A677-5CC0-4A89-94F7-880E76E5A4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98728C-CCD1-4AA2-AA96-FA9F2F152C45}"/>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02CD5B90-2350-4E63-976D-59B319F536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E75E050-3379-442B-92A2-D87B820EDCD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40D1D190-6552-41BF-A08A-8EA33C112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76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095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50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Rectangle 1"/>
          <p:cNvSpPr/>
          <p:nvPr userDrawn="1"/>
        </p:nvSpPr>
        <p:spPr>
          <a:xfrm>
            <a:off x="371788" y="371789"/>
            <a:ext cx="11820211" cy="61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3121824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8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60E37A58-AEE5-46FF-E72F-F0B79D8DA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B1D91B-89FF-E634-A2EF-2207C7525290}"/>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CC5A28AE-E639-7087-859A-41676E551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02CC873-2A2D-D828-3F48-0F5BF220522A}"/>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BC9FAA-4D02-12B9-9B31-3D308F0D232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DF2064-3D98-371B-8688-01077A71E0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195A1FA7-CE8D-EA34-D7FD-B829F5024CDA}"/>
              </a:ext>
            </a:extLst>
          </p:cNvPr>
          <p:cNvGrpSpPr>
            <a:grpSpLocks/>
          </p:cNvGrpSpPr>
          <p:nvPr userDrawn="1"/>
        </p:nvGrpSpPr>
        <p:grpSpPr bwMode="auto">
          <a:xfrm>
            <a:off x="227013" y="6572250"/>
            <a:ext cx="9280525" cy="144463"/>
            <a:chOff x="226688" y="6572055"/>
            <a:chExt cx="9280921" cy="144114"/>
          </a:xfrm>
        </p:grpSpPr>
        <p:pic>
          <p:nvPicPr>
            <p:cNvPr id="11" name="Picture 42" descr="at.png">
              <a:extLst>
                <a:ext uri="{FF2B5EF4-FFF2-40B4-BE49-F238E27FC236}">
                  <a16:creationId xmlns:a16="http://schemas.microsoft.com/office/drawing/2014/main" id="{D00C4BD8-6E1A-AF7D-E931-7239B624A9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be.png">
              <a:extLst>
                <a:ext uri="{FF2B5EF4-FFF2-40B4-BE49-F238E27FC236}">
                  <a16:creationId xmlns:a16="http://schemas.microsoft.com/office/drawing/2014/main" id="{2773583A-710B-5ED9-39FE-23D9F822D3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ch.png">
              <a:extLst>
                <a:ext uri="{FF2B5EF4-FFF2-40B4-BE49-F238E27FC236}">
                  <a16:creationId xmlns:a16="http://schemas.microsoft.com/office/drawing/2014/main" id="{8B596A0E-C1DE-920F-621D-C8D2788B9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cz.png">
              <a:extLst>
                <a:ext uri="{FF2B5EF4-FFF2-40B4-BE49-F238E27FC236}">
                  <a16:creationId xmlns:a16="http://schemas.microsoft.com/office/drawing/2014/main" id="{4C6B7FB9-2E20-CC88-88C4-B41CF90038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de.png">
              <a:extLst>
                <a:ext uri="{FF2B5EF4-FFF2-40B4-BE49-F238E27FC236}">
                  <a16:creationId xmlns:a16="http://schemas.microsoft.com/office/drawing/2014/main" id="{F7977730-C467-FBE1-CFC5-3CDEF9A61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dk.png">
              <a:extLst>
                <a:ext uri="{FF2B5EF4-FFF2-40B4-BE49-F238E27FC236}">
                  <a16:creationId xmlns:a16="http://schemas.microsoft.com/office/drawing/2014/main" id="{319086F0-53BD-AEC3-6E72-78452E5819C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ee.png">
              <a:extLst>
                <a:ext uri="{FF2B5EF4-FFF2-40B4-BE49-F238E27FC236}">
                  <a16:creationId xmlns:a16="http://schemas.microsoft.com/office/drawing/2014/main" id="{BF0C1E1B-893D-7517-340F-57F648349DB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es.png">
              <a:extLst>
                <a:ext uri="{FF2B5EF4-FFF2-40B4-BE49-F238E27FC236}">
                  <a16:creationId xmlns:a16="http://schemas.microsoft.com/office/drawing/2014/main" id="{9316ED1B-0A5F-375F-ABB5-D57C17B747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fi.png">
              <a:extLst>
                <a:ext uri="{FF2B5EF4-FFF2-40B4-BE49-F238E27FC236}">
                  <a16:creationId xmlns:a16="http://schemas.microsoft.com/office/drawing/2014/main" id="{5E8582D8-3988-8087-AFC8-8E13BBA3FD1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fr.png">
              <a:extLst>
                <a:ext uri="{FF2B5EF4-FFF2-40B4-BE49-F238E27FC236}">
                  <a16:creationId xmlns:a16="http://schemas.microsoft.com/office/drawing/2014/main" id="{0D3B6622-297E-322D-FE3F-805D4265AA6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gr.png">
              <a:extLst>
                <a:ext uri="{FF2B5EF4-FFF2-40B4-BE49-F238E27FC236}">
                  <a16:creationId xmlns:a16="http://schemas.microsoft.com/office/drawing/2014/main" id="{E755DD5A-7945-9EF8-69F5-D71A708174C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hu.png">
              <a:extLst>
                <a:ext uri="{FF2B5EF4-FFF2-40B4-BE49-F238E27FC236}">
                  <a16:creationId xmlns:a16="http://schemas.microsoft.com/office/drawing/2014/main" id="{D39BD035-C72B-3371-5924-36837152763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ie.png">
              <a:extLst>
                <a:ext uri="{FF2B5EF4-FFF2-40B4-BE49-F238E27FC236}">
                  <a16:creationId xmlns:a16="http://schemas.microsoft.com/office/drawing/2014/main" id="{11ED9B6E-132B-11FE-B171-319A55FCD8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it.png">
              <a:extLst>
                <a:ext uri="{FF2B5EF4-FFF2-40B4-BE49-F238E27FC236}">
                  <a16:creationId xmlns:a16="http://schemas.microsoft.com/office/drawing/2014/main" id="{F86E62A0-11A8-A2E4-B7E6-BB13D6126C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lu.png">
              <a:extLst>
                <a:ext uri="{FF2B5EF4-FFF2-40B4-BE49-F238E27FC236}">
                  <a16:creationId xmlns:a16="http://schemas.microsoft.com/office/drawing/2014/main" id="{9FBD3C6E-8FC1-72FA-E0AE-5815E917A55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nl.png">
              <a:extLst>
                <a:ext uri="{FF2B5EF4-FFF2-40B4-BE49-F238E27FC236}">
                  <a16:creationId xmlns:a16="http://schemas.microsoft.com/office/drawing/2014/main" id="{33CEB081-2785-0950-9B92-265703E33A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no.png">
              <a:extLst>
                <a:ext uri="{FF2B5EF4-FFF2-40B4-BE49-F238E27FC236}">
                  <a16:creationId xmlns:a16="http://schemas.microsoft.com/office/drawing/2014/main" id="{DB728822-AE99-87D3-3201-E35A02E057A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pl.png">
              <a:extLst>
                <a:ext uri="{FF2B5EF4-FFF2-40B4-BE49-F238E27FC236}">
                  <a16:creationId xmlns:a16="http://schemas.microsoft.com/office/drawing/2014/main" id="{70115D57-90AC-ED6F-9BD0-58C07BD2A61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pt.png">
              <a:extLst>
                <a:ext uri="{FF2B5EF4-FFF2-40B4-BE49-F238E27FC236}">
                  <a16:creationId xmlns:a16="http://schemas.microsoft.com/office/drawing/2014/main" id="{5CD1D190-6611-305E-0242-4F7C47512C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ro.png">
              <a:extLst>
                <a:ext uri="{FF2B5EF4-FFF2-40B4-BE49-F238E27FC236}">
                  <a16:creationId xmlns:a16="http://schemas.microsoft.com/office/drawing/2014/main" id="{CC3C9E89-8E59-CB09-D59B-A19439FCB2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se.png">
              <a:extLst>
                <a:ext uri="{FF2B5EF4-FFF2-40B4-BE49-F238E27FC236}">
                  <a16:creationId xmlns:a16="http://schemas.microsoft.com/office/drawing/2014/main" id="{3379A2EE-DF30-CE89-DAD2-C7EFC490C6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descr="uk.png">
              <a:extLst>
                <a:ext uri="{FF2B5EF4-FFF2-40B4-BE49-F238E27FC236}">
                  <a16:creationId xmlns:a16="http://schemas.microsoft.com/office/drawing/2014/main" id="{157A9952-5CF2-41B4-E160-B46D4B14A1B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ca.png">
              <a:extLst>
                <a:ext uri="{FF2B5EF4-FFF2-40B4-BE49-F238E27FC236}">
                  <a16:creationId xmlns:a16="http://schemas.microsoft.com/office/drawing/2014/main" id="{13D3B5A9-7E30-8947-3AA7-924784234D1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5F700749-106C-A60D-8872-A449A97BEAC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descr="si.png">
              <a:extLst>
                <a:ext uri="{FF2B5EF4-FFF2-40B4-BE49-F238E27FC236}">
                  <a16:creationId xmlns:a16="http://schemas.microsoft.com/office/drawing/2014/main" id="{C152842C-63BE-E110-F6C3-B57262978DF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lvl1pPr>
          </a:lstStyle>
          <a:p>
            <a:r>
              <a:rPr lang="en-US"/>
              <a:t>Click to edit Master title style</a:t>
            </a:r>
            <a:endParaRPr lang="it-IT"/>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490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5CC1D896-A77C-94F3-0F7D-4CAA75D23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277CF0-A119-1C21-25CE-31778969BCB5}"/>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lt1">
                  <a:alpha val="60000"/>
                </a:schemeClr>
              </a:solidFill>
            </a:endParaRPr>
          </a:p>
        </p:txBody>
      </p:sp>
      <p:cxnSp>
        <p:nvCxnSpPr>
          <p:cNvPr id="4" name="Straight Connector 3">
            <a:extLst>
              <a:ext uri="{FF2B5EF4-FFF2-40B4-BE49-F238E27FC236}">
                <a16:creationId xmlns:a16="http://schemas.microsoft.com/office/drawing/2014/main" id="{AA32B54E-3A7E-ECAE-F5D6-091CCAC0F3D0}"/>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FCE6F144-881E-D814-8278-B09DB6AF46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6B658716-B7C7-05E5-F425-96E303B8CAF5}"/>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D038FF3-9E19-4D47-857A-E25B2B1C63C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DC208D-61A4-F156-B3A0-BB7BABEB638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550C4262-15CA-505C-749E-104D337568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8860E080-DF9E-7FD5-BA7F-BF982D0A9F96}"/>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C52A458E-CBCE-5EE3-8208-D407F98D24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C3764CE-FE23-0915-645C-B341C56035E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3BDA7E57-7DBF-41E2-F410-C219E8A68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DE91B1F-13C8-B879-1B57-EF5B44122CF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C9DD367A-9781-F1E8-8D43-26C38E7FC5A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56673ABC-E1DC-87B9-DAEF-6820C7E5FF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694260D8-2441-C599-FF8B-D11E7476B6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C0ADB38B-3421-9A6B-0A5F-B3D93E45702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0E4369B7-AED9-B6DE-2655-D215C389745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7F3ACEB-B696-BACA-284E-8140A20DDEE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814775C7-AACA-C7EA-1738-40839ACDD7C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142E7825-84C8-F16E-F203-9ADEBC7F85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FD17B1E0-0828-F86D-F6FE-ABB41B44B2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7AA352CF-5A59-832E-D2A9-ED62A25D9CD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8F80D5BD-234A-45A0-6269-84134144DA6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09DA26A-CB8D-874E-4C98-17BB4BDBE2F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CD1E9D7-F6FE-002A-9A03-91F65E60121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7B1166A-6574-D87A-E4D4-7F2B12B0AE0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40ACF93A-45FC-BC66-3272-DCAF579D50C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45AC3E89-20B5-017E-1B0F-D2E4A41857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FDBA9CFA-9D81-266F-3CCD-96D037645AC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0331E2B0-95FB-EE3F-FBCF-8BD58573290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BA818B83-9610-365B-2BA7-B03DA3E59D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D93FCFBF-11F2-576C-21EE-F0D531438ED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8E37AB3F-644D-952A-0AE0-6DB540410B7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8004"/>
            <a:ext cx="11763662" cy="552915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94750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4F29B878-1E82-9BB2-4178-F8F325761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F808E2-3A02-D0DA-02E0-FDCBED415BB9}"/>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lt1">
                  <a:alpha val="60000"/>
                </a:schemeClr>
              </a:solidFill>
            </a:endParaRPr>
          </a:p>
        </p:txBody>
      </p:sp>
      <p:cxnSp>
        <p:nvCxnSpPr>
          <p:cNvPr id="4" name="Straight Connector 3">
            <a:extLst>
              <a:ext uri="{FF2B5EF4-FFF2-40B4-BE49-F238E27FC236}">
                <a16:creationId xmlns:a16="http://schemas.microsoft.com/office/drawing/2014/main" id="{E80D13D6-54C5-7E76-0A5C-02F9C7A59A8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39F20A67-F92C-E50F-F17E-C9EB7A606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8983CDC3-168D-152B-8FEA-823F37A26E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48F4C6DE-0BF9-B345-9B8B-09474C6CEAD3}"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897B7AC-18A7-E89C-D815-5C2F99DA2696}"/>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B1C09986-C206-74D5-C3DE-9B5237B93F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9CCA2F22-354D-E456-74CB-54F2A01D4564}"/>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157DAAE5-DE9B-04C7-A3F7-B62C2AB1996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CF98949F-968D-FE8C-D09C-65FE359AE1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F72F4E26-E32E-D6DD-046F-799BE684820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25A4FAE3-3B19-4AA5-7F94-543B4E1157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514C48D5-6D26-4B38-4E30-DC8EDD20D6F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AB28D708-AFBB-343D-7704-D4469AB183F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AC87357B-CCEE-EEB4-9C98-0CD3F20307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EFDE254B-3D06-33D5-6EF1-F32B9ADF094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95F2AE44-6967-A2E9-50ED-C466F2BB12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3A3AD2CA-2580-6F6E-433D-605CBB64F28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FFB4965E-2AA6-54D2-713B-7EAB3F4CFD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6183AB5D-AC68-AD38-CF7C-562F5CE7AE6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20038AED-E059-7AE5-82E3-4D62B63A3F9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3D668C0-17B1-26B4-0DE4-78A0B12C38C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4CE5E278-D5A5-AA71-3CA9-8079128ED7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47927B7C-9CB8-3BE0-D6FB-7C20183D4A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BD4B3098-FF14-C184-D18F-EFA3660532D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D229C57A-6C81-BD5C-6DD2-B3818E82F11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5B5F758C-3FDC-5E56-5602-A93BFBCD58F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28CF9230-FD6D-1615-9BD6-F3D8AEE3FD6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AA126D17-709B-72F4-3341-B758937DF9F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FF31E49F-0EF2-F7C0-031A-7B47D7933F9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6D77953D-2C16-044F-29F0-59E276632DA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AEA47264-509D-A48D-0A68-5737ADA957F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2C150261-F91F-4653-0DFD-F06A12FB8B5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4"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633120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BFBE28BE-774F-D2C4-1488-E6AB249E59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0638C7-CCBC-B7E9-33BC-114930218E6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817C1EE4-3B84-7B99-571C-346C2A6E5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C2233AD-8066-F2DD-70FA-BE2EAA69441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7D1CCBA2-5F23-1E4C-952B-6B5812D5AF1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DA9B041-2E6E-5071-F606-3404E27346B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C1EEAD36-6E9B-A59E-950D-ADCE56CD95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3665E827-6AA6-99D9-EC47-D98130C31680}"/>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E09A74B0-9E02-C50D-F2A8-8A61E6149C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24BE06CA-6486-9A50-D9E3-204569039B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A902D8CC-AFC7-78BE-8D0F-CB3F9061040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5ACBEE3-CF92-09FC-7E55-A593951B65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B85E3F9F-EA7A-F13E-CAAE-74183A71DF4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F10CD8F6-8CFE-15CB-7371-C445920F90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39FDF5A3-C48A-AC16-380E-F8F3342B2A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AE5136C-1832-2C84-E3E6-7CFE688206C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A3C1C431-19CE-618A-7F5F-A6141C8C9D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489B0B29-C943-6EC0-B5C0-095391D4FB6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64B1F77-5B52-3F16-70E6-711B05D245B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9FA4CA5-9907-9E96-7B42-1C97D0B7EE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926459A2-C313-8533-989D-E8DF393AC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CAA5053-399A-2345-373E-FE0210FFE92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069621F-283F-A729-D183-813B937F607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B7F2EDCC-DF75-F139-3B2E-2DEFF56AF28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C2F50031-6739-B2C8-B758-89D06601A7C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535B36E3-1A1D-4C57-0E53-84F46E9D3E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E667320-542F-B1B0-52D6-6821C02AC64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CAC9CF51-E23E-8986-0C43-D112F493B5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C5F73689-FEF0-582A-C7DF-8E88CA30E16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A4D5822-E2D2-0932-5473-6E3D405E9DA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3D35C864-B1EF-8165-4C55-B762FEFEFBF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26583717-8A18-1DEE-47B3-9EE2D95784F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D14319F-D243-C221-DACD-A7183CD2154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2"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57242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B9FA-273A-4A9F-9656-7EB3945E8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61117F-D07C-4F19-93EB-522433A807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0D3783C-3E09-4EDD-9CDD-AA0054AC000F}"/>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8771C67E-4D5E-4346-86CA-0AFC65D49C5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779ED28-745F-4C27-80CC-EFB875E687F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7">
            <a:extLst>
              <a:ext uri="{FF2B5EF4-FFF2-40B4-BE49-F238E27FC236}">
                <a16:creationId xmlns:a16="http://schemas.microsoft.com/office/drawing/2014/main" id="{66C2EDF4-9C1B-450E-9E15-A29E7A9F3D13}"/>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9" name="Picture 2" descr="Sākums | Latvijas Zinātnes padome">
            <a:extLst>
              <a:ext uri="{FF2B5EF4-FFF2-40B4-BE49-F238E27FC236}">
                <a16:creationId xmlns:a16="http://schemas.microsoft.com/office/drawing/2014/main" id="{FD0EE456-916E-40DB-B9BA-65F2AABB54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80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6FCC0-F767-7FCD-47EF-51A0A909A33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FA75173-3D94-22EF-815F-FC3527F23EF5}"/>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13997B0-7D71-E500-7BC7-13264E2A7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3232D9DE-903D-0EF1-E1AC-4EF70EE5EAB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05BDC7F-5BCD-DB4F-974B-08B39F8B851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B05BAE1-F30C-3CA4-6B80-5B98C104A961}"/>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02A2D50-C791-A6A0-F64B-6011473A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BB2082DE-570E-EAD3-0A76-134792F5EDA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1AC3D390-8F80-D704-B047-9988E6893B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FFE52256-D8CA-2E0C-2290-A96BC56DC8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CD035F5C-DB82-0DEE-A538-37FE6AA129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2876C5DC-EE09-571D-1C13-09DD9B7F8F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4BBD9DEB-567A-4BEA-DCE1-1196B1E399A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39AEEF7-AC24-C649-F0F6-8E9E3F46AE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C7A7106-24E6-92C5-0C6A-558A51DF0DD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9F056813-187E-6E9B-3B8F-1067A336B3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1838BE1-E7C1-A455-0630-0AC4D614504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BBA8E0A-FD06-D74D-35E1-C728F798763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5BADB1E-E46E-030B-3A72-C2FD885BD5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68F7EF4-2F61-5890-4F94-11E3F0E3717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072C009-B5E0-FF5C-6751-66C0B4E3BAB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469C2B7-E31F-5133-70D8-DFABDE8BC2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782F84-8B66-1A84-D41D-2A360D54B44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24523854-ECB6-54D0-2C2A-58E4DEA5A89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9A5EBC8-1B35-2CBE-B814-26FB2C45F36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33C01C2-688B-EF6D-4D33-DEB577F3387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66C3E02-963F-301B-9D47-759ECE71749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E637597-1CE6-9B59-AD89-BCC6FC0890D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62CD138-091F-4C2F-4A79-6E88D3870DF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9313E86-0984-D120-9018-D84425E7BCA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1C69025C-8FE2-98DE-8BF3-B56CA93DBB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C91D28AE-CD0B-80B1-EA2D-05D5B2161D0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97305C53-9CB4-8707-F575-3FF9533A75E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96"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8842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870B8-5474-EA64-A466-8263FEF3371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71967D9-E52B-A063-821B-65FB38BCEC21}"/>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0793DAC-DA86-1ADC-F03B-57D65A03A7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A9B77C2D-A34D-FC64-F13E-37AC983E68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5A71AD9-E219-D64A-ACD7-A16412B4C9F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DB7FCCB-9933-19FB-EECB-E037BCA7508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DAD5C19-1B26-0709-1158-14650B439360}"/>
              </a:ext>
            </a:extLst>
          </p:cNvPr>
          <p:cNvGraphicFramePr>
            <a:graphicFrameLocks/>
          </p:cNvGraphicFramePr>
          <p:nvPr/>
        </p:nvGraphicFramePr>
        <p:xfrm>
          <a:off x="-738188" y="333375"/>
          <a:ext cx="13657263" cy="67500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E91B0C04-16D1-C971-4342-D3E0E8D790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55E7445D-7EAD-1AB7-E1EE-3CD021F9FD12}"/>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A1B8EA82-3F08-9640-BA15-35A4DEF8C5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9B4F343-7446-DDE8-C3CB-69D37B34030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220DF533-0F72-6523-B647-9A164174DC8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D574FCE4-E09F-0282-62E7-8F9DB4C29BC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4106040B-4950-AD29-B3CD-3432F3BD3A8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47B9D54B-C691-0ECA-C5E1-D1C6E2F3C8F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591AE44C-6FE2-FD97-FC99-1C563B01392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AD68C4CD-45A2-05E1-184C-2EF847231C2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8ADA3ED8-2801-BD27-C4DD-5C5EFCA185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3494136-56B8-D4F5-6996-229A326995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92E99DE0-AD5B-9B62-D5B0-73FE4DEACA7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8D8282AB-88AC-40FC-F6F7-AC556080CFE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4CFDA48D-08E6-26D3-23F4-61B8F64B05F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FB3DC0AB-12BF-444E-4A42-9ABCCBDB32A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0B5BFC46-2FA5-B9E2-369F-1F519D2386A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B7ED9E8A-66D3-A97E-A5AB-DC3727AD4C0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2F48FEBE-E08D-834B-9A33-F163795916E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1C71EE5-5005-D7E7-B915-825F4F2EDAC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A4A7316-35DF-0B7C-2B2B-C2EA29DAEF3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74F56E7F-A126-DD5C-C509-DFBEE6A9161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CE8248F0-9C19-F8A8-F00E-CE1534612CE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3A954FA6-CAD2-3746-7DA4-65858B24EB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242A768D-8FD1-53E9-5C8F-FA226F16C0B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0CCD43A-1D92-E00C-2195-38CF9C3B7A8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1A2553C-DEC7-46EB-A926-815E21D292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831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ED424-2DBF-3B74-94E8-DC2A871C136D}"/>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3ED93D0-157B-621F-E897-DBBFEF3188A3}"/>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6967FC5-5391-1ACA-4951-C90BDD8A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BE220B9D-F4BF-36AE-706E-89892BBAC502}"/>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DFA4E41-346C-754C-9C57-B57C8D9DF19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9F4F4-ADD8-2657-79CA-6D0009DD9B97}"/>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BB0E320-4358-267C-6720-583D170F0C8A}"/>
              </a:ext>
            </a:extLst>
          </p:cNvPr>
          <p:cNvGraphicFramePr>
            <a:graphicFrameLocks/>
          </p:cNvGraphicFramePr>
          <p:nvPr/>
        </p:nvGraphicFramePr>
        <p:xfrm>
          <a:off x="-738188" y="228600"/>
          <a:ext cx="13657263" cy="68643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77AF06D7-27D3-0981-2F78-327A1698AA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2BCEC803-988D-BCBE-3D64-D15B4BD9B010}"/>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281198AC-10F3-1A89-1051-4FE1142878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D8E07E4D-F4ED-C08A-CDE9-D87000C2E8C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4EC29F78-AC7C-371F-4CEF-39E8E2FA386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B123CF9-4CF8-ADA5-1895-0270FA418D5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6DA52C4B-3D16-ACB4-FCC1-3A753F28831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924853BE-AF73-E519-905B-9F7E51EBB9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98120220-08E3-D160-F4C7-A75A99E9042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7AF31740-E9FD-1ACC-F13A-9E58CFC835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21EBBFDD-5641-A09B-4708-53D63E88A90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C209A1B4-DB55-B1DC-102C-AD8BA269D5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BAAD3CA8-14BC-C399-6EF1-D789FB57FC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4B0EE6EF-7E8D-A60A-064C-A022EC93EB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8E7B347E-2A36-09CE-D15E-508DAC9D849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ABEE1BC-2E1E-1396-E205-A3A730E420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7D314CAA-D21C-4343-950D-5A4DB40BFD6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68A852C-3820-A3A5-ADD0-70DD906E216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13831AB-6AA3-146D-EA6E-7DA384BB294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CF4111CE-958A-B795-5B3E-DD6659FBF54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F48D456-9DE1-208A-9C11-124020476B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9A9517AD-1BD8-7A85-0AAD-7C173AFAD04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6E37BC8C-795E-BA71-A759-D25BF7A9B21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241E0824-C38B-8259-5F0B-7F64A0F473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7A3908CE-5C52-8ED8-35D6-E0DC60C62CF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3E009E0-0D9B-E044-B7FC-7F6F6BF9900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630FCED-0060-4E15-ED3C-FF62EE105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15575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D0068-F732-5B75-95A7-8DB295009914}"/>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Picture 36">
            <a:extLst>
              <a:ext uri="{FF2B5EF4-FFF2-40B4-BE49-F238E27FC236}">
                <a16:creationId xmlns:a16="http://schemas.microsoft.com/office/drawing/2014/main" id="{F88A3864-CF06-EF37-90F6-71C6F802D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2" name="Content Placeholder 2"/>
          <p:cNvSpPr>
            <a:spLocks noGrp="1"/>
          </p:cNvSpPr>
          <p:nvPr>
            <p:ph idx="1"/>
          </p:nvPr>
        </p:nvSpPr>
        <p:spPr>
          <a:xfrm>
            <a:off x="218262" y="882192"/>
            <a:ext cx="11763662" cy="55147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95005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D1060-9DAC-BB4C-5342-0BA740784EC5}"/>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E1969A3-2780-D6A6-76D3-995F0F934B5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5E08A485-67BD-959C-DDCD-4855FD4D4A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78BB9DEC-F28F-5AF0-36F1-7FB155E4587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87BD2C2-6E17-E14D-892B-96488CD4A44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97196A0-7390-41EF-9A52-ED95ACFA831F}"/>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68EDC05-A2B5-57EB-4B36-7EF681A6B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E636CF4F-A05F-215D-49C0-7565D6C83C3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CB3C840-BD70-9062-3DD2-A2D7CA7C9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81735EA-4BDB-8022-431A-50E697137F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30F235A2-BAB4-4D19-2058-EDE969FAD4E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607ACC6-591D-1CFA-AD67-AB96CEB946D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557BF6E3-E4AC-8A87-8D44-74C4F3E5FEB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209A3EC-6C43-E864-78AD-14154C1C36A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71502249-3EDB-8506-2BAB-3601BBFE970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4065BCE-43FA-B70A-C600-B6DA949BB4E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3EAA5E31-811B-4BCC-020F-F2763AD29CD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1DCA201-4128-BC15-3732-29CD511BB3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0721F231-BAEE-B1CB-3F00-A962ADC6D54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CF36841-EE8D-1EFF-6B1F-94C618B085C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1D1E53A3-C64A-9252-1609-BC11541C3E0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60980A0-5D9E-967B-01CE-6FFB035F5E1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E68D8A-3636-6C2D-ABEE-158E4241A7E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3147045-09D6-0C00-BF83-7A7207ED367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6424C368-BED0-2549-8FD1-0F5D8A54B6C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4167C73-D0B0-95DA-165E-3CA07B25AD5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3D53CB9-E74B-AB30-3F53-45774A36655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A936E226-42D9-5DF9-CE36-7581F002B86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DFD82ECF-E1B3-736F-939C-E36A69FC90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3AD2AD59-3235-B2AA-14C5-CEDD997125D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04487B5E-E1F5-21E1-4347-502AA5E4395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F25450E0-63AE-A8A2-AF90-6AFA9C69614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4D5E114F-F010-2417-6A1D-3EFD74BC5B2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2074458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57B1C-9683-1199-AB32-60DCCFB9C5A7}"/>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66DE3774-FB19-8739-7CA2-FD39E1A27F76}"/>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A67DFA3-418C-C4C5-F650-D11ED429A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B143DD4-87F8-2B09-A573-B1741952442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4FADDC9-1379-1647-B961-3E1C9A346AE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C28BFCF-EBEB-E313-E07B-D83A9C383DF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77EA14B9-4571-F7A8-AFED-A4692397E5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A7061AD3-801D-1330-34A3-A9B0633B4E74}"/>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C542C754-8E02-231F-CBF7-E1F7BFC871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0D6AD6D-6750-D4B1-6F20-2F73E94FC3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2355E5C4-9A66-5E75-9EC1-AF5A7809CE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2690D38-C185-2E9B-C0B9-7366D79552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78410A80-39CE-114D-0B91-736A007BEFB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2F078A03-6016-4D4E-8FF7-CB3BC87916C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F1BE9B5-66AA-BD6C-399D-1FA225D718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3D3FBC4-E027-E897-583F-A95DE67D5E6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517A7382-2DC2-BC68-7651-FBFF1CA4C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F940C2D5-4C44-8A22-8C8F-6881644596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B767BEDE-FCD8-2241-9ADB-44FB02A515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7BCEA36-AE5E-131F-4F12-6779CF720C8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C34BD6C-D0B7-0F14-B25D-F08061658C3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A237924-5DDA-232E-085E-15FA961B41A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974B33C4-382C-414B-1BF0-C6A33752A1A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83919F9-12FF-66FF-BB69-8CE98FA813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D834C7D-2191-F33A-7282-F62F464073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1279517-8A5E-D292-7195-A41A72B20D3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6EA83151-D85E-FAD4-257B-475AA8705BF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B8AC5CE-3FC3-2BA0-646B-4EA8C1AFBA4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F029DFD-442C-80DE-4154-37BA58D6B219}"/>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C8C29CC-35B8-F6E8-8A92-5AB779497AB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0BF8E2B-DD09-480E-4017-7AA0130DC00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64DD1753-DABF-265A-0649-0D5B5CC352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33A09C5C-1958-F9E7-A583-FDE225DD973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6"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2416635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34411-05E4-4EF7-5135-FB0800269244}"/>
              </a:ext>
            </a:extLst>
          </p:cNvPr>
          <p:cNvSpPr/>
          <p:nvPr userDrawn="1"/>
        </p:nvSpPr>
        <p:spPr>
          <a:xfrm>
            <a:off x="-6350" y="0"/>
            <a:ext cx="1219835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F93A7F00-830E-9974-28D3-A7E27CBA5F3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0407749-000A-E2CA-8DFE-ED9B30B3E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F05AEE5-AC7D-A1F5-363D-8733F76D360D}"/>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AF71088-E4AE-5848-8B0C-D4C67E7054F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3D4C743-7F4A-1862-FBBE-F9C787F8727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0B8C503-7D17-4C25-5D4C-F99FAC145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4A5EC4D3-E2E0-B0C6-B94F-61EA9B152561}"/>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F04DE12F-BD0B-8D9A-20D6-61FEC90C29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6B787B2-BF05-6C43-0C02-3A5BBBDE96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1C7D8C52-BBE9-61D0-61C4-723193119CC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DA851C4-82FC-04C3-E100-E4C9AD6828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6FFF371-B113-7263-5DBF-74E76DFC13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1015A6E0-518F-D47C-98DC-99D2F905F36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41AA1EA-E55C-8523-76D7-2C6C7D5A64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0C84BB46-1A07-4CEF-D29D-795CB486956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8EFC3072-66DB-76A2-4884-232803EF3C3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63B6908-F6B5-667A-92F0-306DFF7E80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D3AE1CD-56D3-8C68-36A5-786D0808E81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7D2D2299-EDAC-7D6C-98D2-81C9BD0181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F8A6458-694B-1805-CC52-8097CEBCC4F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8328094-F3F9-7A04-05A5-71F669D6A98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9A9F541-6145-9AB2-E624-62C33926EE4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563B68EB-4506-E0F7-3FEC-FD29F95C6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70EB966-552B-AA37-E065-C66029708FD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672F86C6-3036-10F1-5E5A-5EF040465F4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26E41B11-AE9B-F864-9846-777AE72326A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B6CB1480-205F-E201-D8D5-E3DEB5744FA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ADBE0309-CDAD-EE2C-BD99-12E56FC0809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6B8A5AF-0F87-95CF-2735-6527630EB9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CB13AF-6049-24A9-9FB6-D0EA6D18438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81C708DF-56CE-3704-0A4D-7CDA785D693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AE0B9EE7-4C3B-C420-EE10-D368105B14A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8214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40B0B-859E-903A-532F-B5E08F800806}"/>
              </a:ext>
            </a:extLst>
          </p:cNvPr>
          <p:cNvSpPr/>
          <p:nvPr userDrawn="1"/>
        </p:nvSpPr>
        <p:spPr>
          <a:xfrm>
            <a:off x="-6350" y="0"/>
            <a:ext cx="12198350" cy="6858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119F3583-7A1C-8EF8-AD8E-59C5F51B9DC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B17AA33-CF1B-EEBE-5F18-713B924E7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F4C1665D-D8E9-868C-968A-93585ADC8F7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786C7ED-16F1-5044-AA27-65C4B1B50172}"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96A8B92-C835-E7FB-AD9A-08CF313B023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ACA833-4406-D815-11B2-19D997752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C6309FC9-CD7F-ADEF-5260-7FA7E8A3953F}"/>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D7E05D0B-3E13-DAE1-A5B0-5CCD131E98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BD746D9E-26EF-ACD8-2F22-01BD139EED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8969359-90FA-9D5E-B833-F9FAC85445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BD0491F-C972-9784-2E7B-0E1F118A97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8DB8C559-4C00-4324-7765-4A8DF75B754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143CE05-1C6F-2124-B535-863FC545E1B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C7AD32A-ECEC-812A-E49C-0C48CD43C25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063BEF4-168A-195A-19C1-0CDF8D1646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3AAC9DB-7957-BE05-57BB-9F394C83E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A85B1376-C1A5-AA65-2626-AA560FAEB4D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F603015C-9567-4DE4-D436-2A3371E6FDE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0F19EB8-70AD-41D3-DAB6-215F44FF43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307FF48-1E8E-FA0A-8080-AC53BEF2744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5F751C4-BBDE-B191-BDA9-5F7100EE207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A4DE8A9D-9942-02A7-854A-A5D3C63C5AC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9AD0007D-CBA2-62D7-1FA2-9469C15E43D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E243BEE6-C734-5D71-EF22-C975A7E7002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1BC69B70-D858-0EB9-FAD9-A762100ABAE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7961FE3-A158-1458-C9D0-B69B6826001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D50E048-D00A-9D1E-403B-EEA28C92A95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DE8FDBA-801E-D01F-2154-75ED7353102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D9D9CD7D-6282-2808-8C4B-7A91056F467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2EC6AAE-AEDC-B316-CF35-2E9FA4BA97E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57BE23ED-19A3-0546-C68B-D6372F48FF7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B6C4DBD9-7BD0-43AD-01D6-9E87254C093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71315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4854C-A74E-6114-5813-ABD209409F63}"/>
              </a:ext>
            </a:extLst>
          </p:cNvPr>
          <p:cNvSpPr/>
          <p:nvPr userDrawn="1"/>
        </p:nvSpPr>
        <p:spPr>
          <a:xfrm>
            <a:off x="-6350" y="0"/>
            <a:ext cx="12198350" cy="6858000"/>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34EF313-BA6B-5D7D-DCC4-331F8AD4679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6C6281AE-DEDD-ED39-65A7-C6B2B3170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45C38170-73D3-7666-D042-78349388E284}"/>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E824342-6170-BA41-80E5-28F5D9C26CDA}"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43E9AA0-7F86-3222-299E-8252BD21FA32}"/>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951AECCE-92BF-2862-0B98-23477D39C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09D4EC4B-F835-53D3-D9F3-35951F2BFB9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1F2ED1B-3B4D-4D1B-B55E-CFE3947609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CD34636-E5D0-066A-7D3D-57B6DA31B9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E3B13427-2D2D-2952-305F-EB1EA024CF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C70F2C8-13E5-209B-0D80-7AAD80AD85A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E39230CE-6943-0F84-C1D7-810AE473D0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4AF06AD0-BEFF-E3F3-58D4-966335169E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54952DF-CAFF-19D5-A5B1-77D2B94D6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BCC6302B-1399-6AC2-B182-2C7703A26A3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2491090A-13DD-24C6-CCBB-02CA762039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5217150-E9A7-F8C1-4EC0-27FC14BD128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B1D1B32-1133-9B84-FEC8-B56DC2ACAB1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07351949-4E77-486C-1CB5-2C1611B7199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BBA6B9D7-39EA-6CD5-AB94-76FF4738D60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C8D4E3C-D815-81CE-10EA-2ADC281C3A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AC5FF6B-06B6-0ED5-23BF-966752CB14C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40AD693B-89F6-7679-63BE-9E041B03019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ECCD529-00FF-A2B1-D032-AEE834BDD1D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2928BB8F-33D2-6E24-32D8-AF2F75A9A04D}"/>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295B9FD-B558-0A41-46D2-510EDFD8219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35628831-E364-E48E-F185-143B41BFDC0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54A96C51-77CF-FB92-F756-A665C746E5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47C05627-286E-2187-626F-AE78B0742A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4AC3D0F0-E243-6F87-A732-63C83B99F6B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9D95AF1F-3D4C-1B6C-3AEA-E9C6441EE31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1533141F-C46A-C372-DD59-AFA7A65C92D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914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79A0E-0B32-D690-41E4-03817897D481}"/>
              </a:ext>
            </a:extLst>
          </p:cNvPr>
          <p:cNvSpPr/>
          <p:nvPr userDrawn="1"/>
        </p:nvSpPr>
        <p:spPr>
          <a:xfrm>
            <a:off x="-6350" y="0"/>
            <a:ext cx="12198350" cy="6858000"/>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83B25A18-022D-FC26-1FD4-7BEF76C40B9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C50DF4A4-D575-6EED-CDED-76DCF2877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E24A033C-034A-346B-C646-58768D25B60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55FA707-2399-224E-9980-1B7869B65ADB}"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FF4FA85-B270-4432-D3C0-B3A61B76EC5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4B3DB55-F976-7C68-13A7-0B6774B80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FC452459-8359-87FB-3D11-B2E2E146A9A6}"/>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536C5BAC-C08C-CAC9-1237-9833536C86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E2C7CE96-5D9D-1438-26A9-8413FDED10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91E13607-4DE9-6A17-90CB-2F4EC6A2468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6D3E3EA-A1D7-0291-E765-BA3584B8FF4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C27FFEC1-8E38-DD25-7228-345A0D4BDA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7EF8DCE-1796-6D66-9CA0-ED8580399EB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F56E7727-0633-F8F6-F074-09697E764F1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EE9933C3-8C1C-8182-1E15-A158288ACDE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7983DFD9-1FD7-CC64-FE2E-773DC021AF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C99C9275-C646-E2DD-2CAF-3E9527A6E2E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EE480B7-E000-9BA2-8A47-1D884E9BFE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DF66EAC0-B55E-8E27-CF97-4EDA0F99896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4AED4983-978D-46F0-6557-71ADA5AED60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AFA5F4E2-FD14-60B4-F96C-B52B6691C6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0F5DEBCB-32B2-1E1E-1C15-0E5F921F50E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75590B8-2044-37A9-35D2-0C524718EC4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7D4697DE-4FA7-18B1-910D-7DA71841A72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1BDE833-64A1-6D90-67FE-7B16B481360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C698F51-8A89-B7A8-409F-E3FA49DB855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5B7010D6-FA5E-C2C6-78A7-933E56115CD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87D04108-EBDD-863A-978A-78771D00FA6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1F02511B-F4A4-0B79-3A5C-91878410CF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AC1D5E4F-40AF-A2E2-A82F-FB532A70FF7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4CD194FE-341B-96C7-38B5-B0CFD9C8086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BEEC215-0645-9CFC-36AC-6597A68764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6594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B4F1-D983-4F07-8750-CB735B9804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DBDB302B-1619-419C-B51B-B71B874F5E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94B1D-49A8-4B62-A908-DDDEA63205B0}"/>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F8CA1E2A-78CF-4456-B19A-863429164FA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25FD112-9748-4924-90C5-DA4F37D8B064}"/>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B938A504-D2E6-4FB8-98BE-21BB1BD8A0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4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B7119-C0AF-723F-E88C-AF2A3F2BA2FB}"/>
              </a:ext>
            </a:extLst>
          </p:cNvPr>
          <p:cNvSpPr/>
          <p:nvPr userDrawn="1"/>
        </p:nvSpPr>
        <p:spPr>
          <a:xfrm>
            <a:off x="-6350" y="0"/>
            <a:ext cx="12198350" cy="6858000"/>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809C67B-739A-8C1D-87A3-AA2EADC5605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D5DFE39E-D22E-4EB6-FD4A-C833CA3976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D0902654-D809-B22B-3F73-4EE316E9490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AC9C2A6-16D4-8E4A-A8D3-C4803869764F}"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7EB7C82-6C28-6030-338E-134D2C300EF5}"/>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A01C337-A566-CD6B-EA7F-CA3730D22C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529F9543-7F6E-A7EC-D4AC-D9438F94A8D5}"/>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01E01D3D-C03A-483B-C289-F7F4016F2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051DF546-6584-6BE2-F5AF-C9DAD29C39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87482CE0-0DC8-C10C-20B1-AAC7B9DF762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4E3050B-0348-0024-B213-4F9416A9A8C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A802C65-DB06-810D-5FB2-E0BF410812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BD91381-DB0B-ABDF-93A9-B049FAEE0D2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B42FC133-354B-B70E-765E-938B00DDBB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D0F2BB3-FAE2-C813-186F-012A2F69D8C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FD056A7A-4F30-1E5C-CCE1-E9B8C392E15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A94E426-31CC-9449-9D3D-DCC9E26E585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D4377E94-3E68-0D15-CE98-C14DA447B57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BDDD9E66-FA94-BDD1-A797-63C100E0DAD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559371ED-F003-F683-61DF-02BC80318D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949792E-82BB-AF6E-7206-2447C201921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5070BC48-D56A-169B-D068-85C47B6BD5C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A9428B89-2A39-53A9-7D3F-C8913AD7E0F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391AF77A-3CDC-5775-D76F-E06BF521FA2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296BA7C-97DE-848B-73A9-640381D43BA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39F399FE-91F8-3151-B80C-E5935400D1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1AA92D24-6FF5-EB45-F686-03C853AC98F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C5E55C8-AADE-DA65-47A0-C0D928DAC8E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F089E5E6-D261-798F-1B48-53896010EB4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C9576544-1F10-9764-C0B5-CD56EB85748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32C70CAC-BC1A-6C7D-CE4D-77A42759CC6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832B0403-2FF1-E719-C44B-DF585B27935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1815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1E1A-5012-3310-0507-A9531051AD6B}"/>
              </a:ext>
            </a:extLst>
          </p:cNvPr>
          <p:cNvSpPr/>
          <p:nvPr userDrawn="1"/>
        </p:nvSpPr>
        <p:spPr>
          <a:xfrm>
            <a:off x="-6350" y="0"/>
            <a:ext cx="12198350" cy="6858000"/>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D40594F-298B-6364-B789-AECF7C702518}"/>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6B805BD-9A36-7B67-4B04-7699AAAA2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2DC90829-70B9-D6F3-2885-D7807ACA44E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F9E73EE-E46D-6C40-B5C0-8A751B709C5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E41DD4-18A3-9605-4D13-F40929D97FD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D777EA-5D06-7372-A557-7047DA56B1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7F6EE1DC-4627-9817-7463-EB3F4AC87DB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B7E1F57B-5F1F-FABF-507A-4953174BA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3839E55E-8E96-47CD-4CC5-BA3ED13B14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5A510E8-2C77-B5F9-9913-A6F0F768A7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AD96A417-3C96-5097-268C-E57465CE02A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20EEB573-1EDC-1B51-5F80-9B90D65D3C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3332FDB-E3C3-AFA5-B7F8-C8DC460471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A729FD3D-2A79-2266-78DC-5CFA61A67CE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AC0E8CA8-CB06-0627-17EF-4D9F9DFE89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D5075193-9C08-5374-DAC9-8A6B10AA786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28122362-B8CA-D430-A68D-B095FB1F1D8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7616CBF5-7C39-BE54-AC87-F599AD4AE43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171C8CC-8E2D-AA2A-ED1C-B34CCC8C9DC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A408B644-FA1D-8922-0BAE-80E58B66438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F92FAEFE-23D0-E327-8D35-C69BCB9E6DB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19208DB-A92D-A8F6-4577-4614C38B2D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3B9B9D3E-DFDD-D3E7-8D29-C5F69A4E3A5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DB4599E6-4B51-E8C7-8813-45A10A00FD3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EA3EA6C-6025-AE04-59BF-5AFD21672A0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B21CCF3C-9A50-6DC3-752C-E9ABD5EE9C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62072B21-5959-04D8-834C-5B05DE197D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B351F8EA-3642-D18A-1D11-CD4F6C3C6B2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0C104B96-F316-7307-8D17-99F8F088996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46A9AF-3705-2BE9-BF00-841ED804B9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BFA18094-A418-96CD-A259-30887E6B2A7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F5A4F592-7014-3130-509E-E8A894CDEDE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82030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DC7449-9116-A21B-7656-3A0058E5969A}"/>
              </a:ext>
            </a:extLst>
          </p:cNvPr>
          <p:cNvSpPr/>
          <p:nvPr userDrawn="1"/>
        </p:nvSpPr>
        <p:spPr>
          <a:xfrm>
            <a:off x="0" y="0"/>
            <a:ext cx="1219200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B79ED515-59E3-62B0-D3B2-8B71ED64A3C7}"/>
              </a:ext>
            </a:extLst>
          </p:cNvPr>
          <p:cNvSpPr/>
          <p:nvPr userDrawn="1"/>
        </p:nvSpPr>
        <p:spPr>
          <a:xfrm flipH="1">
            <a:off x="4686300" y="2011363"/>
            <a:ext cx="2819400" cy="28194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EDC99B64-EA9C-A34D-60C8-305E70E38FDF}"/>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58F479EA-B195-7CC9-7B8F-78F0CE1A780D}"/>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a:solidFill>
                  <a:schemeClr val="bg1"/>
                </a:solidFill>
                <a:ea typeface="Arial" charset="0"/>
                <a:cs typeface="Arial" charset="0"/>
              </a:rPr>
              <a:t>Produced by</a:t>
            </a:r>
            <a:endParaRPr lang="en-US" sz="1100">
              <a:solidFill>
                <a:schemeClr val="bg1"/>
              </a:solidFill>
              <a:ea typeface="Arial" charset="0"/>
              <a:cs typeface="Arial" charset="0"/>
            </a:endParaRPr>
          </a:p>
        </p:txBody>
      </p:sp>
      <p:sp>
        <p:nvSpPr>
          <p:cNvPr id="8"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558598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C7D452-C7AF-E7D7-02B4-3A167D6A2EDB}"/>
              </a:ext>
            </a:extLst>
          </p:cNvPr>
          <p:cNvSpPr>
            <a:spLocks noGrp="1"/>
          </p:cNvSpPr>
          <p:nvPr>
            <p:ph type="dt" sz="half" idx="10"/>
          </p:nvPr>
        </p:nvSpPr>
        <p:spPr>
          <a:xfrm>
            <a:off x="0" y="0"/>
            <a:ext cx="0" cy="0"/>
          </a:xfrm>
        </p:spPr>
        <p:txBody>
          <a:bodyPr/>
          <a:lstStyle>
            <a:lvl1pPr>
              <a:defRPr/>
            </a:lvl1pPr>
          </a:lstStyle>
          <a:p>
            <a:pPr>
              <a:defRPr/>
            </a:pPr>
            <a:fld id="{C68FD0AC-3194-1148-9B5D-9B32FE83E064}" type="datetimeFigureOut">
              <a:rPr lang="en-GB"/>
              <a:pPr>
                <a:defRPr/>
              </a:pPr>
              <a:t>13/03/2025</a:t>
            </a:fld>
            <a:endParaRPr lang="en-GB"/>
          </a:p>
        </p:txBody>
      </p:sp>
      <p:sp>
        <p:nvSpPr>
          <p:cNvPr id="4" name="Footer Placeholder 3">
            <a:extLst>
              <a:ext uri="{FF2B5EF4-FFF2-40B4-BE49-F238E27FC236}">
                <a16:creationId xmlns:a16="http://schemas.microsoft.com/office/drawing/2014/main" id="{6848C8B4-DDA9-D63D-CD85-947004365B5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8E56B41-0EA8-4D64-C29F-DF677A47AF29}"/>
              </a:ext>
            </a:extLst>
          </p:cNvPr>
          <p:cNvSpPr>
            <a:spLocks noGrp="1"/>
          </p:cNvSpPr>
          <p:nvPr>
            <p:ph type="sldNum" sz="quarter" idx="12"/>
          </p:nvPr>
        </p:nvSpPr>
        <p:spPr>
          <a:xfrm>
            <a:off x="0" y="0"/>
            <a:ext cx="0" cy="0"/>
          </a:xfrm>
        </p:spPr>
        <p:txBody>
          <a:bodyPr/>
          <a:lstStyle>
            <a:lvl1pPr>
              <a:defRPr/>
            </a:lvl1pPr>
          </a:lstStyle>
          <a:p>
            <a:pPr>
              <a:defRPr/>
            </a:pPr>
            <a:fld id="{ECEFBE01-0F7E-5D41-858E-D03C4BD735D6}" type="slidenum">
              <a:rPr lang="en-GB"/>
              <a:pPr>
                <a:defRPr/>
              </a:pPr>
              <a:t>‹#›</a:t>
            </a:fld>
            <a:endParaRPr lang="en-GB"/>
          </a:p>
        </p:txBody>
      </p:sp>
    </p:spTree>
    <p:extLst>
      <p:ext uri="{BB962C8B-B14F-4D97-AF65-F5344CB8AC3E}">
        <p14:creationId xmlns:p14="http://schemas.microsoft.com/office/powerpoint/2010/main" val="3450844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4">
            <a:extLst>
              <a:ext uri="{FF2B5EF4-FFF2-40B4-BE49-F238E27FC236}">
                <a16:creationId xmlns:a16="http://schemas.microsoft.com/office/drawing/2014/main" id="{57158B46-0481-BAA1-32CE-C3908A5FA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32B09-DE01-9ED5-B4DF-857F1A85A3EF}"/>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5A309B08-6AFD-7ECE-6162-412EB0E5F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A3CD579-FBDD-46EF-413E-46EB5AF4C7C8}"/>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93C1C2-47DB-974A-2D36-432A42669A4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F1320C-C49F-E8E4-DA91-59141DB96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49C64D3-86F9-9C1A-BADE-54907B7852C1}"/>
              </a:ext>
            </a:extLst>
          </p:cNvPr>
          <p:cNvGrpSpPr>
            <a:grpSpLocks/>
          </p:cNvGrpSpPr>
          <p:nvPr userDrawn="1"/>
        </p:nvGrpSpPr>
        <p:grpSpPr bwMode="auto">
          <a:xfrm>
            <a:off x="227013" y="6572250"/>
            <a:ext cx="9280525" cy="144463"/>
            <a:chOff x="226688" y="6572055"/>
            <a:chExt cx="9280921" cy="144114"/>
          </a:xfrm>
        </p:grpSpPr>
        <p:pic>
          <p:nvPicPr>
            <p:cNvPr id="11" name="Picture 43" descr="at.png">
              <a:extLst>
                <a:ext uri="{FF2B5EF4-FFF2-40B4-BE49-F238E27FC236}">
                  <a16:creationId xmlns:a16="http://schemas.microsoft.com/office/drawing/2014/main" id="{13CAB590-0037-B08B-CC78-EF523A7344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be.png">
              <a:extLst>
                <a:ext uri="{FF2B5EF4-FFF2-40B4-BE49-F238E27FC236}">
                  <a16:creationId xmlns:a16="http://schemas.microsoft.com/office/drawing/2014/main" id="{8E8F0E1E-82D5-7779-A2FE-9A095DD84B9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ch.png">
              <a:extLst>
                <a:ext uri="{FF2B5EF4-FFF2-40B4-BE49-F238E27FC236}">
                  <a16:creationId xmlns:a16="http://schemas.microsoft.com/office/drawing/2014/main" id="{0CB9A1F0-BDA1-80FD-905E-A8BD9446BFB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cz.png">
              <a:extLst>
                <a:ext uri="{FF2B5EF4-FFF2-40B4-BE49-F238E27FC236}">
                  <a16:creationId xmlns:a16="http://schemas.microsoft.com/office/drawing/2014/main" id="{60EFB7A4-2EAC-A084-1BFF-70A51EC9D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descr="de.png">
              <a:extLst>
                <a:ext uri="{FF2B5EF4-FFF2-40B4-BE49-F238E27FC236}">
                  <a16:creationId xmlns:a16="http://schemas.microsoft.com/office/drawing/2014/main" id="{3F9E9F5E-773D-6674-3207-11BB3A5F440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dk.png">
              <a:extLst>
                <a:ext uri="{FF2B5EF4-FFF2-40B4-BE49-F238E27FC236}">
                  <a16:creationId xmlns:a16="http://schemas.microsoft.com/office/drawing/2014/main" id="{AFA86FA3-EF2F-DB36-09D2-65CAEF4A772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ee.png">
              <a:extLst>
                <a:ext uri="{FF2B5EF4-FFF2-40B4-BE49-F238E27FC236}">
                  <a16:creationId xmlns:a16="http://schemas.microsoft.com/office/drawing/2014/main" id="{42CFB62B-1476-4525-CA0C-A52F5120195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es.png">
              <a:extLst>
                <a:ext uri="{FF2B5EF4-FFF2-40B4-BE49-F238E27FC236}">
                  <a16:creationId xmlns:a16="http://schemas.microsoft.com/office/drawing/2014/main" id="{8CF3D7E4-F303-4FF3-CB10-EC3D1C4F762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fi.png">
              <a:extLst>
                <a:ext uri="{FF2B5EF4-FFF2-40B4-BE49-F238E27FC236}">
                  <a16:creationId xmlns:a16="http://schemas.microsoft.com/office/drawing/2014/main" id="{DB242E3E-942A-C11A-B264-243C723A4D0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2" descr="fr.png">
              <a:extLst>
                <a:ext uri="{FF2B5EF4-FFF2-40B4-BE49-F238E27FC236}">
                  <a16:creationId xmlns:a16="http://schemas.microsoft.com/office/drawing/2014/main" id="{8BF8EECD-65E3-ABEE-8AC5-ADE45674DF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3" descr="gr.png">
              <a:extLst>
                <a:ext uri="{FF2B5EF4-FFF2-40B4-BE49-F238E27FC236}">
                  <a16:creationId xmlns:a16="http://schemas.microsoft.com/office/drawing/2014/main" id="{2FEDD4E0-0DB4-0D24-A389-574B9D9636B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4" descr="hu.png">
              <a:extLst>
                <a:ext uri="{FF2B5EF4-FFF2-40B4-BE49-F238E27FC236}">
                  <a16:creationId xmlns:a16="http://schemas.microsoft.com/office/drawing/2014/main" id="{988DDB7F-480B-1896-19ED-7F8A6323F7E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5" descr="ie.png">
              <a:extLst>
                <a:ext uri="{FF2B5EF4-FFF2-40B4-BE49-F238E27FC236}">
                  <a16:creationId xmlns:a16="http://schemas.microsoft.com/office/drawing/2014/main" id="{1290F089-BF4B-F02C-27E1-423CFC839FF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6" descr="it.png">
              <a:extLst>
                <a:ext uri="{FF2B5EF4-FFF2-40B4-BE49-F238E27FC236}">
                  <a16:creationId xmlns:a16="http://schemas.microsoft.com/office/drawing/2014/main" id="{58500317-0C84-02EC-6DD8-A0FB51ECD57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7" descr="lu.png">
              <a:extLst>
                <a:ext uri="{FF2B5EF4-FFF2-40B4-BE49-F238E27FC236}">
                  <a16:creationId xmlns:a16="http://schemas.microsoft.com/office/drawing/2014/main" id="{2896B36C-D746-6203-F327-49464BEAC2C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8" descr="nl.png">
              <a:extLst>
                <a:ext uri="{FF2B5EF4-FFF2-40B4-BE49-F238E27FC236}">
                  <a16:creationId xmlns:a16="http://schemas.microsoft.com/office/drawing/2014/main" id="{108515D8-7272-7D3B-3BEB-2EB5FBE9D18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no.png">
              <a:extLst>
                <a:ext uri="{FF2B5EF4-FFF2-40B4-BE49-F238E27FC236}">
                  <a16:creationId xmlns:a16="http://schemas.microsoft.com/office/drawing/2014/main" id="{DF09C3E9-83B6-455B-46C9-595750CD618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0" descr="pl.png">
              <a:extLst>
                <a:ext uri="{FF2B5EF4-FFF2-40B4-BE49-F238E27FC236}">
                  <a16:creationId xmlns:a16="http://schemas.microsoft.com/office/drawing/2014/main" id="{FA180B0A-9C32-2F59-8E5B-27FC0A4E8CC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1" descr="pt.png">
              <a:extLst>
                <a:ext uri="{FF2B5EF4-FFF2-40B4-BE49-F238E27FC236}">
                  <a16:creationId xmlns:a16="http://schemas.microsoft.com/office/drawing/2014/main" id="{084F71B1-6FA5-2FBD-7749-25155AB758E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ro.png">
              <a:extLst>
                <a:ext uri="{FF2B5EF4-FFF2-40B4-BE49-F238E27FC236}">
                  <a16:creationId xmlns:a16="http://schemas.microsoft.com/office/drawing/2014/main" id="{3A4FA843-8EC5-6E42-EBE0-7DA314D467B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3" descr="se.png">
              <a:extLst>
                <a:ext uri="{FF2B5EF4-FFF2-40B4-BE49-F238E27FC236}">
                  <a16:creationId xmlns:a16="http://schemas.microsoft.com/office/drawing/2014/main" id="{434F01B2-4CFD-E7E2-A719-716D8D22BEE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4" descr="uk.png">
              <a:extLst>
                <a:ext uri="{FF2B5EF4-FFF2-40B4-BE49-F238E27FC236}">
                  <a16:creationId xmlns:a16="http://schemas.microsoft.com/office/drawing/2014/main" id="{DE095CF1-93C4-0C93-93D6-D40ED09CEE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5" descr="ca.png">
              <a:extLst>
                <a:ext uri="{FF2B5EF4-FFF2-40B4-BE49-F238E27FC236}">
                  <a16:creationId xmlns:a16="http://schemas.microsoft.com/office/drawing/2014/main" id="{D1D26092-F276-F54B-5E17-4405ED739E5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6">
              <a:extLst>
                <a:ext uri="{FF2B5EF4-FFF2-40B4-BE49-F238E27FC236}">
                  <a16:creationId xmlns:a16="http://schemas.microsoft.com/office/drawing/2014/main" id="{6CD5B0D8-EAE2-DF37-649D-09F00EFC4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7" descr="si.png">
              <a:extLst>
                <a:ext uri="{FF2B5EF4-FFF2-40B4-BE49-F238E27FC236}">
                  <a16:creationId xmlns:a16="http://schemas.microsoft.com/office/drawing/2014/main" id="{C23F97DF-7CC6-1DAF-A732-F28F5A7FC05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solidFill>
                  <a:schemeClr val="bg1"/>
                </a:solidFill>
              </a:defRPr>
            </a:lvl1pPr>
          </a:lstStyle>
          <a:p>
            <a:r>
              <a:rPr lang="en-US"/>
              <a:t>Click to edit Master title style</a:t>
            </a:r>
            <a:endParaRPr lang="it-IT"/>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57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3EB24-42C3-1AEB-685A-AE9367704C47}"/>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Picture 35">
            <a:extLst>
              <a:ext uri="{FF2B5EF4-FFF2-40B4-BE49-F238E27FC236}">
                <a16:creationId xmlns:a16="http://schemas.microsoft.com/office/drawing/2014/main" id="{67DAA5FE-9768-959B-E773-1DDB3EA4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2567898-584F-DB9A-52B4-02EDA51B689A}"/>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34"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402080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0AE0F-5B84-C9D1-FBCB-47F95FEC404D}"/>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2" name="Title 31"/>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
        <p:nvSpPr>
          <p:cNvPr id="33"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78752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9F976E0-3E43-5AD1-FB40-82809A317EDD}"/>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4C2268-3705-F813-856C-B4AA9671EE45}"/>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1469331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A45571-97EE-D86A-FB7E-5EB64638F30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A79E79-93E7-3F46-9ACC-B511B17EECF7}"/>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itle 7"/>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731635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9E31C-4A93-EFC4-AEF0-A3CD2BEB6D10}"/>
              </a:ext>
            </a:extLst>
          </p:cNvPr>
          <p:cNvSpPr/>
          <p:nvPr userDrawn="1"/>
        </p:nvSpPr>
        <p:spPr>
          <a:xfrm>
            <a:off x="-6350" y="0"/>
            <a:ext cx="12198350" cy="6858000"/>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E0DE2FA5-E63C-FFB2-8468-BD1B041CE7B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FE736C0-E29F-B94B-8E3D-3618DA7EA5D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1A36487-00CA-B783-45AC-FF4C208C7C4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97880-80AA-96D4-4593-CC4A20C0B7D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C19BD9E4-9DDE-7703-D380-241E7BB0760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721045A7-8830-0D53-C721-DBD80CB80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5132142A-D862-AEDD-E43A-DFCA6A654D92}"/>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46EA02BA-FBB5-0612-E2E0-361FA980E6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E5BFCC71-06B0-A66B-E3A8-1E8F515283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B14EA96-4CCB-FC6F-D765-E121A5591F8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D066FDCD-C82F-6D90-92E9-E6325869B07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75DAEBB8-BDFA-BF96-767B-6BB814EC2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1382AD90-01A6-CE54-D0DF-136F3780D11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FBE9A759-C40D-7AD5-8160-99B327FADE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86DB9466-A8DE-EE1C-CF39-A9364EF7546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F00C6B9-CFA6-09E5-89E1-D3E34BE673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CC39D262-990C-0BD4-4BC7-734A2B65E7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11A339-1E4B-E4A2-29D8-BB1457A242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3151055A-D5B6-322E-BB98-6F2AD9A2558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972CE99-7E8E-8F63-B011-AD7F132EF4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7344EE7-D4BF-D1BA-F159-189530AF7F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AD7969A6-30A7-68DF-E3C0-D716B252FC4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838CF4C0-09B3-E712-FE70-52E084B328E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63D17AAE-123F-F3D4-0418-B2D56E04F1A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4F4E2D9-DE36-DD44-7ECA-64AA94C0097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9302134C-D542-FEBA-CE13-42C79208D1C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D02288F-5C07-BE63-CC18-8BED0F1BDB7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FB987F8-1562-B789-900B-6CA72EAF7E5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A7AFD63F-ED2D-5B9F-EC2F-E2E7E340E3B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C70D3F24-095D-8A8B-6878-4034D215C23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1B0692E-95C2-EE0A-6EE4-8144112D665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A339EF06-54BB-6455-5474-FA23E1B551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96" name="Rectangle 2"/>
          <p:cNvSpPr>
            <a:spLocks noGrp="1" noChangeArrowheads="1"/>
          </p:cNvSpPr>
          <p:nvPr>
            <p:ph idx="1"/>
          </p:nvPr>
        </p:nvSpPr>
        <p:spPr bwMode="auto">
          <a:xfrm>
            <a:off x="218262" y="882192"/>
            <a:ext cx="11763662" cy="5548032"/>
          </a:xfrm>
          <a:prstGeom prst="rect">
            <a:avLst/>
          </a:prstGeom>
          <a:noFill/>
          <a:ln>
            <a:noFill/>
          </a:ln>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4254784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269-5AA1-471D-BAB7-0ED429A90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360221-4DD4-4D8B-9CF3-0CB2C1BBE0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C6EEF147-2E4A-440E-A29D-F0235AA896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DF36BDB2-E0F6-4DAC-8581-C3463E1FDE43}"/>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9E820A10-011F-4D93-94E0-45BEAB95AB9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FD8F0154-4681-4D79-9FD7-38ADC84607C4}"/>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E237EFE2-2F83-4A1E-B452-D7DDCBFD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2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AFD04-A28F-3726-B10A-9E233222777B}"/>
              </a:ext>
            </a:extLst>
          </p:cNvPr>
          <p:cNvSpPr/>
          <p:nvPr userDrawn="1"/>
        </p:nvSpPr>
        <p:spPr>
          <a:xfrm>
            <a:off x="-6350" y="0"/>
            <a:ext cx="12198350" cy="6858000"/>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E8DA69C-7BBE-A12A-1B56-96929ECFF17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2779F35-8490-D54E-8F9E-0DA2E49C47CA}"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EDEA65C-2232-342A-066E-C049247C041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4C2C70-4C97-A180-F020-B0EA0A42B698}"/>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178ABB0C-5F09-51C0-9175-2E98512E167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BE015A5-C0A1-6707-AF50-0F2AC75D65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7401A6FB-7EF4-1CBB-DD00-A116054353D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A4218B05-A275-68BE-0489-DE61C10456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A21AC44A-C932-49E2-F700-9EF70E9B3C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C8968D7D-1D56-A2A0-F4E6-3075F79367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099E13F6-769A-B269-026C-7A808124DA9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2ED4FB62-158F-44AD-63E9-4E91AD8898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A4A00F2D-154E-0201-1C32-CF865BA8B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C9011890-CBAD-D8DA-10CF-6F98E3B5BC4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733457E7-73F9-1E2A-CC26-69B8647D4A4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5546A5BC-976A-DEB2-45E7-402DC91EE76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07622D0A-D82A-B6B2-DE3B-364FC3F64B7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1375D08A-DD07-6CAB-CE40-0406B688ECB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136E575-9B74-866D-96BE-C29954D6FFB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9DAC9F25-587D-0FF2-1678-FDD261D2EDB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D2CC3FF0-1864-E98F-6E63-8BE2BBC5E7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9BE06439-6E65-076E-71FF-25F178C428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FA49CEAC-2B7E-629C-0EAA-92F730CEE22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96C0D12B-7208-0F60-EAAB-41F0EE131E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85F32379-941D-9795-817C-F863480948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0D2B6F03-7E04-87A5-D90A-84044EA711E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C6887045-06CB-6B84-44AC-DE0F85FBC55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4D50674A-3485-AADA-265C-37BA8E3953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75665104-8D06-5E7C-5837-2C159F7526C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830027D9-B334-60EF-E27F-22DF3C26E2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4FCD267B-3E37-166C-310C-2923ACB1759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C0410EDA-B46D-CB14-AE30-4B7CB24DDC5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41665"/>
          </a:xfrm>
          <a:prstGeom prst="rect">
            <a:avLst/>
          </a:prstGeom>
          <a:noFill/>
          <a:ln>
            <a:noFill/>
          </a:ln>
        </p:spPr>
        <p:txBody>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2940388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C1A27-3AE4-A761-F16C-479C66B17E87}"/>
              </a:ext>
            </a:extLst>
          </p:cNvPr>
          <p:cNvSpPr/>
          <p:nvPr userDrawn="1"/>
        </p:nvSpPr>
        <p:spPr>
          <a:xfrm>
            <a:off x="-6350" y="0"/>
            <a:ext cx="12198350" cy="6858000"/>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179E874-3550-1BD3-F35A-383BFE0D3B5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60C634F-2A55-D549-803A-838A252AC78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5C67321-EE36-08B1-1A50-FD353023536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9E3384-54AF-CCCF-1254-568371AC5DE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684FD2E4-A0D6-2494-1E4E-5478F71379A3}"/>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316D73A-6D5D-5137-F8BC-93C0F50933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B337743A-431D-0A82-9C94-4AB638D0059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5A3F0497-A0CA-260E-73B8-EF2336B628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036279EA-6138-282B-7516-5CFE1D45CC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96765C2-2C8C-531C-7578-31C86AB7286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7316827-14C0-2D33-4A13-6B4E1FCCC7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183EDB89-D286-E00A-1B51-28A369F497A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3EE2CAA0-0D55-1106-ABB9-88843D24DE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E94F8B62-03FB-C7F6-0FBD-381D45E7ADB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CC05C4F2-2B66-32AE-FA84-BE288823D76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23CCFA9-B28C-46AD-0AD0-FC527F8EDAF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55627C9-7CB4-4106-1470-4C849E3A8B7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524BBD41-8B58-F7D5-A474-8AEC1CE9239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83B9CAF0-442A-8519-BDDB-848ED208736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41B0D0F-7C06-81C7-6C74-8626D82EED2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8F1C5D5E-DD0A-604D-FA5E-1740763A613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517633F9-185E-E98B-A615-10F468DAD14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5347CCE-339B-392A-ACAF-839B5A47B63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7905424C-0542-8D0B-1CC8-FA71C6D3A6B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192A2071-FD48-7D70-AF1D-F90889A97B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44FF60A-7027-6B1A-3652-09AEA9BDC3D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8A9F504-9078-C2F3-97D4-8EE05BF253A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C3515C0F-9B8F-691A-66BC-20EBBFED810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02AFD7EB-402C-711F-BA2D-70918AB08F4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F9038057-B509-B7BD-D237-0A0CB8EEF24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5C02525-7E94-6D37-E238-1191A484541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3C742B6D-F078-59FC-6D7F-586D286CDED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712316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7654D-9135-30AB-7356-4BE0A988206E}"/>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594708B-0F77-6DE4-1D1E-D6E79174880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8E70B4A-9E07-AF45-B984-AA03B55875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F4A4D26-099B-2207-7942-77031D14FA26}"/>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217571-B594-C5FE-1170-9FCB18D4241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F99DB1B-7DD7-9548-20D4-9D8B7B23821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6199A032-932D-5B6E-31E2-97D1822ED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6E15B27F-8EC4-0B57-0193-2956B978E1BD}"/>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76241577-ACAF-DEE4-FEF7-6CE2A65F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1FCA94FA-70E9-F3A7-5F73-041089DE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DDA65F09-40A9-47A2-64CB-D92BA99EAE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82FEB35-10AD-38B3-4E5A-B40337621F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F25D869E-DC61-6C2C-6773-03FA2DCD97F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D2EFFD-14B1-D888-462A-AC0D1D82F2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55229976-1F2C-5DCA-1D3C-24391477558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FBF63FE0-DEFA-0C6C-842C-31D788EC63B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E47C496E-5DC8-5EB4-466C-DDD6F082D0C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80202BA8-8EDB-C58D-0BCD-A3FAAD5F892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30E7B050-6079-1486-2920-51634FA6EB5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4374BA0-ACE1-B8B6-8699-44CE1E7875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A4EFD8CE-1BA0-370F-659D-B2C9C0A16C6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C5ECEA77-9728-9ABC-3205-6684D37152A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20861DC8-145B-9ED9-8E2F-C58BD8863F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9FCF914-C6DC-5E80-F69F-B3C2554ACB3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1333CD80-ABAC-E58E-023A-9ABD0F99C2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1429262-FB01-3BA3-5EBB-48FCCEDF3B8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F183E61B-3CEC-0EDF-F1FB-4525AFC613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8DD7107C-FC43-A855-00D8-6C5BD62387C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E6FA30B9-0CD4-3E8A-9FFC-C83FACC6863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C14206D9-5E79-1C2F-FC8F-979E2361E0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A636133F-88E9-3499-78A7-D60E906CE83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6AA679A6-B578-1218-7A82-885285C0536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E7C2B78E-DBAC-1C23-DE85-19A47D4922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3024665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D6947-585F-3988-80DF-E18CB0002AAB}"/>
              </a:ext>
            </a:extLst>
          </p:cNvPr>
          <p:cNvSpPr/>
          <p:nvPr userDrawn="1"/>
        </p:nvSpPr>
        <p:spPr>
          <a:xfrm>
            <a:off x="-6350" y="0"/>
            <a:ext cx="12198350" cy="68580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13FDC9B-117D-7E5E-01BD-EC078712433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168FF0B-9B63-BA4B-A862-4E6BE960F71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E8999CF-2BA4-402A-D78B-36362EB91268}"/>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69A19C-0A82-077C-21AF-53E40D0560D3}"/>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B5D0327-DAC3-E0D5-1695-AA2998267775}"/>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54B1351F-05A9-9DA0-C0E3-1D7F7327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36D56F67-E5D1-FAE3-1B72-777764825BFE}"/>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D190EF4F-6F2E-60D0-48A4-E869CCA912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96400B6F-490D-5A40-0784-50668AC3B9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AC8B9717-3FC4-2E33-49A9-AA7B7F1743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3F54AFD4-F7C6-7952-07B3-8F485ABC971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87C52D0B-75DD-B1B9-D53F-8AFD1316416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FFDEE3-F17B-FE68-9934-F4C47219512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95F6E4B8-5771-FE5D-F30B-FA088AB751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396A0AFF-A0B0-1011-6CE8-40CCD587E2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2E101039-D750-1E37-DD07-F12B4A481A9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385E0ED-98B4-8B1A-1E3A-4577303CA2B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8DB7D5-8DCF-F588-628F-F760C77D11C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DF0A4D85-C6FF-2790-2B8E-15B1EB22581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7E2EBFC6-52DE-1EC1-33C0-8234880343A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D0B8F96-3C09-457D-3ED2-BCBB1E5488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FA5D636C-CA79-EF78-E951-21FBDDB9FAA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D460286E-D7A3-8C14-FF5E-04528BB3FE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8BDDFBE4-C66C-1DFE-C56E-BE83B61C365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63B2BDE2-0B52-92F3-B2AE-3F79D6C9B1A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EC9B687-4DFC-BDC2-A8A8-CA64065FA1B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4CCE20D2-C2FD-CF42-0668-1DBDAD1B1CA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B9AF5A3-B8C8-138E-A447-05978195C5A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E8DCBC65-2547-320F-5481-D4DF56FECC0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18B1A006-4A5C-79B1-24E8-A806920664A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C0E1EDA0-F739-A4EA-D18F-075CF7961D3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8681709D-3745-8ECE-0518-65978989E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3680179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8577F-C974-E9A6-165A-AF6BE05DF0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A29FADB7-2FBA-8E72-EA07-82138883B2F4}"/>
              </a:ext>
            </a:extLst>
          </p:cNvPr>
          <p:cNvSpPr/>
          <p:nvPr userDrawn="1"/>
        </p:nvSpPr>
        <p:spPr>
          <a:xfrm flipH="1">
            <a:off x="4686300" y="2011363"/>
            <a:ext cx="2819400"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288B06C8-E821-FA51-2927-21A01824FA53}"/>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BFE72AD7-0F98-DB95-FFE3-BD921F8C9854}"/>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a:solidFill>
                  <a:srgbClr val="8197A6"/>
                </a:solidFill>
                <a:ea typeface="Arial" charset="0"/>
                <a:cs typeface="Arial" charset="0"/>
              </a:rPr>
              <a:t>Produced by</a:t>
            </a:r>
            <a:endParaRPr lang="en-US" sz="1100">
              <a:solidFill>
                <a:srgbClr val="8197A6"/>
              </a:solidFill>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536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4C7-1483-497E-9E7B-8EB9615B52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F959B65-528C-408A-B64E-A8554605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FB11F-64E6-4A9D-8931-8BD4D5B4E4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C622A4-1F81-4AA9-B1DE-DE1409B4AB8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49487-BB10-4D10-B844-464099B4B0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F986023-33AE-44F9-A932-894F4BEEA80E}"/>
              </a:ext>
            </a:extLst>
          </p:cNvPr>
          <p:cNvSpPr>
            <a:spLocks noGrp="1"/>
          </p:cNvSpPr>
          <p:nvPr>
            <p:ph type="dt" sz="half" idx="10"/>
          </p:nvPr>
        </p:nvSpPr>
        <p:spPr/>
        <p:txBody>
          <a:bodyPr/>
          <a:lstStyle/>
          <a:p>
            <a:endParaRPr lang="lv-LV"/>
          </a:p>
        </p:txBody>
      </p:sp>
      <p:sp>
        <p:nvSpPr>
          <p:cNvPr id="8" name="Footer Placeholder 7">
            <a:extLst>
              <a:ext uri="{FF2B5EF4-FFF2-40B4-BE49-F238E27FC236}">
                <a16:creationId xmlns:a16="http://schemas.microsoft.com/office/drawing/2014/main" id="{1ECB40D9-92C3-40D0-9907-58D43BC6BB42}"/>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582F623C-6933-4442-BE88-271369D687F6}"/>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11" name="Picture 2" descr="Sākums | Latvijas Zinātnes padome">
            <a:extLst>
              <a:ext uri="{FF2B5EF4-FFF2-40B4-BE49-F238E27FC236}">
                <a16:creationId xmlns:a16="http://schemas.microsoft.com/office/drawing/2014/main" id="{DC7407A9-A2E9-45BF-8A09-B06170D08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8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972-890C-459F-B5AB-D02FF343D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D68642E-9B47-4B21-B904-4377B5F41822}"/>
              </a:ext>
            </a:extLst>
          </p:cNvPr>
          <p:cNvSpPr>
            <a:spLocks noGrp="1"/>
          </p:cNvSpPr>
          <p:nvPr>
            <p:ph type="dt" sz="half" idx="10"/>
          </p:nvPr>
        </p:nvSpPr>
        <p:spPr/>
        <p:txBody>
          <a:bodyPr/>
          <a:lstStyle/>
          <a:p>
            <a:endParaRPr lang="lv-LV"/>
          </a:p>
        </p:txBody>
      </p:sp>
      <p:sp>
        <p:nvSpPr>
          <p:cNvPr id="4" name="Footer Placeholder 3">
            <a:extLst>
              <a:ext uri="{FF2B5EF4-FFF2-40B4-BE49-F238E27FC236}">
                <a16:creationId xmlns:a16="http://schemas.microsoft.com/office/drawing/2014/main" id="{7F7CE064-8D41-449A-AB06-932036CE338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3024C261-7980-450F-9458-CDA3262EB7BD}"/>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2" descr="Sākums | Latvijas Zinātnes padome">
            <a:extLst>
              <a:ext uri="{FF2B5EF4-FFF2-40B4-BE49-F238E27FC236}">
                <a16:creationId xmlns:a16="http://schemas.microsoft.com/office/drawing/2014/main" id="{6C37ED99-99F1-4791-8672-8CFEDA5B9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7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6" name="Picture 2" descr="Sākums | Latvijas Zinātnes padome">
            <a:extLst>
              <a:ext uri="{FF2B5EF4-FFF2-40B4-BE49-F238E27FC236}">
                <a16:creationId xmlns:a16="http://schemas.microsoft.com/office/drawing/2014/main" id="{BEED6841-362B-4930-BD5B-08F9F1C71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920-6A60-4A66-86B9-59EED392BC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76C772A-3323-4864-9549-73BE3B5D3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7F233B4-F9C6-40C2-AF4E-D26E35B125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56F5-7924-4937-BC09-1BE429DAF10D}"/>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467CDE28-CFAB-416A-A402-742B742A06E1}"/>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2D8A4236-2891-4A1B-8BA2-98684CB850A0}"/>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39984AC2-91AE-4E5F-A40D-D5062C1064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6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8B3-A6E7-464B-9464-E8E4EA7FEB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F9DA82F-D4B9-435A-963B-36AE5D792FC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AFF4A43F-3B94-42BA-970B-384F3FACE0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BE6CB-8680-4C6A-BD53-38D0F61C8881}"/>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B022AD7D-F564-4491-A512-38CCBAD2E12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3B60BF6-6731-42A4-8477-66B85EBE0CC8}"/>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F1CDEEE0-A0CF-4402-93B7-86C9F3EC2C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9.png"/><Relationship Id="rId39" Type="http://schemas.openxmlformats.org/officeDocument/2006/relationships/image" Target="../media/image22.png"/><Relationship Id="rId21" Type="http://schemas.openxmlformats.org/officeDocument/2006/relationships/image" Target="../media/image4.png"/><Relationship Id="rId34" Type="http://schemas.openxmlformats.org/officeDocument/2006/relationships/image" Target="../media/image17.png"/><Relationship Id="rId42" Type="http://schemas.openxmlformats.org/officeDocument/2006/relationships/image" Target="../media/image25.png"/><Relationship Id="rId47" Type="http://schemas.openxmlformats.org/officeDocument/2006/relationships/image" Target="../media/image30.png"/><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7.png"/><Relationship Id="rId32" Type="http://schemas.openxmlformats.org/officeDocument/2006/relationships/image" Target="../media/image15.png"/><Relationship Id="rId37" Type="http://schemas.openxmlformats.org/officeDocument/2006/relationships/image" Target="../media/image20.png"/><Relationship Id="rId40" Type="http://schemas.openxmlformats.org/officeDocument/2006/relationships/image" Target="../media/image23.png"/><Relationship Id="rId45" Type="http://schemas.openxmlformats.org/officeDocument/2006/relationships/image" Target="../media/image28.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6.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slideLayout" Target="../slideLayouts/slideLayout25.xml"/><Relationship Id="rId19" Type="http://schemas.openxmlformats.org/officeDocument/2006/relationships/theme" Target="../theme/theme2.xml"/><Relationship Id="rId31" Type="http://schemas.openxmlformats.org/officeDocument/2006/relationships/image" Target="../media/image14.png"/><Relationship Id="rId44" Type="http://schemas.openxmlformats.org/officeDocument/2006/relationships/image" Target="../media/image27.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5.png"/><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6.png"/><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1.png"/><Relationship Id="rId46" Type="http://schemas.openxmlformats.org/officeDocument/2006/relationships/image" Target="../media/image29.png"/><Relationship Id="rId20" Type="http://schemas.openxmlformats.org/officeDocument/2006/relationships/image" Target="../media/image3.png"/><Relationship Id="rId41"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8.png"/><Relationship Id="rId26" Type="http://schemas.openxmlformats.org/officeDocument/2006/relationships/image" Target="../media/image16.png"/><Relationship Id="rId39" Type="http://schemas.openxmlformats.org/officeDocument/2006/relationships/image" Target="../media/image29.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40.xml"/><Relationship Id="rId12" Type="http://schemas.openxmlformats.org/officeDocument/2006/relationships/theme" Target="../theme/theme3.xml"/><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35.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40" Type="http://schemas.openxmlformats.org/officeDocument/2006/relationships/image" Target="../media/image30.png"/><Relationship Id="rId5" Type="http://schemas.openxmlformats.org/officeDocument/2006/relationships/slideLayout" Target="../slideLayouts/slideLayout38.xml"/><Relationship Id="rId15" Type="http://schemas.openxmlformats.org/officeDocument/2006/relationships/image" Target="../media/image3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43.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9B381-183E-4E86-854B-62D2A313B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FDCC780-5310-4662-80FF-B4F904964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74B30EC-2F49-4D47-9128-397AA63F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a:p>
        </p:txBody>
      </p:sp>
      <p:sp>
        <p:nvSpPr>
          <p:cNvPr id="5" name="Footer Placeholder 4">
            <a:extLst>
              <a:ext uri="{FF2B5EF4-FFF2-40B4-BE49-F238E27FC236}">
                <a16:creationId xmlns:a16="http://schemas.microsoft.com/office/drawing/2014/main" id="{8F920956-802A-482C-8DE8-51D6E8B77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F2636FC4-E873-4133-AB09-B4DE54780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a:p>
        </p:txBody>
      </p:sp>
      <p:pic>
        <p:nvPicPr>
          <p:cNvPr id="14" name="Picture 7">
            <a:extLst>
              <a:ext uri="{FF2B5EF4-FFF2-40B4-BE49-F238E27FC236}">
                <a16:creationId xmlns:a16="http://schemas.microsoft.com/office/drawing/2014/main" id="{C36F20F8-7D3E-4312-A23B-2756A7D1E323}"/>
              </a:ext>
            </a:extLst>
          </p:cNvPr>
          <p:cNvPicPr>
            <a:picLocks noChangeAspect="1"/>
          </p:cNvPicPr>
          <p:nvPr userDrawn="1"/>
        </p:nvPicPr>
        <p:blipFill>
          <a:blip r:embed="rId17"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341938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78F2E1-8569-D534-47E4-587A7DD01622}"/>
              </a:ext>
            </a:extLst>
          </p:cNvPr>
          <p:cNvSpPr/>
          <p:nvPr userDrawn="1"/>
        </p:nvSpPr>
        <p:spPr>
          <a:xfrm>
            <a:off x="-6350" y="0"/>
            <a:ext cx="12198350" cy="6858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027" name="Picture 5">
            <a:extLst>
              <a:ext uri="{FF2B5EF4-FFF2-40B4-BE49-F238E27FC236}">
                <a16:creationId xmlns:a16="http://schemas.microsoft.com/office/drawing/2014/main" id="{2359A323-DBCB-CF47-ABEA-D4A79107ACA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a:extLst>
              <a:ext uri="{FF2B5EF4-FFF2-40B4-BE49-F238E27FC236}">
                <a16:creationId xmlns:a16="http://schemas.microsoft.com/office/drawing/2014/main" id="{11E2470D-84DA-75C8-B152-150B820579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027AAC7-8125-078B-43FB-4D867FF47C85}"/>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Text Box 38">
            <a:extLst>
              <a:ext uri="{FF2B5EF4-FFF2-40B4-BE49-F238E27FC236}">
                <a16:creationId xmlns:a16="http://schemas.microsoft.com/office/drawing/2014/main" id="{70433105-0DE4-CBB6-7A69-8A5C460931A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2510814-4877-0E43-B41C-575B67B1394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pic>
        <p:nvPicPr>
          <p:cNvPr id="1031" name="Picture 63">
            <a:extLst>
              <a:ext uri="{FF2B5EF4-FFF2-40B4-BE49-F238E27FC236}">
                <a16:creationId xmlns:a16="http://schemas.microsoft.com/office/drawing/2014/main" id="{005F23A4-D726-2EC3-2FDB-8F138C101F6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a:extLst>
              <a:ext uri="{FF2B5EF4-FFF2-40B4-BE49-F238E27FC236}">
                <a16:creationId xmlns:a16="http://schemas.microsoft.com/office/drawing/2014/main" id="{5DA04C8A-555B-2ACA-F954-623FDDAD83C3}"/>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33" name="Title Placeholder 2">
            <a:extLst>
              <a:ext uri="{FF2B5EF4-FFF2-40B4-BE49-F238E27FC236}">
                <a16:creationId xmlns:a16="http://schemas.microsoft.com/office/drawing/2014/main" id="{688AFCC9-B6BD-D23B-0F7F-7643861C1219}"/>
              </a:ext>
            </a:extLst>
          </p:cNvPr>
          <p:cNvSpPr>
            <a:spLocks noGrp="1"/>
          </p:cNvSpPr>
          <p:nvPr userDrawn="1">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grpSp>
        <p:nvGrpSpPr>
          <p:cNvPr id="1034" name="Group 122">
            <a:extLst>
              <a:ext uri="{FF2B5EF4-FFF2-40B4-BE49-F238E27FC236}">
                <a16:creationId xmlns:a16="http://schemas.microsoft.com/office/drawing/2014/main" id="{42EA5D5F-2BB4-8377-AB8C-B01D56E1BA3E}"/>
              </a:ext>
            </a:extLst>
          </p:cNvPr>
          <p:cNvGrpSpPr>
            <a:grpSpLocks/>
          </p:cNvGrpSpPr>
          <p:nvPr userDrawn="1"/>
        </p:nvGrpSpPr>
        <p:grpSpPr bwMode="auto">
          <a:xfrm>
            <a:off x="227013" y="6572250"/>
            <a:ext cx="9280525" cy="144463"/>
            <a:chOff x="226688" y="6572055"/>
            <a:chExt cx="9280921" cy="144114"/>
          </a:xfrm>
        </p:grpSpPr>
        <p:pic>
          <p:nvPicPr>
            <p:cNvPr id="1035" name="Picture 123" descr="at.png">
              <a:extLst>
                <a:ext uri="{FF2B5EF4-FFF2-40B4-BE49-F238E27FC236}">
                  <a16:creationId xmlns:a16="http://schemas.microsoft.com/office/drawing/2014/main" id="{24C300A1-7D3E-72E6-84B2-7CF7023F51B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4" descr="be.png">
              <a:extLst>
                <a:ext uri="{FF2B5EF4-FFF2-40B4-BE49-F238E27FC236}">
                  <a16:creationId xmlns:a16="http://schemas.microsoft.com/office/drawing/2014/main" id="{9654607B-0581-CF94-78BC-F490FB1B7E6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5" descr="ch.png">
              <a:extLst>
                <a:ext uri="{FF2B5EF4-FFF2-40B4-BE49-F238E27FC236}">
                  <a16:creationId xmlns:a16="http://schemas.microsoft.com/office/drawing/2014/main" id="{2B9DA66A-01AC-3973-ABDC-34C55921473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26" descr="cz.png">
              <a:extLst>
                <a:ext uri="{FF2B5EF4-FFF2-40B4-BE49-F238E27FC236}">
                  <a16:creationId xmlns:a16="http://schemas.microsoft.com/office/drawing/2014/main" id="{A3AE525C-77A5-4E72-9675-5278EA6001A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27" descr="de.png">
              <a:extLst>
                <a:ext uri="{FF2B5EF4-FFF2-40B4-BE49-F238E27FC236}">
                  <a16:creationId xmlns:a16="http://schemas.microsoft.com/office/drawing/2014/main" id="{491B7F2D-092E-5DA9-23EB-BEAE06E2A8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28" descr="dk.png">
              <a:extLst>
                <a:ext uri="{FF2B5EF4-FFF2-40B4-BE49-F238E27FC236}">
                  <a16:creationId xmlns:a16="http://schemas.microsoft.com/office/drawing/2014/main" id="{360C1106-8927-1878-574A-95D7714E77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29" descr="ee.png">
              <a:extLst>
                <a:ext uri="{FF2B5EF4-FFF2-40B4-BE49-F238E27FC236}">
                  <a16:creationId xmlns:a16="http://schemas.microsoft.com/office/drawing/2014/main" id="{21F3C3C7-B057-75CC-DBA4-70729B98A0CB}"/>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30" descr="es.png">
              <a:extLst>
                <a:ext uri="{FF2B5EF4-FFF2-40B4-BE49-F238E27FC236}">
                  <a16:creationId xmlns:a16="http://schemas.microsoft.com/office/drawing/2014/main" id="{699FE933-D771-D902-8147-F37A7A6460A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31" descr="fi.png">
              <a:extLst>
                <a:ext uri="{FF2B5EF4-FFF2-40B4-BE49-F238E27FC236}">
                  <a16:creationId xmlns:a16="http://schemas.microsoft.com/office/drawing/2014/main" id="{FA628004-5EC5-842E-F14A-E19C967779EF}"/>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32" descr="fr.png">
              <a:extLst>
                <a:ext uri="{FF2B5EF4-FFF2-40B4-BE49-F238E27FC236}">
                  <a16:creationId xmlns:a16="http://schemas.microsoft.com/office/drawing/2014/main" id="{04AA301C-0FF7-4582-08C5-45E3FDB3FECF}"/>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33" descr="gr.png">
              <a:extLst>
                <a:ext uri="{FF2B5EF4-FFF2-40B4-BE49-F238E27FC236}">
                  <a16:creationId xmlns:a16="http://schemas.microsoft.com/office/drawing/2014/main" id="{8537B849-9DE2-EBE1-770A-B54F85E6D20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34" descr="hu.png">
              <a:extLst>
                <a:ext uri="{FF2B5EF4-FFF2-40B4-BE49-F238E27FC236}">
                  <a16:creationId xmlns:a16="http://schemas.microsoft.com/office/drawing/2014/main" id="{EBCB7A0D-C39B-1B0A-7C40-7BA0DCC9318C}"/>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35" descr="ie.png">
              <a:extLst>
                <a:ext uri="{FF2B5EF4-FFF2-40B4-BE49-F238E27FC236}">
                  <a16:creationId xmlns:a16="http://schemas.microsoft.com/office/drawing/2014/main" id="{EC017BAB-FE49-F465-3AB8-C32738FF8B45}"/>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36" descr="it.png">
              <a:extLst>
                <a:ext uri="{FF2B5EF4-FFF2-40B4-BE49-F238E27FC236}">
                  <a16:creationId xmlns:a16="http://schemas.microsoft.com/office/drawing/2014/main" id="{6FB53706-581A-8964-BB11-DBD8BBFDDA19}"/>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37" descr="lu.png">
              <a:extLst>
                <a:ext uri="{FF2B5EF4-FFF2-40B4-BE49-F238E27FC236}">
                  <a16:creationId xmlns:a16="http://schemas.microsoft.com/office/drawing/2014/main" id="{C27C9FAA-9478-8236-D9D3-3E19FEC1ABC1}"/>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38" descr="nl.png">
              <a:extLst>
                <a:ext uri="{FF2B5EF4-FFF2-40B4-BE49-F238E27FC236}">
                  <a16:creationId xmlns:a16="http://schemas.microsoft.com/office/drawing/2014/main" id="{5F4D1CC8-D50A-CDBD-72E3-A70BA4908004}"/>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39" descr="no.png">
              <a:extLst>
                <a:ext uri="{FF2B5EF4-FFF2-40B4-BE49-F238E27FC236}">
                  <a16:creationId xmlns:a16="http://schemas.microsoft.com/office/drawing/2014/main" id="{1FEDD97D-C6B7-5946-180F-CD6C19C2EADD}"/>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40" descr="pl.png">
              <a:extLst>
                <a:ext uri="{FF2B5EF4-FFF2-40B4-BE49-F238E27FC236}">
                  <a16:creationId xmlns:a16="http://schemas.microsoft.com/office/drawing/2014/main" id="{E1040D3A-95AB-176A-D2F3-A821FD95154D}"/>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41" descr="pt.png">
              <a:extLst>
                <a:ext uri="{FF2B5EF4-FFF2-40B4-BE49-F238E27FC236}">
                  <a16:creationId xmlns:a16="http://schemas.microsoft.com/office/drawing/2014/main" id="{EF14AB84-5F75-4870-756A-F9C0B7F877CC}"/>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42" descr="ro.png">
              <a:extLst>
                <a:ext uri="{FF2B5EF4-FFF2-40B4-BE49-F238E27FC236}">
                  <a16:creationId xmlns:a16="http://schemas.microsoft.com/office/drawing/2014/main" id="{8F9A4313-9BFB-6EA0-495E-7804C608F3E5}"/>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43" descr="se.png">
              <a:extLst>
                <a:ext uri="{FF2B5EF4-FFF2-40B4-BE49-F238E27FC236}">
                  <a16:creationId xmlns:a16="http://schemas.microsoft.com/office/drawing/2014/main" id="{77356E2B-E3D3-E2F0-1778-1CC87570989C}"/>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44" descr="uk.png">
              <a:extLst>
                <a:ext uri="{FF2B5EF4-FFF2-40B4-BE49-F238E27FC236}">
                  <a16:creationId xmlns:a16="http://schemas.microsoft.com/office/drawing/2014/main" id="{4B690478-3605-0654-56A3-4E692D800EFA}"/>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45" descr="ca.png">
              <a:extLst>
                <a:ext uri="{FF2B5EF4-FFF2-40B4-BE49-F238E27FC236}">
                  <a16:creationId xmlns:a16="http://schemas.microsoft.com/office/drawing/2014/main" id="{A9C62DFD-1A99-2B07-A128-6C7F61E2C6AD}"/>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46">
              <a:extLst>
                <a:ext uri="{FF2B5EF4-FFF2-40B4-BE49-F238E27FC236}">
                  <a16:creationId xmlns:a16="http://schemas.microsoft.com/office/drawing/2014/main" id="{6FA90998-B5E2-0469-AD63-D69056015888}"/>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47" descr="si.png">
              <a:extLst>
                <a:ext uri="{FF2B5EF4-FFF2-40B4-BE49-F238E27FC236}">
                  <a16:creationId xmlns:a16="http://schemas.microsoft.com/office/drawing/2014/main" id="{F669CC25-9D63-04A8-82C6-40BFF90C6DF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03748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2"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35" descr="PPT_Header02" hidden="1">
            <a:extLst>
              <a:ext uri="{FF2B5EF4-FFF2-40B4-BE49-F238E27FC236}">
                <a16:creationId xmlns:a16="http://schemas.microsoft.com/office/drawing/2014/main" id="{574C2077-DDEA-6F27-D12B-470A9A839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F71ADC6B-BA7A-D1D7-3782-9FF65A00DB64}"/>
              </a:ext>
            </a:extLst>
          </p:cNvPr>
          <p:cNvSpPr>
            <a:spLocks noGrp="1" noChangeArrowheads="1"/>
          </p:cNvSpPr>
          <p:nvPr>
            <p:ph type="body" idx="1"/>
          </p:nvPr>
        </p:nvSpPr>
        <p:spPr bwMode="auto">
          <a:xfrm>
            <a:off x="217488" y="882650"/>
            <a:ext cx="117649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2532" name="Picture 33">
            <a:extLst>
              <a:ext uri="{FF2B5EF4-FFF2-40B4-BE49-F238E27FC236}">
                <a16:creationId xmlns:a16="http://schemas.microsoft.com/office/drawing/2014/main" id="{369701B6-EC58-1D49-3DCE-C2A5FE8D713B}"/>
              </a:ext>
            </a:extLst>
          </p:cNvPr>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8">
            <a:extLst>
              <a:ext uri="{FF2B5EF4-FFF2-40B4-BE49-F238E27FC236}">
                <a16:creationId xmlns:a16="http://schemas.microsoft.com/office/drawing/2014/main" id="{A37C4D36-C071-034B-89C7-F9C4E166A45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4E8D930-ABC3-CA4C-9EF9-B7F1AAE6DCB0}"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2534" name="Title Placeholder 2">
            <a:extLst>
              <a:ext uri="{FF2B5EF4-FFF2-40B4-BE49-F238E27FC236}">
                <a16:creationId xmlns:a16="http://schemas.microsoft.com/office/drawing/2014/main" id="{72E3CBD7-24F5-E017-E201-551E5B31FB1E}"/>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2535" name="Picture 37">
            <a:extLst>
              <a:ext uri="{FF2B5EF4-FFF2-40B4-BE49-F238E27FC236}">
                <a16:creationId xmlns:a16="http://schemas.microsoft.com/office/drawing/2014/main" id="{6E56F003-AD9E-CDCE-9D79-2C41668BD2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5AA532EF-D566-C692-ECF1-26AEE50B087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22537" name="Group 166">
            <a:extLst>
              <a:ext uri="{FF2B5EF4-FFF2-40B4-BE49-F238E27FC236}">
                <a16:creationId xmlns:a16="http://schemas.microsoft.com/office/drawing/2014/main" id="{35294442-AE0C-D426-CE51-2AF53F5BFDD5}"/>
              </a:ext>
            </a:extLst>
          </p:cNvPr>
          <p:cNvGrpSpPr>
            <a:grpSpLocks/>
          </p:cNvGrpSpPr>
          <p:nvPr userDrawn="1"/>
        </p:nvGrpSpPr>
        <p:grpSpPr bwMode="auto">
          <a:xfrm>
            <a:off x="227013" y="6572250"/>
            <a:ext cx="9280525" cy="144463"/>
            <a:chOff x="226688" y="6572055"/>
            <a:chExt cx="9280921" cy="144114"/>
          </a:xfrm>
        </p:grpSpPr>
        <p:pic>
          <p:nvPicPr>
            <p:cNvPr id="22538" name="Picture 167" descr="at.png">
              <a:extLst>
                <a:ext uri="{FF2B5EF4-FFF2-40B4-BE49-F238E27FC236}">
                  <a16:creationId xmlns:a16="http://schemas.microsoft.com/office/drawing/2014/main" id="{93CBCC73-5661-D3E6-7A6E-0D6ACB2CCE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68" descr="be.png">
              <a:extLst>
                <a:ext uri="{FF2B5EF4-FFF2-40B4-BE49-F238E27FC236}">
                  <a16:creationId xmlns:a16="http://schemas.microsoft.com/office/drawing/2014/main" id="{F92E3733-B8CB-F32B-6355-3CDE8792E7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9" descr="ch.png">
              <a:extLst>
                <a:ext uri="{FF2B5EF4-FFF2-40B4-BE49-F238E27FC236}">
                  <a16:creationId xmlns:a16="http://schemas.microsoft.com/office/drawing/2014/main" id="{5BC61FFB-5CC4-6B71-CC1D-5C483AC95C5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0" descr="cz.png">
              <a:extLst>
                <a:ext uri="{FF2B5EF4-FFF2-40B4-BE49-F238E27FC236}">
                  <a16:creationId xmlns:a16="http://schemas.microsoft.com/office/drawing/2014/main" id="{321A9FDD-008F-6FF4-81C0-64BF1B9CAF6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1" descr="de.png">
              <a:extLst>
                <a:ext uri="{FF2B5EF4-FFF2-40B4-BE49-F238E27FC236}">
                  <a16:creationId xmlns:a16="http://schemas.microsoft.com/office/drawing/2014/main" id="{BB99FF12-F1BB-10D0-5DCC-FA22BB37D90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2" descr="dk.png">
              <a:extLst>
                <a:ext uri="{FF2B5EF4-FFF2-40B4-BE49-F238E27FC236}">
                  <a16:creationId xmlns:a16="http://schemas.microsoft.com/office/drawing/2014/main" id="{1C5E26A5-6DFB-28A5-195E-531D389B94E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3" descr="ee.png">
              <a:extLst>
                <a:ext uri="{FF2B5EF4-FFF2-40B4-BE49-F238E27FC236}">
                  <a16:creationId xmlns:a16="http://schemas.microsoft.com/office/drawing/2014/main" id="{0C48029B-8090-290E-007A-9AC716CA053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4" descr="es.png">
              <a:extLst>
                <a:ext uri="{FF2B5EF4-FFF2-40B4-BE49-F238E27FC236}">
                  <a16:creationId xmlns:a16="http://schemas.microsoft.com/office/drawing/2014/main" id="{9F92DAA5-4BAD-378F-6403-F70FBFF5D2D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75" descr="fi.png">
              <a:extLst>
                <a:ext uri="{FF2B5EF4-FFF2-40B4-BE49-F238E27FC236}">
                  <a16:creationId xmlns:a16="http://schemas.microsoft.com/office/drawing/2014/main" id="{5950D2AC-3AEF-A744-502A-885BDDEE7DD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76" descr="fr.png">
              <a:extLst>
                <a:ext uri="{FF2B5EF4-FFF2-40B4-BE49-F238E27FC236}">
                  <a16:creationId xmlns:a16="http://schemas.microsoft.com/office/drawing/2014/main" id="{FF13AD4C-1F7A-D06F-5AD8-B7A4DEC9D21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77" descr="gr.png">
              <a:extLst>
                <a:ext uri="{FF2B5EF4-FFF2-40B4-BE49-F238E27FC236}">
                  <a16:creationId xmlns:a16="http://schemas.microsoft.com/office/drawing/2014/main" id="{73356D26-F755-3A3B-5ABA-648141421B6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78" descr="hu.png">
              <a:extLst>
                <a:ext uri="{FF2B5EF4-FFF2-40B4-BE49-F238E27FC236}">
                  <a16:creationId xmlns:a16="http://schemas.microsoft.com/office/drawing/2014/main" id="{0C4B6992-805B-C8B2-F322-4B824711C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79" descr="ie.png">
              <a:extLst>
                <a:ext uri="{FF2B5EF4-FFF2-40B4-BE49-F238E27FC236}">
                  <a16:creationId xmlns:a16="http://schemas.microsoft.com/office/drawing/2014/main" id="{C4E41967-29D6-855B-5165-67739D4DCDE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80" descr="it.png">
              <a:extLst>
                <a:ext uri="{FF2B5EF4-FFF2-40B4-BE49-F238E27FC236}">
                  <a16:creationId xmlns:a16="http://schemas.microsoft.com/office/drawing/2014/main" id="{3713CB3E-70D3-1581-4724-FDE1E60F1F8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1" descr="lu.png">
              <a:extLst>
                <a:ext uri="{FF2B5EF4-FFF2-40B4-BE49-F238E27FC236}">
                  <a16:creationId xmlns:a16="http://schemas.microsoft.com/office/drawing/2014/main" id="{0994F35A-0728-1B06-CC5A-C702558035AD}"/>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82" descr="nl.png">
              <a:extLst>
                <a:ext uri="{FF2B5EF4-FFF2-40B4-BE49-F238E27FC236}">
                  <a16:creationId xmlns:a16="http://schemas.microsoft.com/office/drawing/2014/main" id="{EE957BCF-BC18-6550-F8E1-05247492F4AC}"/>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183" descr="no.png">
              <a:extLst>
                <a:ext uri="{FF2B5EF4-FFF2-40B4-BE49-F238E27FC236}">
                  <a16:creationId xmlns:a16="http://schemas.microsoft.com/office/drawing/2014/main" id="{62EB1111-FC77-F608-EB83-F58636A09040}"/>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184" descr="pl.png">
              <a:extLst>
                <a:ext uri="{FF2B5EF4-FFF2-40B4-BE49-F238E27FC236}">
                  <a16:creationId xmlns:a16="http://schemas.microsoft.com/office/drawing/2014/main" id="{613A7CF5-25E0-13F7-67FE-4CDD6B099374}"/>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185" descr="pt.png">
              <a:extLst>
                <a:ext uri="{FF2B5EF4-FFF2-40B4-BE49-F238E27FC236}">
                  <a16:creationId xmlns:a16="http://schemas.microsoft.com/office/drawing/2014/main" id="{34D9F17A-961D-329D-1A38-825149F932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86" descr="ro.png">
              <a:extLst>
                <a:ext uri="{FF2B5EF4-FFF2-40B4-BE49-F238E27FC236}">
                  <a16:creationId xmlns:a16="http://schemas.microsoft.com/office/drawing/2014/main" id="{C6E0EB13-5899-9299-9A48-131974453B1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87" descr="se.png">
              <a:extLst>
                <a:ext uri="{FF2B5EF4-FFF2-40B4-BE49-F238E27FC236}">
                  <a16:creationId xmlns:a16="http://schemas.microsoft.com/office/drawing/2014/main" id="{5A415D59-D96A-FA8B-311A-CB3AE67B66AE}"/>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188" descr="uk.png">
              <a:extLst>
                <a:ext uri="{FF2B5EF4-FFF2-40B4-BE49-F238E27FC236}">
                  <a16:creationId xmlns:a16="http://schemas.microsoft.com/office/drawing/2014/main" id="{39228654-C199-AE33-CFDE-281C6CF29336}"/>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189" descr="ca.png">
              <a:extLst>
                <a:ext uri="{FF2B5EF4-FFF2-40B4-BE49-F238E27FC236}">
                  <a16:creationId xmlns:a16="http://schemas.microsoft.com/office/drawing/2014/main" id="{8A12A56A-D795-C5CA-61FF-D2B435F227FA}"/>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90">
              <a:extLst>
                <a:ext uri="{FF2B5EF4-FFF2-40B4-BE49-F238E27FC236}">
                  <a16:creationId xmlns:a16="http://schemas.microsoft.com/office/drawing/2014/main" id="{CD050291-C373-5788-BED1-C0554A32573F}"/>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191" descr="si.png">
              <a:extLst>
                <a:ext uri="{FF2B5EF4-FFF2-40B4-BE49-F238E27FC236}">
                  <a16:creationId xmlns:a16="http://schemas.microsoft.com/office/drawing/2014/main" id="{9BCE4285-7A58-C3E0-0798-6DFAE15D3483}"/>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460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grida.lavrinovica@lzp.gov.lv"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45.svg"/><Relationship Id="rId2" Type="http://schemas.openxmlformats.org/officeDocument/2006/relationships/image" Target="../media/image70.png"/><Relationship Id="rId1" Type="http://schemas.openxmlformats.org/officeDocument/2006/relationships/slideLayout" Target="../slideLayouts/slideLayout14.xml"/><Relationship Id="rId6" Type="http://schemas.openxmlformats.org/officeDocument/2006/relationships/image" Target="../media/image74.png"/><Relationship Id="rId11" Type="http://schemas.openxmlformats.org/officeDocument/2006/relationships/image" Target="../media/image44.png"/><Relationship Id="rId5" Type="http://schemas.openxmlformats.org/officeDocument/2006/relationships/image" Target="../media/image73.png"/><Relationship Id="rId10" Type="http://schemas.openxmlformats.org/officeDocument/2006/relationships/hyperlink" Target="https://www.chips-ju.europa.eu/" TargetMode="External"/><Relationship Id="rId4" Type="http://schemas.openxmlformats.org/officeDocument/2006/relationships/image" Target="../media/image72.pn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79.png"/><Relationship Id="rId7" Type="http://schemas.openxmlformats.org/officeDocument/2006/relationships/image" Target="../media/image44.png"/><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hyperlink" Target="https://smart-networks.europa.eu/" TargetMode="External"/><Relationship Id="rId5" Type="http://schemas.openxmlformats.org/officeDocument/2006/relationships/image" Target="../media/image6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45.svg"/><Relationship Id="rId3" Type="http://schemas.openxmlformats.org/officeDocument/2006/relationships/image" Target="../media/image82.png"/><Relationship Id="rId7" Type="http://schemas.openxmlformats.org/officeDocument/2006/relationships/image" Target="../media/image61.png"/><Relationship Id="rId12" Type="http://schemas.openxmlformats.org/officeDocument/2006/relationships/image" Target="../media/image89.png"/><Relationship Id="rId17" Type="http://schemas.openxmlformats.org/officeDocument/2006/relationships/image" Target="../media/image44.png"/><Relationship Id="rId2" Type="http://schemas.openxmlformats.org/officeDocument/2006/relationships/image" Target="../media/image81.png"/><Relationship Id="rId16" Type="http://schemas.openxmlformats.org/officeDocument/2006/relationships/hyperlink" Target="https://eurohpc-ju.europa.eu/index_en" TargetMode="External"/><Relationship Id="rId1" Type="http://schemas.openxmlformats.org/officeDocument/2006/relationships/slideLayout" Target="../slideLayouts/slideLayout14.xml"/><Relationship Id="rId6" Type="http://schemas.openxmlformats.org/officeDocument/2006/relationships/image" Target="../media/image79.png"/><Relationship Id="rId11" Type="http://schemas.openxmlformats.org/officeDocument/2006/relationships/image" Target="../media/image88.svg"/><Relationship Id="rId5" Type="http://schemas.openxmlformats.org/officeDocument/2006/relationships/image" Target="../media/image84.pn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svg"/><Relationship Id="rId14"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adr-association.e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hyperlink" Target="https://ec.europa.eu/info/funding-tenders/opportunities/docs/2021-2027/horizon/wp-call/2023-2024/wp-7-digital-industry-and-space_horizon-2023-2024_en.pdf" TargetMode="External"/><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svg"/><Relationship Id="rId11" Type="http://schemas.openxmlformats.org/officeDocument/2006/relationships/image" Target="../media/image45.sv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svg"/><Relationship Id="rId9" Type="http://schemas.openxmlformats.org/officeDocument/2006/relationships/hyperlink" Target="https://research-and-innovation.ec.europa.eu/funding/funding-opportunities/funding-programmes-and-open-calls/horizon-europe/cluster-4-digital-industry-and-space_en"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research-and-innovation.ec.europa.eu/document/download/04162ca0-b5db-4773-bd47-d75ff1af1723_en?filename=ec_rtd_candidate-list-european-partnerships.pdf"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hyperlink" Target="https://cordis.europa.eu/search?q=contenttype%3D%27project%27%20AND%20%2Fproject%2Frelations%2Fassociations%2FrelatedMasterCall%2Fcall%2Fidentifier%3D%27HORIZON-CL4-2023-DATA-01%27&amp;p=1&amp;num=10&amp;srt=Relevance:decreasing"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hyperlink" Target="https://cordis.europa.eu/search?q=contenttype%3D%27project%27%20AND%20%2Fproject%2Frelations%2Fassociations%2FrelatedMasterCall%2Fcall%2Fidentifier%3D%27HORIZON-CL4-2023-DIGITAL-EMERGING-01%27&amp;p=1&amp;num=10&amp;srt=Relevance:decreasing"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hyperlink" Target="https://cordis.europa.eu/search?q=contenttype%3D%27project%27%20AND%20%2Fproject%2Frelations%2Fassociations%2FrelatedMasterCall%2Fcall%2Fidentifier%3D%27HORIZON-CL4-2023-DIGITAL-EMERGING-01-CNECT%27&amp;p=1&amp;num=10&amp;srt=Relevance:decreasing"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hyperlink" Target="https://cordis.europa.eu/search?q=contenttype%3D%27project%27%20AND%20%2Fproject%2Frelations%2Fassociations%2FrelatedMasterCall%2Fcall%2Fidentifier%3D%27HORIZON-CL4-2023-HUMAN-01%27&amp;p=1&amp;num=10&amp;srt=Relevance:decreasing"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hyperlink" Target="https://cordis.europa.eu/search?q=contenttype%3D%27project%27%20AND%20%2Fproject%2Frelations%2Fassociations%2FrelatedMasterCall%2Fcall%2Fidentifier%3D%27HORIZON-CL4-2023-HUMAN-01%27&amp;p=1&amp;num=10&amp;srt=Relevance:decreasing"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hyperlink" Target="https://cordis.europa.eu/search?q=contenttype%3D%27project%27%20AND%20%2Fproject%2Frelations%2Fassociations%2FrelatedMasterCall%2Fcall%2Fidentifier%3D%27HORIZON-CL4-2023-HUMAN-01-CNECT%27&amp;p=1&amp;num=10&amp;srt=Relevance:decreasing"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hyperlink" Target="https://cordis.europa.eu/search?q=contenttype%3D%27project%27%20AND%20%2Fproject%2Frelations%2Fassociations%2FrelatedMasterCall%2Fcall%2Fidentifier%3D%27HORIZON-CL4-2023-HUMAN-01-CNECT%27&amp;p=1&amp;num=10&amp;srt=Relevance:decreasing"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hyperlink" Target="https://research-and-innovation.ec.europa.eu/document/download/0fcf06ea-c242-44a6-b2cb-daed39584996_en?filename=com_2024_98_1_en_act_part1.pdf" TargetMode="External"/><Relationship Id="rId1" Type="http://schemas.openxmlformats.org/officeDocument/2006/relationships/slideLayout" Target="../slideLayouts/slideLayout14.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hyperlink" Target="https://www.esa.int/" TargetMode="External"/><Relationship Id="rId4" Type="http://schemas.openxmlformats.org/officeDocument/2006/relationships/hyperlink" Target="https://defence-industry-space.ec.europa.eu/eu-space/research-development-and-innovation/orbit-demonstration-and-validation-iodiov_e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erf2025.eu/" TargetMode="External"/><Relationship Id="rId13" Type="http://schemas.openxmlformats.org/officeDocument/2006/relationships/image" Target="../media/image63.svg"/><Relationship Id="rId3" Type="http://schemas.openxmlformats.org/officeDocument/2006/relationships/hyperlink" Target="https://www.ffg.at/en/europe/heu/events/cl4_2025-03-19" TargetMode="External"/><Relationship Id="rId7" Type="http://schemas.openxmlformats.org/officeDocument/2006/relationships/image" Target="../media/image110.jpeg"/><Relationship Id="rId12"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eurohpcsummit.eu/" TargetMode="External"/><Relationship Id="rId11" Type="http://schemas.openxmlformats.org/officeDocument/2006/relationships/hyperlink" Target="https://research-innovation-community.ec.europa.eu/events/9ds9jXc5ca1xdrdJ5dEGI/overview" TargetMode="External"/><Relationship Id="rId5" Type="http://schemas.openxmlformats.org/officeDocument/2006/relationships/image" Target="../media/image109.png"/><Relationship Id="rId15" Type="http://schemas.openxmlformats.org/officeDocument/2006/relationships/hyperlink" Target="https://eurotech-universities.eu/news-and-events/events/engineering-the-clean-industrial-deal/" TargetMode="External"/><Relationship Id="rId10" Type="http://schemas.openxmlformats.org/officeDocument/2006/relationships/hyperlink" Target="https://erf2025.eu/project-idea-checks/" TargetMode="External"/><Relationship Id="rId4" Type="http://schemas.openxmlformats.org/officeDocument/2006/relationships/image" Target="../media/image108.jpeg"/><Relationship Id="rId9" Type="http://schemas.openxmlformats.org/officeDocument/2006/relationships/image" Target="../media/image111.PNG"/><Relationship Id="rId1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15.jpeg"/><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tiff"/><Relationship Id="rId2" Type="http://schemas.openxmlformats.org/officeDocument/2006/relationships/notesSlide" Target="../notesSlides/notesSlide3.xml"/><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Layout" Target="../slideLayouts/slideLayout14.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19" Type="http://schemas.openxmlformats.org/officeDocument/2006/relationships/image" Target="../media/image62.pn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7E6FE0F-0B94-E0D2-3413-92D5536D2E75}"/>
              </a:ext>
            </a:extLst>
          </p:cNvPr>
          <p:cNvSpPr txBox="1"/>
          <p:nvPr/>
        </p:nvSpPr>
        <p:spPr>
          <a:xfrm>
            <a:off x="550624" y="4873869"/>
            <a:ext cx="6975952" cy="1449727"/>
          </a:xfrm>
          <a:prstGeom prst="rect">
            <a:avLst/>
          </a:prstGeom>
        </p:spPr>
        <p:txBody>
          <a:bodyPr vert="horz" lIns="91440" tIns="45720" rIns="91440" bIns="45720" rtlCol="0" anchor="t">
            <a:noAutofit/>
          </a:bodyPr>
          <a:lstStyle/>
          <a:p>
            <a:pPr marL="0" marR="0" lvl="0" indent="0" algn="ctr" fontAlgn="auto">
              <a:spcBef>
                <a:spcPct val="0"/>
              </a:spcBef>
              <a:spcAft>
                <a:spcPts val="600"/>
              </a:spcAft>
              <a:buClrTx/>
              <a:buSzTx/>
              <a:tabLst/>
              <a:defRPr/>
            </a:pPr>
            <a:r>
              <a:rPr lang="lv-LV"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Digitālās inovācijas: “Apvārsnis Eiropa” </a:t>
            </a:r>
          </a:p>
          <a:p>
            <a:pPr marL="0" marR="0" lvl="0" indent="0" algn="ctr" fontAlgn="auto">
              <a:spcBef>
                <a:spcPct val="0"/>
              </a:spcBef>
              <a:spcAft>
                <a:spcPts val="600"/>
              </a:spcAft>
              <a:buClrTx/>
              <a:buSzTx/>
              <a:tabLst/>
              <a:defRPr/>
            </a:pPr>
            <a:r>
              <a:rPr lang="lv-LV"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4. klastera iespējas</a:t>
            </a:r>
            <a:endParaRPr lang="lv-LV" sz="2800" b="1" cap="all" noProof="0"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6B214763-F013-8210-27C4-1F4FB96C5B54}"/>
              </a:ext>
            </a:extLst>
          </p:cNvPr>
          <p:cNvSpPr/>
          <p:nvPr/>
        </p:nvSpPr>
        <p:spPr>
          <a:xfrm>
            <a:off x="6748272" y="4780420"/>
            <a:ext cx="4988656" cy="1465973"/>
          </a:xfrm>
          <a:prstGeom prst="rect">
            <a:avLst/>
          </a:prstGeom>
        </p:spPr>
        <p:txBody>
          <a:bodyPr vert="horz" lIns="91440" tIns="45720" rIns="91440" bIns="45720" rtlCol="0">
            <a:normAutofit fontScale="92500" lnSpcReduction="10000"/>
          </a:bodyPr>
          <a:lstStyle/>
          <a:p>
            <a:pPr algn="r">
              <a:lnSpc>
                <a:spcPct val="90000"/>
              </a:lnSpc>
              <a:spcAft>
                <a:spcPts val="600"/>
              </a:spcAft>
              <a:defRPr/>
            </a:pPr>
            <a:r>
              <a:rPr lang="en-US" altLang="lv-LV" b="1" dirty="0" err="1">
                <a:latin typeface="Verdana" panose="020B0604030504040204" pitchFamily="34" charset="0"/>
                <a:ea typeface="Verdana" panose="020B0604030504040204" pitchFamily="34" charset="0"/>
                <a:cs typeface="Verdana" panose="020B0604030504040204" pitchFamily="34" charset="0"/>
              </a:rPr>
              <a:t>Ingr</a:t>
            </a:r>
            <a:r>
              <a:rPr lang="lv-LV" altLang="lv-LV" b="1" dirty="0" err="1">
                <a:latin typeface="Verdana" panose="020B0604030504040204" pitchFamily="34" charset="0"/>
                <a:ea typeface="Verdana" panose="020B0604030504040204" pitchFamily="34" charset="0"/>
                <a:cs typeface="Verdana" panose="020B0604030504040204" pitchFamily="34" charset="0"/>
              </a:rPr>
              <a:t>ī</a:t>
            </a:r>
            <a:r>
              <a:rPr lang="en-US" altLang="lv-LV" b="1" dirty="0">
                <a:latin typeface="Verdana" panose="020B0604030504040204" pitchFamily="34" charset="0"/>
                <a:ea typeface="Verdana" panose="020B0604030504040204" pitchFamily="34" charset="0"/>
                <a:cs typeface="Verdana" panose="020B0604030504040204" pitchFamily="34" charset="0"/>
              </a:rPr>
              <a:t>da </a:t>
            </a:r>
            <a:r>
              <a:rPr lang="en-US" altLang="lv-LV" b="1" dirty="0" err="1">
                <a:latin typeface="Verdana" panose="020B0604030504040204" pitchFamily="34" charset="0"/>
                <a:ea typeface="Verdana" panose="020B0604030504040204" pitchFamily="34" charset="0"/>
                <a:cs typeface="Verdana" panose="020B0604030504040204" pitchFamily="34" charset="0"/>
              </a:rPr>
              <a:t>Lavrinovi</a:t>
            </a:r>
            <a:r>
              <a:rPr lang="lv-LV" altLang="lv-LV" b="1" dirty="0" err="1">
                <a:latin typeface="Verdana" panose="020B0604030504040204" pitchFamily="34" charset="0"/>
                <a:ea typeface="Verdana" panose="020B0604030504040204" pitchFamily="34" charset="0"/>
                <a:cs typeface="Verdana" panose="020B0604030504040204" pitchFamily="34" charset="0"/>
              </a:rPr>
              <a:t>č</a:t>
            </a:r>
            <a:r>
              <a:rPr lang="en-US" altLang="lv-LV" b="1" dirty="0">
                <a:latin typeface="Verdana" panose="020B0604030504040204" pitchFamily="34" charset="0"/>
                <a:ea typeface="Verdana" panose="020B0604030504040204" pitchFamily="34" charset="0"/>
                <a:cs typeface="Verdana" panose="020B0604030504040204" pitchFamily="34" charset="0"/>
              </a:rPr>
              <a:t>a, </a:t>
            </a:r>
            <a:r>
              <a:rPr lang="en-US" altLang="lv-LV" b="1" dirty="0" err="1">
                <a:latin typeface="Verdana" panose="020B0604030504040204" pitchFamily="34" charset="0"/>
                <a:ea typeface="Verdana" panose="020B0604030504040204" pitchFamily="34" charset="0"/>
                <a:cs typeface="Verdana" panose="020B0604030504040204" pitchFamily="34" charset="0"/>
              </a:rPr>
              <a:t>Dr.sc.ing</a:t>
            </a:r>
            <a:r>
              <a:rPr lang="en-US" altLang="lv-LV" b="1" dirty="0">
                <a:latin typeface="Verdana" panose="020B0604030504040204" pitchFamily="34" charset="0"/>
                <a:ea typeface="Verdana" panose="020B0604030504040204" pitchFamily="34" charset="0"/>
                <a:cs typeface="Verdana" panose="020B0604030504040204" pitchFamily="34" charset="0"/>
              </a:rPr>
              <a:t>.</a:t>
            </a:r>
          </a:p>
          <a:p>
            <a:pPr algn="r">
              <a:lnSpc>
                <a:spcPct val="90000"/>
              </a:lnSpc>
              <a:spcAft>
                <a:spcPts val="600"/>
              </a:spcAft>
              <a:defRPr/>
            </a:pPr>
            <a:r>
              <a:rPr lang="en-US" altLang="lv-LV" dirty="0" err="1">
                <a:latin typeface="Verdana" panose="020B0604030504040204" pitchFamily="34" charset="0"/>
                <a:ea typeface="Verdana" panose="020B0604030504040204" pitchFamily="34" charset="0"/>
                <a:cs typeface="Verdana" panose="020B0604030504040204" pitchFamily="34" charset="0"/>
              </a:rPr>
              <a:t>Apvārsnis</a:t>
            </a:r>
            <a:r>
              <a:rPr lang="en-US" altLang="lv-LV" dirty="0">
                <a:latin typeface="Verdana" panose="020B0604030504040204" pitchFamily="34" charset="0"/>
                <a:ea typeface="Verdana" panose="020B0604030504040204" pitchFamily="34" charset="0"/>
                <a:cs typeface="Verdana" panose="020B0604030504040204" pitchFamily="34" charset="0"/>
              </a:rPr>
              <a:t> </a:t>
            </a:r>
            <a:r>
              <a:rPr lang="en-US" altLang="lv-LV" dirty="0" err="1">
                <a:latin typeface="Verdana" panose="020B0604030504040204" pitchFamily="34" charset="0"/>
                <a:ea typeface="Verdana" panose="020B0604030504040204" pitchFamily="34" charset="0"/>
                <a:cs typeface="Verdana" panose="020B0604030504040204" pitchFamily="34" charset="0"/>
              </a:rPr>
              <a:t>Eiropa</a:t>
            </a:r>
            <a:r>
              <a:rPr lang="en-US" altLang="lv-LV" dirty="0">
                <a:latin typeface="Verdana" panose="020B0604030504040204" pitchFamily="34" charset="0"/>
                <a:ea typeface="Verdana" panose="020B0604030504040204" pitchFamily="34" charset="0"/>
                <a:cs typeface="Verdana" panose="020B0604030504040204" pitchFamily="34" charset="0"/>
              </a:rPr>
              <a:t> </a:t>
            </a:r>
          </a:p>
          <a:p>
            <a:pPr algn="r">
              <a:lnSpc>
                <a:spcPct val="90000"/>
              </a:lnSpc>
              <a:spcAft>
                <a:spcPts val="600"/>
              </a:spcAft>
              <a:defRPr/>
            </a:pPr>
            <a:r>
              <a:rPr lang="en-US" altLang="lv-LV" dirty="0" err="1">
                <a:latin typeface="Verdana" panose="020B0604030504040204" pitchFamily="34" charset="0"/>
                <a:ea typeface="Verdana" panose="020B0604030504040204" pitchFamily="34" charset="0"/>
                <a:cs typeface="Verdana" panose="020B0604030504040204" pitchFamily="34" charset="0"/>
              </a:rPr>
              <a:t>Nacionālā</a:t>
            </a:r>
            <a:r>
              <a:rPr lang="en-US" altLang="lv-LV" dirty="0">
                <a:latin typeface="Verdana" panose="020B0604030504040204" pitchFamily="34" charset="0"/>
                <a:ea typeface="Verdana" panose="020B0604030504040204" pitchFamily="34" charset="0"/>
                <a:cs typeface="Verdana" panose="020B0604030504040204" pitchFamily="34" charset="0"/>
              </a:rPr>
              <a:t> </a:t>
            </a:r>
            <a:r>
              <a:rPr lang="en-US" altLang="lv-LV" dirty="0" err="1">
                <a:latin typeface="Verdana" panose="020B0604030504040204" pitchFamily="34" charset="0"/>
                <a:ea typeface="Verdana" panose="020B0604030504040204" pitchFamily="34" charset="0"/>
                <a:cs typeface="Verdana" panose="020B0604030504040204" pitchFamily="34" charset="0"/>
              </a:rPr>
              <a:t>kontaktpunkta</a:t>
            </a:r>
            <a:endParaRPr lang="en-US" altLang="lv-LV" dirty="0">
              <a:latin typeface="Verdana" panose="020B0604030504040204" pitchFamily="34" charset="0"/>
              <a:ea typeface="Verdana" panose="020B0604030504040204" pitchFamily="34" charset="0"/>
              <a:cs typeface="Verdana" panose="020B0604030504040204" pitchFamily="34" charset="0"/>
            </a:endParaRPr>
          </a:p>
          <a:p>
            <a:pPr algn="r">
              <a:lnSpc>
                <a:spcPct val="90000"/>
              </a:lnSpc>
              <a:spcAft>
                <a:spcPts val="600"/>
              </a:spcAft>
              <a:defRPr/>
            </a:pPr>
            <a:r>
              <a:rPr lang="en-US" altLang="lv-LV" dirty="0" err="1">
                <a:latin typeface="Verdana" panose="020B0604030504040204" pitchFamily="34" charset="0"/>
                <a:ea typeface="Verdana" panose="020B0604030504040204" pitchFamily="34" charset="0"/>
                <a:cs typeface="Verdana" panose="020B0604030504040204" pitchFamily="34" charset="0"/>
              </a:rPr>
              <a:t>Vecākā</a:t>
            </a:r>
            <a:r>
              <a:rPr lang="en-US" altLang="lv-LV" dirty="0">
                <a:latin typeface="Verdana" panose="020B0604030504040204" pitchFamily="34" charset="0"/>
                <a:ea typeface="Verdana" panose="020B0604030504040204" pitchFamily="34" charset="0"/>
                <a:cs typeface="Verdana" panose="020B0604030504040204" pitchFamily="34" charset="0"/>
              </a:rPr>
              <a:t> </a:t>
            </a:r>
            <a:r>
              <a:rPr lang="en-US" altLang="lv-LV" dirty="0" err="1">
                <a:latin typeface="Verdana" panose="020B0604030504040204" pitchFamily="34" charset="0"/>
                <a:ea typeface="Verdana" panose="020B0604030504040204" pitchFamily="34" charset="0"/>
                <a:cs typeface="Verdana" panose="020B0604030504040204" pitchFamily="34" charset="0"/>
              </a:rPr>
              <a:t>eksperte</a:t>
            </a:r>
            <a:r>
              <a:rPr lang="en-US" altLang="lv-LV" dirty="0">
                <a:latin typeface="Verdana" panose="020B0604030504040204" pitchFamily="34" charset="0"/>
                <a:ea typeface="Verdana" panose="020B0604030504040204" pitchFamily="34" charset="0"/>
                <a:cs typeface="Verdana" panose="020B0604030504040204" pitchFamily="34" charset="0"/>
              </a:rPr>
              <a:t>(CL3, CL4)</a:t>
            </a:r>
          </a:p>
          <a:p>
            <a:pPr algn="r">
              <a:lnSpc>
                <a:spcPct val="90000"/>
              </a:lnSpc>
              <a:spcAft>
                <a:spcPts val="600"/>
              </a:spcAft>
              <a:defRPr/>
            </a:pPr>
            <a:r>
              <a:rPr lang="en-US" altLang="lv-LV" dirty="0">
                <a:latin typeface="Verdana" panose="020B0604030504040204" pitchFamily="34" charset="0"/>
                <a:ea typeface="Verdana" panose="020B0604030504040204" pitchFamily="34" charset="0"/>
                <a:cs typeface="Verdana" panose="020B0604030504040204" pitchFamily="34" charset="0"/>
                <a:hlinkClick r:id="rId3"/>
              </a:rPr>
              <a:t>ingrida.lavrinovica@lzp.gov.lv</a:t>
            </a:r>
            <a:r>
              <a:rPr lang="en-US" altLang="lv-LV" dirty="0">
                <a:latin typeface="Verdana" panose="020B0604030504040204" pitchFamily="34" charset="0"/>
                <a:ea typeface="Verdana" panose="020B0604030504040204" pitchFamily="34" charset="0"/>
                <a:cs typeface="Verdana" panose="020B0604030504040204" pitchFamily="34" charset="0"/>
              </a:rPr>
              <a:t> </a:t>
            </a:r>
          </a:p>
        </p:txBody>
      </p:sp>
      <p:sp>
        <p:nvSpPr>
          <p:cNvPr id="9" name="Rectangle 8">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futuristic digital-industrial-space themed header image. The image features a high-tech cityscape with neon-lit skyscrapers, industrial robotic arms assembling advanced machinery, and a deep space backdrop with planets, stars, and a glowing nebula. The color scheme consists of cool blues, purples, and metallic silvers, with dynamic lighting effects. The composition blends cyberpunk aesthetics with sleek, modern industrial design, creating a seamless transition between technology, industry, and space.">
            <a:extLst>
              <a:ext uri="{FF2B5EF4-FFF2-40B4-BE49-F238E27FC236}">
                <a16:creationId xmlns:a16="http://schemas.microsoft.com/office/drawing/2014/main" id="{086B26A3-8848-104D-6756-0E95B0A564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9" b="27549"/>
          <a:stretch/>
        </p:blipFill>
        <p:spPr bwMode="auto">
          <a:xfrm>
            <a:off x="2" y="0"/>
            <a:ext cx="12191998" cy="462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22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C4BCB-21FB-791E-D8A2-10465504F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06D42-AFFC-0D41-2016-EFA30629FCE8}"/>
              </a:ext>
            </a:extLst>
          </p:cNvPr>
          <p:cNvSpPr>
            <a:spLocks noGrp="1"/>
          </p:cNvSpPr>
          <p:nvPr>
            <p:ph type="title"/>
          </p:nvPr>
        </p:nvSpPr>
        <p:spPr>
          <a:xfrm>
            <a:off x="563129" y="222316"/>
            <a:ext cx="11065740" cy="773501"/>
          </a:xfrm>
        </p:spPr>
        <p:txBody>
          <a:bodyPr>
            <a:normAutofit/>
          </a:bodyPr>
          <a:lstStyle/>
          <a:p>
            <a:pPr>
              <a:defRPr/>
            </a:pPr>
            <a:r>
              <a:rPr lang="en-US"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DIGITAL EMERGING </a:t>
            </a:r>
            <a:r>
              <a:rPr lang="lv-LV"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3" name="Title 1">
            <a:extLst>
              <a:ext uri="{FF2B5EF4-FFF2-40B4-BE49-F238E27FC236}">
                <a16:creationId xmlns:a16="http://schemas.microsoft.com/office/drawing/2014/main" id="{83D79806-02C4-1584-F654-43CEED957EDA}"/>
              </a:ext>
            </a:extLst>
          </p:cNvPr>
          <p:cNvSpPr txBox="1">
            <a:spLocks/>
          </p:cNvSpPr>
          <p:nvPr/>
        </p:nvSpPr>
        <p:spPr>
          <a:xfrm>
            <a:off x="563128" y="1120696"/>
            <a:ext cx="10643189" cy="77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a:t>
            </a:r>
            <a:r>
              <a:rPr lang="lv-LV"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4</a:t>
            </a: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a:t>
            </a:r>
            <a:r>
              <a:rPr lang="lv-LV"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 </a:t>
            </a: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Achieving open strategic autonomy in digital and emerging enabling technologies</a:t>
            </a:r>
          </a:p>
        </p:txBody>
      </p:sp>
      <p:sp>
        <p:nvSpPr>
          <p:cNvPr id="4" name="TextBox 3">
            <a:extLst>
              <a:ext uri="{FF2B5EF4-FFF2-40B4-BE49-F238E27FC236}">
                <a16:creationId xmlns:a16="http://schemas.microsoft.com/office/drawing/2014/main" id="{65F29A76-F760-2FE2-4DE8-B5A37F030A08}"/>
              </a:ext>
            </a:extLst>
          </p:cNvPr>
          <p:cNvSpPr txBox="1"/>
          <p:nvPr/>
        </p:nvSpPr>
        <p:spPr>
          <a:xfrm>
            <a:off x="563128" y="2019076"/>
            <a:ext cx="10643189" cy="356508"/>
          </a:xfrm>
          <a:prstGeom prst="rect">
            <a:avLst/>
          </a:prstGeom>
          <a:noFill/>
        </p:spPr>
        <p:txBody>
          <a:bodyPr wrap="square">
            <a:spAutoFit/>
          </a:bodyPr>
          <a:lstStyle/>
          <a:p>
            <a:pPr>
              <a:lnSpc>
                <a:spcPct val="120000"/>
              </a:lnSpc>
              <a:spcAft>
                <a:spcPts val="1200"/>
              </a:spcAft>
            </a:pPr>
            <a:r>
              <a:rPr lang="lv-LV" sz="1600" b="1" dirty="0">
                <a:solidFill>
                  <a:srgbClr val="7030A0"/>
                </a:solidFill>
                <a:latin typeface="Verdana" panose="020B0604030504040204" pitchFamily="34" charset="0"/>
                <a:ea typeface="Verdana" panose="020B0604030504040204" pitchFamily="34" charset="0"/>
                <a:cs typeface="Arial" panose="020B0604020202020204" pitchFamily="34" charset="0"/>
              </a:rPr>
              <a:t>Artificial Intelligence </a:t>
            </a:r>
            <a:r>
              <a:rPr lang="lv-LV" sz="1600" b="1" dirty="0" err="1">
                <a:solidFill>
                  <a:srgbClr val="7030A0"/>
                </a:solidFill>
                <a:latin typeface="Verdana" panose="020B0604030504040204" pitchFamily="34" charset="0"/>
                <a:ea typeface="Verdana" panose="020B0604030504040204" pitchFamily="34" charset="0"/>
                <a:cs typeface="Arial" panose="020B0604020202020204" pitchFamily="34" charset="0"/>
              </a:rPr>
              <a:t>in</a:t>
            </a:r>
            <a:r>
              <a:rPr lang="lv-LV" sz="1600" b="1" dirty="0">
                <a:solidFill>
                  <a:srgbClr val="7030A0"/>
                </a:solidFill>
                <a:latin typeface="Verdana" panose="020B0604030504040204" pitchFamily="34" charset="0"/>
                <a:ea typeface="Verdana" panose="020B0604030504040204" pitchFamily="34" charset="0"/>
                <a:cs typeface="Arial" panose="020B0604020202020204" pitchFamily="34" charset="0"/>
              </a:rPr>
              <a:t> </a:t>
            </a:r>
            <a:r>
              <a:rPr lang="lv-LV" sz="1600" b="1" dirty="0" err="1">
                <a:solidFill>
                  <a:srgbClr val="7030A0"/>
                </a:solidFill>
                <a:latin typeface="Verdana" panose="020B0604030504040204" pitchFamily="34" charset="0"/>
                <a:ea typeface="Verdana" panose="020B0604030504040204" pitchFamily="34" charset="0"/>
                <a:cs typeface="Arial" panose="020B0604020202020204" pitchFamily="34" charset="0"/>
              </a:rPr>
              <a:t>Science</a:t>
            </a:r>
            <a:endParaRPr lang="lv-LV" sz="1600" b="1" dirty="0">
              <a:solidFill>
                <a:srgbClr val="7030A0"/>
              </a:solidFill>
              <a:latin typeface="Verdana" panose="020B0604030504040204" pitchFamily="34" charset="0"/>
              <a:ea typeface="Verdana" panose="020B0604030504040204" pitchFamily="34" charset="0"/>
              <a:cs typeface="Arial" panose="020B0604020202020204" pitchFamily="34" charset="0"/>
            </a:endParaRPr>
          </a:p>
        </p:txBody>
      </p:sp>
      <p:graphicFrame>
        <p:nvGraphicFramePr>
          <p:cNvPr id="5" name="Content Placeholder 10">
            <a:extLst>
              <a:ext uri="{FF2B5EF4-FFF2-40B4-BE49-F238E27FC236}">
                <a16:creationId xmlns:a16="http://schemas.microsoft.com/office/drawing/2014/main" id="{82E0CBF0-47A8-4C9A-84B8-9638BF7399E3}"/>
              </a:ext>
            </a:extLst>
          </p:cNvPr>
          <p:cNvGraphicFramePr>
            <a:graphicFrameLocks/>
          </p:cNvGraphicFramePr>
          <p:nvPr>
            <p:extLst>
              <p:ext uri="{D42A27DB-BD31-4B8C-83A1-F6EECF244321}">
                <p14:modId xmlns:p14="http://schemas.microsoft.com/office/powerpoint/2010/main" val="845409525"/>
              </p:ext>
            </p:extLst>
          </p:nvPr>
        </p:nvGraphicFramePr>
        <p:xfrm>
          <a:off x="389544" y="2592052"/>
          <a:ext cx="11412911" cy="2395999"/>
        </p:xfrm>
        <a:graphic>
          <a:graphicData uri="http://schemas.openxmlformats.org/drawingml/2006/table">
            <a:tbl>
              <a:tblPr/>
              <a:tblGrid>
                <a:gridCol w="1881383">
                  <a:extLst>
                    <a:ext uri="{9D8B030D-6E8A-4147-A177-3AD203B41FA5}">
                      <a16:colId xmlns:a16="http://schemas.microsoft.com/office/drawing/2014/main" val="1425082869"/>
                    </a:ext>
                  </a:extLst>
                </a:gridCol>
                <a:gridCol w="693337">
                  <a:extLst>
                    <a:ext uri="{9D8B030D-6E8A-4147-A177-3AD203B41FA5}">
                      <a16:colId xmlns:a16="http://schemas.microsoft.com/office/drawing/2014/main" val="4087515589"/>
                    </a:ext>
                  </a:extLst>
                </a:gridCol>
                <a:gridCol w="3898760">
                  <a:extLst>
                    <a:ext uri="{9D8B030D-6E8A-4147-A177-3AD203B41FA5}">
                      <a16:colId xmlns:a16="http://schemas.microsoft.com/office/drawing/2014/main" val="20000"/>
                    </a:ext>
                  </a:extLst>
                </a:gridCol>
                <a:gridCol w="1798655">
                  <a:extLst>
                    <a:ext uri="{9D8B030D-6E8A-4147-A177-3AD203B41FA5}">
                      <a16:colId xmlns:a16="http://schemas.microsoft.com/office/drawing/2014/main" val="20001"/>
                    </a:ext>
                  </a:extLst>
                </a:gridCol>
                <a:gridCol w="1668026">
                  <a:extLst>
                    <a:ext uri="{9D8B030D-6E8A-4147-A177-3AD203B41FA5}">
                      <a16:colId xmlns:a16="http://schemas.microsoft.com/office/drawing/2014/main" val="20003"/>
                    </a:ext>
                  </a:extLst>
                </a:gridCol>
                <a:gridCol w="1472750">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918337">
                <a:tc>
                  <a:txBody>
                    <a:bodyPr/>
                    <a:lstStyle/>
                    <a:p>
                      <a:pPr algn="ctr" fontAlgn="b"/>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HORIZON-CL4-INDUSTRY-2025-01-DIGITAL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AI Foundation </a:t>
                      </a:r>
                      <a:r>
                        <a:rPr lang="en-US" sz="1300" kern="1200">
                          <a:solidFill>
                            <a:schemeClr val="tx1"/>
                          </a:solidFill>
                          <a:effectLst/>
                          <a:latin typeface="Verdana" panose="020B0604030504040204" pitchFamily="34" charset="0"/>
                          <a:ea typeface="Verdana" panose="020B0604030504040204" pitchFamily="34" charset="0"/>
                          <a:cs typeface="+mn-cs"/>
                        </a:rPr>
                        <a:t>models in science</a:t>
                      </a:r>
                      <a:endParaRPr lang="en-US" sz="1300" kern="1200" dirty="0">
                        <a:solidFill>
                          <a:schemeClr val="tx1"/>
                        </a:solidFill>
                        <a:effectLst/>
                        <a:latin typeface="Verdana" panose="020B0604030504040204" pitchFamily="34" charset="0"/>
                        <a:ea typeface="Verdana" panose="020B0604030504040204" pitchFamily="34" charset="0"/>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 to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 or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8059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HORIZON-CL4-INDUSTRY-2025-01-DIGITAL</a:t>
                      </a:r>
                    </a:p>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Facilitated cooperation for AI in Science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744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A1882E-1B61-C1CC-9CB0-919E5FC012FF}"/>
              </a:ext>
            </a:extLst>
          </p:cNvPr>
          <p:cNvSpPr>
            <a:spLocks noGrp="1"/>
          </p:cNvSpPr>
          <p:nvPr>
            <p:ph type="title"/>
          </p:nvPr>
        </p:nvSpPr>
        <p:spPr>
          <a:xfrm>
            <a:off x="569545" y="264083"/>
            <a:ext cx="10523986" cy="773501"/>
          </a:xfrm>
        </p:spPr>
        <p:txBody>
          <a:bodyPr>
            <a:normAutofit fontScale="90000"/>
          </a:bodyPr>
          <a:lstStyle/>
          <a:p>
            <a:pPr>
              <a:defRPr/>
            </a:pP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HUMAN-</a:t>
            </a:r>
            <a:r>
              <a:rPr lang="en-US" sz="2800" b="1" cap="all" dirty="0" err="1">
                <a:solidFill>
                  <a:srgbClr val="002060"/>
                </a:solidFill>
                <a:latin typeface="Verdana" panose="020B0604030504040204" pitchFamily="34" charset="0"/>
                <a:ea typeface="Verdana" panose="020B0604030504040204" pitchFamily="34" charset="0"/>
                <a:cs typeface="Arial" panose="020B0604020202020204" pitchFamily="34" charset="0"/>
              </a:rPr>
              <a:t>CENTRIc</a:t>
            </a: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 INNOVATION </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4" name="Title 1">
            <a:extLst>
              <a:ext uri="{FF2B5EF4-FFF2-40B4-BE49-F238E27FC236}">
                <a16:creationId xmlns:a16="http://schemas.microsoft.com/office/drawing/2014/main" id="{79A4996A-7F43-3A44-DA44-969F6FBB7C3D}"/>
              </a:ext>
            </a:extLst>
          </p:cNvPr>
          <p:cNvSpPr txBox="1">
            <a:spLocks/>
          </p:cNvSpPr>
          <p:nvPr/>
        </p:nvSpPr>
        <p:spPr>
          <a:xfrm>
            <a:off x="450343" y="1072856"/>
            <a:ext cx="11009654" cy="6183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6: Digital and industrial technologies driving human-centric innovation </a:t>
            </a:r>
          </a:p>
        </p:txBody>
      </p:sp>
      <p:sp>
        <p:nvSpPr>
          <p:cNvPr id="5" name="TextBox 4">
            <a:extLst>
              <a:ext uri="{FF2B5EF4-FFF2-40B4-BE49-F238E27FC236}">
                <a16:creationId xmlns:a16="http://schemas.microsoft.com/office/drawing/2014/main" id="{8B7E02E2-5301-314C-0D7B-EF081C4D1616}"/>
              </a:ext>
            </a:extLst>
          </p:cNvPr>
          <p:cNvSpPr txBox="1"/>
          <p:nvPr/>
        </p:nvSpPr>
        <p:spPr>
          <a:xfrm>
            <a:off x="450343" y="1761736"/>
            <a:ext cx="2886416" cy="338554"/>
          </a:xfrm>
          <a:prstGeom prst="rect">
            <a:avLst/>
          </a:prstGeom>
          <a:noFill/>
        </p:spPr>
        <p:txBody>
          <a:bodyPr wrap="square">
            <a:spAutoFit/>
          </a:bodyPr>
          <a:lstStyle/>
          <a:p>
            <a:pPr>
              <a:spcAft>
                <a:spcPts val="1200"/>
              </a:spcAft>
            </a:pP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Virtual Worlds</a:t>
            </a:r>
          </a:p>
        </p:txBody>
      </p:sp>
      <p:graphicFrame>
        <p:nvGraphicFramePr>
          <p:cNvPr id="6" name="Content Placeholder 10">
            <a:extLst>
              <a:ext uri="{FF2B5EF4-FFF2-40B4-BE49-F238E27FC236}">
                <a16:creationId xmlns:a16="http://schemas.microsoft.com/office/drawing/2014/main" id="{359BA2B6-4781-4F79-AA88-37BDF0D43F9F}"/>
              </a:ext>
            </a:extLst>
          </p:cNvPr>
          <p:cNvGraphicFramePr>
            <a:graphicFrameLocks/>
          </p:cNvGraphicFramePr>
          <p:nvPr>
            <p:extLst>
              <p:ext uri="{D42A27DB-BD31-4B8C-83A1-F6EECF244321}">
                <p14:modId xmlns:p14="http://schemas.microsoft.com/office/powerpoint/2010/main" val="4150727914"/>
              </p:ext>
            </p:extLst>
          </p:nvPr>
        </p:nvGraphicFramePr>
        <p:xfrm>
          <a:off x="389544" y="2302492"/>
          <a:ext cx="11412911" cy="3379046"/>
        </p:xfrm>
        <a:graphic>
          <a:graphicData uri="http://schemas.openxmlformats.org/drawingml/2006/table">
            <a:tbl>
              <a:tblPr/>
              <a:tblGrid>
                <a:gridCol w="1834347">
                  <a:extLst>
                    <a:ext uri="{9D8B030D-6E8A-4147-A177-3AD203B41FA5}">
                      <a16:colId xmlns:a16="http://schemas.microsoft.com/office/drawing/2014/main" val="1425082869"/>
                    </a:ext>
                  </a:extLst>
                </a:gridCol>
                <a:gridCol w="585290">
                  <a:extLst>
                    <a:ext uri="{9D8B030D-6E8A-4147-A177-3AD203B41FA5}">
                      <a16:colId xmlns:a16="http://schemas.microsoft.com/office/drawing/2014/main" val="4087515589"/>
                    </a:ext>
                  </a:extLst>
                </a:gridCol>
                <a:gridCol w="4425632">
                  <a:extLst>
                    <a:ext uri="{9D8B030D-6E8A-4147-A177-3AD203B41FA5}">
                      <a16:colId xmlns:a16="http://schemas.microsoft.com/office/drawing/2014/main" val="20000"/>
                    </a:ext>
                  </a:extLst>
                </a:gridCol>
                <a:gridCol w="1597688">
                  <a:extLst>
                    <a:ext uri="{9D8B030D-6E8A-4147-A177-3AD203B41FA5}">
                      <a16:colId xmlns:a16="http://schemas.microsoft.com/office/drawing/2014/main" val="20001"/>
                    </a:ext>
                  </a:extLst>
                </a:gridCol>
                <a:gridCol w="1627833">
                  <a:extLst>
                    <a:ext uri="{9D8B030D-6E8A-4147-A177-3AD203B41FA5}">
                      <a16:colId xmlns:a16="http://schemas.microsoft.com/office/drawing/2014/main" val="20003"/>
                    </a:ext>
                  </a:extLst>
                </a:gridCol>
                <a:gridCol w="1342121">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28928">
                <a:tc rowSpan="4">
                  <a:txBody>
                    <a:bodyPr/>
                    <a:lstStyle/>
                    <a:p>
                      <a:pPr algn="ctr" fontAlgn="b"/>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HORIZON-CL4-2025-03-HUMAN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Core technologies for virtual worlds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 to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11444">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Generative AI for Virtual Worlds:  Advanced technologies for better performance and hyper </a:t>
                      </a:r>
                      <a:r>
                        <a:rPr lang="en-US" sz="1300" kern="1200" dirty="0" err="1">
                          <a:solidFill>
                            <a:schemeClr val="tx1"/>
                          </a:solidFill>
                          <a:effectLst/>
                          <a:latin typeface="Verdana" panose="020B0604030504040204" pitchFamily="34" charset="0"/>
                          <a:ea typeface="Verdana" panose="020B0604030504040204" pitchFamily="34" charset="0"/>
                          <a:cs typeface="+mn-cs"/>
                        </a:rPr>
                        <a:t>personalised</a:t>
                      </a:r>
                      <a:r>
                        <a:rPr lang="en-US" sz="1300" kern="1200" dirty="0">
                          <a:solidFill>
                            <a:schemeClr val="tx1"/>
                          </a:solidFill>
                          <a:effectLst/>
                          <a:latin typeface="Verdana" panose="020B0604030504040204" pitchFamily="34" charset="0"/>
                          <a:ea typeface="Verdana" panose="020B0604030504040204" pitchFamily="34" charset="0"/>
                          <a:cs typeface="+mn-cs"/>
                        </a:rPr>
                        <a:t> and immersive experience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r>
                        <a:rPr lang="lv-LV"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to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 or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8893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Drive the evolution of the internet towards open and interoperable Web 4.0 and Virtual Worlds: building blocks in priority areas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64375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Specific support for the Virtual Worlds Partnership and the Web 4.0 initiative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r>
                        <a:rPr lang="lv-LV"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endPar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bl>
          </a:graphicData>
        </a:graphic>
      </p:graphicFrame>
    </p:spTree>
    <p:extLst>
      <p:ext uri="{BB962C8B-B14F-4D97-AF65-F5344CB8AC3E}">
        <p14:creationId xmlns:p14="http://schemas.microsoft.com/office/powerpoint/2010/main" val="401797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60BDC3-8C36-9BDA-B297-5E620461885E}"/>
              </a:ext>
            </a:extLst>
          </p:cNvPr>
          <p:cNvSpPr txBox="1"/>
          <p:nvPr/>
        </p:nvSpPr>
        <p:spPr>
          <a:xfrm>
            <a:off x="342145" y="1410460"/>
            <a:ext cx="10252828" cy="338554"/>
          </a:xfrm>
          <a:prstGeom prst="rect">
            <a:avLst/>
          </a:prstGeom>
          <a:noFill/>
        </p:spPr>
        <p:txBody>
          <a:bodyPr wrap="square">
            <a:spAutoFit/>
          </a:bodyPr>
          <a:lstStyle/>
          <a:p>
            <a:pPr>
              <a:spcAft>
                <a:spcPts val="1200"/>
              </a:spcAft>
            </a:pP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AI-</a:t>
            </a:r>
            <a:r>
              <a:rPr lang="en-US" sz="1600" b="1" dirty="0" err="1">
                <a:solidFill>
                  <a:srgbClr val="7030A0"/>
                </a:solidFill>
                <a:latin typeface="Verdana" panose="020B0604030504040204" pitchFamily="34" charset="0"/>
                <a:ea typeface="Verdana" panose="020B0604030504040204" pitchFamily="34" charset="0"/>
                <a:cs typeface="Arial" panose="020B0604020202020204" pitchFamily="34" charset="0"/>
              </a:rPr>
              <a:t>GenAI</a:t>
            </a: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 / Data / Robotics</a:t>
            </a:r>
          </a:p>
        </p:txBody>
      </p:sp>
      <p:sp>
        <p:nvSpPr>
          <p:cNvPr id="8" name="Title 1">
            <a:extLst>
              <a:ext uri="{FF2B5EF4-FFF2-40B4-BE49-F238E27FC236}">
                <a16:creationId xmlns:a16="http://schemas.microsoft.com/office/drawing/2014/main" id="{A7503952-7AB3-2E97-DDA6-1A23651908CB}"/>
              </a:ext>
            </a:extLst>
          </p:cNvPr>
          <p:cNvSpPr>
            <a:spLocks noGrp="1"/>
          </p:cNvSpPr>
          <p:nvPr>
            <p:ph type="title"/>
          </p:nvPr>
        </p:nvSpPr>
        <p:spPr>
          <a:xfrm>
            <a:off x="461348" y="58947"/>
            <a:ext cx="10523986" cy="773501"/>
          </a:xfrm>
        </p:spPr>
        <p:txBody>
          <a:bodyPr>
            <a:normAutofit fontScale="90000"/>
          </a:bodyPr>
          <a:lstStyle/>
          <a:p>
            <a:pPr>
              <a:defRPr/>
            </a:pP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HUMAN-</a:t>
            </a:r>
            <a:r>
              <a:rPr lang="en-US" sz="2800" b="1" cap="all" dirty="0" err="1">
                <a:solidFill>
                  <a:srgbClr val="002060"/>
                </a:solidFill>
                <a:latin typeface="Verdana" panose="020B0604030504040204" pitchFamily="34" charset="0"/>
                <a:ea typeface="Verdana" panose="020B0604030504040204" pitchFamily="34" charset="0"/>
                <a:cs typeface="Arial" panose="020B0604020202020204" pitchFamily="34" charset="0"/>
              </a:rPr>
              <a:t>CENTRIc</a:t>
            </a: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 INNOVATION </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9" name="Title 1">
            <a:extLst>
              <a:ext uri="{FF2B5EF4-FFF2-40B4-BE49-F238E27FC236}">
                <a16:creationId xmlns:a16="http://schemas.microsoft.com/office/drawing/2014/main" id="{986F6EA7-5201-6CB4-3822-14791062A4A0}"/>
              </a:ext>
            </a:extLst>
          </p:cNvPr>
          <p:cNvSpPr txBox="1">
            <a:spLocks/>
          </p:cNvSpPr>
          <p:nvPr/>
        </p:nvSpPr>
        <p:spPr>
          <a:xfrm>
            <a:off x="342145" y="740075"/>
            <a:ext cx="11009654" cy="562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6: Digital and industrial technologies driving human-centric innovation </a:t>
            </a:r>
          </a:p>
        </p:txBody>
      </p:sp>
      <p:graphicFrame>
        <p:nvGraphicFramePr>
          <p:cNvPr id="7" name="Content Placeholder 10">
            <a:extLst>
              <a:ext uri="{FF2B5EF4-FFF2-40B4-BE49-F238E27FC236}">
                <a16:creationId xmlns:a16="http://schemas.microsoft.com/office/drawing/2014/main" id="{8D851750-2334-489C-A9E4-0E0FF000439D}"/>
              </a:ext>
            </a:extLst>
          </p:cNvPr>
          <p:cNvGraphicFramePr>
            <a:graphicFrameLocks/>
          </p:cNvGraphicFramePr>
          <p:nvPr>
            <p:extLst>
              <p:ext uri="{D42A27DB-BD31-4B8C-83A1-F6EECF244321}">
                <p14:modId xmlns:p14="http://schemas.microsoft.com/office/powerpoint/2010/main" val="248289796"/>
              </p:ext>
            </p:extLst>
          </p:nvPr>
        </p:nvGraphicFramePr>
        <p:xfrm>
          <a:off x="342145" y="1891063"/>
          <a:ext cx="11507705" cy="1299020"/>
        </p:xfrm>
        <a:graphic>
          <a:graphicData uri="http://schemas.openxmlformats.org/drawingml/2006/table">
            <a:tbl>
              <a:tblPr/>
              <a:tblGrid>
                <a:gridCol w="1928781">
                  <a:extLst>
                    <a:ext uri="{9D8B030D-6E8A-4147-A177-3AD203B41FA5}">
                      <a16:colId xmlns:a16="http://schemas.microsoft.com/office/drawing/2014/main" val="1425082869"/>
                    </a:ext>
                  </a:extLst>
                </a:gridCol>
                <a:gridCol w="667325">
                  <a:extLst>
                    <a:ext uri="{9D8B030D-6E8A-4147-A177-3AD203B41FA5}">
                      <a16:colId xmlns:a16="http://schemas.microsoft.com/office/drawing/2014/main" val="4087515589"/>
                    </a:ext>
                  </a:extLst>
                </a:gridCol>
                <a:gridCol w="4326706">
                  <a:extLst>
                    <a:ext uri="{9D8B030D-6E8A-4147-A177-3AD203B41FA5}">
                      <a16:colId xmlns:a16="http://schemas.microsoft.com/office/drawing/2014/main" val="20000"/>
                    </a:ext>
                  </a:extLst>
                </a:gridCol>
                <a:gridCol w="1567543">
                  <a:extLst>
                    <a:ext uri="{9D8B030D-6E8A-4147-A177-3AD203B41FA5}">
                      <a16:colId xmlns:a16="http://schemas.microsoft.com/office/drawing/2014/main" val="20001"/>
                    </a:ext>
                  </a:extLst>
                </a:gridCol>
                <a:gridCol w="1678075">
                  <a:extLst>
                    <a:ext uri="{9D8B030D-6E8A-4147-A177-3AD203B41FA5}">
                      <a16:colId xmlns:a16="http://schemas.microsoft.com/office/drawing/2014/main" val="20003"/>
                    </a:ext>
                  </a:extLst>
                </a:gridCol>
                <a:gridCol w="1339275">
                  <a:extLst>
                    <a:ext uri="{9D8B030D-6E8A-4147-A177-3AD203B41FA5}">
                      <a16:colId xmlns:a16="http://schemas.microsoft.com/office/drawing/2014/main" val="1771316509"/>
                    </a:ext>
                  </a:extLst>
                </a:gridCol>
              </a:tblGrid>
              <a:tr h="606494">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5384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HORIZON-CL4-2025-03-HUMAN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GenAI4EU central Hub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bl>
          </a:graphicData>
        </a:graphic>
      </p:graphicFrame>
      <p:graphicFrame>
        <p:nvGraphicFramePr>
          <p:cNvPr id="10" name="Content Placeholder 10">
            <a:extLst>
              <a:ext uri="{FF2B5EF4-FFF2-40B4-BE49-F238E27FC236}">
                <a16:creationId xmlns:a16="http://schemas.microsoft.com/office/drawing/2014/main" id="{2ED1594D-64E5-4553-9700-7BD6B4E0D0E9}"/>
              </a:ext>
            </a:extLst>
          </p:cNvPr>
          <p:cNvGraphicFramePr>
            <a:graphicFrameLocks/>
          </p:cNvGraphicFramePr>
          <p:nvPr>
            <p:extLst>
              <p:ext uri="{D42A27DB-BD31-4B8C-83A1-F6EECF244321}">
                <p14:modId xmlns:p14="http://schemas.microsoft.com/office/powerpoint/2010/main" val="2985744068"/>
              </p:ext>
            </p:extLst>
          </p:nvPr>
        </p:nvGraphicFramePr>
        <p:xfrm>
          <a:off x="342145" y="3828743"/>
          <a:ext cx="11507705" cy="2474484"/>
        </p:xfrm>
        <a:graphic>
          <a:graphicData uri="http://schemas.openxmlformats.org/drawingml/2006/table">
            <a:tbl>
              <a:tblPr/>
              <a:tblGrid>
                <a:gridCol w="1849583">
                  <a:extLst>
                    <a:ext uri="{9D8B030D-6E8A-4147-A177-3AD203B41FA5}">
                      <a16:colId xmlns:a16="http://schemas.microsoft.com/office/drawing/2014/main" val="1425082869"/>
                    </a:ext>
                  </a:extLst>
                </a:gridCol>
                <a:gridCol w="742389">
                  <a:extLst>
                    <a:ext uri="{9D8B030D-6E8A-4147-A177-3AD203B41FA5}">
                      <a16:colId xmlns:a16="http://schemas.microsoft.com/office/drawing/2014/main" val="4087515589"/>
                    </a:ext>
                  </a:extLst>
                </a:gridCol>
                <a:gridCol w="4310153">
                  <a:extLst>
                    <a:ext uri="{9D8B030D-6E8A-4147-A177-3AD203B41FA5}">
                      <a16:colId xmlns:a16="http://schemas.microsoft.com/office/drawing/2014/main" val="20000"/>
                    </a:ext>
                  </a:extLst>
                </a:gridCol>
                <a:gridCol w="1610958">
                  <a:extLst>
                    <a:ext uri="{9D8B030D-6E8A-4147-A177-3AD203B41FA5}">
                      <a16:colId xmlns:a16="http://schemas.microsoft.com/office/drawing/2014/main" val="20001"/>
                    </a:ext>
                  </a:extLst>
                </a:gridCol>
                <a:gridCol w="1641354">
                  <a:extLst>
                    <a:ext uri="{9D8B030D-6E8A-4147-A177-3AD203B41FA5}">
                      <a16:colId xmlns:a16="http://schemas.microsoft.com/office/drawing/2014/main" val="20003"/>
                    </a:ext>
                  </a:extLst>
                </a:gridCol>
                <a:gridCol w="1353268">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28928">
                <a:tc rowSpan="3">
                  <a:txBody>
                    <a:bodyPr/>
                    <a:lstStyle/>
                    <a:p>
                      <a:pPr algn="ctr" fontAlgn="b"/>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HORIZON-CL4-INDUSTRY-2025-01-HUMAN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Horizon </a:t>
                      </a:r>
                      <a:r>
                        <a:rPr lang="en-US" sz="1300" kern="1200" dirty="0" err="1">
                          <a:solidFill>
                            <a:schemeClr val="tx1"/>
                          </a:solidFill>
                          <a:effectLst/>
                          <a:latin typeface="Verdana" panose="020B0604030504040204" pitchFamily="34" charset="0"/>
                          <a:ea typeface="Verdana" panose="020B0604030504040204" pitchFamily="34" charset="0"/>
                          <a:cs typeface="+mn-cs"/>
                        </a:rPr>
                        <a:t>Standardisation</a:t>
                      </a:r>
                      <a:r>
                        <a:rPr lang="en-US" sz="1300" kern="1200" dirty="0">
                          <a:solidFill>
                            <a:schemeClr val="tx1"/>
                          </a:solidFill>
                          <a:effectLst/>
                          <a:latin typeface="Verdana" panose="020B0604030504040204" pitchFamily="34" charset="0"/>
                          <a:ea typeface="Verdana" panose="020B0604030504040204" pitchFamily="34" charset="0"/>
                          <a:cs typeface="+mn-cs"/>
                        </a:rPr>
                        <a:t> Booster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11444">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err="1">
                          <a:solidFill>
                            <a:schemeClr val="tx1"/>
                          </a:solidFill>
                          <a:effectLst/>
                          <a:latin typeface="Verdana" panose="020B0604030504040204" pitchFamily="34" charset="0"/>
                          <a:ea typeface="Verdana" panose="020B0604030504040204" pitchFamily="34" charset="0"/>
                          <a:cs typeface="+mn-cs"/>
                        </a:rPr>
                        <a:t>Standardisation</a:t>
                      </a:r>
                      <a:r>
                        <a:rPr lang="en-US" sz="1300" kern="1200" dirty="0">
                          <a:solidFill>
                            <a:schemeClr val="tx1"/>
                          </a:solidFill>
                          <a:effectLst/>
                          <a:latin typeface="Verdana" panose="020B0604030504040204" pitchFamily="34" charset="0"/>
                          <a:ea typeface="Verdana" panose="020B0604030504040204" pitchFamily="34" charset="0"/>
                          <a:cs typeface="+mn-cs"/>
                        </a:rPr>
                        <a:t> landscape analyses tool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8893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Artificial Intelligence for knowledge </a:t>
                      </a:r>
                      <a:r>
                        <a:rPr lang="en-US" sz="1300" kern="1200" dirty="0" err="1">
                          <a:solidFill>
                            <a:schemeClr val="tx1"/>
                          </a:solidFill>
                          <a:effectLst/>
                          <a:latin typeface="Verdana" panose="020B0604030504040204" pitchFamily="34" charset="0"/>
                          <a:ea typeface="Verdana" panose="020B0604030504040204" pitchFamily="34" charset="0"/>
                          <a:cs typeface="+mn-cs"/>
                        </a:rPr>
                        <a:t>valorisation</a:t>
                      </a:r>
                      <a:r>
                        <a:rPr lang="en-US" sz="1300" kern="1200" dirty="0">
                          <a:solidFill>
                            <a:schemeClr val="tx1"/>
                          </a:solidFill>
                          <a:effectLst/>
                          <a:latin typeface="Verdana" panose="020B0604030504040204" pitchFamily="34" charset="0"/>
                          <a:ea typeface="Verdana" panose="020B0604030504040204" pitchFamily="34" charset="0"/>
                          <a:cs typeface="+mn-cs"/>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012EB658-87CB-1F43-E3BA-3FC20FFAE442}"/>
              </a:ext>
            </a:extLst>
          </p:cNvPr>
          <p:cNvSpPr txBox="1"/>
          <p:nvPr/>
        </p:nvSpPr>
        <p:spPr>
          <a:xfrm>
            <a:off x="342145" y="3373722"/>
            <a:ext cx="10643189" cy="338554"/>
          </a:xfrm>
          <a:prstGeom prst="rect">
            <a:avLst/>
          </a:prstGeom>
          <a:noFill/>
        </p:spPr>
        <p:txBody>
          <a:bodyPr wrap="square">
            <a:spAutoFit/>
          </a:bodyPr>
          <a:lstStyle/>
          <a:p>
            <a:pPr>
              <a:spcAft>
                <a:spcPts val="1200"/>
              </a:spcAft>
            </a:pP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Standardisation and Knowledge </a:t>
            </a:r>
            <a:r>
              <a:rPr lang="en-US" sz="1600" b="1" dirty="0" err="1">
                <a:solidFill>
                  <a:srgbClr val="7030A0"/>
                </a:solidFill>
                <a:latin typeface="Verdana" panose="020B0604030504040204" pitchFamily="34" charset="0"/>
                <a:ea typeface="Verdana" panose="020B0604030504040204" pitchFamily="34" charset="0"/>
                <a:cs typeface="Arial" panose="020B0604020202020204" pitchFamily="34" charset="0"/>
              </a:rPr>
              <a:t>Valorisation</a:t>
            </a:r>
            <a:endParaRPr lang="en-US" sz="1600" b="1" dirty="0">
              <a:solidFill>
                <a:schemeClr val="tx2"/>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82838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503952-7AB3-2E97-DDA6-1A23651908CB}"/>
              </a:ext>
            </a:extLst>
          </p:cNvPr>
          <p:cNvSpPr>
            <a:spLocks noGrp="1"/>
          </p:cNvSpPr>
          <p:nvPr>
            <p:ph type="title"/>
          </p:nvPr>
        </p:nvSpPr>
        <p:spPr>
          <a:xfrm>
            <a:off x="449145" y="170802"/>
            <a:ext cx="10523986" cy="773501"/>
          </a:xfrm>
        </p:spPr>
        <p:txBody>
          <a:bodyPr>
            <a:normAutofit fontScale="90000"/>
          </a:bodyPr>
          <a:lstStyle/>
          <a:p>
            <a:pPr>
              <a:defRPr/>
            </a:pP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HUMAN-</a:t>
            </a:r>
            <a:r>
              <a:rPr lang="en-US" sz="2800" b="1" cap="all" dirty="0" err="1">
                <a:solidFill>
                  <a:srgbClr val="002060"/>
                </a:solidFill>
                <a:latin typeface="Verdana" panose="020B0604030504040204" pitchFamily="34" charset="0"/>
                <a:ea typeface="Verdana" panose="020B0604030504040204" pitchFamily="34" charset="0"/>
                <a:cs typeface="Arial" panose="020B0604020202020204" pitchFamily="34" charset="0"/>
              </a:rPr>
              <a:t>CENTRIc</a:t>
            </a: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 INNOVATION </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9" name="Title 1">
            <a:extLst>
              <a:ext uri="{FF2B5EF4-FFF2-40B4-BE49-F238E27FC236}">
                <a16:creationId xmlns:a16="http://schemas.microsoft.com/office/drawing/2014/main" id="{986F6EA7-5201-6CB4-3822-14791062A4A0}"/>
              </a:ext>
            </a:extLst>
          </p:cNvPr>
          <p:cNvSpPr txBox="1">
            <a:spLocks/>
          </p:cNvSpPr>
          <p:nvPr/>
        </p:nvSpPr>
        <p:spPr>
          <a:xfrm>
            <a:off x="529203" y="944303"/>
            <a:ext cx="11009654" cy="562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6: Digital and industrial technologies driving human-centric innovation </a:t>
            </a:r>
          </a:p>
        </p:txBody>
      </p:sp>
      <p:graphicFrame>
        <p:nvGraphicFramePr>
          <p:cNvPr id="10" name="Content Placeholder 10">
            <a:extLst>
              <a:ext uri="{FF2B5EF4-FFF2-40B4-BE49-F238E27FC236}">
                <a16:creationId xmlns:a16="http://schemas.microsoft.com/office/drawing/2014/main" id="{2ED1594D-64E5-4553-9700-7BD6B4E0D0E9}"/>
              </a:ext>
            </a:extLst>
          </p:cNvPr>
          <p:cNvGraphicFramePr>
            <a:graphicFrameLocks/>
          </p:cNvGraphicFramePr>
          <p:nvPr>
            <p:extLst>
              <p:ext uri="{D42A27DB-BD31-4B8C-83A1-F6EECF244321}">
                <p14:modId xmlns:p14="http://schemas.microsoft.com/office/powerpoint/2010/main" val="2636743917"/>
              </p:ext>
            </p:extLst>
          </p:nvPr>
        </p:nvGraphicFramePr>
        <p:xfrm>
          <a:off x="389544" y="2218656"/>
          <a:ext cx="11412911" cy="3220197"/>
        </p:xfrm>
        <a:graphic>
          <a:graphicData uri="http://schemas.openxmlformats.org/drawingml/2006/table">
            <a:tbl>
              <a:tblPr/>
              <a:tblGrid>
                <a:gridCol w="1834347">
                  <a:extLst>
                    <a:ext uri="{9D8B030D-6E8A-4147-A177-3AD203B41FA5}">
                      <a16:colId xmlns:a16="http://schemas.microsoft.com/office/drawing/2014/main" val="1425082869"/>
                    </a:ext>
                  </a:extLst>
                </a:gridCol>
                <a:gridCol w="585290">
                  <a:extLst>
                    <a:ext uri="{9D8B030D-6E8A-4147-A177-3AD203B41FA5}">
                      <a16:colId xmlns:a16="http://schemas.microsoft.com/office/drawing/2014/main" val="4087515589"/>
                    </a:ext>
                  </a:extLst>
                </a:gridCol>
                <a:gridCol w="4425632">
                  <a:extLst>
                    <a:ext uri="{9D8B030D-6E8A-4147-A177-3AD203B41FA5}">
                      <a16:colId xmlns:a16="http://schemas.microsoft.com/office/drawing/2014/main" val="20000"/>
                    </a:ext>
                  </a:extLst>
                </a:gridCol>
                <a:gridCol w="1597688">
                  <a:extLst>
                    <a:ext uri="{9D8B030D-6E8A-4147-A177-3AD203B41FA5}">
                      <a16:colId xmlns:a16="http://schemas.microsoft.com/office/drawing/2014/main" val="20001"/>
                    </a:ext>
                  </a:extLst>
                </a:gridCol>
                <a:gridCol w="1627833">
                  <a:extLst>
                    <a:ext uri="{9D8B030D-6E8A-4147-A177-3AD203B41FA5}">
                      <a16:colId xmlns:a16="http://schemas.microsoft.com/office/drawing/2014/main" val="20003"/>
                    </a:ext>
                  </a:extLst>
                </a:gridCol>
                <a:gridCol w="1342121">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43755">
                <a:tc row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HORIZON-CL4-INDUSTRY-2025-01-HUMAN</a:t>
                      </a:r>
                    </a:p>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Value creation pilots for scaling up innovative solutions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643755">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Pilot initiatives on Technology Infrastructures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0.5 to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 to 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88034794"/>
                  </a:ext>
                </a:extLst>
              </a:tr>
              <a:tr h="643755">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Network of Industry 5.0 system innovation hubs in connected Regional Innovation Valleys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34319539"/>
                  </a:ext>
                </a:extLst>
              </a:tr>
              <a:tr h="64375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Assessment of Technology Infrastructure needs in Ukraine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86239550"/>
                  </a:ext>
                </a:extLst>
              </a:tr>
            </a:tbl>
          </a:graphicData>
        </a:graphic>
      </p:graphicFrame>
      <p:sp>
        <p:nvSpPr>
          <p:cNvPr id="4" name="TextBox 3">
            <a:extLst>
              <a:ext uri="{FF2B5EF4-FFF2-40B4-BE49-F238E27FC236}">
                <a16:creationId xmlns:a16="http://schemas.microsoft.com/office/drawing/2014/main" id="{012EB658-87CB-1F43-E3BA-3FC20FFAE442}"/>
              </a:ext>
            </a:extLst>
          </p:cNvPr>
          <p:cNvSpPr txBox="1"/>
          <p:nvPr/>
        </p:nvSpPr>
        <p:spPr>
          <a:xfrm>
            <a:off x="389544" y="1693319"/>
            <a:ext cx="10643189" cy="338554"/>
          </a:xfrm>
          <a:prstGeom prst="rect">
            <a:avLst/>
          </a:prstGeom>
          <a:noFill/>
        </p:spPr>
        <p:txBody>
          <a:bodyPr wrap="square">
            <a:spAutoFit/>
          </a:bodyPr>
          <a:lstStyle/>
          <a:p>
            <a:pPr>
              <a:spcAft>
                <a:spcPts val="1200"/>
              </a:spcAft>
            </a:pP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Standardisation and Knowledge </a:t>
            </a:r>
            <a:r>
              <a:rPr lang="en-US" sz="1600" b="1" dirty="0" err="1">
                <a:solidFill>
                  <a:srgbClr val="7030A0"/>
                </a:solidFill>
                <a:latin typeface="Verdana" panose="020B0604030504040204" pitchFamily="34" charset="0"/>
                <a:ea typeface="Verdana" panose="020B0604030504040204" pitchFamily="34" charset="0"/>
                <a:cs typeface="Arial" panose="020B0604020202020204" pitchFamily="34" charset="0"/>
              </a:rPr>
              <a:t>Valorisation</a:t>
            </a: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 (cont.)</a:t>
            </a:r>
            <a:endParaRPr lang="en-US" sz="1600" b="1" dirty="0">
              <a:solidFill>
                <a:schemeClr val="tx2"/>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72434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9CF31-5481-3659-4B60-D555E545AB2F}"/>
              </a:ext>
            </a:extLst>
          </p:cNvPr>
          <p:cNvSpPr txBox="1"/>
          <p:nvPr/>
        </p:nvSpPr>
        <p:spPr>
          <a:xfrm>
            <a:off x="403041" y="1979252"/>
            <a:ext cx="10643189" cy="353943"/>
          </a:xfrm>
          <a:prstGeom prst="rect">
            <a:avLst/>
          </a:prstGeom>
          <a:noFill/>
        </p:spPr>
        <p:txBody>
          <a:bodyPr wrap="square">
            <a:spAutoFit/>
          </a:bodyPr>
          <a:lstStyle/>
          <a:p>
            <a:pPr>
              <a:spcAft>
                <a:spcPts val="1200"/>
              </a:spcAft>
            </a:pPr>
            <a:r>
              <a:rPr lang="en-US" sz="1700" b="1" dirty="0">
                <a:solidFill>
                  <a:srgbClr val="7030A0"/>
                </a:solidFill>
                <a:latin typeface="Verdana" panose="020B0604030504040204" pitchFamily="34" charset="0"/>
                <a:ea typeface="Verdana" panose="020B0604030504040204" pitchFamily="34" charset="0"/>
                <a:cs typeface="Arial" panose="020B0604020202020204" pitchFamily="34" charset="0"/>
              </a:rPr>
              <a:t>International Cooperation</a:t>
            </a:r>
          </a:p>
        </p:txBody>
      </p:sp>
      <p:sp>
        <p:nvSpPr>
          <p:cNvPr id="16" name="Title 1">
            <a:extLst>
              <a:ext uri="{FF2B5EF4-FFF2-40B4-BE49-F238E27FC236}">
                <a16:creationId xmlns:a16="http://schemas.microsoft.com/office/drawing/2014/main" id="{3B2E40EA-50C2-0126-8DE6-812EF2C6C1D8}"/>
              </a:ext>
            </a:extLst>
          </p:cNvPr>
          <p:cNvSpPr>
            <a:spLocks noGrp="1"/>
          </p:cNvSpPr>
          <p:nvPr>
            <p:ph type="title"/>
          </p:nvPr>
        </p:nvSpPr>
        <p:spPr>
          <a:xfrm>
            <a:off x="522244" y="324696"/>
            <a:ext cx="10523986" cy="773501"/>
          </a:xfrm>
        </p:spPr>
        <p:txBody>
          <a:bodyPr>
            <a:normAutofit fontScale="90000"/>
          </a:bodyPr>
          <a:lstStyle/>
          <a:p>
            <a:pPr>
              <a:defRPr/>
            </a:pP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HUMAN-</a:t>
            </a:r>
            <a:r>
              <a:rPr lang="en-US" sz="2800" b="1" cap="all" dirty="0" err="1">
                <a:solidFill>
                  <a:srgbClr val="002060"/>
                </a:solidFill>
                <a:latin typeface="Verdana" panose="020B0604030504040204" pitchFamily="34" charset="0"/>
                <a:ea typeface="Verdana" panose="020B0604030504040204" pitchFamily="34" charset="0"/>
                <a:cs typeface="Arial" panose="020B0604020202020204" pitchFamily="34" charset="0"/>
              </a:rPr>
              <a:t>CENTRIc</a:t>
            </a: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 INNOVATION </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17" name="Title 1">
            <a:extLst>
              <a:ext uri="{FF2B5EF4-FFF2-40B4-BE49-F238E27FC236}">
                <a16:creationId xmlns:a16="http://schemas.microsoft.com/office/drawing/2014/main" id="{106A693D-70BD-D311-84F4-B032B535B7EB}"/>
              </a:ext>
            </a:extLst>
          </p:cNvPr>
          <p:cNvSpPr txBox="1">
            <a:spLocks/>
          </p:cNvSpPr>
          <p:nvPr/>
        </p:nvSpPr>
        <p:spPr>
          <a:xfrm>
            <a:off x="462642" y="1204806"/>
            <a:ext cx="10940413" cy="561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6: Digital and industrial technologies driving human-centric innovation </a:t>
            </a:r>
          </a:p>
        </p:txBody>
      </p:sp>
      <p:graphicFrame>
        <p:nvGraphicFramePr>
          <p:cNvPr id="6" name="Content Placeholder 10">
            <a:extLst>
              <a:ext uri="{FF2B5EF4-FFF2-40B4-BE49-F238E27FC236}">
                <a16:creationId xmlns:a16="http://schemas.microsoft.com/office/drawing/2014/main" id="{FB19626E-7606-4B3B-A7BC-A27213593E2F}"/>
              </a:ext>
            </a:extLst>
          </p:cNvPr>
          <p:cNvGraphicFramePr>
            <a:graphicFrameLocks/>
          </p:cNvGraphicFramePr>
          <p:nvPr>
            <p:extLst>
              <p:ext uri="{D42A27DB-BD31-4B8C-83A1-F6EECF244321}">
                <p14:modId xmlns:p14="http://schemas.microsoft.com/office/powerpoint/2010/main" val="2924747210"/>
              </p:ext>
            </p:extLst>
          </p:nvPr>
        </p:nvGraphicFramePr>
        <p:xfrm>
          <a:off x="462642" y="2594854"/>
          <a:ext cx="11412911" cy="1932687"/>
        </p:xfrm>
        <a:graphic>
          <a:graphicData uri="http://schemas.openxmlformats.org/drawingml/2006/table">
            <a:tbl>
              <a:tblPr/>
              <a:tblGrid>
                <a:gridCol w="1834347">
                  <a:extLst>
                    <a:ext uri="{9D8B030D-6E8A-4147-A177-3AD203B41FA5}">
                      <a16:colId xmlns:a16="http://schemas.microsoft.com/office/drawing/2014/main" val="1425082869"/>
                    </a:ext>
                  </a:extLst>
                </a:gridCol>
                <a:gridCol w="585290">
                  <a:extLst>
                    <a:ext uri="{9D8B030D-6E8A-4147-A177-3AD203B41FA5}">
                      <a16:colId xmlns:a16="http://schemas.microsoft.com/office/drawing/2014/main" val="4087515589"/>
                    </a:ext>
                  </a:extLst>
                </a:gridCol>
                <a:gridCol w="4425632">
                  <a:extLst>
                    <a:ext uri="{9D8B030D-6E8A-4147-A177-3AD203B41FA5}">
                      <a16:colId xmlns:a16="http://schemas.microsoft.com/office/drawing/2014/main" val="20000"/>
                    </a:ext>
                  </a:extLst>
                </a:gridCol>
                <a:gridCol w="1597688">
                  <a:extLst>
                    <a:ext uri="{9D8B030D-6E8A-4147-A177-3AD203B41FA5}">
                      <a16:colId xmlns:a16="http://schemas.microsoft.com/office/drawing/2014/main" val="20001"/>
                    </a:ext>
                  </a:extLst>
                </a:gridCol>
                <a:gridCol w="1627833">
                  <a:extLst>
                    <a:ext uri="{9D8B030D-6E8A-4147-A177-3AD203B41FA5}">
                      <a16:colId xmlns:a16="http://schemas.microsoft.com/office/drawing/2014/main" val="20003"/>
                    </a:ext>
                  </a:extLst>
                </a:gridCol>
                <a:gridCol w="1342121">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4375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HORIZON-CL4-2025-03-HUMAN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International cooperation in semiconductors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64375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HORIZON-CL4-2025-04-HUMAN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err="1">
                          <a:solidFill>
                            <a:schemeClr val="tx1"/>
                          </a:solidFill>
                          <a:effectLst/>
                          <a:latin typeface="Verdana" panose="020B0604030504040204" pitchFamily="34" charset="0"/>
                          <a:ea typeface="Verdana" panose="020B0604030504040204" pitchFamily="34" charset="0"/>
                          <a:cs typeface="+mn-cs"/>
                        </a:rPr>
                        <a:t>GenAI</a:t>
                      </a:r>
                      <a:r>
                        <a:rPr lang="en-US" sz="1300" kern="1200" dirty="0">
                          <a:solidFill>
                            <a:schemeClr val="tx1"/>
                          </a:solidFill>
                          <a:effectLst/>
                          <a:latin typeface="Verdana" panose="020B0604030504040204" pitchFamily="34" charset="0"/>
                          <a:ea typeface="Verdana" panose="020B0604030504040204" pitchFamily="34" charset="0"/>
                          <a:cs typeface="+mn-cs"/>
                        </a:rPr>
                        <a:t> for Africa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 to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 or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88034794"/>
                  </a:ext>
                </a:extLst>
              </a:tr>
            </a:tbl>
          </a:graphicData>
        </a:graphic>
      </p:graphicFrame>
    </p:spTree>
    <p:extLst>
      <p:ext uri="{BB962C8B-B14F-4D97-AF65-F5344CB8AC3E}">
        <p14:creationId xmlns:p14="http://schemas.microsoft.com/office/powerpoint/2010/main" val="1545162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7B0A-41AE-95DE-2B0A-885D62CD06E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66F5D9A-0410-058D-1526-24DC2325CE63}"/>
              </a:ext>
            </a:extLst>
          </p:cNvPr>
          <p:cNvSpPr txBox="1"/>
          <p:nvPr/>
        </p:nvSpPr>
        <p:spPr>
          <a:xfrm>
            <a:off x="3186856" y="260840"/>
            <a:ext cx="6129120" cy="523220"/>
          </a:xfrm>
          <a:prstGeom prst="rect">
            <a:avLst/>
          </a:prstGeom>
          <a:noFill/>
        </p:spPr>
        <p:txBody>
          <a:bodyPr wrap="square">
            <a:spAutoFit/>
          </a:bodyPr>
          <a:lstStyle/>
          <a:p>
            <a:pPr algn="ctr"/>
            <a:r>
              <a:rPr lang="en-US" sz="2800" b="1" cap="all" noProof="1">
                <a:solidFill>
                  <a:srgbClr val="002060"/>
                </a:solidFill>
                <a:latin typeface="Verdana" panose="020B0604030504040204" pitchFamily="34" charset="0"/>
                <a:ea typeface="Verdana" panose="020B0604030504040204" pitchFamily="34" charset="0"/>
                <a:cs typeface="Arial" panose="020B0604020202020204" pitchFamily="34" charset="0"/>
              </a:rPr>
              <a:t>partnerības</a:t>
            </a:r>
            <a:endPar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07DDABD8-0C99-25F8-8E13-8B4688BDD7C9}"/>
              </a:ext>
            </a:extLst>
          </p:cNvPr>
          <p:cNvSpPr txBox="1"/>
          <p:nvPr/>
        </p:nvSpPr>
        <p:spPr>
          <a:xfrm>
            <a:off x="498071" y="1074725"/>
            <a:ext cx="2937088" cy="584775"/>
          </a:xfrm>
          <a:prstGeom prst="rect">
            <a:avLst/>
          </a:prstGeom>
          <a:noFill/>
        </p:spPr>
        <p:txBody>
          <a:bodyPr wrap="square" rtlCol="0">
            <a:spAutoFit/>
          </a:bodyPr>
          <a:lstStyle/>
          <a:p>
            <a:pPr algn="ctr"/>
            <a:r>
              <a:rPr lang="lv-LV"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rPr>
              <a:t>European Partnerships</a:t>
            </a:r>
            <a:endParaRPr lang="en-US"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D9DFDB2-CED2-156F-7144-7CF437633B2E}"/>
              </a:ext>
            </a:extLst>
          </p:cNvPr>
          <p:cNvSpPr txBox="1"/>
          <p:nvPr/>
        </p:nvSpPr>
        <p:spPr>
          <a:xfrm>
            <a:off x="389120" y="1895287"/>
            <a:ext cx="3359956" cy="2424766"/>
          </a:xfrm>
          <a:prstGeom prst="rect">
            <a:avLst/>
          </a:prstGeom>
          <a:noFill/>
        </p:spPr>
        <p:txBody>
          <a:bodyPr wrap="square">
            <a:spAutoFit/>
          </a:bodyPr>
          <a:lstStyle/>
          <a:p>
            <a:pPr marL="285750" indent="-285750">
              <a:lnSpc>
                <a:spcPct val="120000"/>
              </a:lnSpc>
              <a:buClr>
                <a:schemeClr val="tx2"/>
              </a:buClr>
              <a:buFont typeface="Wingdings" panose="05000000000000000000" pitchFamily="2" charset="2"/>
              <a:buChar char="ü"/>
            </a:pPr>
            <a:r>
              <a:rPr lang="en-US" sz="1600" dirty="0">
                <a:latin typeface="Verdana" panose="020B0604030504040204" pitchFamily="34" charset="0"/>
                <a:ea typeface="Verdana" panose="020B0604030504040204" pitchFamily="34" charset="0"/>
                <a:cs typeface="Calibri" panose="020F0502020204030204" pitchFamily="34" charset="0"/>
              </a:rPr>
              <a:t>Unite the </a:t>
            </a:r>
            <a:r>
              <a:rPr lang="en-US" sz="1600" b="1" dirty="0">
                <a:latin typeface="Verdana" panose="020B0604030504040204" pitchFamily="34" charset="0"/>
                <a:ea typeface="Verdana" panose="020B0604030504040204" pitchFamily="34" charset="0"/>
                <a:cs typeface="Calibri" panose="020F0502020204030204" pitchFamily="34" charset="0"/>
              </a:rPr>
              <a:t>European Commission</a:t>
            </a:r>
            <a:r>
              <a:rPr lang="en-US" sz="1600" dirty="0">
                <a:latin typeface="Verdana" panose="020B0604030504040204" pitchFamily="34" charset="0"/>
                <a:ea typeface="Verdana" panose="020B0604030504040204" pitchFamily="34" charset="0"/>
                <a:cs typeface="Calibri" panose="020F0502020204030204" pitchFamily="34" charset="0"/>
              </a:rPr>
              <a:t> with </a:t>
            </a:r>
            <a:r>
              <a:rPr lang="en-US" sz="1600" b="1" dirty="0">
                <a:latin typeface="Verdana" panose="020B0604030504040204" pitchFamily="34" charset="0"/>
                <a:ea typeface="Verdana" panose="020B0604030504040204" pitchFamily="34" charset="0"/>
                <a:cs typeface="Calibri" panose="020F0502020204030204" pitchFamily="34" charset="0"/>
              </a:rPr>
              <a:t>private and public partners</a:t>
            </a:r>
          </a:p>
          <a:p>
            <a:pPr marL="285750" indent="-285750">
              <a:lnSpc>
                <a:spcPct val="120000"/>
              </a:lnSpc>
              <a:buClr>
                <a:schemeClr val="tx2"/>
              </a:buClr>
              <a:buFont typeface="Wingdings" panose="05000000000000000000" pitchFamily="2" charset="2"/>
              <a:buChar char="ü"/>
            </a:pPr>
            <a:r>
              <a:rPr lang="en-US" sz="1600" dirty="0">
                <a:latin typeface="Verdana" panose="020B0604030504040204" pitchFamily="34" charset="0"/>
                <a:ea typeface="Verdana" panose="020B0604030504040204" pitchFamily="34" charset="0"/>
                <a:cs typeface="Calibri" panose="020F0502020204030204" pitchFamily="34" charset="0"/>
              </a:rPr>
              <a:t>Address</a:t>
            </a:r>
            <a:r>
              <a:rPr lang="en-US" sz="1600" b="1" dirty="0">
                <a:latin typeface="Verdana" panose="020B0604030504040204" pitchFamily="34" charset="0"/>
                <a:ea typeface="Verdana" panose="020B0604030504040204" pitchFamily="34" charset="0"/>
                <a:cs typeface="Calibri" panose="020F0502020204030204" pitchFamily="34" charset="0"/>
              </a:rPr>
              <a:t> collaborative research and innovation</a:t>
            </a:r>
          </a:p>
          <a:p>
            <a:pPr marL="285750" indent="-285750">
              <a:lnSpc>
                <a:spcPct val="120000"/>
              </a:lnSpc>
              <a:buClr>
                <a:schemeClr val="tx2"/>
              </a:buClr>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Horizon Europe main implementation tool</a:t>
            </a:r>
          </a:p>
          <a:p>
            <a:pPr marL="285750" indent="-285750">
              <a:lnSpc>
                <a:spcPct val="120000"/>
              </a:lnSpc>
              <a:buClr>
                <a:schemeClr val="tx2"/>
              </a:buClr>
              <a:buFont typeface="Wingdings" panose="05000000000000000000" pitchFamily="2" charset="2"/>
              <a:buChar char="ü"/>
            </a:pPr>
            <a:r>
              <a:rPr lang="en-US" sz="1600" dirty="0">
                <a:latin typeface="Verdana" panose="020B0604030504040204" pitchFamily="34" charset="0"/>
                <a:ea typeface="Verdana" panose="020B0604030504040204" pitchFamily="34" charset="0"/>
                <a:cs typeface="Calibri" panose="020F0502020204030204" pitchFamily="34" charset="0"/>
              </a:rPr>
              <a:t>Strengthen EU priorities</a:t>
            </a:r>
            <a:endParaRPr lang="lv-LV" sz="1600" dirty="0">
              <a:latin typeface="Verdana" panose="020B0604030504040204" pitchFamily="34" charset="0"/>
              <a:ea typeface="Verdana" panose="020B060403050404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1224E6D-392E-2E7D-2375-FC29623318AA}"/>
              </a:ext>
            </a:extLst>
          </p:cNvPr>
          <p:cNvSpPr txBox="1"/>
          <p:nvPr/>
        </p:nvSpPr>
        <p:spPr>
          <a:xfrm>
            <a:off x="4722136" y="1074725"/>
            <a:ext cx="3058560" cy="830997"/>
          </a:xfrm>
          <a:prstGeom prst="rect">
            <a:avLst/>
          </a:prstGeom>
          <a:noFill/>
        </p:spPr>
        <p:txBody>
          <a:bodyPr wrap="square" lIns="0" rIns="0" rtlCol="0" anchor="b">
            <a:spAutoFit/>
          </a:bodyPr>
          <a:lstStyle/>
          <a:p>
            <a:pPr algn="ctr"/>
            <a:r>
              <a:rPr lang="en-US"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rPr>
              <a:t>Co-Programmed</a:t>
            </a:r>
            <a:r>
              <a:rPr lang="lv-LV"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rPr>
              <a:t> European </a:t>
            </a:r>
            <a:r>
              <a:rPr lang="en-US"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rPr>
              <a:t>Partnerships</a:t>
            </a:r>
          </a:p>
        </p:txBody>
      </p:sp>
      <p:sp>
        <p:nvSpPr>
          <p:cNvPr id="7" name="TextBox 6">
            <a:extLst>
              <a:ext uri="{FF2B5EF4-FFF2-40B4-BE49-F238E27FC236}">
                <a16:creationId xmlns:a16="http://schemas.microsoft.com/office/drawing/2014/main" id="{F367732E-73B3-02FA-B5FC-216E8A3EE0B5}"/>
              </a:ext>
            </a:extLst>
          </p:cNvPr>
          <p:cNvSpPr txBox="1"/>
          <p:nvPr/>
        </p:nvSpPr>
        <p:spPr>
          <a:xfrm>
            <a:off x="4956614" y="2013673"/>
            <a:ext cx="3058560" cy="1833835"/>
          </a:xfrm>
          <a:prstGeom prst="rect">
            <a:avLst/>
          </a:prstGeom>
          <a:noFill/>
        </p:spPr>
        <p:txBody>
          <a:bodyPr wrap="square" lIns="0" rIns="0" rtlCol="0" anchor="t">
            <a:spAutoFit/>
          </a:bodyPr>
          <a:lstStyle/>
          <a:p>
            <a:pPr marL="285750" indent="-285750">
              <a:lnSpc>
                <a:spcPct val="120000"/>
              </a:lnSpc>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Commission</a:t>
            </a:r>
            <a:r>
              <a:rPr lang="en-US" sz="1600" dirty="0">
                <a:latin typeface="Verdana" panose="020B0604030504040204" pitchFamily="34" charset="0"/>
                <a:ea typeface="Verdana" panose="020B0604030504040204" pitchFamily="34" charset="0"/>
                <a:cs typeface="Calibri" panose="020F0502020204030204" pitchFamily="34" charset="0"/>
              </a:rPr>
              <a:t> </a:t>
            </a:r>
            <a:r>
              <a:rPr lang="en-US" sz="1600" b="1" dirty="0">
                <a:latin typeface="Verdana" panose="020B0604030504040204" pitchFamily="34" charset="0"/>
                <a:ea typeface="Verdana" panose="020B0604030504040204" pitchFamily="34" charset="0"/>
                <a:cs typeface="Calibri" panose="020F0502020204030204" pitchFamily="34" charset="0"/>
              </a:rPr>
              <a:t>and private </a:t>
            </a:r>
            <a:r>
              <a:rPr lang="en-US" sz="1600" dirty="0">
                <a:latin typeface="Verdana" panose="020B0604030504040204" pitchFamily="34" charset="0"/>
                <a:ea typeface="Verdana" panose="020B0604030504040204" pitchFamily="34" charset="0"/>
                <a:cs typeface="Calibri" panose="020F0502020204030204" pitchFamily="34" charset="0"/>
              </a:rPr>
              <a:t>(sometimes public) </a:t>
            </a:r>
            <a:r>
              <a:rPr lang="en-US" sz="1600" b="1" dirty="0">
                <a:latin typeface="Verdana" panose="020B0604030504040204" pitchFamily="34" charset="0"/>
                <a:ea typeface="Verdana" panose="020B0604030504040204" pitchFamily="34" charset="0"/>
                <a:cs typeface="Calibri" panose="020F0502020204030204" pitchFamily="34" charset="0"/>
              </a:rPr>
              <a:t>partners</a:t>
            </a:r>
          </a:p>
          <a:p>
            <a:pPr marL="285750" indent="-285750">
              <a:lnSpc>
                <a:spcPct val="120000"/>
              </a:lnSpc>
              <a:buFont typeface="Wingdings" panose="05000000000000000000" pitchFamily="2" charset="2"/>
              <a:buChar char="ü"/>
            </a:pPr>
            <a:r>
              <a:rPr lang="en-US" sz="1600" dirty="0">
                <a:latin typeface="Verdana" panose="020B0604030504040204" pitchFamily="34" charset="0"/>
                <a:ea typeface="Verdana" panose="020B0604030504040204" pitchFamily="34" charset="0"/>
                <a:cs typeface="Calibri" panose="020F0502020204030204" pitchFamily="34" charset="0"/>
              </a:rPr>
              <a:t>Specify the objectives</a:t>
            </a:r>
          </a:p>
          <a:p>
            <a:pPr marL="285750" indent="-285750">
              <a:lnSpc>
                <a:spcPct val="120000"/>
              </a:lnSpc>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EUR 8 billion </a:t>
            </a:r>
            <a:r>
              <a:rPr lang="en-US" sz="1600" dirty="0">
                <a:latin typeface="Verdana" panose="020B0604030504040204" pitchFamily="34" charset="0"/>
                <a:ea typeface="Verdana" panose="020B0604030504040204" pitchFamily="34" charset="0"/>
                <a:cs typeface="Calibri" panose="020F0502020204030204" pitchFamily="34" charset="0"/>
              </a:rPr>
              <a:t>budget</a:t>
            </a:r>
          </a:p>
          <a:p>
            <a:pPr marL="285750" indent="-285750">
              <a:lnSpc>
                <a:spcPct val="120000"/>
              </a:lnSpc>
              <a:buFont typeface="Wingdings" panose="05000000000000000000" pitchFamily="2" charset="2"/>
              <a:buChar char="ü"/>
            </a:pPr>
            <a:r>
              <a:rPr lang="en-US" sz="1600" dirty="0">
                <a:latin typeface="Verdana" panose="020B0604030504040204" pitchFamily="34" charset="0"/>
                <a:ea typeface="Verdana" panose="020B0604030504040204" pitchFamily="34" charset="0"/>
                <a:cs typeface="Calibri" panose="020F0502020204030204" pitchFamily="34" charset="0"/>
              </a:rPr>
              <a:t>Runs </a:t>
            </a:r>
            <a:r>
              <a:rPr lang="en-US" sz="1600" b="1" dirty="0">
                <a:latin typeface="Verdana" panose="020B0604030504040204" pitchFamily="34" charset="0"/>
                <a:ea typeface="Verdana" panose="020B0604030504040204" pitchFamily="34" charset="0"/>
                <a:cs typeface="Calibri" panose="020F0502020204030204" pitchFamily="34" charset="0"/>
              </a:rPr>
              <a:t>from 2021-2030</a:t>
            </a:r>
          </a:p>
        </p:txBody>
      </p:sp>
      <p:sp>
        <p:nvSpPr>
          <p:cNvPr id="9" name="TextBox 8">
            <a:extLst>
              <a:ext uri="{FF2B5EF4-FFF2-40B4-BE49-F238E27FC236}">
                <a16:creationId xmlns:a16="http://schemas.microsoft.com/office/drawing/2014/main" id="{3F739057-BA96-0887-FF9E-850C774227B6}"/>
              </a:ext>
            </a:extLst>
          </p:cNvPr>
          <p:cNvSpPr txBox="1"/>
          <p:nvPr/>
        </p:nvSpPr>
        <p:spPr>
          <a:xfrm>
            <a:off x="4782872" y="4006617"/>
            <a:ext cx="2937088" cy="584775"/>
          </a:xfrm>
          <a:prstGeom prst="rect">
            <a:avLst/>
          </a:prstGeom>
          <a:noFill/>
        </p:spPr>
        <p:txBody>
          <a:bodyPr wrap="square" lIns="0" rIns="0" rtlCol="0" anchor="b">
            <a:spAutoFit/>
          </a:bodyPr>
          <a:lstStyle/>
          <a:p>
            <a:pPr algn="ctr"/>
            <a:r>
              <a:rPr lang="lv-LV"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rPr>
              <a:t>Co-funded  European Partnerships</a:t>
            </a:r>
            <a:endParaRPr lang="en-US"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FBE9B02-2DCD-E2D9-2AEF-31D6FD50786E}"/>
              </a:ext>
            </a:extLst>
          </p:cNvPr>
          <p:cNvSpPr txBox="1"/>
          <p:nvPr/>
        </p:nvSpPr>
        <p:spPr>
          <a:xfrm>
            <a:off x="4956614" y="4750501"/>
            <a:ext cx="2937088" cy="1323439"/>
          </a:xfrm>
          <a:prstGeom prst="rect">
            <a:avLst/>
          </a:prstGeom>
          <a:noFill/>
        </p:spPr>
        <p:txBody>
          <a:bodyPr wrap="square" lIns="0" rIns="0" rtlCol="0" anchor="t">
            <a:spAutoFit/>
          </a:bodyPr>
          <a:lstStyle/>
          <a:p>
            <a:pPr marL="285750" indent="-285750" algn="just">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EU countries</a:t>
            </a:r>
            <a:r>
              <a:rPr lang="en-US" sz="1600" dirty="0">
                <a:latin typeface="Verdana" panose="020B0604030504040204" pitchFamily="34" charset="0"/>
                <a:ea typeface="Verdana" panose="020B0604030504040204" pitchFamily="34" charset="0"/>
                <a:cs typeface="Calibri" panose="020F0502020204030204" pitchFamily="34" charset="0"/>
              </a:rPr>
              <a:t>, </a:t>
            </a:r>
            <a:r>
              <a:rPr lang="en-US" sz="1600" b="1" dirty="0">
                <a:latin typeface="Verdana" panose="020B0604030504040204" pitchFamily="34" charset="0"/>
                <a:ea typeface="Verdana" panose="020B0604030504040204" pitchFamily="34" charset="0"/>
                <a:cs typeface="Calibri" panose="020F0502020204030204" pitchFamily="34" charset="0"/>
              </a:rPr>
              <a:t>with</a:t>
            </a:r>
            <a:r>
              <a:rPr lang="en-US" sz="1600" dirty="0">
                <a:latin typeface="Verdana" panose="020B0604030504040204" pitchFamily="34" charset="0"/>
                <a:ea typeface="Verdana" panose="020B0604030504040204" pitchFamily="34" charset="0"/>
                <a:cs typeface="Calibri" panose="020F0502020204030204" pitchFamily="34" charset="0"/>
              </a:rPr>
              <a:t> </a:t>
            </a:r>
            <a:r>
              <a:rPr lang="en-US" sz="1600" b="1" dirty="0">
                <a:latin typeface="Verdana" panose="020B0604030504040204" pitchFamily="34" charset="0"/>
                <a:ea typeface="Verdana" panose="020B0604030504040204" pitchFamily="34" charset="0"/>
                <a:cs typeface="Calibri" panose="020F0502020204030204" pitchFamily="34" charset="0"/>
              </a:rPr>
              <a:t>research funders</a:t>
            </a:r>
            <a:r>
              <a:rPr lang="en-US" sz="1600" dirty="0">
                <a:latin typeface="Verdana" panose="020B0604030504040204" pitchFamily="34" charset="0"/>
                <a:ea typeface="Verdana" panose="020B0604030504040204" pitchFamily="34" charset="0"/>
                <a:cs typeface="Calibri" panose="020F0502020204030204" pitchFamily="34" charset="0"/>
              </a:rPr>
              <a:t> and other public authorities </a:t>
            </a:r>
            <a:r>
              <a:rPr lang="en-US" sz="1600" b="1" dirty="0">
                <a:latin typeface="Verdana" panose="020B0604030504040204" pitchFamily="34" charset="0"/>
                <a:ea typeface="Verdana" panose="020B0604030504040204" pitchFamily="34" charset="0"/>
                <a:cs typeface="Calibri" panose="020F0502020204030204" pitchFamily="34" charset="0"/>
              </a:rPr>
              <a:t>at the core of the consortium</a:t>
            </a:r>
            <a:endParaRPr lang="en-US" sz="1600" dirty="0">
              <a:latin typeface="Verdana" panose="020B0604030504040204" pitchFamily="34" charset="0"/>
              <a:ea typeface="Verdana" panose="020B0604030504040204" pitchFamily="34" charset="0"/>
              <a:cs typeface="Calibri" panose="020F0502020204030204" pitchFamily="34" charset="0"/>
            </a:endParaRPr>
          </a:p>
        </p:txBody>
      </p:sp>
      <p:grpSp>
        <p:nvGrpSpPr>
          <p:cNvPr id="11" name="Group 11">
            <a:extLst>
              <a:ext uri="{FF2B5EF4-FFF2-40B4-BE49-F238E27FC236}">
                <a16:creationId xmlns:a16="http://schemas.microsoft.com/office/drawing/2014/main" id="{08647135-395B-675F-9841-BE2CD599F536}"/>
              </a:ext>
            </a:extLst>
          </p:cNvPr>
          <p:cNvGrpSpPr/>
          <p:nvPr/>
        </p:nvGrpSpPr>
        <p:grpSpPr>
          <a:xfrm>
            <a:off x="8873587" y="1074726"/>
            <a:ext cx="2972791" cy="2181851"/>
            <a:chOff x="499521" y="1257845"/>
            <a:chExt cx="2972791" cy="2181851"/>
          </a:xfrm>
        </p:grpSpPr>
        <p:sp>
          <p:nvSpPr>
            <p:cNvPr id="12" name="TextBox 11">
              <a:extLst>
                <a:ext uri="{FF2B5EF4-FFF2-40B4-BE49-F238E27FC236}">
                  <a16:creationId xmlns:a16="http://schemas.microsoft.com/office/drawing/2014/main" id="{36EA1704-7AC6-C2BB-A78A-E041115E64E1}"/>
                </a:ext>
              </a:extLst>
            </p:cNvPr>
            <p:cNvSpPr txBox="1"/>
            <p:nvPr/>
          </p:nvSpPr>
          <p:spPr>
            <a:xfrm>
              <a:off x="535224" y="1257845"/>
              <a:ext cx="2937088" cy="830997"/>
            </a:xfrm>
            <a:prstGeom prst="rect">
              <a:avLst/>
            </a:prstGeom>
            <a:noFill/>
          </p:spPr>
          <p:txBody>
            <a:bodyPr wrap="square" lIns="0" rIns="0" rtlCol="0" anchor="b">
              <a:spAutoFit/>
            </a:bodyPr>
            <a:lstStyle/>
            <a:p>
              <a:pPr algn="ctr"/>
              <a:r>
                <a:rPr lang="lv-LV"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rPr>
                <a:t>I</a:t>
              </a:r>
              <a:r>
                <a:rPr lang="en-US"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rPr>
                <a:t>nstitutionalized European Partnerships</a:t>
              </a:r>
            </a:p>
          </p:txBody>
        </p:sp>
        <p:sp>
          <p:nvSpPr>
            <p:cNvPr id="13" name="TextBox 12">
              <a:extLst>
                <a:ext uri="{FF2B5EF4-FFF2-40B4-BE49-F238E27FC236}">
                  <a16:creationId xmlns:a16="http://schemas.microsoft.com/office/drawing/2014/main" id="{62C12C6E-0775-3288-C6CC-9201A8C17C8F}"/>
                </a:ext>
              </a:extLst>
            </p:cNvPr>
            <p:cNvSpPr txBox="1"/>
            <p:nvPr/>
          </p:nvSpPr>
          <p:spPr>
            <a:xfrm>
              <a:off x="499521" y="2196792"/>
              <a:ext cx="2929293" cy="1242904"/>
            </a:xfrm>
            <a:prstGeom prst="rect">
              <a:avLst/>
            </a:prstGeom>
            <a:noFill/>
          </p:spPr>
          <p:txBody>
            <a:bodyPr wrap="square" lIns="0" rIns="0" rtlCol="0" anchor="t">
              <a:spAutoFit/>
            </a:bodyPr>
            <a:lstStyle/>
            <a:p>
              <a:pPr marL="285750" indent="-285750">
                <a:lnSpc>
                  <a:spcPct val="120000"/>
                </a:lnSpc>
                <a:buFont typeface="Wingdings" panose="05000000000000000000" pitchFamily="2" charset="2"/>
                <a:buChar char="ü"/>
              </a:pPr>
              <a:r>
                <a:rPr lang="en-US" sz="1600" dirty="0">
                  <a:latin typeface="Verdana" panose="020B0604030504040204" pitchFamily="34" charset="0"/>
                  <a:ea typeface="Verdana" panose="020B0604030504040204" pitchFamily="34" charset="0"/>
                  <a:cs typeface="Calibri" panose="020F0502020204030204" pitchFamily="34" charset="0"/>
                </a:rPr>
                <a:t>Research and innovation field</a:t>
              </a:r>
            </a:p>
            <a:p>
              <a:pPr marL="285750" indent="-285750">
                <a:lnSpc>
                  <a:spcPct val="120000"/>
                </a:lnSpc>
                <a:buFont typeface="Wingdings" panose="05000000000000000000" pitchFamily="2" charset="2"/>
                <a:buChar char="ü"/>
              </a:pPr>
              <a:r>
                <a:rPr lang="en-US" sz="1600" dirty="0">
                  <a:latin typeface="Verdana" panose="020B0604030504040204" pitchFamily="34" charset="0"/>
                  <a:ea typeface="Verdana" panose="020B0604030504040204" pitchFamily="34" charset="0"/>
                </a:rPr>
                <a:t>The </a:t>
              </a:r>
              <a:r>
                <a:rPr lang="en-US" sz="1600" b="1" dirty="0">
                  <a:latin typeface="Verdana" panose="020B0604030504040204" pitchFamily="34" charset="0"/>
                  <a:ea typeface="Verdana" panose="020B0604030504040204" pitchFamily="34" charset="0"/>
                </a:rPr>
                <a:t>Union</a:t>
              </a:r>
              <a:r>
                <a:rPr lang="en-US" sz="1600" dirty="0">
                  <a:latin typeface="Verdana" panose="020B0604030504040204" pitchFamily="34" charset="0"/>
                  <a:ea typeface="Verdana" panose="020B0604030504040204" pitchFamily="34" charset="0"/>
                </a:rPr>
                <a:t>, </a:t>
              </a:r>
              <a:r>
                <a:rPr lang="en-US" sz="1600" b="1" dirty="0">
                  <a:latin typeface="Verdana" panose="020B0604030504040204" pitchFamily="34" charset="0"/>
                  <a:ea typeface="Verdana" panose="020B0604030504040204" pitchFamily="34" charset="0"/>
                </a:rPr>
                <a:t>EU member states </a:t>
              </a:r>
              <a:r>
                <a:rPr lang="en-US" sz="1600" dirty="0">
                  <a:latin typeface="Verdana" panose="020B0604030504040204" pitchFamily="34" charset="0"/>
                  <a:ea typeface="Verdana" panose="020B0604030504040204" pitchFamily="34" charset="0"/>
                </a:rPr>
                <a:t>and/or </a:t>
              </a:r>
              <a:r>
                <a:rPr lang="en-US" sz="1600" b="1" dirty="0">
                  <a:latin typeface="Verdana" panose="020B0604030504040204" pitchFamily="34" charset="0"/>
                  <a:ea typeface="Verdana" panose="020B0604030504040204" pitchFamily="34" charset="0"/>
                </a:rPr>
                <a:t>industry</a:t>
              </a:r>
              <a:endParaRPr lang="en-US" sz="1600" dirty="0">
                <a:latin typeface="Verdana" panose="020B0604030504040204" pitchFamily="34" charset="0"/>
                <a:ea typeface="Verdana" panose="020B0604030504040204" pitchFamily="34" charset="0"/>
              </a:endParaRPr>
            </a:p>
          </p:txBody>
        </p:sp>
      </p:grpSp>
      <p:pic>
        <p:nvPicPr>
          <p:cNvPr id="16" name="Grafinis elementas 23" descr="Handshake outline">
            <a:extLst>
              <a:ext uri="{FF2B5EF4-FFF2-40B4-BE49-F238E27FC236}">
                <a16:creationId xmlns:a16="http://schemas.microsoft.com/office/drawing/2014/main" id="{C621C774-0CEE-FDB1-1A0D-8D2B26B312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7736" y="2624682"/>
            <a:ext cx="914400" cy="914400"/>
          </a:xfrm>
          <a:prstGeom prst="rect">
            <a:avLst/>
          </a:prstGeom>
        </p:spPr>
      </p:pic>
      <p:pic>
        <p:nvPicPr>
          <p:cNvPr id="17" name="Grafinis elementas 29" descr="Business Growth outline">
            <a:extLst>
              <a:ext uri="{FF2B5EF4-FFF2-40B4-BE49-F238E27FC236}">
                <a16:creationId xmlns:a16="http://schemas.microsoft.com/office/drawing/2014/main" id="{DF2D8379-300E-527F-A952-66FE9AFF7D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0634" y="3384605"/>
            <a:ext cx="914400" cy="914400"/>
          </a:xfrm>
          <a:prstGeom prst="rect">
            <a:avLst/>
          </a:prstGeom>
        </p:spPr>
      </p:pic>
    </p:spTree>
    <p:extLst>
      <p:ext uri="{BB962C8B-B14F-4D97-AF65-F5344CB8AC3E}">
        <p14:creationId xmlns:p14="http://schemas.microsoft.com/office/powerpoint/2010/main" val="2799320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01FFBD5-1C66-E5ED-60DF-B66EF13280DC}"/>
              </a:ext>
            </a:extLst>
          </p:cNvPr>
          <p:cNvSpPr>
            <a:spLocks noGrp="1"/>
          </p:cNvSpPr>
          <p:nvPr>
            <p:ph type="title"/>
          </p:nvPr>
        </p:nvSpPr>
        <p:spPr>
          <a:xfrm>
            <a:off x="850044" y="143711"/>
            <a:ext cx="10589741" cy="958367"/>
          </a:xfrm>
        </p:spPr>
        <p:txBody>
          <a:bodyPr>
            <a:normAutofit/>
          </a:bodyPr>
          <a:lstStyle/>
          <a:p>
            <a:pPr algn="ctr"/>
            <a:r>
              <a:rPr lang="lv-LV"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ChipsJU: D</a:t>
            </a:r>
            <a:r>
              <a:rPr lang="en-US"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riving advancements in semiconductor technologies</a:t>
            </a:r>
          </a:p>
        </p:txBody>
      </p:sp>
      <p:sp>
        <p:nvSpPr>
          <p:cNvPr id="7" name="TextBox 6">
            <a:extLst>
              <a:ext uri="{FF2B5EF4-FFF2-40B4-BE49-F238E27FC236}">
                <a16:creationId xmlns:a16="http://schemas.microsoft.com/office/drawing/2014/main" id="{D8E2FE3C-BD08-CC5C-B35C-0995F1A86D6A}"/>
              </a:ext>
            </a:extLst>
          </p:cNvPr>
          <p:cNvSpPr txBox="1"/>
          <p:nvPr/>
        </p:nvSpPr>
        <p:spPr>
          <a:xfrm>
            <a:off x="331241" y="3683120"/>
            <a:ext cx="4590494" cy="2424766"/>
          </a:xfrm>
          <a:prstGeom prst="rect">
            <a:avLst/>
          </a:prstGeom>
          <a:noFill/>
        </p:spPr>
        <p:txBody>
          <a:bodyPr wrap="square">
            <a:spAutoFit/>
          </a:bodyPr>
          <a:lstStyle/>
          <a:p>
            <a:pPr marL="342900" indent="-342900" algn="just">
              <a:lnSpc>
                <a:spcPct val="120000"/>
              </a:lnSpc>
              <a:buClr>
                <a:srgbClr val="FFC000"/>
              </a:buClr>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Support</a:t>
            </a:r>
            <a:r>
              <a:rPr lang="en-US" sz="1600" dirty="0">
                <a:latin typeface="Verdana" panose="020B0604030504040204" pitchFamily="34" charset="0"/>
                <a:ea typeface="Verdana" panose="020B0604030504040204" pitchFamily="34" charset="0"/>
                <a:cs typeface="Calibri" panose="020F0502020204030204" pitchFamily="34" charset="0"/>
              </a:rPr>
              <a:t> research and development </a:t>
            </a:r>
            <a:r>
              <a:rPr lang="en-US" sz="1600" b="1" dirty="0">
                <a:solidFill>
                  <a:srgbClr val="0070C0"/>
                </a:solidFill>
                <a:latin typeface="Verdana" panose="020B0604030504040204" pitchFamily="34" charset="0"/>
                <a:ea typeface="Verdana" panose="020B0604030504040204" pitchFamily="34" charset="0"/>
                <a:cs typeface="Calibri" panose="020F0502020204030204" pitchFamily="34" charset="0"/>
              </a:rPr>
              <a:t>in semiconductor technologies</a:t>
            </a:r>
            <a:endParaRPr lang="lv-LV" sz="1600" b="1" dirty="0">
              <a:solidFill>
                <a:srgbClr val="0070C0"/>
              </a:solidFill>
              <a:latin typeface="Verdana" panose="020B0604030504040204" pitchFamily="34" charset="0"/>
              <a:ea typeface="Verdana" panose="020B0604030504040204" pitchFamily="34" charset="0"/>
              <a:cs typeface="Calibri" panose="020F0502020204030204" pitchFamily="34" charset="0"/>
            </a:endParaRPr>
          </a:p>
          <a:p>
            <a:pPr marL="342900" indent="-342900" algn="just">
              <a:lnSpc>
                <a:spcPct val="120000"/>
              </a:lnSpc>
              <a:buClr>
                <a:srgbClr val="FFC000"/>
              </a:buClr>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Facilitate collaboration </a:t>
            </a:r>
            <a:r>
              <a:rPr lang="en-US" sz="1600" dirty="0">
                <a:latin typeface="Verdana" panose="020B0604030504040204" pitchFamily="34" charset="0"/>
                <a:ea typeface="Verdana" panose="020B0604030504040204" pitchFamily="34" charset="0"/>
                <a:cs typeface="Calibri" panose="020F0502020204030204" pitchFamily="34" charset="0"/>
              </a:rPr>
              <a:t>between </a:t>
            </a:r>
            <a:r>
              <a:rPr lang="en-US" sz="1600" b="1" dirty="0">
                <a:solidFill>
                  <a:srgbClr val="0070C0"/>
                </a:solidFill>
                <a:latin typeface="Verdana" panose="020B0604030504040204" pitchFamily="34" charset="0"/>
                <a:ea typeface="Verdana" panose="020B0604030504040204" pitchFamily="34" charset="0"/>
                <a:cs typeface="Calibri" panose="020F0502020204030204" pitchFamily="34" charset="0"/>
              </a:rPr>
              <a:t>public and private sectors</a:t>
            </a:r>
          </a:p>
          <a:p>
            <a:pPr marL="342900" indent="-342900" algn="just">
              <a:lnSpc>
                <a:spcPct val="120000"/>
              </a:lnSpc>
              <a:buClr>
                <a:srgbClr val="FFC000"/>
              </a:buClr>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Promote</a:t>
            </a:r>
            <a:r>
              <a:rPr lang="en-US" sz="1600" dirty="0">
                <a:latin typeface="Verdana" panose="020B0604030504040204" pitchFamily="34" charset="0"/>
                <a:ea typeface="Verdana" panose="020B0604030504040204" pitchFamily="34" charset="0"/>
                <a:cs typeface="Calibri" panose="020F0502020204030204" pitchFamily="34" charset="0"/>
              </a:rPr>
              <a:t> the </a:t>
            </a:r>
            <a:r>
              <a:rPr lang="en-US" sz="1600" b="1" dirty="0">
                <a:latin typeface="Verdana" panose="020B0604030504040204" pitchFamily="34" charset="0"/>
                <a:ea typeface="Verdana" panose="020B0604030504040204" pitchFamily="34" charset="0"/>
                <a:cs typeface="Calibri" panose="020F0502020204030204" pitchFamily="34" charset="0"/>
              </a:rPr>
              <a:t>standardization</a:t>
            </a:r>
            <a:r>
              <a:rPr lang="en-US" sz="1600" dirty="0">
                <a:latin typeface="Verdana" panose="020B0604030504040204" pitchFamily="34" charset="0"/>
                <a:ea typeface="Verdana" panose="020B0604030504040204" pitchFamily="34" charset="0"/>
                <a:cs typeface="Calibri" panose="020F0502020204030204" pitchFamily="34" charset="0"/>
              </a:rPr>
              <a:t> and </a:t>
            </a:r>
            <a:r>
              <a:rPr lang="en-US" sz="1600" b="1" dirty="0">
                <a:latin typeface="Verdana" panose="020B0604030504040204" pitchFamily="34" charset="0"/>
                <a:ea typeface="Verdana" panose="020B0604030504040204" pitchFamily="34" charset="0"/>
                <a:cs typeface="Calibri" panose="020F0502020204030204" pitchFamily="34" charset="0"/>
              </a:rPr>
              <a:t>adoption</a:t>
            </a:r>
            <a:r>
              <a:rPr lang="en-US" sz="1600" dirty="0">
                <a:latin typeface="Verdana" panose="020B0604030504040204" pitchFamily="34" charset="0"/>
                <a:ea typeface="Verdana" panose="020B0604030504040204" pitchFamily="34" charset="0"/>
                <a:cs typeface="Calibri" panose="020F0502020204030204" pitchFamily="34" charset="0"/>
              </a:rPr>
              <a:t> of </a:t>
            </a:r>
            <a:r>
              <a:rPr lang="en-US" sz="1600" b="1" dirty="0">
                <a:latin typeface="Verdana" panose="020B0604030504040204" pitchFamily="34" charset="0"/>
                <a:ea typeface="Verdana" panose="020B0604030504040204" pitchFamily="34" charset="0"/>
                <a:cs typeface="Calibri" panose="020F0502020204030204" pitchFamily="34" charset="0"/>
              </a:rPr>
              <a:t>new </a:t>
            </a:r>
            <a:r>
              <a:rPr lang="lv-LV" sz="1600" b="1" dirty="0">
                <a:latin typeface="Verdana" panose="020B0604030504040204" pitchFamily="34" charset="0"/>
                <a:ea typeface="Verdana" panose="020B0604030504040204" pitchFamily="34" charset="0"/>
                <a:cs typeface="Calibri" panose="020F0502020204030204" pitchFamily="34" charset="0"/>
              </a:rPr>
              <a:t>solutions</a:t>
            </a:r>
          </a:p>
          <a:p>
            <a:pPr marL="342900" indent="-342900" algn="just">
              <a:lnSpc>
                <a:spcPct val="120000"/>
              </a:lnSpc>
              <a:buClr>
                <a:srgbClr val="FFC000"/>
              </a:buClr>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Foster innovation </a:t>
            </a:r>
            <a:r>
              <a:rPr lang="en-US" sz="1600" dirty="0">
                <a:latin typeface="Verdana" panose="020B0604030504040204" pitchFamily="34" charset="0"/>
                <a:ea typeface="Verdana" panose="020B0604030504040204" pitchFamily="34" charset="0"/>
                <a:cs typeface="Calibri" panose="020F0502020204030204" pitchFamily="34" charset="0"/>
              </a:rPr>
              <a:t>in critical digital infrastructure. </a:t>
            </a:r>
          </a:p>
        </p:txBody>
      </p:sp>
      <p:pic>
        <p:nvPicPr>
          <p:cNvPr id="8" name="Picture 2" descr="logo header">
            <a:extLst>
              <a:ext uri="{FF2B5EF4-FFF2-40B4-BE49-F238E27FC236}">
                <a16:creationId xmlns:a16="http://schemas.microsoft.com/office/drawing/2014/main" id="{C1E4D9F5-3D12-4E28-E369-EFB684EEC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58" y="1207843"/>
            <a:ext cx="1932071" cy="789156"/>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BEF08DF1-D0E3-BA03-8716-14E16FCAF003}"/>
              </a:ext>
            </a:extLst>
          </p:cNvPr>
          <p:cNvSpPr/>
          <p:nvPr/>
        </p:nvSpPr>
        <p:spPr>
          <a:xfrm>
            <a:off x="2231644" y="1437237"/>
            <a:ext cx="921439" cy="559762"/>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61CF05E4-E0A3-CD39-CD1C-F2E9A87A4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550" y="1404033"/>
            <a:ext cx="2379155" cy="15863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97467F8C-D2EC-8EA6-0CEE-4E0C76896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454" y="1329218"/>
            <a:ext cx="2505536" cy="1670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2964313D-42C0-1AF1-739A-72FDCB217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579" y="1289427"/>
            <a:ext cx="2449446" cy="1633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1A53AF6A-A0A8-66FE-697F-A19AD3E8A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7899" y="1179268"/>
            <a:ext cx="2716251" cy="1811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F98CF0-9728-F235-22F2-E0DB0919D268}"/>
              </a:ext>
            </a:extLst>
          </p:cNvPr>
          <p:cNvSpPr txBox="1"/>
          <p:nvPr/>
        </p:nvSpPr>
        <p:spPr>
          <a:xfrm>
            <a:off x="3444299" y="2934394"/>
            <a:ext cx="2219882" cy="230832"/>
          </a:xfrm>
          <a:prstGeom prst="rect">
            <a:avLst/>
          </a:prstGeom>
          <a:noFill/>
        </p:spPr>
        <p:txBody>
          <a:bodyPr wrap="square" lIns="0" tIns="0" rIns="0" bIns="0" rtlCol="0">
            <a:spAutoFit/>
          </a:bodyPr>
          <a:lstStyle/>
          <a:p>
            <a:pPr algn="ctr"/>
            <a:r>
              <a:rPr lang="lv-LV" altLang="ko-KR" sz="1500" b="1" dirty="0">
                <a:solidFill>
                  <a:srgbClr val="7030A0"/>
                </a:solidFill>
                <a:latin typeface="Verdana" panose="020B0604030504040204" pitchFamily="34" charset="0"/>
                <a:ea typeface="Verdana" panose="020B0604030504040204" pitchFamily="34" charset="0"/>
                <a:cs typeface="Calibri" panose="020F0502020204030204" pitchFamily="34" charset="0"/>
              </a:rPr>
              <a:t>Uniting Innovation</a:t>
            </a:r>
            <a:endParaRPr lang="en-US" altLang="ko-KR" sz="1500" b="1" dirty="0">
              <a:solidFill>
                <a:srgbClr val="7030A0"/>
              </a:solidFill>
              <a:latin typeface="Verdana" panose="020B0604030504040204" pitchFamily="34" charset="0"/>
              <a:ea typeface="Verdana" panose="020B060403050404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B4BAD2D-D1C4-7837-A805-26D30F7AD2BE}"/>
              </a:ext>
            </a:extLst>
          </p:cNvPr>
          <p:cNvSpPr txBox="1"/>
          <p:nvPr/>
        </p:nvSpPr>
        <p:spPr>
          <a:xfrm>
            <a:off x="5726787" y="2912898"/>
            <a:ext cx="2026869" cy="230832"/>
          </a:xfrm>
          <a:prstGeom prst="rect">
            <a:avLst/>
          </a:prstGeom>
          <a:noFill/>
        </p:spPr>
        <p:txBody>
          <a:bodyPr wrap="square" lIns="0" tIns="0" rIns="0" bIns="0" rtlCol="0">
            <a:spAutoFit/>
          </a:bodyPr>
          <a:lstStyle/>
          <a:p>
            <a:pPr algn="ctr"/>
            <a:r>
              <a:rPr lang="lv-LV" altLang="ko-KR" sz="1500" b="1" dirty="0">
                <a:solidFill>
                  <a:srgbClr val="7030A0"/>
                </a:solidFill>
                <a:latin typeface="Verdana" panose="020B0604030504040204" pitchFamily="34" charset="0"/>
                <a:ea typeface="Verdana" panose="020B0604030504040204" pitchFamily="34" charset="0"/>
                <a:cs typeface="Calibri" panose="020F0502020204030204" pitchFamily="34" charset="0"/>
              </a:rPr>
              <a:t>Resources</a:t>
            </a:r>
            <a:endParaRPr lang="en-US" altLang="ko-KR" sz="1500" b="1" dirty="0">
              <a:solidFill>
                <a:srgbClr val="7030A0"/>
              </a:solidFill>
              <a:latin typeface="Verdana" panose="020B0604030504040204" pitchFamily="34" charset="0"/>
              <a:ea typeface="Verdana" panose="020B060403050404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3088039-47A4-C77F-2109-917CA5E425CF}"/>
              </a:ext>
            </a:extLst>
          </p:cNvPr>
          <p:cNvSpPr txBox="1"/>
          <p:nvPr/>
        </p:nvSpPr>
        <p:spPr>
          <a:xfrm>
            <a:off x="7841748" y="2912040"/>
            <a:ext cx="2026869" cy="230832"/>
          </a:xfrm>
          <a:prstGeom prst="rect">
            <a:avLst/>
          </a:prstGeom>
          <a:noFill/>
        </p:spPr>
        <p:txBody>
          <a:bodyPr wrap="square" lIns="0" tIns="0" rIns="0" bIns="0" rtlCol="0">
            <a:spAutoFit/>
          </a:bodyPr>
          <a:lstStyle/>
          <a:p>
            <a:pPr algn="ctr"/>
            <a:r>
              <a:rPr lang="lv-LV" altLang="ko-KR" sz="1500" b="1" dirty="0">
                <a:solidFill>
                  <a:srgbClr val="7030A0"/>
                </a:solidFill>
                <a:latin typeface="Verdana" panose="020B0604030504040204" pitchFamily="34" charset="0"/>
                <a:ea typeface="Verdana" panose="020B0604030504040204" pitchFamily="34" charset="0"/>
                <a:cs typeface="Calibri" panose="020F0502020204030204" pitchFamily="34" charset="0"/>
              </a:rPr>
              <a:t>Strategic Vision</a:t>
            </a:r>
            <a:endParaRPr lang="en-US" altLang="ko-KR" sz="1500" b="1" dirty="0">
              <a:solidFill>
                <a:srgbClr val="7030A0"/>
              </a:solidFill>
              <a:latin typeface="Verdana" panose="020B0604030504040204" pitchFamily="34" charset="0"/>
              <a:ea typeface="Verdana" panose="020B060403050404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187C253-1C23-DE3F-ADAD-A3CDC687BC15}"/>
              </a:ext>
            </a:extLst>
          </p:cNvPr>
          <p:cNvSpPr txBox="1"/>
          <p:nvPr/>
        </p:nvSpPr>
        <p:spPr>
          <a:xfrm>
            <a:off x="9998993" y="2859853"/>
            <a:ext cx="2026869" cy="230832"/>
          </a:xfrm>
          <a:prstGeom prst="rect">
            <a:avLst/>
          </a:prstGeom>
          <a:noFill/>
        </p:spPr>
        <p:txBody>
          <a:bodyPr wrap="square" lIns="0" tIns="0" rIns="0" bIns="0" rtlCol="0">
            <a:spAutoFit/>
          </a:bodyPr>
          <a:lstStyle/>
          <a:p>
            <a:pPr algn="ctr"/>
            <a:r>
              <a:rPr lang="lv-LV" altLang="ko-KR" sz="1500" b="1" dirty="0">
                <a:solidFill>
                  <a:srgbClr val="7030A0"/>
                </a:solidFill>
                <a:latin typeface="Verdana" panose="020B0604030504040204" pitchFamily="34" charset="0"/>
                <a:ea typeface="Verdana" panose="020B0604030504040204" pitchFamily="34" charset="0"/>
                <a:cs typeface="Calibri" panose="020F0502020204030204" pitchFamily="34" charset="0"/>
              </a:rPr>
              <a:t>Driving Force</a:t>
            </a:r>
            <a:endParaRPr lang="en-US" altLang="ko-KR" sz="1500" b="1" dirty="0">
              <a:solidFill>
                <a:srgbClr val="7030A0"/>
              </a:solidFill>
              <a:latin typeface="Verdana" panose="020B0604030504040204" pitchFamily="34" charset="0"/>
              <a:ea typeface="Verdana" panose="020B0604030504040204" pitchFamily="34" charset="0"/>
              <a:cs typeface="Calibri" panose="020F0502020204030204" pitchFamily="34" charset="0"/>
            </a:endParaRPr>
          </a:p>
        </p:txBody>
      </p:sp>
      <p:sp>
        <p:nvSpPr>
          <p:cNvPr id="18" name="Rounded Rectangle 21">
            <a:extLst>
              <a:ext uri="{FF2B5EF4-FFF2-40B4-BE49-F238E27FC236}">
                <a16:creationId xmlns:a16="http://schemas.microsoft.com/office/drawing/2014/main" id="{F1A530F1-8047-F50C-1D69-94655CE3BD40}"/>
              </a:ext>
            </a:extLst>
          </p:cNvPr>
          <p:cNvSpPr/>
          <p:nvPr/>
        </p:nvSpPr>
        <p:spPr>
          <a:xfrm>
            <a:off x="3349419" y="1288071"/>
            <a:ext cx="8696765" cy="2045365"/>
          </a:xfrm>
          <a:prstGeom prst="round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F6A6019-1E7A-365E-F7E6-0AF218D2F825}"/>
              </a:ext>
            </a:extLst>
          </p:cNvPr>
          <p:cNvGrpSpPr/>
          <p:nvPr/>
        </p:nvGrpSpPr>
        <p:grpSpPr>
          <a:xfrm>
            <a:off x="331168" y="2107171"/>
            <a:ext cx="2659317" cy="1312257"/>
            <a:chOff x="5664183" y="3580881"/>
            <a:chExt cx="2659317" cy="1312257"/>
          </a:xfrm>
        </p:grpSpPr>
        <p:sp>
          <p:nvSpPr>
            <p:cNvPr id="20" name="Rounded Rectangle 20">
              <a:extLst>
                <a:ext uri="{FF2B5EF4-FFF2-40B4-BE49-F238E27FC236}">
                  <a16:creationId xmlns:a16="http://schemas.microsoft.com/office/drawing/2014/main" id="{142EC0B4-8061-C4EF-0BB5-0311E6C1B79E}"/>
                </a:ext>
              </a:extLst>
            </p:cNvPr>
            <p:cNvSpPr/>
            <p:nvPr/>
          </p:nvSpPr>
          <p:spPr>
            <a:xfrm>
              <a:off x="5664183" y="3580881"/>
              <a:ext cx="2659317" cy="1312257"/>
            </a:xfrm>
            <a:prstGeom prst="round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6630F95-D6F6-6971-02E5-F88C89219547}"/>
                </a:ext>
              </a:extLst>
            </p:cNvPr>
            <p:cNvSpPr txBox="1"/>
            <p:nvPr/>
          </p:nvSpPr>
          <p:spPr>
            <a:xfrm>
              <a:off x="5749723" y="3651986"/>
              <a:ext cx="2435349" cy="1169551"/>
            </a:xfrm>
            <a:prstGeom prst="rect">
              <a:avLst/>
            </a:prstGeom>
            <a:noFill/>
          </p:spPr>
          <p:txBody>
            <a:bodyPr wrap="square" rtlCol="0">
              <a:spAutoFit/>
            </a:bodyPr>
            <a:lstStyle/>
            <a:p>
              <a:pPr marL="285750" indent="-285750">
                <a:buFont typeface="Wingdings" panose="05000000000000000000" pitchFamily="2" charset="2"/>
                <a:buChar char="ü"/>
              </a:pPr>
              <a:r>
                <a:rPr lang="lv-LV" sz="1400" dirty="0">
                  <a:latin typeface="Verdana" panose="020B0604030504040204" pitchFamily="34" charset="0"/>
                  <a:ea typeface="Verdana" panose="020B0604030504040204" pitchFamily="34" charset="0"/>
                  <a:cs typeface="Calibri" panose="020F0502020204030204" pitchFamily="34" charset="0"/>
                </a:rPr>
                <a:t>Established in </a:t>
              </a:r>
              <a:r>
                <a:rPr lang="lv-LV" sz="1400" b="1" dirty="0">
                  <a:solidFill>
                    <a:srgbClr val="0070C0"/>
                  </a:solidFill>
                  <a:latin typeface="Verdana" panose="020B0604030504040204" pitchFamily="34" charset="0"/>
                  <a:ea typeface="Verdana" panose="020B0604030504040204" pitchFamily="34" charset="0"/>
                  <a:cs typeface="Calibri" panose="020F0502020204030204" pitchFamily="34" charset="0"/>
                </a:rPr>
                <a:t>2023</a:t>
              </a:r>
            </a:p>
            <a:p>
              <a:pPr marL="285750" indent="-285750">
                <a:buFont typeface="Wingdings" panose="05000000000000000000" pitchFamily="2" charset="2"/>
                <a:buChar char="ü"/>
              </a:pPr>
              <a:r>
                <a:rPr lang="lv-LV" sz="1400" b="1" dirty="0">
                  <a:latin typeface="Verdana" panose="020B0604030504040204" pitchFamily="34" charset="0"/>
                  <a:ea typeface="Verdana" panose="020B0604030504040204" pitchFamily="34" charset="0"/>
                  <a:cs typeface="Calibri" panose="020F0502020204030204" pitchFamily="34" charset="0"/>
                </a:rPr>
                <a:t>T</a:t>
              </a:r>
              <a:r>
                <a:rPr lang="en-US" sz="1400" b="1" dirty="0" err="1">
                  <a:latin typeface="Verdana" panose="020B0604030504040204" pitchFamily="34" charset="0"/>
                  <a:ea typeface="Verdana" panose="020B0604030504040204" pitchFamily="34" charset="0"/>
                  <a:cs typeface="Calibri" panose="020F0502020204030204" pitchFamily="34" charset="0"/>
                </a:rPr>
                <a:t>ri</a:t>
              </a:r>
              <a:r>
                <a:rPr lang="en-US" sz="1400" b="1" dirty="0">
                  <a:latin typeface="Verdana" panose="020B0604030504040204" pitchFamily="34" charset="0"/>
                  <a:ea typeface="Verdana" panose="020B0604030504040204" pitchFamily="34" charset="0"/>
                  <a:cs typeface="Calibri" panose="020F0502020204030204" pitchFamily="34" charset="0"/>
                </a:rPr>
                <a:t>-partite European partnership</a:t>
              </a:r>
            </a:p>
            <a:p>
              <a:pPr marL="285750" indent="-285750">
                <a:buFont typeface="Wingdings" panose="05000000000000000000" pitchFamily="2" charset="2"/>
                <a:buChar char="ü"/>
              </a:pPr>
              <a:r>
                <a:rPr lang="en-US" sz="1400" b="1" dirty="0">
                  <a:latin typeface="Verdana" panose="020B0604030504040204" pitchFamily="34" charset="0"/>
                  <a:ea typeface="Verdana" panose="020B0604030504040204" pitchFamily="34" charset="0"/>
                  <a:cs typeface="Calibri" panose="020F0502020204030204" pitchFamily="34" charset="0"/>
                </a:rPr>
                <a:t>31</a:t>
              </a:r>
              <a:r>
                <a:rPr lang="en-US" sz="1400" dirty="0">
                  <a:latin typeface="Verdana" panose="020B0604030504040204" pitchFamily="34" charset="0"/>
                  <a:ea typeface="Verdana" panose="020B0604030504040204" pitchFamily="34" charset="0"/>
                  <a:cs typeface="Calibri" panose="020F0502020204030204" pitchFamily="34" charset="0"/>
                </a:rPr>
                <a:t> member countries</a:t>
              </a:r>
            </a:p>
          </p:txBody>
        </p:sp>
      </p:grpSp>
      <p:pic>
        <p:nvPicPr>
          <p:cNvPr id="22" name="Picture 21">
            <a:extLst>
              <a:ext uri="{FF2B5EF4-FFF2-40B4-BE49-F238E27FC236}">
                <a16:creationId xmlns:a16="http://schemas.microsoft.com/office/drawing/2014/main" id="{58D13199-8770-72C2-5350-DFD9881D2F9C}"/>
              </a:ext>
            </a:extLst>
          </p:cNvPr>
          <p:cNvPicPr>
            <a:picLocks noChangeAspect="1"/>
          </p:cNvPicPr>
          <p:nvPr/>
        </p:nvPicPr>
        <p:blipFill>
          <a:blip r:embed="rId7"/>
          <a:stretch>
            <a:fillRect/>
          </a:stretch>
        </p:blipFill>
        <p:spPr>
          <a:xfrm>
            <a:off x="5881892" y="3712602"/>
            <a:ext cx="1980998" cy="668627"/>
          </a:xfrm>
          <a:prstGeom prst="rect">
            <a:avLst/>
          </a:prstGeom>
        </p:spPr>
      </p:pic>
      <p:pic>
        <p:nvPicPr>
          <p:cNvPr id="23" name="Picture 22">
            <a:extLst>
              <a:ext uri="{FF2B5EF4-FFF2-40B4-BE49-F238E27FC236}">
                <a16:creationId xmlns:a16="http://schemas.microsoft.com/office/drawing/2014/main" id="{957E131A-69EA-DED4-C83A-F205E4ECE63C}"/>
              </a:ext>
            </a:extLst>
          </p:cNvPr>
          <p:cNvPicPr>
            <a:picLocks noChangeAspect="1"/>
          </p:cNvPicPr>
          <p:nvPr/>
        </p:nvPicPr>
        <p:blipFill>
          <a:blip r:embed="rId8"/>
          <a:stretch>
            <a:fillRect/>
          </a:stretch>
        </p:blipFill>
        <p:spPr>
          <a:xfrm>
            <a:off x="8080157" y="3655604"/>
            <a:ext cx="1976868" cy="787142"/>
          </a:xfrm>
          <a:prstGeom prst="rect">
            <a:avLst/>
          </a:prstGeom>
        </p:spPr>
      </p:pic>
      <p:pic>
        <p:nvPicPr>
          <p:cNvPr id="24" name="Picture 23">
            <a:extLst>
              <a:ext uri="{FF2B5EF4-FFF2-40B4-BE49-F238E27FC236}">
                <a16:creationId xmlns:a16="http://schemas.microsoft.com/office/drawing/2014/main" id="{CAD64896-BD05-E13B-61C1-AA61BF58FFB6}"/>
              </a:ext>
            </a:extLst>
          </p:cNvPr>
          <p:cNvPicPr>
            <a:picLocks noChangeAspect="1"/>
          </p:cNvPicPr>
          <p:nvPr/>
        </p:nvPicPr>
        <p:blipFill>
          <a:blip r:embed="rId9"/>
          <a:stretch>
            <a:fillRect/>
          </a:stretch>
        </p:blipFill>
        <p:spPr>
          <a:xfrm>
            <a:off x="6877235" y="4635292"/>
            <a:ext cx="2157509" cy="789156"/>
          </a:xfrm>
          <a:prstGeom prst="rect">
            <a:avLst/>
          </a:prstGeom>
        </p:spPr>
      </p:pic>
      <p:sp>
        <p:nvSpPr>
          <p:cNvPr id="25" name="TextBox 24">
            <a:extLst>
              <a:ext uri="{FF2B5EF4-FFF2-40B4-BE49-F238E27FC236}">
                <a16:creationId xmlns:a16="http://schemas.microsoft.com/office/drawing/2014/main" id="{9C369CB4-179F-33F2-602F-C9B5B443AC4B}"/>
              </a:ext>
            </a:extLst>
          </p:cNvPr>
          <p:cNvSpPr txBox="1"/>
          <p:nvPr/>
        </p:nvSpPr>
        <p:spPr>
          <a:xfrm>
            <a:off x="6144915" y="5630055"/>
            <a:ext cx="3622148" cy="276999"/>
          </a:xfrm>
          <a:prstGeom prst="rect">
            <a:avLst/>
          </a:prstGeom>
          <a:noFill/>
        </p:spPr>
        <p:txBody>
          <a:bodyPr wrap="square" lIns="0" tIns="0" rIns="0" bIns="0" rtlCol="0">
            <a:spAutoFit/>
          </a:bodyPr>
          <a:lstStyle/>
          <a:p>
            <a:pPr algn="ctr"/>
            <a:r>
              <a:rPr lang="en-US" altLang="ko-KR" b="1" dirty="0">
                <a:solidFill>
                  <a:srgbClr val="7030A0"/>
                </a:solidFill>
                <a:latin typeface="Verdana" panose="020B0604030504040204" pitchFamily="34" charset="0"/>
                <a:ea typeface="Verdana" panose="020B0604030504040204" pitchFamily="34" charset="0"/>
                <a:cs typeface="Calibri" panose="020F0502020204030204" pitchFamily="34" charset="0"/>
              </a:rPr>
              <a:t>3 Industrial associations</a:t>
            </a:r>
          </a:p>
        </p:txBody>
      </p:sp>
      <p:sp>
        <p:nvSpPr>
          <p:cNvPr id="2" name="TextBox 1">
            <a:extLst>
              <a:ext uri="{FF2B5EF4-FFF2-40B4-BE49-F238E27FC236}">
                <a16:creationId xmlns:a16="http://schemas.microsoft.com/office/drawing/2014/main" id="{72CE41FE-8E3B-080E-1186-FAACF9F6EDE4}"/>
              </a:ext>
            </a:extLst>
          </p:cNvPr>
          <p:cNvSpPr txBox="1"/>
          <p:nvPr/>
        </p:nvSpPr>
        <p:spPr>
          <a:xfrm>
            <a:off x="3029800" y="6009256"/>
            <a:ext cx="2798691" cy="353943"/>
          </a:xfrm>
          <a:prstGeom prst="rect">
            <a:avLst/>
          </a:prstGeom>
          <a:noFill/>
          <a:ln w="12700">
            <a:noFill/>
          </a:ln>
        </p:spPr>
        <p:txBody>
          <a:bodyPr wrap="square">
            <a:spAutoFit/>
          </a:bodyPr>
          <a:lstStyle/>
          <a:p>
            <a:pPr algn="ctr"/>
            <a:r>
              <a:rPr lang="lv-LV" sz="1700" b="1" dirty="0">
                <a:latin typeface="Verdana" panose="020B0604030504040204" pitchFamily="34" charset="0"/>
                <a:ea typeface="Verdana" panose="020B0604030504040204" pitchFamily="34" charset="0"/>
                <a:hlinkClick r:id="rId10"/>
              </a:rPr>
              <a:t>More information</a:t>
            </a:r>
            <a:endParaRPr lang="lv-LV" sz="1700" b="1" dirty="0">
              <a:latin typeface="Verdana" panose="020B0604030504040204" pitchFamily="34" charset="0"/>
              <a:ea typeface="Verdana" panose="020B0604030504040204" pitchFamily="34" charset="0"/>
            </a:endParaRPr>
          </a:p>
        </p:txBody>
      </p:sp>
      <p:pic>
        <p:nvPicPr>
          <p:cNvPr id="4" name="Graphic 15" descr="Share">
            <a:extLst>
              <a:ext uri="{FF2B5EF4-FFF2-40B4-BE49-F238E27FC236}">
                <a16:creationId xmlns:a16="http://schemas.microsoft.com/office/drawing/2014/main" id="{1D2F39F6-6059-A788-7DB7-550B8D95F408}"/>
              </a:ext>
            </a:extLst>
          </p:cNvPr>
          <p:cNvPicPr>
            <a:picLocks noChangeAspect="1"/>
          </p:cNvPicPr>
          <p:nvPr/>
        </p:nvPicPr>
        <p:blipFill>
          <a:blip r:embed="rId11"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58877" y="6016091"/>
            <a:ext cx="355487" cy="355487"/>
          </a:xfrm>
          <a:prstGeom prst="rect">
            <a:avLst/>
          </a:prstGeom>
        </p:spPr>
      </p:pic>
    </p:spTree>
    <p:extLst>
      <p:ext uri="{BB962C8B-B14F-4D97-AF65-F5344CB8AC3E}">
        <p14:creationId xmlns:p14="http://schemas.microsoft.com/office/powerpoint/2010/main" val="1959578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CDF7E-3C9C-8B93-A493-9176A161ADEC}"/>
              </a:ext>
            </a:extLst>
          </p:cNvPr>
          <p:cNvSpPr>
            <a:spLocks noGrp="1"/>
          </p:cNvSpPr>
          <p:nvPr>
            <p:ph type="title"/>
          </p:nvPr>
        </p:nvSpPr>
        <p:spPr>
          <a:xfrm>
            <a:off x="787100" y="184829"/>
            <a:ext cx="10589741" cy="958367"/>
          </a:xfrm>
        </p:spPr>
        <p:txBody>
          <a:bodyPr>
            <a:normAutofit/>
          </a:bodyPr>
          <a:lstStyle/>
          <a:p>
            <a:pPr algn="ctr"/>
            <a:r>
              <a:rPr lang="lv-LV"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SNS JU: </a:t>
            </a:r>
            <a:r>
              <a:rPr lang="en-US"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European Smart Networks and Services Joint Undertaking</a:t>
            </a:r>
          </a:p>
        </p:txBody>
      </p:sp>
      <p:sp>
        <p:nvSpPr>
          <p:cNvPr id="8" name="TextBox 7">
            <a:extLst>
              <a:ext uri="{FF2B5EF4-FFF2-40B4-BE49-F238E27FC236}">
                <a16:creationId xmlns:a16="http://schemas.microsoft.com/office/drawing/2014/main" id="{41BADBC8-8E34-8D43-B50E-7D5F25423323}"/>
              </a:ext>
            </a:extLst>
          </p:cNvPr>
          <p:cNvSpPr txBox="1"/>
          <p:nvPr/>
        </p:nvSpPr>
        <p:spPr>
          <a:xfrm>
            <a:off x="471761" y="3925983"/>
            <a:ext cx="3411383" cy="1628716"/>
          </a:xfrm>
          <a:prstGeom prst="rect">
            <a:avLst/>
          </a:prstGeom>
          <a:noFill/>
        </p:spPr>
        <p:txBody>
          <a:bodyPr wrap="square">
            <a:spAutoFit/>
          </a:bodyPr>
          <a:lstStyle/>
          <a:p>
            <a:pPr marL="342900" indent="-342900">
              <a:lnSpc>
                <a:spcPct val="120000"/>
              </a:lnSpc>
              <a:buClr>
                <a:srgbClr val="FFC000"/>
              </a:buClr>
              <a:buFont typeface="Wingdings" panose="05000000000000000000" pitchFamily="2" charset="2"/>
              <a:buChar char="ü"/>
            </a:pPr>
            <a:r>
              <a:rPr lang="en-US" sz="1700" b="1" i="0" dirty="0">
                <a:effectLst/>
                <a:highlight>
                  <a:srgbClr val="FFFFFF"/>
                </a:highlight>
                <a:latin typeface="Verdana" panose="020B0604030504040204" pitchFamily="34" charset="0"/>
                <a:ea typeface="Verdana" panose="020B0604030504040204" pitchFamily="34" charset="0"/>
                <a:cs typeface="Calibri" panose="020F0502020204030204" pitchFamily="34" charset="0"/>
              </a:rPr>
              <a:t>Fostering</a:t>
            </a:r>
            <a:r>
              <a:rPr lang="en-US" sz="1700" i="0" dirty="0">
                <a:effectLst/>
                <a:highlight>
                  <a:srgbClr val="FFFFFF"/>
                </a:highlight>
                <a:latin typeface="Verdana" panose="020B0604030504040204" pitchFamily="34" charset="0"/>
                <a:ea typeface="Verdana" panose="020B0604030504040204" pitchFamily="34" charset="0"/>
                <a:cs typeface="Calibri" panose="020F0502020204030204" pitchFamily="34" charset="0"/>
              </a:rPr>
              <a:t> Europe’s </a:t>
            </a:r>
            <a:r>
              <a:rPr lang="en-US" sz="1700" b="1" dirty="0">
                <a:solidFill>
                  <a:srgbClr val="0070C0"/>
                </a:solidFill>
                <a:latin typeface="Verdana" panose="020B0604030504040204" pitchFamily="34" charset="0"/>
                <a:ea typeface="Verdana" panose="020B0604030504040204" pitchFamily="34" charset="0"/>
                <a:cs typeface="Calibri" panose="020F0502020204030204" pitchFamily="34" charset="0"/>
              </a:rPr>
              <a:t>technology sovereignty in 6G</a:t>
            </a:r>
          </a:p>
          <a:p>
            <a:pPr marL="342900" indent="-342900">
              <a:lnSpc>
                <a:spcPct val="120000"/>
              </a:lnSpc>
              <a:buClr>
                <a:srgbClr val="FFC000"/>
              </a:buClr>
              <a:buFont typeface="Wingdings" panose="05000000000000000000" pitchFamily="2" charset="2"/>
              <a:buChar char="ü"/>
            </a:pPr>
            <a:r>
              <a:rPr lang="en-US" sz="1700" b="1" dirty="0">
                <a:highlight>
                  <a:srgbClr val="FFFFFF"/>
                </a:highlight>
                <a:latin typeface="Verdana" panose="020B0604030504040204" pitchFamily="34" charset="0"/>
                <a:ea typeface="Verdana" panose="020B0604030504040204" pitchFamily="34" charset="0"/>
                <a:cs typeface="Calibri" panose="020F0502020204030204" pitchFamily="34" charset="0"/>
              </a:rPr>
              <a:t>Boosting</a:t>
            </a:r>
            <a:r>
              <a:rPr lang="en-US" sz="1700" i="0" dirty="0">
                <a:effectLst/>
                <a:highlight>
                  <a:srgbClr val="FFFFFF"/>
                </a:highlight>
                <a:latin typeface="Verdana" panose="020B0604030504040204" pitchFamily="34" charset="0"/>
                <a:ea typeface="Verdana" panose="020B0604030504040204" pitchFamily="34" charset="0"/>
                <a:cs typeface="Calibri" panose="020F0502020204030204" pitchFamily="34" charset="0"/>
              </a:rPr>
              <a:t> </a:t>
            </a:r>
            <a:r>
              <a:rPr lang="en-US" sz="1700" b="1" dirty="0">
                <a:solidFill>
                  <a:srgbClr val="0070C0"/>
                </a:solidFill>
                <a:latin typeface="Verdana" panose="020B0604030504040204" pitchFamily="34" charset="0"/>
                <a:ea typeface="Verdana" panose="020B0604030504040204" pitchFamily="34" charset="0"/>
                <a:cs typeface="Calibri" panose="020F0502020204030204" pitchFamily="34" charset="0"/>
              </a:rPr>
              <a:t>5G deployment in Europe</a:t>
            </a:r>
          </a:p>
        </p:txBody>
      </p:sp>
      <p:pic>
        <p:nvPicPr>
          <p:cNvPr id="9" name="Picture 2">
            <a:extLst>
              <a:ext uri="{FF2B5EF4-FFF2-40B4-BE49-F238E27FC236}">
                <a16:creationId xmlns:a16="http://schemas.microsoft.com/office/drawing/2014/main" id="{E17410AB-D286-A63B-8D89-B2086671D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57545" y="1659507"/>
            <a:ext cx="1932071" cy="592794"/>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5D149AD8-B4C2-868F-CFB5-D22A9DA215B7}"/>
              </a:ext>
            </a:extLst>
          </p:cNvPr>
          <p:cNvSpPr/>
          <p:nvPr/>
        </p:nvSpPr>
        <p:spPr>
          <a:xfrm>
            <a:off x="2684043" y="1827551"/>
            <a:ext cx="879535" cy="559762"/>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E6464EB-54CF-938E-E568-4D196DE8B8F8}"/>
              </a:ext>
            </a:extLst>
          </p:cNvPr>
          <p:cNvGrpSpPr/>
          <p:nvPr/>
        </p:nvGrpSpPr>
        <p:grpSpPr>
          <a:xfrm>
            <a:off x="557545" y="2589541"/>
            <a:ext cx="1787949" cy="735994"/>
            <a:chOff x="5664183" y="3580882"/>
            <a:chExt cx="1787949" cy="735994"/>
          </a:xfrm>
        </p:grpSpPr>
        <p:sp>
          <p:nvSpPr>
            <p:cNvPr id="12" name="Rounded Rectangle 20">
              <a:extLst>
                <a:ext uri="{FF2B5EF4-FFF2-40B4-BE49-F238E27FC236}">
                  <a16:creationId xmlns:a16="http://schemas.microsoft.com/office/drawing/2014/main" id="{14C41CFE-0FAC-213B-02C4-597D03A662F0}"/>
                </a:ext>
              </a:extLst>
            </p:cNvPr>
            <p:cNvSpPr/>
            <p:nvPr/>
          </p:nvSpPr>
          <p:spPr>
            <a:xfrm>
              <a:off x="5664183" y="3580882"/>
              <a:ext cx="1787949" cy="735994"/>
            </a:xfrm>
            <a:prstGeom prst="round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610433F-4C4F-BCD8-405F-B77C691C3569}"/>
                </a:ext>
              </a:extLst>
            </p:cNvPr>
            <p:cNvSpPr txBox="1"/>
            <p:nvPr/>
          </p:nvSpPr>
          <p:spPr>
            <a:xfrm>
              <a:off x="5749723" y="3671880"/>
              <a:ext cx="1702409" cy="553998"/>
            </a:xfrm>
            <a:prstGeom prst="rect">
              <a:avLst/>
            </a:prstGeom>
            <a:noFill/>
          </p:spPr>
          <p:txBody>
            <a:bodyPr wrap="square" rtlCol="0">
              <a:spAutoFit/>
            </a:bodyPr>
            <a:lstStyle/>
            <a:p>
              <a:r>
                <a:rPr lang="lv-LV" sz="1500" b="1" dirty="0">
                  <a:latin typeface="Verdana" panose="020B0604030504040204" pitchFamily="34" charset="0"/>
                  <a:ea typeface="Verdana" panose="020B0604030504040204" pitchFamily="34" charset="0"/>
                  <a:cs typeface="Calibri" panose="020F0502020204030204" pitchFamily="34" charset="0"/>
                </a:rPr>
                <a:t>Public-private </a:t>
              </a:r>
              <a:r>
                <a:rPr lang="en-US" sz="1500" b="1" dirty="0">
                  <a:latin typeface="Verdana" panose="020B0604030504040204" pitchFamily="34" charset="0"/>
                  <a:ea typeface="Verdana" panose="020B0604030504040204" pitchFamily="34" charset="0"/>
                  <a:cs typeface="Calibri" panose="020F0502020204030204" pitchFamily="34" charset="0"/>
                </a:rPr>
                <a:t>partnership</a:t>
              </a:r>
            </a:p>
          </p:txBody>
        </p:sp>
      </p:grpSp>
      <p:sp>
        <p:nvSpPr>
          <p:cNvPr id="14" name="TextBox 13">
            <a:extLst>
              <a:ext uri="{FF2B5EF4-FFF2-40B4-BE49-F238E27FC236}">
                <a16:creationId xmlns:a16="http://schemas.microsoft.com/office/drawing/2014/main" id="{2EF08293-89A0-7235-1999-A0FF5F7FED14}"/>
              </a:ext>
            </a:extLst>
          </p:cNvPr>
          <p:cNvSpPr txBox="1"/>
          <p:nvPr/>
        </p:nvSpPr>
        <p:spPr>
          <a:xfrm>
            <a:off x="557545" y="3465653"/>
            <a:ext cx="2351822" cy="369332"/>
          </a:xfrm>
          <a:prstGeom prst="rect">
            <a:avLst/>
          </a:prstGeom>
          <a:noFill/>
        </p:spPr>
        <p:txBody>
          <a:bodyPr wrap="square" rtlCol="0">
            <a:spAutoFit/>
          </a:bodyPr>
          <a:lstStyle/>
          <a:p>
            <a:r>
              <a:rPr lang="en-US" b="1" cap="all" dirty="0">
                <a:solidFill>
                  <a:srgbClr val="C00000"/>
                </a:solidFill>
              </a:rPr>
              <a:t>2 main missions</a:t>
            </a:r>
          </a:p>
        </p:txBody>
      </p:sp>
      <p:pic>
        <p:nvPicPr>
          <p:cNvPr id="15" name="Picture 14" descr="A bag with a dollar sign&#10;&#10;Description automatically generated">
            <a:extLst>
              <a:ext uri="{FF2B5EF4-FFF2-40B4-BE49-F238E27FC236}">
                <a16:creationId xmlns:a16="http://schemas.microsoft.com/office/drawing/2014/main" id="{6D246592-A07E-ABBA-4419-03CA44F11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428" y="4055943"/>
            <a:ext cx="738665" cy="738665"/>
          </a:xfrm>
          <a:prstGeom prst="rect">
            <a:avLst/>
          </a:prstGeom>
        </p:spPr>
      </p:pic>
      <p:sp>
        <p:nvSpPr>
          <p:cNvPr id="16" name="TextBox 15">
            <a:extLst>
              <a:ext uri="{FF2B5EF4-FFF2-40B4-BE49-F238E27FC236}">
                <a16:creationId xmlns:a16="http://schemas.microsoft.com/office/drawing/2014/main" id="{76B4E1B4-8256-2A0D-7819-4DC110384C3A}"/>
              </a:ext>
            </a:extLst>
          </p:cNvPr>
          <p:cNvSpPr txBox="1"/>
          <p:nvPr/>
        </p:nvSpPr>
        <p:spPr>
          <a:xfrm>
            <a:off x="7005894" y="4214834"/>
            <a:ext cx="2019625" cy="615553"/>
          </a:xfrm>
          <a:prstGeom prst="rect">
            <a:avLst/>
          </a:prstGeom>
          <a:noFill/>
        </p:spPr>
        <p:txBody>
          <a:bodyPr wrap="square" rtlCol="0">
            <a:spAutoFit/>
          </a:bodyPr>
          <a:lstStyle/>
          <a:p>
            <a:pPr algn="ctr"/>
            <a:r>
              <a:rPr lang="en-US" sz="1700" b="1" dirty="0">
                <a:solidFill>
                  <a:schemeClr val="accent1"/>
                </a:solidFill>
                <a:latin typeface="Verdana" panose="020B0604030504040204" pitchFamily="34" charset="0"/>
                <a:ea typeface="Verdana" panose="020B0604030504040204" pitchFamily="34" charset="0"/>
                <a:cs typeface="Calibri" panose="020F0502020204030204" pitchFamily="34" charset="0"/>
              </a:rPr>
              <a:t>EUR 1.8 billion budget </a:t>
            </a:r>
          </a:p>
        </p:txBody>
      </p:sp>
      <p:pic>
        <p:nvPicPr>
          <p:cNvPr id="17" name="Picture 4" descr="5g Special Flat icon">
            <a:extLst>
              <a:ext uri="{FF2B5EF4-FFF2-40B4-BE49-F238E27FC236}">
                <a16:creationId xmlns:a16="http://schemas.microsoft.com/office/drawing/2014/main" id="{231A16AE-73DC-23E5-D151-EC5F7F3E1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45" y="664012"/>
            <a:ext cx="934144" cy="93414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EFC72542-58B1-53B3-229A-F1DC3E995C72}"/>
              </a:ext>
            </a:extLst>
          </p:cNvPr>
          <p:cNvGrpSpPr/>
          <p:nvPr/>
        </p:nvGrpSpPr>
        <p:grpSpPr>
          <a:xfrm>
            <a:off x="3648722" y="1536472"/>
            <a:ext cx="8290719" cy="1160462"/>
            <a:chOff x="2034381" y="1825132"/>
            <a:chExt cx="8290719" cy="1160462"/>
          </a:xfrm>
        </p:grpSpPr>
        <p:sp>
          <p:nvSpPr>
            <p:cNvPr id="19" name="Freeform: Shape 7">
              <a:extLst>
                <a:ext uri="{FF2B5EF4-FFF2-40B4-BE49-F238E27FC236}">
                  <a16:creationId xmlns:a16="http://schemas.microsoft.com/office/drawing/2014/main" id="{7BEB33FF-068D-BE27-665F-64F3F280F64E}"/>
                </a:ext>
              </a:extLst>
            </p:cNvPr>
            <p:cNvSpPr/>
            <p:nvPr/>
          </p:nvSpPr>
          <p:spPr>
            <a:xfrm>
              <a:off x="2034381" y="1825132"/>
              <a:ext cx="2901156" cy="116046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solidFill>
              <a:srgbClr val="0070C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8240" tIns="22670" rIns="602901" bIns="22670" numCol="1" spcCol="1270" anchor="ctr" anchorCtr="0">
              <a:noAutofit/>
            </a:bodyPr>
            <a:lstStyle/>
            <a:p>
              <a:pPr marL="0" lvl="0" indent="0" algn="ctr" defTabSz="755650">
                <a:lnSpc>
                  <a:spcPct val="90000"/>
                </a:lnSpc>
                <a:spcBef>
                  <a:spcPct val="0"/>
                </a:spcBef>
                <a:spcAft>
                  <a:spcPct val="35000"/>
                </a:spcAft>
                <a:buNone/>
              </a:pPr>
              <a:r>
                <a:rPr lang="en-US" sz="1500" b="1" kern="1200" dirty="0">
                  <a:latin typeface="Verdana" panose="020B0604030504040204" pitchFamily="34" charset="0"/>
                  <a:ea typeface="Verdana" panose="020B0604030504040204" pitchFamily="34" charset="0"/>
                  <a:cs typeface="Calibri" panose="020F0502020204030204" pitchFamily="34" charset="0"/>
                </a:rPr>
                <a:t>Technological Leadership and Excellence</a:t>
              </a:r>
            </a:p>
          </p:txBody>
        </p:sp>
        <p:sp>
          <p:nvSpPr>
            <p:cNvPr id="20" name="Freeform: Shape 8">
              <a:extLst>
                <a:ext uri="{FF2B5EF4-FFF2-40B4-BE49-F238E27FC236}">
                  <a16:creationId xmlns:a16="http://schemas.microsoft.com/office/drawing/2014/main" id="{79F3E207-1755-4A6B-0EA2-080001C44B1D}"/>
                </a:ext>
              </a:extLst>
            </p:cNvPr>
            <p:cNvSpPr/>
            <p:nvPr/>
          </p:nvSpPr>
          <p:spPr>
            <a:xfrm>
              <a:off x="4645421" y="1825132"/>
              <a:ext cx="2901156" cy="116046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solidFill>
              <a:schemeClr val="accent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8240" tIns="22670" rIns="602901" bIns="22670" numCol="1" spcCol="1270" anchor="ctr" anchorCtr="0">
              <a:noAutofit/>
            </a:bodyPr>
            <a:lstStyle/>
            <a:p>
              <a:pPr marL="0" lvl="0" indent="0" algn="ctr" defTabSz="755650">
                <a:lnSpc>
                  <a:spcPct val="90000"/>
                </a:lnSpc>
                <a:spcBef>
                  <a:spcPct val="0"/>
                </a:spcBef>
                <a:spcAft>
                  <a:spcPct val="35000"/>
                </a:spcAft>
                <a:buNone/>
              </a:pPr>
              <a:r>
                <a:rPr lang="en-US" sz="1500" b="1" kern="1200" dirty="0">
                  <a:latin typeface="Verdana" panose="020B0604030504040204" pitchFamily="34" charset="0"/>
                  <a:ea typeface="Verdana" panose="020B0604030504040204" pitchFamily="34" charset="0"/>
                  <a:cs typeface="Calibri" panose="020F0502020204030204" pitchFamily="34" charset="0"/>
                </a:rPr>
                <a:t>Strategic Alignment and Industry Collaboration</a:t>
              </a:r>
            </a:p>
          </p:txBody>
        </p:sp>
        <p:sp>
          <p:nvSpPr>
            <p:cNvPr id="21" name="Freeform: Shape 9">
              <a:extLst>
                <a:ext uri="{FF2B5EF4-FFF2-40B4-BE49-F238E27FC236}">
                  <a16:creationId xmlns:a16="http://schemas.microsoft.com/office/drawing/2014/main" id="{7BAC1965-8BCB-B028-8329-53AC131AFF84}"/>
                </a:ext>
              </a:extLst>
            </p:cNvPr>
            <p:cNvSpPr/>
            <p:nvPr/>
          </p:nvSpPr>
          <p:spPr>
            <a:xfrm>
              <a:off x="7256462" y="1825132"/>
              <a:ext cx="3068638" cy="116046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solidFill>
              <a:schemeClr val="accent6">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8240" tIns="22670" rIns="602901" bIns="22670" numCol="1" spcCol="1270" anchor="ctr" anchorCtr="0">
              <a:noAutofit/>
            </a:bodyPr>
            <a:lstStyle/>
            <a:p>
              <a:pPr marL="0" lvl="0" indent="0" algn="ctr" defTabSz="755650">
                <a:lnSpc>
                  <a:spcPct val="90000"/>
                </a:lnSpc>
                <a:spcBef>
                  <a:spcPct val="0"/>
                </a:spcBef>
                <a:spcAft>
                  <a:spcPct val="35000"/>
                </a:spcAft>
                <a:buNone/>
              </a:pPr>
              <a:r>
                <a:rPr lang="en-US" sz="1500" b="1" kern="1200" dirty="0">
                  <a:latin typeface="Verdana" panose="020B0604030504040204" pitchFamily="34" charset="0"/>
                  <a:ea typeface="Verdana" panose="020B0604030504040204" pitchFamily="34" charset="0"/>
                  <a:cs typeface="Calibri" panose="020F0502020204030204" pitchFamily="34" charset="0"/>
                </a:rPr>
                <a:t>Digital Infrastructure and Innovation</a:t>
              </a:r>
            </a:p>
          </p:txBody>
        </p:sp>
      </p:grpSp>
      <p:sp>
        <p:nvSpPr>
          <p:cNvPr id="22" name="TextBox 21">
            <a:extLst>
              <a:ext uri="{FF2B5EF4-FFF2-40B4-BE49-F238E27FC236}">
                <a16:creationId xmlns:a16="http://schemas.microsoft.com/office/drawing/2014/main" id="{38342857-ECBF-491D-B651-8FEB7896F4A1}"/>
              </a:ext>
            </a:extLst>
          </p:cNvPr>
          <p:cNvSpPr txBox="1"/>
          <p:nvPr/>
        </p:nvSpPr>
        <p:spPr>
          <a:xfrm>
            <a:off x="4907528" y="5936060"/>
            <a:ext cx="1780098"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Calibri" panose="020F0502020204030204" pitchFamily="34" charset="0"/>
              </a:rPr>
              <a:t>2021-2027</a:t>
            </a:r>
            <a:endParaRPr lang="en-US" b="1" cap="all" dirty="0">
              <a:latin typeface="Verdana" panose="020B0604030504040204" pitchFamily="34" charset="0"/>
              <a:ea typeface="Verdana" panose="020B0604030504040204" pitchFamily="34" charset="0"/>
              <a:cs typeface="Calibri" panose="020F0502020204030204" pitchFamily="34" charset="0"/>
            </a:endParaRPr>
          </a:p>
        </p:txBody>
      </p:sp>
      <p:sp>
        <p:nvSpPr>
          <p:cNvPr id="23" name="Rounded Rectangle 21">
            <a:extLst>
              <a:ext uri="{FF2B5EF4-FFF2-40B4-BE49-F238E27FC236}">
                <a16:creationId xmlns:a16="http://schemas.microsoft.com/office/drawing/2014/main" id="{3BF7201C-8691-D79F-52C9-B35C01E95A7C}"/>
              </a:ext>
            </a:extLst>
          </p:cNvPr>
          <p:cNvSpPr/>
          <p:nvPr/>
        </p:nvSpPr>
        <p:spPr>
          <a:xfrm>
            <a:off x="6283692" y="4040208"/>
            <a:ext cx="2741827" cy="993020"/>
          </a:xfrm>
          <a:prstGeom prst="round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descr="Horizon Europe Brokerage &amp; Infos Days - Cluster 6 - Forest-based Sector  Technology Platform (FTP)">
            <a:extLst>
              <a:ext uri="{FF2B5EF4-FFF2-40B4-BE49-F238E27FC236}">
                <a16:creationId xmlns:a16="http://schemas.microsoft.com/office/drawing/2014/main" id="{3F8944C2-84E8-B8AB-1DF4-02181049B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844" y="4237665"/>
            <a:ext cx="1557467" cy="155746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3E3BEF7-EA8A-15A3-5BBD-E9DCAFCD8778}"/>
              </a:ext>
            </a:extLst>
          </p:cNvPr>
          <p:cNvSpPr txBox="1"/>
          <p:nvPr/>
        </p:nvSpPr>
        <p:spPr>
          <a:xfrm>
            <a:off x="6283693" y="2788116"/>
            <a:ext cx="2497354" cy="954107"/>
          </a:xfrm>
          <a:prstGeom prst="rect">
            <a:avLst/>
          </a:prstGeom>
          <a:noFill/>
        </p:spPr>
        <p:txBody>
          <a:bodyPr wrap="square" rtlCol="0">
            <a:spAutoFit/>
          </a:bodyPr>
          <a:lstStyle/>
          <a:p>
            <a:pPr marL="285750" indent="-285750">
              <a:buClr>
                <a:srgbClr val="FFC000"/>
              </a:buClr>
              <a:buFont typeface="Wingdings" pitchFamily="2" charset="2"/>
              <a:buChar char="§"/>
            </a:pPr>
            <a:r>
              <a:rPr lang="en-US" sz="1400" dirty="0">
                <a:latin typeface="Verdana" panose="020B0604030504040204" pitchFamily="34" charset="0"/>
                <a:ea typeface="Verdana" panose="020B0604030504040204" pitchFamily="34" charset="0"/>
                <a:cs typeface="Calibri" panose="020F0502020204030204" pitchFamily="34" charset="0"/>
              </a:rPr>
              <a:t>Aligned strategies across ICT sectors</a:t>
            </a:r>
          </a:p>
          <a:p>
            <a:pPr marL="285750" indent="-285750">
              <a:buClr>
                <a:srgbClr val="FFC000"/>
              </a:buClr>
              <a:buFont typeface="Wingdings" pitchFamily="2" charset="2"/>
              <a:buChar char="§"/>
            </a:pPr>
            <a:r>
              <a:rPr lang="en-US" sz="1400" dirty="0">
                <a:latin typeface="Verdana" panose="020B0604030504040204" pitchFamily="34" charset="0"/>
                <a:ea typeface="Verdana" panose="020B0604030504040204" pitchFamily="34" charset="0"/>
                <a:cs typeface="Calibri" panose="020F0502020204030204" pitchFamily="34" charset="0"/>
              </a:rPr>
              <a:t>Coordination with EU digital programs</a:t>
            </a:r>
          </a:p>
        </p:txBody>
      </p:sp>
      <p:sp>
        <p:nvSpPr>
          <p:cNvPr id="26" name="TextBox 25">
            <a:extLst>
              <a:ext uri="{FF2B5EF4-FFF2-40B4-BE49-F238E27FC236}">
                <a16:creationId xmlns:a16="http://schemas.microsoft.com/office/drawing/2014/main" id="{4648EACE-16E3-F192-26D1-6ED045B38021}"/>
              </a:ext>
            </a:extLst>
          </p:cNvPr>
          <p:cNvSpPr txBox="1"/>
          <p:nvPr/>
        </p:nvSpPr>
        <p:spPr>
          <a:xfrm>
            <a:off x="3648722" y="2779228"/>
            <a:ext cx="2497354" cy="738664"/>
          </a:xfrm>
          <a:prstGeom prst="rect">
            <a:avLst/>
          </a:prstGeom>
          <a:noFill/>
        </p:spPr>
        <p:txBody>
          <a:bodyPr wrap="square" rtlCol="0">
            <a:spAutoFit/>
          </a:bodyPr>
          <a:lstStyle/>
          <a:p>
            <a:pPr marL="285750" indent="-285750">
              <a:buClr>
                <a:srgbClr val="FFC000"/>
              </a:buClr>
              <a:buFont typeface="Wingdings" pitchFamily="2" charset="2"/>
              <a:buChar char="§"/>
            </a:pPr>
            <a:r>
              <a:rPr lang="en-US" sz="1400" dirty="0">
                <a:latin typeface="Verdana" panose="020B0604030504040204" pitchFamily="34" charset="0"/>
                <a:ea typeface="Verdana" panose="020B0604030504040204" pitchFamily="34" charset="0"/>
                <a:cs typeface="Calibri" panose="020F0502020204030204" pitchFamily="34" charset="0"/>
              </a:rPr>
              <a:t>Enhance technological and scientific excellence</a:t>
            </a:r>
          </a:p>
        </p:txBody>
      </p:sp>
      <p:sp>
        <p:nvSpPr>
          <p:cNvPr id="27" name="TextBox 26">
            <a:extLst>
              <a:ext uri="{FF2B5EF4-FFF2-40B4-BE49-F238E27FC236}">
                <a16:creationId xmlns:a16="http://schemas.microsoft.com/office/drawing/2014/main" id="{EAC764A5-3F59-3C03-4E7C-658D23BA5D34}"/>
              </a:ext>
            </a:extLst>
          </p:cNvPr>
          <p:cNvSpPr txBox="1"/>
          <p:nvPr/>
        </p:nvSpPr>
        <p:spPr>
          <a:xfrm>
            <a:off x="8867839" y="2810674"/>
            <a:ext cx="2497354" cy="738664"/>
          </a:xfrm>
          <a:prstGeom prst="rect">
            <a:avLst/>
          </a:prstGeom>
          <a:noFill/>
        </p:spPr>
        <p:txBody>
          <a:bodyPr wrap="square" rtlCol="0">
            <a:spAutoFit/>
          </a:bodyPr>
          <a:lstStyle/>
          <a:p>
            <a:pPr marL="285750" indent="-285750">
              <a:buClr>
                <a:srgbClr val="FFC000"/>
              </a:buClr>
              <a:buFont typeface="Wingdings" pitchFamily="2" charset="2"/>
              <a:buChar char="§"/>
            </a:pPr>
            <a:r>
              <a:rPr lang="en-US" sz="1400" dirty="0">
                <a:latin typeface="Verdana" panose="020B0604030504040204" pitchFamily="34" charset="0"/>
                <a:ea typeface="Verdana" panose="020B0604030504040204" pitchFamily="34" charset="0"/>
                <a:cs typeface="Calibri" panose="020F0502020204030204" pitchFamily="34" charset="0"/>
              </a:rPr>
              <a:t>Boost infrastructure</a:t>
            </a:r>
          </a:p>
          <a:p>
            <a:pPr marL="285750" indent="-285750">
              <a:buClr>
                <a:srgbClr val="FFC000"/>
              </a:buClr>
              <a:buFont typeface="Wingdings" pitchFamily="2" charset="2"/>
              <a:buChar char="§"/>
            </a:pPr>
            <a:r>
              <a:rPr lang="en-US" sz="1400" dirty="0">
                <a:latin typeface="Verdana" panose="020B0604030504040204" pitchFamily="34" charset="0"/>
                <a:ea typeface="Verdana" panose="020B0604030504040204" pitchFamily="34" charset="0"/>
                <a:cs typeface="Calibri" panose="020F0502020204030204" pitchFamily="34" charset="0"/>
              </a:rPr>
              <a:t>Drive Innovations</a:t>
            </a:r>
          </a:p>
          <a:p>
            <a:pPr marL="285750" indent="-285750">
              <a:buClr>
                <a:srgbClr val="FFC000"/>
              </a:buClr>
              <a:buFont typeface="Wingdings" pitchFamily="2" charset="2"/>
              <a:buChar char="§"/>
            </a:pPr>
            <a:r>
              <a:rPr lang="en-US" sz="1400" dirty="0">
                <a:latin typeface="Verdana" panose="020B0604030504040204" pitchFamily="34" charset="0"/>
                <a:ea typeface="Verdana" panose="020B0604030504040204" pitchFamily="34" charset="0"/>
                <a:cs typeface="Calibri" panose="020F0502020204030204" pitchFamily="34" charset="0"/>
              </a:rPr>
              <a:t>Support EU policies</a:t>
            </a:r>
          </a:p>
        </p:txBody>
      </p:sp>
      <p:sp>
        <p:nvSpPr>
          <p:cNvPr id="2" name="TextBox 1">
            <a:extLst>
              <a:ext uri="{FF2B5EF4-FFF2-40B4-BE49-F238E27FC236}">
                <a16:creationId xmlns:a16="http://schemas.microsoft.com/office/drawing/2014/main" id="{D527D0EC-BA20-8534-0742-D8D45A31DA60}"/>
              </a:ext>
            </a:extLst>
          </p:cNvPr>
          <p:cNvSpPr txBox="1"/>
          <p:nvPr/>
        </p:nvSpPr>
        <p:spPr>
          <a:xfrm>
            <a:off x="821323" y="5759088"/>
            <a:ext cx="2798691" cy="353943"/>
          </a:xfrm>
          <a:prstGeom prst="rect">
            <a:avLst/>
          </a:prstGeom>
          <a:noFill/>
          <a:ln w="12700">
            <a:noFill/>
          </a:ln>
        </p:spPr>
        <p:txBody>
          <a:bodyPr wrap="square">
            <a:spAutoFit/>
          </a:bodyPr>
          <a:lstStyle/>
          <a:p>
            <a:pPr algn="ctr"/>
            <a:r>
              <a:rPr lang="lv-LV" sz="1700" b="1" dirty="0">
                <a:latin typeface="Verdana" panose="020B0604030504040204" pitchFamily="34" charset="0"/>
                <a:ea typeface="Verdana" panose="020B0604030504040204" pitchFamily="34" charset="0"/>
                <a:hlinkClick r:id="rId6"/>
              </a:rPr>
              <a:t>More information</a:t>
            </a:r>
            <a:endParaRPr lang="lv-LV" sz="1700" b="1" dirty="0">
              <a:latin typeface="Verdana" panose="020B0604030504040204" pitchFamily="34" charset="0"/>
              <a:ea typeface="Verdana" panose="020B0604030504040204" pitchFamily="34" charset="0"/>
            </a:endParaRPr>
          </a:p>
        </p:txBody>
      </p:sp>
      <p:pic>
        <p:nvPicPr>
          <p:cNvPr id="3" name="Graphic 15" descr="Share">
            <a:extLst>
              <a:ext uri="{FF2B5EF4-FFF2-40B4-BE49-F238E27FC236}">
                <a16:creationId xmlns:a16="http://schemas.microsoft.com/office/drawing/2014/main" id="{BC5B5F53-239F-0A7A-A85B-0FF2D94397AF}"/>
              </a:ext>
            </a:extLst>
          </p:cNvPr>
          <p:cNvPicPr>
            <a:picLocks noChangeAspect="1"/>
          </p:cNvPicPr>
          <p:nvPr/>
        </p:nvPicPr>
        <p:blipFill>
          <a:blip r:embed="rId7"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811" y="5752835"/>
            <a:ext cx="355487" cy="355487"/>
          </a:xfrm>
          <a:prstGeom prst="rect">
            <a:avLst/>
          </a:prstGeom>
        </p:spPr>
      </p:pic>
    </p:spTree>
    <p:extLst>
      <p:ext uri="{BB962C8B-B14F-4D97-AF65-F5344CB8AC3E}">
        <p14:creationId xmlns:p14="http://schemas.microsoft.com/office/powerpoint/2010/main" val="1572283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EACD14-BEB3-04CB-35F8-6E646E6FCA30}"/>
              </a:ext>
            </a:extLst>
          </p:cNvPr>
          <p:cNvSpPr>
            <a:spLocks noGrp="1"/>
          </p:cNvSpPr>
          <p:nvPr>
            <p:ph type="title"/>
          </p:nvPr>
        </p:nvSpPr>
        <p:spPr>
          <a:xfrm>
            <a:off x="780518" y="266619"/>
            <a:ext cx="10589741" cy="816607"/>
          </a:xfrm>
        </p:spPr>
        <p:txBody>
          <a:bodyPr>
            <a:noAutofit/>
          </a:bodyPr>
          <a:lstStyle/>
          <a:p>
            <a:pPr algn="ctr"/>
            <a:r>
              <a:rPr lang="en-US"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HPC JU: T</a:t>
            </a:r>
            <a:r>
              <a:rPr lang="lv-LV"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HE</a:t>
            </a:r>
            <a:r>
              <a:rPr lang="en-US"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 </a:t>
            </a:r>
            <a:r>
              <a:rPr lang="lv-LV"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EUROPEAN HIGH PERFORMANCE COMPUTING JOINT UNDERTAKING</a:t>
            </a:r>
            <a:endParaRPr lang="en-US" sz="2800" cap="all"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59D76DE-0AF5-8417-6694-F50818969DA9}"/>
              </a:ext>
            </a:extLst>
          </p:cNvPr>
          <p:cNvPicPr>
            <a:picLocks noChangeAspect="1"/>
          </p:cNvPicPr>
          <p:nvPr/>
        </p:nvPicPr>
        <p:blipFill>
          <a:blip r:embed="rId2"/>
          <a:stretch>
            <a:fillRect/>
          </a:stretch>
        </p:blipFill>
        <p:spPr>
          <a:xfrm>
            <a:off x="969161" y="1404554"/>
            <a:ext cx="3419952" cy="990738"/>
          </a:xfrm>
          <a:prstGeom prst="rect">
            <a:avLst/>
          </a:prstGeom>
          <a:ln>
            <a:solidFill>
              <a:schemeClr val="accent1"/>
            </a:solidFill>
          </a:ln>
        </p:spPr>
      </p:pic>
      <p:sp>
        <p:nvSpPr>
          <p:cNvPr id="6" name="TextBox 5">
            <a:extLst>
              <a:ext uri="{FF2B5EF4-FFF2-40B4-BE49-F238E27FC236}">
                <a16:creationId xmlns:a16="http://schemas.microsoft.com/office/drawing/2014/main" id="{AEB35F01-DB80-92C6-E679-0BF6612F6CE7}"/>
              </a:ext>
            </a:extLst>
          </p:cNvPr>
          <p:cNvSpPr txBox="1"/>
          <p:nvPr/>
        </p:nvSpPr>
        <p:spPr>
          <a:xfrm>
            <a:off x="946104" y="3407316"/>
            <a:ext cx="3048766" cy="1323439"/>
          </a:xfrm>
          <a:prstGeom prst="rect">
            <a:avLst/>
          </a:prstGeom>
          <a:noFill/>
        </p:spPr>
        <p:txBody>
          <a:bodyPr wrap="square" rtlCol="0">
            <a:spAutoFit/>
          </a:bodyPr>
          <a:lstStyle/>
          <a:p>
            <a:pPr marL="285750" indent="-285750">
              <a:buFont typeface="Wingdings" panose="05000000000000000000" pitchFamily="2" charset="2"/>
              <a:buChar char="ü"/>
            </a:pPr>
            <a:r>
              <a:rPr lang="lv-LV" sz="1600" dirty="0">
                <a:latin typeface="Verdana" panose="020B0604030504040204" pitchFamily="34" charset="0"/>
                <a:ea typeface="Verdana" panose="020B0604030504040204" pitchFamily="34" charset="0"/>
                <a:cs typeface="Calibri" panose="020F0502020204030204" pitchFamily="34" charset="0"/>
              </a:rPr>
              <a:t>Established in </a:t>
            </a:r>
            <a:r>
              <a:rPr lang="en-US" sz="1600" b="1" dirty="0">
                <a:latin typeface="Verdana" panose="020B0604030504040204" pitchFamily="34" charset="0"/>
                <a:ea typeface="Verdana" panose="020B0604030504040204" pitchFamily="34" charset="0"/>
                <a:cs typeface="Calibri" panose="020F0502020204030204" pitchFamily="34" charset="0"/>
              </a:rPr>
              <a:t>2018</a:t>
            </a:r>
          </a:p>
          <a:p>
            <a:pPr marL="285750" indent="-285750">
              <a:buFont typeface="Wingdings" panose="05000000000000000000" pitchFamily="2" charset="2"/>
              <a:buChar char="ü"/>
            </a:pPr>
            <a:r>
              <a:rPr lang="en-US" sz="1600" dirty="0">
                <a:latin typeface="Verdana" panose="020B0604030504040204" pitchFamily="34" charset="0"/>
                <a:ea typeface="Verdana" panose="020B0604030504040204" pitchFamily="34" charset="0"/>
                <a:cs typeface="Calibri" panose="020F0502020204030204" pitchFamily="34" charset="0"/>
              </a:rPr>
              <a:t>Located in Luxembourg</a:t>
            </a:r>
            <a:endParaRPr lang="lv-LV" sz="1600"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Legal and funding entity</a:t>
            </a:r>
          </a:p>
          <a:p>
            <a:pPr marL="285750" indent="-285750">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35 </a:t>
            </a:r>
            <a:r>
              <a:rPr lang="en-US" sz="1600" dirty="0">
                <a:latin typeface="Verdana" panose="020B0604030504040204" pitchFamily="34" charset="0"/>
                <a:ea typeface="Verdana" panose="020B0604030504040204" pitchFamily="34" charset="0"/>
                <a:cs typeface="Calibri" panose="020F0502020204030204" pitchFamily="34" charset="0"/>
              </a:rPr>
              <a:t>member countries</a:t>
            </a:r>
          </a:p>
        </p:txBody>
      </p:sp>
      <p:sp>
        <p:nvSpPr>
          <p:cNvPr id="7" name="Rounded Rectangle 20">
            <a:extLst>
              <a:ext uri="{FF2B5EF4-FFF2-40B4-BE49-F238E27FC236}">
                <a16:creationId xmlns:a16="http://schemas.microsoft.com/office/drawing/2014/main" id="{1098BEF7-70AC-ABB9-3F77-DB2D7EE512D9}"/>
              </a:ext>
            </a:extLst>
          </p:cNvPr>
          <p:cNvSpPr/>
          <p:nvPr/>
        </p:nvSpPr>
        <p:spPr>
          <a:xfrm>
            <a:off x="894139" y="3332010"/>
            <a:ext cx="2844932" cy="1365616"/>
          </a:xfrm>
          <a:prstGeom prst="round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9D742C-666B-4567-7B9F-0ADE33CB5CFF}"/>
              </a:ext>
            </a:extLst>
          </p:cNvPr>
          <p:cNvSpPr txBox="1"/>
          <p:nvPr/>
        </p:nvSpPr>
        <p:spPr>
          <a:xfrm>
            <a:off x="6376597" y="3600501"/>
            <a:ext cx="3141138" cy="323165"/>
          </a:xfrm>
          <a:prstGeom prst="rect">
            <a:avLst/>
          </a:prstGeom>
          <a:noFill/>
        </p:spPr>
        <p:txBody>
          <a:bodyPr wrap="square" lIns="0" tIns="0" rIns="0" bIns="0" rtlCol="0">
            <a:spAutoFit/>
          </a:bodyPr>
          <a:lstStyle/>
          <a:p>
            <a:pPr algn="ctr"/>
            <a:r>
              <a:rPr lang="en-US" altLang="ko-KR" sz="2100" b="1" dirty="0">
                <a:solidFill>
                  <a:schemeClr val="tx2"/>
                </a:solidFill>
                <a:latin typeface="Calibri" panose="020F0502020204030204" pitchFamily="34" charset="0"/>
                <a:cs typeface="Calibri" panose="020F0502020204030204" pitchFamily="34" charset="0"/>
              </a:rPr>
              <a:t>3</a:t>
            </a:r>
            <a:r>
              <a:rPr lang="en-US" altLang="ko-KR" sz="2100" b="1" dirty="0">
                <a:solidFill>
                  <a:srgbClr val="FFC000"/>
                </a:solidFill>
                <a:latin typeface="Calibri" panose="020F0502020204030204" pitchFamily="34" charset="0"/>
                <a:cs typeface="Calibri" panose="020F0502020204030204" pitchFamily="34" charset="0"/>
              </a:rPr>
              <a:t> </a:t>
            </a:r>
            <a:r>
              <a:rPr lang="en-US" altLang="ko-KR" b="1" dirty="0">
                <a:solidFill>
                  <a:srgbClr val="156082"/>
                </a:solidFill>
                <a:latin typeface="Verdana" panose="020B0604030504040204" pitchFamily="34" charset="0"/>
                <a:ea typeface="Verdana" panose="020B0604030504040204" pitchFamily="34" charset="0"/>
                <a:cs typeface="Calibri" panose="020F0502020204030204" pitchFamily="34" charset="0"/>
              </a:rPr>
              <a:t>Private partners</a:t>
            </a:r>
          </a:p>
        </p:txBody>
      </p:sp>
      <p:pic>
        <p:nvPicPr>
          <p:cNvPr id="9" name="Picture 8">
            <a:extLst>
              <a:ext uri="{FF2B5EF4-FFF2-40B4-BE49-F238E27FC236}">
                <a16:creationId xmlns:a16="http://schemas.microsoft.com/office/drawing/2014/main" id="{1F6C21CB-DBB3-B497-22EF-B4652DFB70A7}"/>
              </a:ext>
            </a:extLst>
          </p:cNvPr>
          <p:cNvPicPr>
            <a:picLocks noChangeAspect="1"/>
          </p:cNvPicPr>
          <p:nvPr/>
        </p:nvPicPr>
        <p:blipFill>
          <a:blip r:embed="rId3"/>
          <a:stretch>
            <a:fillRect/>
          </a:stretch>
        </p:blipFill>
        <p:spPr>
          <a:xfrm>
            <a:off x="9213306" y="4098997"/>
            <a:ext cx="2224530" cy="574938"/>
          </a:xfrm>
          <a:prstGeom prst="rect">
            <a:avLst/>
          </a:prstGeom>
        </p:spPr>
      </p:pic>
      <p:pic>
        <p:nvPicPr>
          <p:cNvPr id="10" name="Picture 9">
            <a:extLst>
              <a:ext uri="{FF2B5EF4-FFF2-40B4-BE49-F238E27FC236}">
                <a16:creationId xmlns:a16="http://schemas.microsoft.com/office/drawing/2014/main" id="{5AE32FD1-9FCF-8822-304A-075AFDC1C072}"/>
              </a:ext>
            </a:extLst>
          </p:cNvPr>
          <p:cNvPicPr>
            <a:picLocks noChangeAspect="1"/>
          </p:cNvPicPr>
          <p:nvPr/>
        </p:nvPicPr>
        <p:blipFill>
          <a:blip r:embed="rId4"/>
          <a:stretch>
            <a:fillRect/>
          </a:stretch>
        </p:blipFill>
        <p:spPr>
          <a:xfrm>
            <a:off x="6834901" y="4077973"/>
            <a:ext cx="2224530" cy="595962"/>
          </a:xfrm>
          <a:prstGeom prst="rect">
            <a:avLst/>
          </a:prstGeom>
          <a:ln>
            <a:solidFill>
              <a:schemeClr val="accent1"/>
            </a:solidFill>
          </a:ln>
        </p:spPr>
      </p:pic>
      <p:pic>
        <p:nvPicPr>
          <p:cNvPr id="11" name="Picture 10">
            <a:extLst>
              <a:ext uri="{FF2B5EF4-FFF2-40B4-BE49-F238E27FC236}">
                <a16:creationId xmlns:a16="http://schemas.microsoft.com/office/drawing/2014/main" id="{0B773885-3962-8DD5-E5F8-EBFD1332AB4D}"/>
              </a:ext>
            </a:extLst>
          </p:cNvPr>
          <p:cNvPicPr>
            <a:picLocks noChangeAspect="1"/>
          </p:cNvPicPr>
          <p:nvPr/>
        </p:nvPicPr>
        <p:blipFill>
          <a:blip r:embed="rId5"/>
          <a:stretch>
            <a:fillRect/>
          </a:stretch>
        </p:blipFill>
        <p:spPr>
          <a:xfrm>
            <a:off x="7901132" y="4849266"/>
            <a:ext cx="2224530" cy="1006722"/>
          </a:xfrm>
          <a:prstGeom prst="rect">
            <a:avLst/>
          </a:prstGeom>
        </p:spPr>
      </p:pic>
      <p:sp>
        <p:nvSpPr>
          <p:cNvPr id="12" name="TextBox 11">
            <a:extLst>
              <a:ext uri="{FF2B5EF4-FFF2-40B4-BE49-F238E27FC236}">
                <a16:creationId xmlns:a16="http://schemas.microsoft.com/office/drawing/2014/main" id="{4AB68ECB-9A73-8964-1F64-3DC3868DED53}"/>
              </a:ext>
            </a:extLst>
          </p:cNvPr>
          <p:cNvSpPr txBox="1"/>
          <p:nvPr/>
        </p:nvSpPr>
        <p:spPr>
          <a:xfrm>
            <a:off x="816979" y="2557671"/>
            <a:ext cx="3616027" cy="651973"/>
          </a:xfrm>
          <a:prstGeom prst="rect">
            <a:avLst/>
          </a:prstGeom>
          <a:noFill/>
        </p:spPr>
        <p:txBody>
          <a:bodyPr wrap="square">
            <a:spAutoFit/>
          </a:bodyPr>
          <a:lstStyle/>
          <a:p>
            <a:pPr marL="342900" indent="-342900">
              <a:lnSpc>
                <a:spcPct val="120000"/>
              </a:lnSpc>
              <a:buClr>
                <a:srgbClr val="FFC000"/>
              </a:buClr>
              <a:buFont typeface="Wingdings" panose="05000000000000000000" pitchFamily="2" charset="2"/>
              <a:buChar char="ü"/>
            </a:pPr>
            <a:r>
              <a:rPr lang="en-US" sz="1600" b="1" i="0" dirty="0">
                <a:effectLst/>
                <a:highlight>
                  <a:srgbClr val="FFFFFF"/>
                </a:highlight>
                <a:latin typeface="Verdana" panose="020B0604030504040204" pitchFamily="34" charset="0"/>
                <a:ea typeface="Verdana" panose="020B0604030504040204" pitchFamily="34" charset="0"/>
                <a:cs typeface="Calibri" panose="020F0502020204030204" pitchFamily="34" charset="0"/>
              </a:rPr>
              <a:t>Leading the Way in European Supercomputing</a:t>
            </a:r>
            <a:endParaRPr lang="en-US" sz="1600" b="1" dirty="0">
              <a:latin typeface="Verdana" panose="020B0604030504040204" pitchFamily="34" charset="0"/>
              <a:ea typeface="Verdana" panose="020B060403050404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8C1F842-15E9-0A78-7DBC-F59823479FBB}"/>
              </a:ext>
            </a:extLst>
          </p:cNvPr>
          <p:cNvGrpSpPr/>
          <p:nvPr/>
        </p:nvGrpSpPr>
        <p:grpSpPr>
          <a:xfrm>
            <a:off x="3994870" y="3925729"/>
            <a:ext cx="2576215" cy="993020"/>
            <a:chOff x="4250764" y="1784323"/>
            <a:chExt cx="2660399" cy="993020"/>
          </a:xfrm>
        </p:grpSpPr>
        <p:pic>
          <p:nvPicPr>
            <p:cNvPr id="14" name="Picture 13" descr="A bag with a dollar sign&#10;&#10;Description automatically generated">
              <a:extLst>
                <a:ext uri="{FF2B5EF4-FFF2-40B4-BE49-F238E27FC236}">
                  <a16:creationId xmlns:a16="http://schemas.microsoft.com/office/drawing/2014/main" id="{350C9E2F-4BAC-B734-D134-87B443512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497" y="1834761"/>
              <a:ext cx="738665" cy="738665"/>
            </a:xfrm>
            <a:prstGeom prst="rect">
              <a:avLst/>
            </a:prstGeom>
          </p:spPr>
        </p:pic>
        <p:sp>
          <p:nvSpPr>
            <p:cNvPr id="15" name="TextBox 14">
              <a:extLst>
                <a:ext uri="{FF2B5EF4-FFF2-40B4-BE49-F238E27FC236}">
                  <a16:creationId xmlns:a16="http://schemas.microsoft.com/office/drawing/2014/main" id="{7BF3AD0E-682D-463C-E1A4-983796B6782B}"/>
                </a:ext>
              </a:extLst>
            </p:cNvPr>
            <p:cNvSpPr txBox="1"/>
            <p:nvPr/>
          </p:nvSpPr>
          <p:spPr>
            <a:xfrm>
              <a:off x="4900544" y="1947435"/>
              <a:ext cx="2008690" cy="646331"/>
            </a:xfrm>
            <a:prstGeom prst="rect">
              <a:avLst/>
            </a:prstGeom>
            <a:noFill/>
          </p:spPr>
          <p:txBody>
            <a:bodyPr wrap="square" rtlCol="0">
              <a:spAutoFit/>
            </a:bodyPr>
            <a:lstStyle/>
            <a:p>
              <a:pPr algn="ctr"/>
              <a:r>
                <a:rPr lang="en-US" b="1" dirty="0">
                  <a:solidFill>
                    <a:srgbClr val="156082"/>
                  </a:solidFill>
                  <a:latin typeface="Verdana" panose="020B0604030504040204" pitchFamily="34" charset="0"/>
                  <a:ea typeface="Verdana" panose="020B0604030504040204" pitchFamily="34" charset="0"/>
                  <a:cs typeface="Calibri" panose="020F0502020204030204" pitchFamily="34" charset="0"/>
                </a:rPr>
                <a:t>EUR 7 billion budget </a:t>
              </a:r>
            </a:p>
          </p:txBody>
        </p:sp>
        <p:sp>
          <p:nvSpPr>
            <p:cNvPr id="16" name="Rounded Rectangle 21">
              <a:extLst>
                <a:ext uri="{FF2B5EF4-FFF2-40B4-BE49-F238E27FC236}">
                  <a16:creationId xmlns:a16="http://schemas.microsoft.com/office/drawing/2014/main" id="{36942711-2BB7-F970-EC64-45E731156068}"/>
                </a:ext>
              </a:extLst>
            </p:cNvPr>
            <p:cNvSpPr/>
            <p:nvPr/>
          </p:nvSpPr>
          <p:spPr>
            <a:xfrm>
              <a:off x="4250764" y="1784323"/>
              <a:ext cx="2660399" cy="993020"/>
            </a:xfrm>
            <a:prstGeom prst="round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C236EAE1-4186-23C4-8895-C6B7445308AA}"/>
              </a:ext>
            </a:extLst>
          </p:cNvPr>
          <p:cNvSpPr txBox="1"/>
          <p:nvPr/>
        </p:nvSpPr>
        <p:spPr>
          <a:xfrm>
            <a:off x="4090466" y="5977251"/>
            <a:ext cx="1536324" cy="338554"/>
          </a:xfrm>
          <a:prstGeom prst="rect">
            <a:avLst/>
          </a:prstGeom>
          <a:noFill/>
        </p:spPr>
        <p:txBody>
          <a:bodyPr wrap="square" rtlCol="0">
            <a:spAutoFit/>
          </a:bodyPr>
          <a:lstStyle/>
          <a:p>
            <a:pPr algn="ctr"/>
            <a:r>
              <a:rPr lang="en-US" sz="1600" b="1" dirty="0">
                <a:solidFill>
                  <a:srgbClr val="156082"/>
                </a:solidFill>
                <a:latin typeface="Verdana" panose="020B0604030504040204" pitchFamily="34" charset="0"/>
                <a:ea typeface="Verdana" panose="020B0604030504040204" pitchFamily="34" charset="0"/>
                <a:cs typeface="Calibri" panose="020F0502020204030204" pitchFamily="34" charset="0"/>
              </a:rPr>
              <a:t>2021-2027</a:t>
            </a:r>
            <a:endParaRPr lang="en-US" sz="1600" b="1" cap="all" dirty="0">
              <a:solidFill>
                <a:srgbClr val="156082"/>
              </a:solidFill>
              <a:latin typeface="Verdana" panose="020B0604030504040204" pitchFamily="34" charset="0"/>
              <a:ea typeface="Verdana" panose="020B0604030504040204" pitchFamily="34" charset="0"/>
              <a:cs typeface="Calibri" panose="020F0502020204030204" pitchFamily="34" charset="0"/>
            </a:endParaRPr>
          </a:p>
        </p:txBody>
      </p:sp>
      <p:pic>
        <p:nvPicPr>
          <p:cNvPr id="18" name="Picture 6" descr="Horizon Europe Brokerage &amp; Infos Days - Cluster 6 - Forest-based Sector  Technology Platform (FTP)">
            <a:extLst>
              <a:ext uri="{FF2B5EF4-FFF2-40B4-BE49-F238E27FC236}">
                <a16:creationId xmlns:a16="http://schemas.microsoft.com/office/drawing/2014/main" id="{2A1A7DEF-8613-A369-7A62-EF2CCB347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7435" y="4693021"/>
            <a:ext cx="1217178" cy="1217178"/>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Cloud Computing with solid fill">
            <a:extLst>
              <a:ext uri="{FF2B5EF4-FFF2-40B4-BE49-F238E27FC236}">
                <a16:creationId xmlns:a16="http://schemas.microsoft.com/office/drawing/2014/main" id="{FCF009D5-54B7-5FA3-E4F5-287E00E733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9764" y="954404"/>
            <a:ext cx="604528" cy="604528"/>
          </a:xfrm>
          <a:prstGeom prst="rect">
            <a:avLst/>
          </a:prstGeom>
        </p:spPr>
      </p:pic>
      <p:grpSp>
        <p:nvGrpSpPr>
          <p:cNvPr id="20" name="Group 19">
            <a:extLst>
              <a:ext uri="{FF2B5EF4-FFF2-40B4-BE49-F238E27FC236}">
                <a16:creationId xmlns:a16="http://schemas.microsoft.com/office/drawing/2014/main" id="{4F0EE92C-0D43-C648-47DF-134A6F932296}"/>
              </a:ext>
            </a:extLst>
          </p:cNvPr>
          <p:cNvGrpSpPr/>
          <p:nvPr/>
        </p:nvGrpSpPr>
        <p:grpSpPr>
          <a:xfrm>
            <a:off x="7048726" y="1421796"/>
            <a:ext cx="2356862" cy="1619741"/>
            <a:chOff x="3945968" y="1340877"/>
            <a:chExt cx="2356862" cy="1619741"/>
          </a:xfrm>
        </p:grpSpPr>
        <p:sp>
          <p:nvSpPr>
            <p:cNvPr id="21" name="Oval 46">
              <a:extLst>
                <a:ext uri="{FF2B5EF4-FFF2-40B4-BE49-F238E27FC236}">
                  <a16:creationId xmlns:a16="http://schemas.microsoft.com/office/drawing/2014/main" id="{F84ACE86-ABA1-57EA-448B-1994C962C588}"/>
                </a:ext>
              </a:extLst>
            </p:cNvPr>
            <p:cNvSpPr/>
            <p:nvPr/>
          </p:nvSpPr>
          <p:spPr>
            <a:xfrm>
              <a:off x="4728355" y="1340877"/>
              <a:ext cx="792088" cy="792088"/>
            </a:xfrm>
            <a:prstGeom prst="ellipse">
              <a:avLst/>
            </a:prstGeom>
            <a:solidFill>
              <a:schemeClr val="accent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cs typeface="Arial" pitchFamily="34" charset="0"/>
              </a:endParaRPr>
            </a:p>
          </p:txBody>
        </p:sp>
        <p:grpSp>
          <p:nvGrpSpPr>
            <p:cNvPr id="22" name="Group 5">
              <a:extLst>
                <a:ext uri="{FF2B5EF4-FFF2-40B4-BE49-F238E27FC236}">
                  <a16:creationId xmlns:a16="http://schemas.microsoft.com/office/drawing/2014/main" id="{6A1D961D-4D6D-249F-F1AE-1C289726330C}"/>
                </a:ext>
              </a:extLst>
            </p:cNvPr>
            <p:cNvGrpSpPr/>
            <p:nvPr/>
          </p:nvGrpSpPr>
          <p:grpSpPr>
            <a:xfrm>
              <a:off x="3945968" y="2265538"/>
              <a:ext cx="2356862" cy="695080"/>
              <a:chOff x="467544" y="5405422"/>
              <a:chExt cx="2088232" cy="519866"/>
            </a:xfrm>
          </p:grpSpPr>
          <p:sp>
            <p:nvSpPr>
              <p:cNvPr id="24" name="TextBox 23">
                <a:extLst>
                  <a:ext uri="{FF2B5EF4-FFF2-40B4-BE49-F238E27FC236}">
                    <a16:creationId xmlns:a16="http://schemas.microsoft.com/office/drawing/2014/main" id="{FF74EBF5-6A07-04E4-2E13-203A8AD080B9}"/>
                  </a:ext>
                </a:extLst>
              </p:cNvPr>
              <p:cNvSpPr txBox="1"/>
              <p:nvPr/>
            </p:nvSpPr>
            <p:spPr>
              <a:xfrm>
                <a:off x="467544" y="5405422"/>
                <a:ext cx="2088232" cy="276232"/>
              </a:xfrm>
              <a:prstGeom prst="rect">
                <a:avLst/>
              </a:prstGeom>
              <a:noFill/>
            </p:spPr>
            <p:txBody>
              <a:bodyPr wrap="square" rtlCol="0">
                <a:spAutoFit/>
              </a:bodyPr>
              <a:lstStyle/>
              <a:p>
                <a:pPr algn="ctr"/>
                <a:r>
                  <a:rPr lang="lv-LV" altLang="ko-KR" b="1"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Business</a:t>
                </a:r>
                <a:endParaRPr lang="ko-KR" altLang="en-US" b="1" dirty="0">
                  <a:solidFill>
                    <a:schemeClr val="tx1">
                      <a:lumMod val="75000"/>
                      <a:lumOff val="25000"/>
                    </a:schemeClr>
                  </a:solidFill>
                  <a:latin typeface="Verdana" panose="020B060403050404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750707B0-7BFC-AFDF-21E6-B2496C49E7E2}"/>
                  </a:ext>
                </a:extLst>
              </p:cNvPr>
              <p:cNvSpPr txBox="1"/>
              <p:nvPr/>
            </p:nvSpPr>
            <p:spPr>
              <a:xfrm>
                <a:off x="467544" y="5672076"/>
                <a:ext cx="2088232" cy="253212"/>
              </a:xfrm>
              <a:prstGeom prst="rect">
                <a:avLst/>
              </a:prstGeom>
              <a:noFill/>
            </p:spPr>
            <p:txBody>
              <a:bodyPr wrap="square" rtlCol="0">
                <a:spAutoFit/>
              </a:bodyPr>
              <a:lstStyle/>
              <a:p>
                <a:pPr algn="ctr"/>
                <a:r>
                  <a:rPr lang="lv-LV" altLang="ko-KR" sz="1600"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Boost productivity</a:t>
                </a:r>
                <a:endParaRPr lang="ko-KR" altLang="en-US" sz="1600" dirty="0">
                  <a:solidFill>
                    <a:schemeClr val="tx1">
                      <a:lumMod val="75000"/>
                      <a:lumOff val="25000"/>
                    </a:schemeClr>
                  </a:solidFill>
                  <a:latin typeface="Verdana" panose="020B0604030504040204" pitchFamily="34" charset="0"/>
                  <a:cs typeface="Calibri" panose="020F0502020204030204" pitchFamily="34" charset="0"/>
                </a:endParaRPr>
              </a:p>
            </p:txBody>
          </p:sp>
        </p:grpSp>
        <p:pic>
          <p:nvPicPr>
            <p:cNvPr id="23" name="Graphic 22" descr="Briefcase with solid fill">
              <a:extLst>
                <a:ext uri="{FF2B5EF4-FFF2-40B4-BE49-F238E27FC236}">
                  <a16:creationId xmlns:a16="http://schemas.microsoft.com/office/drawing/2014/main" id="{9BCCAE64-DD8C-F7E7-96A6-43407B7D33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4408" y="1456930"/>
              <a:ext cx="559981" cy="559981"/>
            </a:xfrm>
            <a:prstGeom prst="rect">
              <a:avLst/>
            </a:prstGeom>
          </p:spPr>
        </p:pic>
      </p:grpSp>
      <p:grpSp>
        <p:nvGrpSpPr>
          <p:cNvPr id="26" name="Group 25">
            <a:extLst>
              <a:ext uri="{FF2B5EF4-FFF2-40B4-BE49-F238E27FC236}">
                <a16:creationId xmlns:a16="http://schemas.microsoft.com/office/drawing/2014/main" id="{ADF30082-C5EA-1B34-FDD4-32C8FA9FF8BA}"/>
              </a:ext>
            </a:extLst>
          </p:cNvPr>
          <p:cNvGrpSpPr/>
          <p:nvPr/>
        </p:nvGrpSpPr>
        <p:grpSpPr>
          <a:xfrm>
            <a:off x="5084055" y="1464502"/>
            <a:ext cx="2356862" cy="1865961"/>
            <a:chOff x="3945968" y="1340877"/>
            <a:chExt cx="2356862" cy="1865961"/>
          </a:xfrm>
        </p:grpSpPr>
        <p:sp>
          <p:nvSpPr>
            <p:cNvPr id="27" name="Oval 46">
              <a:extLst>
                <a:ext uri="{FF2B5EF4-FFF2-40B4-BE49-F238E27FC236}">
                  <a16:creationId xmlns:a16="http://schemas.microsoft.com/office/drawing/2014/main" id="{BC91BE38-4C23-3F4E-109B-FE36128CF77D}"/>
                </a:ext>
              </a:extLst>
            </p:cNvPr>
            <p:cNvSpPr/>
            <p:nvPr/>
          </p:nvSpPr>
          <p:spPr>
            <a:xfrm>
              <a:off x="4728355" y="1340877"/>
              <a:ext cx="792088" cy="792088"/>
            </a:xfrm>
            <a:prstGeom prst="ellipse">
              <a:avLst/>
            </a:prstGeom>
            <a:solidFill>
              <a:schemeClr val="tx2">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cs typeface="Arial" pitchFamily="34" charset="0"/>
              </a:endParaRPr>
            </a:p>
          </p:txBody>
        </p:sp>
        <p:grpSp>
          <p:nvGrpSpPr>
            <p:cNvPr id="28" name="Group 5">
              <a:extLst>
                <a:ext uri="{FF2B5EF4-FFF2-40B4-BE49-F238E27FC236}">
                  <a16:creationId xmlns:a16="http://schemas.microsoft.com/office/drawing/2014/main" id="{2DC91105-70F2-895C-FD63-0DA4DFB7382F}"/>
                </a:ext>
              </a:extLst>
            </p:cNvPr>
            <p:cNvGrpSpPr/>
            <p:nvPr/>
          </p:nvGrpSpPr>
          <p:grpSpPr>
            <a:xfrm>
              <a:off x="3945968" y="2265540"/>
              <a:ext cx="2356862" cy="941298"/>
              <a:chOff x="467544" y="5405424"/>
              <a:chExt cx="2088232" cy="704018"/>
            </a:xfrm>
          </p:grpSpPr>
          <p:sp>
            <p:nvSpPr>
              <p:cNvPr id="30" name="TextBox 29">
                <a:extLst>
                  <a:ext uri="{FF2B5EF4-FFF2-40B4-BE49-F238E27FC236}">
                    <a16:creationId xmlns:a16="http://schemas.microsoft.com/office/drawing/2014/main" id="{D56783BF-E718-2E2F-6761-62C76B330D25}"/>
                  </a:ext>
                </a:extLst>
              </p:cNvPr>
              <p:cNvSpPr txBox="1"/>
              <p:nvPr/>
            </p:nvSpPr>
            <p:spPr>
              <a:xfrm>
                <a:off x="467544" y="5405424"/>
                <a:ext cx="2088232" cy="276232"/>
              </a:xfrm>
              <a:prstGeom prst="rect">
                <a:avLst/>
              </a:prstGeom>
              <a:noFill/>
            </p:spPr>
            <p:txBody>
              <a:bodyPr wrap="square" rtlCol="0">
                <a:spAutoFit/>
              </a:bodyPr>
              <a:lstStyle/>
              <a:p>
                <a:pPr algn="ctr"/>
                <a:r>
                  <a:rPr lang="lv-LV" altLang="ko-KR" b="1"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Individuals</a:t>
                </a:r>
                <a:endParaRPr lang="ko-KR" altLang="en-US" b="1" dirty="0">
                  <a:solidFill>
                    <a:schemeClr val="tx1">
                      <a:lumMod val="75000"/>
                      <a:lumOff val="25000"/>
                    </a:schemeClr>
                  </a:solidFill>
                  <a:latin typeface="Verdana" panose="020B060403050404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6FC6D771-EEF0-686B-8F9C-8381D9F2F23F}"/>
                  </a:ext>
                </a:extLst>
              </p:cNvPr>
              <p:cNvSpPr txBox="1"/>
              <p:nvPr/>
            </p:nvSpPr>
            <p:spPr>
              <a:xfrm>
                <a:off x="467544" y="5672076"/>
                <a:ext cx="2088232" cy="437366"/>
              </a:xfrm>
              <a:prstGeom prst="rect">
                <a:avLst/>
              </a:prstGeom>
              <a:noFill/>
            </p:spPr>
            <p:txBody>
              <a:bodyPr wrap="square" rtlCol="0">
                <a:spAutoFit/>
              </a:bodyPr>
              <a:lstStyle/>
              <a:p>
                <a:pPr algn="ctr"/>
                <a:r>
                  <a:rPr lang="lv-LV" altLang="ko-KR" sz="1600"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Solve complex chllenges</a:t>
                </a:r>
                <a:endParaRPr lang="ko-KR" altLang="en-US" sz="1600" dirty="0">
                  <a:solidFill>
                    <a:schemeClr val="tx1">
                      <a:lumMod val="75000"/>
                      <a:lumOff val="25000"/>
                    </a:schemeClr>
                  </a:solidFill>
                  <a:latin typeface="Verdana" panose="020B0604030504040204" pitchFamily="34" charset="0"/>
                  <a:cs typeface="Calibri" panose="020F0502020204030204" pitchFamily="34" charset="0"/>
                </a:endParaRPr>
              </a:p>
            </p:txBody>
          </p:sp>
        </p:grpSp>
        <p:pic>
          <p:nvPicPr>
            <p:cNvPr id="29" name="Graphic 28" descr="Group outline">
              <a:extLst>
                <a:ext uri="{FF2B5EF4-FFF2-40B4-BE49-F238E27FC236}">
                  <a16:creationId xmlns:a16="http://schemas.microsoft.com/office/drawing/2014/main" id="{BE27CA00-F27C-0CC5-9D1E-B4D6BC1913B6}"/>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844408" y="1456930"/>
              <a:ext cx="559981" cy="559981"/>
            </a:xfrm>
            <a:prstGeom prst="rect">
              <a:avLst/>
            </a:prstGeom>
          </p:spPr>
        </p:pic>
      </p:grpSp>
      <p:grpSp>
        <p:nvGrpSpPr>
          <p:cNvPr id="32" name="Group 31">
            <a:extLst>
              <a:ext uri="{FF2B5EF4-FFF2-40B4-BE49-F238E27FC236}">
                <a16:creationId xmlns:a16="http://schemas.microsoft.com/office/drawing/2014/main" id="{C41FEE5E-4D5E-253A-085A-415A564AC68F}"/>
              </a:ext>
            </a:extLst>
          </p:cNvPr>
          <p:cNvGrpSpPr/>
          <p:nvPr/>
        </p:nvGrpSpPr>
        <p:grpSpPr>
          <a:xfrm>
            <a:off x="9013397" y="1413473"/>
            <a:ext cx="2356862" cy="1865967"/>
            <a:chOff x="3945968" y="1340877"/>
            <a:chExt cx="2356862" cy="1865967"/>
          </a:xfrm>
        </p:grpSpPr>
        <p:sp>
          <p:nvSpPr>
            <p:cNvPr id="33" name="Oval 46">
              <a:extLst>
                <a:ext uri="{FF2B5EF4-FFF2-40B4-BE49-F238E27FC236}">
                  <a16:creationId xmlns:a16="http://schemas.microsoft.com/office/drawing/2014/main" id="{DBB1623F-1BF8-D938-10C3-BEC5D599A9B1}"/>
                </a:ext>
              </a:extLst>
            </p:cNvPr>
            <p:cNvSpPr/>
            <p:nvPr/>
          </p:nvSpPr>
          <p:spPr>
            <a:xfrm>
              <a:off x="4728355" y="1340877"/>
              <a:ext cx="792088" cy="792088"/>
            </a:xfrm>
            <a:prstGeom prst="ellipse">
              <a:avLst/>
            </a:prstGeom>
            <a:solidFill>
              <a:schemeClr val="accent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cs typeface="Arial" pitchFamily="34" charset="0"/>
              </a:endParaRPr>
            </a:p>
          </p:txBody>
        </p:sp>
        <p:grpSp>
          <p:nvGrpSpPr>
            <p:cNvPr id="34" name="Group 5">
              <a:extLst>
                <a:ext uri="{FF2B5EF4-FFF2-40B4-BE49-F238E27FC236}">
                  <a16:creationId xmlns:a16="http://schemas.microsoft.com/office/drawing/2014/main" id="{399910C3-D7A2-0B7E-49D0-127E5F1B7402}"/>
                </a:ext>
              </a:extLst>
            </p:cNvPr>
            <p:cNvGrpSpPr/>
            <p:nvPr/>
          </p:nvGrpSpPr>
          <p:grpSpPr>
            <a:xfrm>
              <a:off x="3945968" y="2265540"/>
              <a:ext cx="2356862" cy="941304"/>
              <a:chOff x="467544" y="5405420"/>
              <a:chExt cx="2088232" cy="704022"/>
            </a:xfrm>
          </p:grpSpPr>
          <p:sp>
            <p:nvSpPr>
              <p:cNvPr id="36" name="TextBox 35">
                <a:extLst>
                  <a:ext uri="{FF2B5EF4-FFF2-40B4-BE49-F238E27FC236}">
                    <a16:creationId xmlns:a16="http://schemas.microsoft.com/office/drawing/2014/main" id="{B3E89ED6-CA06-C251-FBB5-31981488BC41}"/>
                  </a:ext>
                </a:extLst>
              </p:cNvPr>
              <p:cNvSpPr txBox="1"/>
              <p:nvPr/>
            </p:nvSpPr>
            <p:spPr>
              <a:xfrm>
                <a:off x="467544" y="5405420"/>
                <a:ext cx="2088232" cy="276232"/>
              </a:xfrm>
              <a:prstGeom prst="rect">
                <a:avLst/>
              </a:prstGeom>
              <a:noFill/>
            </p:spPr>
            <p:txBody>
              <a:bodyPr wrap="square" rtlCol="0">
                <a:spAutoFit/>
              </a:bodyPr>
              <a:lstStyle/>
              <a:p>
                <a:pPr algn="ctr"/>
                <a:r>
                  <a:rPr lang="lv-LV" altLang="ko-KR" b="1"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Science</a:t>
                </a:r>
                <a:endParaRPr lang="ko-KR" altLang="en-US" b="1" dirty="0">
                  <a:solidFill>
                    <a:schemeClr val="tx1">
                      <a:lumMod val="75000"/>
                      <a:lumOff val="25000"/>
                    </a:schemeClr>
                  </a:solidFill>
                  <a:latin typeface="Verdana" panose="020B060403050404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A627CE2-0DEA-5CC0-7067-97CC42A0C485}"/>
                  </a:ext>
                </a:extLst>
              </p:cNvPr>
              <p:cNvSpPr txBox="1"/>
              <p:nvPr/>
            </p:nvSpPr>
            <p:spPr>
              <a:xfrm>
                <a:off x="467544" y="5672076"/>
                <a:ext cx="2088232" cy="437366"/>
              </a:xfrm>
              <a:prstGeom prst="rect">
                <a:avLst/>
              </a:prstGeom>
              <a:noFill/>
            </p:spPr>
            <p:txBody>
              <a:bodyPr wrap="square" rtlCol="0">
                <a:spAutoFit/>
              </a:bodyPr>
              <a:lstStyle/>
              <a:p>
                <a:pPr algn="ctr"/>
                <a:r>
                  <a:rPr lang="lv-LV" altLang="ko-KR" sz="1600"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Enhance digital transformation</a:t>
                </a:r>
                <a:endParaRPr lang="ko-KR" altLang="en-US" sz="1600" dirty="0">
                  <a:solidFill>
                    <a:schemeClr val="tx1">
                      <a:lumMod val="75000"/>
                      <a:lumOff val="25000"/>
                    </a:schemeClr>
                  </a:solidFill>
                  <a:latin typeface="Verdana" panose="020B0604030504040204" pitchFamily="34" charset="0"/>
                  <a:cs typeface="Calibri" panose="020F0502020204030204" pitchFamily="34" charset="0"/>
                </a:endParaRPr>
              </a:p>
            </p:txBody>
          </p:sp>
        </p:grpSp>
        <p:pic>
          <p:nvPicPr>
            <p:cNvPr id="35" name="Graphic 34" descr="Scientist male outline">
              <a:extLst>
                <a:ext uri="{FF2B5EF4-FFF2-40B4-BE49-F238E27FC236}">
                  <a16:creationId xmlns:a16="http://schemas.microsoft.com/office/drawing/2014/main" id="{BFB7545C-EA5F-7BF1-5104-5434FD3E6E75}"/>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844408" y="1456930"/>
              <a:ext cx="559981" cy="559981"/>
            </a:xfrm>
            <a:prstGeom prst="rect">
              <a:avLst/>
            </a:prstGeom>
          </p:spPr>
        </p:pic>
      </p:grpSp>
      <p:sp>
        <p:nvSpPr>
          <p:cNvPr id="2" name="TextBox 1">
            <a:extLst>
              <a:ext uri="{FF2B5EF4-FFF2-40B4-BE49-F238E27FC236}">
                <a16:creationId xmlns:a16="http://schemas.microsoft.com/office/drawing/2014/main" id="{B100E0E0-6733-B04D-02BF-C80ED2E038FF}"/>
              </a:ext>
            </a:extLst>
          </p:cNvPr>
          <p:cNvSpPr txBox="1"/>
          <p:nvPr/>
        </p:nvSpPr>
        <p:spPr>
          <a:xfrm>
            <a:off x="1150738" y="4928427"/>
            <a:ext cx="2798691" cy="353943"/>
          </a:xfrm>
          <a:prstGeom prst="rect">
            <a:avLst/>
          </a:prstGeom>
          <a:noFill/>
          <a:ln w="12700">
            <a:noFill/>
          </a:ln>
        </p:spPr>
        <p:txBody>
          <a:bodyPr wrap="square">
            <a:spAutoFit/>
          </a:bodyPr>
          <a:lstStyle/>
          <a:p>
            <a:pPr algn="ctr"/>
            <a:r>
              <a:rPr lang="lv-LV" sz="1700" b="1" dirty="0">
                <a:latin typeface="Verdana" panose="020B0604030504040204" pitchFamily="34" charset="0"/>
                <a:ea typeface="Verdana" panose="020B0604030504040204" pitchFamily="34" charset="0"/>
                <a:hlinkClick r:id="rId16"/>
              </a:rPr>
              <a:t>More information</a:t>
            </a:r>
            <a:endParaRPr lang="lv-LV" sz="1700" b="1" dirty="0">
              <a:latin typeface="Verdana" panose="020B0604030504040204" pitchFamily="34" charset="0"/>
              <a:ea typeface="Verdana" panose="020B0604030504040204" pitchFamily="34" charset="0"/>
            </a:endParaRPr>
          </a:p>
        </p:txBody>
      </p:sp>
      <p:pic>
        <p:nvPicPr>
          <p:cNvPr id="3" name="Graphic 15" descr="Share">
            <a:extLst>
              <a:ext uri="{FF2B5EF4-FFF2-40B4-BE49-F238E27FC236}">
                <a16:creationId xmlns:a16="http://schemas.microsoft.com/office/drawing/2014/main" id="{5C826BF2-0DE0-AF42-EA19-4685C5A63927}"/>
              </a:ext>
            </a:extLst>
          </p:cNvPr>
          <p:cNvPicPr>
            <a:picLocks noChangeAspect="1"/>
          </p:cNvPicPr>
          <p:nvPr/>
        </p:nvPicPr>
        <p:blipFill>
          <a:blip r:embed="rId17"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9022" y="4928427"/>
            <a:ext cx="355487" cy="355487"/>
          </a:xfrm>
          <a:prstGeom prst="rect">
            <a:avLst/>
          </a:prstGeom>
        </p:spPr>
      </p:pic>
    </p:spTree>
    <p:extLst>
      <p:ext uri="{BB962C8B-B14F-4D97-AF65-F5344CB8AC3E}">
        <p14:creationId xmlns:p14="http://schemas.microsoft.com/office/powerpoint/2010/main" val="100911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osystem">
            <a:extLst>
              <a:ext uri="{FF2B5EF4-FFF2-40B4-BE49-F238E27FC236}">
                <a16:creationId xmlns:a16="http://schemas.microsoft.com/office/drawing/2014/main" id="{81EDFCBB-A2CA-21F1-CA02-C727A7FD8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679" y="1140200"/>
            <a:ext cx="6169602" cy="4904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F5FD45AA-DB1C-B49E-93DD-49DAB8A83E62}"/>
              </a:ext>
            </a:extLst>
          </p:cNvPr>
          <p:cNvSpPr>
            <a:spLocks noGrp="1"/>
          </p:cNvSpPr>
          <p:nvPr>
            <p:ph type="title"/>
          </p:nvPr>
        </p:nvSpPr>
        <p:spPr>
          <a:xfrm>
            <a:off x="2180608" y="285587"/>
            <a:ext cx="8108575" cy="573987"/>
          </a:xfrm>
        </p:spPr>
        <p:txBody>
          <a:bodyPr>
            <a:noAutofit/>
          </a:bodyPr>
          <a:lstStyle/>
          <a:p>
            <a:pPr algn="ctr"/>
            <a:r>
              <a:rPr lang="en-US" sz="2800" cap="all" dirty="0">
                <a:solidFill>
                  <a:srgbClr val="002060"/>
                </a:solidFill>
                <a:latin typeface="Verdana" panose="020B0604030504040204" pitchFamily="34" charset="0"/>
                <a:ea typeface="Verdana" panose="020B0604030504040204" pitchFamily="34" charset="0"/>
                <a:cs typeface="Arial" panose="020B0604020202020204" pitchFamily="34" charset="0"/>
              </a:rPr>
              <a:t>ADRA: AI, Data and Robotics Association</a:t>
            </a:r>
          </a:p>
        </p:txBody>
      </p:sp>
      <p:pic>
        <p:nvPicPr>
          <p:cNvPr id="6" name="Picture 5">
            <a:extLst>
              <a:ext uri="{FF2B5EF4-FFF2-40B4-BE49-F238E27FC236}">
                <a16:creationId xmlns:a16="http://schemas.microsoft.com/office/drawing/2014/main" id="{38297651-1A75-7814-9471-6B78CB1533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0984" y="998628"/>
            <a:ext cx="3128862" cy="1015559"/>
          </a:xfrm>
          <a:prstGeom prst="rect">
            <a:avLst/>
          </a:prstGeom>
        </p:spPr>
      </p:pic>
      <p:grpSp>
        <p:nvGrpSpPr>
          <p:cNvPr id="7" name="Group 6">
            <a:extLst>
              <a:ext uri="{FF2B5EF4-FFF2-40B4-BE49-F238E27FC236}">
                <a16:creationId xmlns:a16="http://schemas.microsoft.com/office/drawing/2014/main" id="{E5CC8C29-228E-2808-4B49-0F30C5A42568}"/>
              </a:ext>
            </a:extLst>
          </p:cNvPr>
          <p:cNvGrpSpPr/>
          <p:nvPr/>
        </p:nvGrpSpPr>
        <p:grpSpPr>
          <a:xfrm>
            <a:off x="760759" y="2161082"/>
            <a:ext cx="3067396" cy="1251966"/>
            <a:chOff x="6130771" y="3320439"/>
            <a:chExt cx="2659317" cy="1312257"/>
          </a:xfrm>
        </p:grpSpPr>
        <p:sp>
          <p:nvSpPr>
            <p:cNvPr id="8" name="Rounded Rectangle 20">
              <a:extLst>
                <a:ext uri="{FF2B5EF4-FFF2-40B4-BE49-F238E27FC236}">
                  <a16:creationId xmlns:a16="http://schemas.microsoft.com/office/drawing/2014/main" id="{5D7AC9BF-EA89-0AC6-D9B3-F30FA624C6CC}"/>
                </a:ext>
              </a:extLst>
            </p:cNvPr>
            <p:cNvSpPr/>
            <p:nvPr/>
          </p:nvSpPr>
          <p:spPr>
            <a:xfrm>
              <a:off x="6130771" y="3320439"/>
              <a:ext cx="2659317" cy="1312257"/>
            </a:xfrm>
            <a:prstGeom prst="round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AD8441-6544-F835-BE13-292E350B46D4}"/>
                </a:ext>
              </a:extLst>
            </p:cNvPr>
            <p:cNvSpPr txBox="1"/>
            <p:nvPr/>
          </p:nvSpPr>
          <p:spPr>
            <a:xfrm>
              <a:off x="6148871" y="3400561"/>
              <a:ext cx="2468726" cy="1152012"/>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lv-LV" sz="1400" dirty="0" err="1">
                  <a:latin typeface="Verdana" panose="020B0604030504040204" pitchFamily="34" charset="0"/>
                  <a:ea typeface="Verdana" panose="020B0604030504040204" pitchFamily="34" charset="0"/>
                  <a:cs typeface="Calibri" panose="020F0502020204030204" pitchFamily="34" charset="0"/>
                </a:rPr>
                <a:t>Started</a:t>
              </a:r>
              <a:r>
                <a:rPr lang="lv-LV" sz="1400" dirty="0">
                  <a:latin typeface="Verdana" panose="020B0604030504040204" pitchFamily="34" charset="0"/>
                  <a:ea typeface="Verdana" panose="020B0604030504040204" pitchFamily="34" charset="0"/>
                  <a:cs typeface="Calibri" panose="020F0502020204030204" pitchFamily="34" charset="0"/>
                </a:rPr>
                <a:t> </a:t>
              </a:r>
              <a:r>
                <a:rPr lang="lv-LV" sz="1400" dirty="0" err="1">
                  <a:latin typeface="Verdana" panose="020B0604030504040204" pitchFamily="34" charset="0"/>
                  <a:ea typeface="Verdana" panose="020B0604030504040204" pitchFamily="34" charset="0"/>
                  <a:cs typeface="Calibri" panose="020F0502020204030204" pitchFamily="34" charset="0"/>
                </a:rPr>
                <a:t>on</a:t>
              </a:r>
              <a:r>
                <a:rPr lang="lv-LV" sz="1400" dirty="0">
                  <a:latin typeface="Verdana" panose="020B0604030504040204" pitchFamily="34" charset="0"/>
                  <a:ea typeface="Verdana" panose="020B0604030504040204" pitchFamily="34" charset="0"/>
                  <a:cs typeface="Calibri" panose="020F0502020204030204" pitchFamily="34" charset="0"/>
                </a:rPr>
                <a:t> </a:t>
              </a:r>
              <a:r>
                <a:rPr lang="lv-LV" sz="1400" b="1" dirty="0" err="1">
                  <a:latin typeface="Verdana" panose="020B0604030504040204" pitchFamily="34" charset="0"/>
                  <a:ea typeface="Verdana" panose="020B0604030504040204" pitchFamily="34" charset="0"/>
                  <a:cs typeface="Calibri" panose="020F0502020204030204" pitchFamily="34" charset="0"/>
                </a:rPr>
                <a:t>July</a:t>
              </a:r>
              <a:r>
                <a:rPr lang="lv-LV" sz="1400" b="1" dirty="0">
                  <a:latin typeface="Verdana" panose="020B0604030504040204" pitchFamily="34" charset="0"/>
                  <a:ea typeface="Verdana" panose="020B0604030504040204" pitchFamily="34" charset="0"/>
                  <a:cs typeface="Calibri" panose="020F0502020204030204" pitchFamily="34" charset="0"/>
                </a:rPr>
                <a:t> 1st 2022</a:t>
              </a:r>
            </a:p>
            <a:p>
              <a:pPr marL="285750" indent="-285750">
                <a:lnSpc>
                  <a:spcPct val="120000"/>
                </a:lnSpc>
                <a:buFont typeface="Wingdings" panose="05000000000000000000" pitchFamily="2" charset="2"/>
                <a:buChar char="ü"/>
              </a:pPr>
              <a:r>
                <a:rPr lang="en-US" sz="1400" b="1" dirty="0">
                  <a:latin typeface="Verdana" panose="020B0604030504040204" pitchFamily="34" charset="0"/>
                  <a:ea typeface="Verdana" panose="020B0604030504040204" pitchFamily="34" charset="0"/>
                  <a:cs typeface="Calibri" panose="020F0502020204030204" pitchFamily="34" charset="0"/>
                </a:rPr>
                <a:t>CSA action under Horizon Horizon Europe</a:t>
              </a:r>
            </a:p>
            <a:p>
              <a:pPr marL="285750" indent="-285750">
                <a:lnSpc>
                  <a:spcPct val="120000"/>
                </a:lnSpc>
                <a:buFont typeface="Wingdings" panose="05000000000000000000" pitchFamily="2" charset="2"/>
                <a:buChar char="ü"/>
              </a:pPr>
              <a:r>
                <a:rPr lang="en-US" sz="1400" b="1" dirty="0">
                  <a:latin typeface="Verdana" panose="020B0604030504040204" pitchFamily="34" charset="0"/>
                  <a:ea typeface="Verdana" panose="020B0604030504040204" pitchFamily="34" charset="0"/>
                  <a:cs typeface="Calibri" panose="020F0502020204030204" pitchFamily="34" charset="0"/>
                </a:rPr>
                <a:t>15</a:t>
              </a:r>
              <a:r>
                <a:rPr lang="en-US" sz="1400" dirty="0">
                  <a:latin typeface="Verdana" panose="020B0604030504040204" pitchFamily="34" charset="0"/>
                  <a:ea typeface="Verdana" panose="020B0604030504040204" pitchFamily="34" charset="0"/>
                  <a:cs typeface="Calibri" panose="020F0502020204030204" pitchFamily="34" charset="0"/>
                </a:rPr>
                <a:t> organizations</a:t>
              </a:r>
            </a:p>
          </p:txBody>
        </p:sp>
      </p:grpSp>
      <p:sp>
        <p:nvSpPr>
          <p:cNvPr id="10" name="TextBox 9">
            <a:extLst>
              <a:ext uri="{FF2B5EF4-FFF2-40B4-BE49-F238E27FC236}">
                <a16:creationId xmlns:a16="http://schemas.microsoft.com/office/drawing/2014/main" id="{4AA86259-53D6-EFB9-F4AD-8EB8C81838D8}"/>
              </a:ext>
            </a:extLst>
          </p:cNvPr>
          <p:cNvSpPr txBox="1"/>
          <p:nvPr/>
        </p:nvSpPr>
        <p:spPr>
          <a:xfrm>
            <a:off x="640984" y="3592600"/>
            <a:ext cx="4796356" cy="2129301"/>
          </a:xfrm>
          <a:prstGeom prst="rect">
            <a:avLst/>
          </a:prstGeom>
          <a:noFill/>
        </p:spPr>
        <p:txBody>
          <a:bodyPr wrap="square">
            <a:spAutoFit/>
          </a:bodyPr>
          <a:lstStyle/>
          <a:p>
            <a:pPr marL="342900" indent="-342900" algn="just">
              <a:lnSpc>
                <a:spcPct val="120000"/>
              </a:lnSpc>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Support, update </a:t>
            </a:r>
            <a:r>
              <a:rPr lang="en-US" sz="1600" dirty="0">
                <a:latin typeface="Verdana" panose="020B0604030504040204" pitchFamily="34" charset="0"/>
                <a:ea typeface="Verdana" panose="020B0604030504040204" pitchFamily="34" charset="0"/>
                <a:cs typeface="Calibri" panose="020F0502020204030204" pitchFamily="34" charset="0"/>
              </a:rPr>
              <a:t>and </a:t>
            </a:r>
            <a:r>
              <a:rPr lang="en-US" sz="1600" b="1" dirty="0">
                <a:latin typeface="Verdana" panose="020B0604030504040204" pitchFamily="34" charset="0"/>
                <a:ea typeface="Verdana" panose="020B0604030504040204" pitchFamily="34" charset="0"/>
                <a:cs typeface="Calibri" panose="020F0502020204030204" pitchFamily="34" charset="0"/>
              </a:rPr>
              <a:t>implement</a:t>
            </a:r>
            <a:r>
              <a:rPr lang="en-US" sz="1600" dirty="0">
                <a:latin typeface="Verdana" panose="020B0604030504040204" pitchFamily="34" charset="0"/>
                <a:ea typeface="Verdana" panose="020B0604030504040204" pitchFamily="34" charset="0"/>
                <a:cs typeface="Calibri" panose="020F0502020204030204" pitchFamily="34" charset="0"/>
              </a:rPr>
              <a:t> the AI, Data, and Robotics Strategic Agenda</a:t>
            </a:r>
          </a:p>
          <a:p>
            <a:pPr marL="342900" indent="-342900" algn="just">
              <a:lnSpc>
                <a:spcPct val="120000"/>
              </a:lnSpc>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Map</a:t>
            </a:r>
            <a:r>
              <a:rPr lang="en-US" sz="1600" dirty="0">
                <a:latin typeface="Verdana" panose="020B0604030504040204" pitchFamily="34" charset="0"/>
                <a:ea typeface="Verdana" panose="020B0604030504040204" pitchFamily="34" charset="0"/>
                <a:cs typeface="Calibri" panose="020F0502020204030204" pitchFamily="34" charset="0"/>
              </a:rPr>
              <a:t> AI, Data, and Robotics </a:t>
            </a:r>
            <a:r>
              <a:rPr lang="en-US" sz="1600" b="1" dirty="0">
                <a:latin typeface="Verdana" panose="020B0604030504040204" pitchFamily="34" charset="0"/>
                <a:ea typeface="Verdana" panose="020B0604030504040204" pitchFamily="34" charset="0"/>
                <a:cs typeface="Calibri" panose="020F0502020204030204" pitchFamily="34" charset="0"/>
              </a:rPr>
              <a:t>landscape and infrastructures</a:t>
            </a:r>
          </a:p>
          <a:p>
            <a:pPr marL="342900" indent="-342900" algn="just">
              <a:lnSpc>
                <a:spcPct val="120000"/>
              </a:lnSpc>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Increase</a:t>
            </a:r>
            <a:r>
              <a:rPr lang="en-US" sz="1600" dirty="0">
                <a:latin typeface="Verdana" panose="020B0604030504040204" pitchFamily="34" charset="0"/>
                <a:ea typeface="Verdana" panose="020B0604030504040204" pitchFamily="34" charset="0"/>
                <a:cs typeface="Calibri" panose="020F0502020204030204" pitchFamily="34" charset="0"/>
              </a:rPr>
              <a:t> </a:t>
            </a:r>
            <a:r>
              <a:rPr lang="en-US" sz="1600" b="1" dirty="0">
                <a:solidFill>
                  <a:srgbClr val="156082"/>
                </a:solidFill>
                <a:latin typeface="Verdana" panose="020B0604030504040204" pitchFamily="34" charset="0"/>
                <a:ea typeface="Verdana" panose="020B0604030504040204" pitchFamily="34" charset="0"/>
                <a:cs typeface="Calibri" panose="020F0502020204030204" pitchFamily="34" charset="0"/>
              </a:rPr>
              <a:t>innovation capacity</a:t>
            </a:r>
          </a:p>
          <a:p>
            <a:pPr marL="342900" indent="-342900" algn="just">
              <a:lnSpc>
                <a:spcPct val="120000"/>
              </a:lnSpc>
              <a:buFont typeface="Wingdings" panose="05000000000000000000" pitchFamily="2" charset="2"/>
              <a:buChar char="ü"/>
            </a:pPr>
            <a:r>
              <a:rPr lang="en-US" sz="1600" b="1" dirty="0">
                <a:latin typeface="Verdana" panose="020B0604030504040204" pitchFamily="34" charset="0"/>
                <a:ea typeface="Verdana" panose="020B0604030504040204" pitchFamily="34" charset="0"/>
                <a:cs typeface="Calibri" panose="020F0502020204030204" pitchFamily="34" charset="0"/>
              </a:rPr>
              <a:t>Support</a:t>
            </a:r>
            <a:r>
              <a:rPr lang="en-US" sz="1600" dirty="0">
                <a:latin typeface="Verdana" panose="020B0604030504040204" pitchFamily="34" charset="0"/>
                <a:ea typeface="Verdana" panose="020B0604030504040204" pitchFamily="34" charset="0"/>
                <a:cs typeface="Calibri" panose="020F0502020204030204" pitchFamily="34" charset="0"/>
              </a:rPr>
              <a:t> the </a:t>
            </a:r>
            <a:r>
              <a:rPr lang="en-US" sz="1600" b="1" dirty="0">
                <a:solidFill>
                  <a:srgbClr val="156082"/>
                </a:solidFill>
                <a:latin typeface="Verdana" panose="020B0604030504040204" pitchFamily="34" charset="0"/>
                <a:ea typeface="Verdana" panose="020B0604030504040204" pitchFamily="34" charset="0"/>
                <a:cs typeface="Calibri" panose="020F0502020204030204" pitchFamily="34" charset="0"/>
              </a:rPr>
              <a:t>development of standards and regulations</a:t>
            </a:r>
          </a:p>
        </p:txBody>
      </p:sp>
      <p:sp>
        <p:nvSpPr>
          <p:cNvPr id="2" name="TextBox 1">
            <a:extLst>
              <a:ext uri="{FF2B5EF4-FFF2-40B4-BE49-F238E27FC236}">
                <a16:creationId xmlns:a16="http://schemas.microsoft.com/office/drawing/2014/main" id="{B8D0A45B-9789-EC21-9357-3EE809584FE0}"/>
              </a:ext>
            </a:extLst>
          </p:cNvPr>
          <p:cNvSpPr txBox="1"/>
          <p:nvPr/>
        </p:nvSpPr>
        <p:spPr>
          <a:xfrm>
            <a:off x="959379" y="5792131"/>
            <a:ext cx="2798691" cy="353943"/>
          </a:xfrm>
          <a:prstGeom prst="rect">
            <a:avLst/>
          </a:prstGeom>
          <a:noFill/>
          <a:ln w="12700">
            <a:noFill/>
          </a:ln>
        </p:spPr>
        <p:txBody>
          <a:bodyPr wrap="square">
            <a:spAutoFit/>
          </a:bodyPr>
          <a:lstStyle/>
          <a:p>
            <a:pPr algn="ctr"/>
            <a:r>
              <a:rPr lang="lv-LV" sz="1700" b="1" dirty="0">
                <a:latin typeface="Verdana" panose="020B0604030504040204" pitchFamily="34" charset="0"/>
                <a:ea typeface="Verdana" panose="020B0604030504040204" pitchFamily="34" charset="0"/>
                <a:hlinkClick r:id="rId4"/>
              </a:rPr>
              <a:t>More information</a:t>
            </a:r>
            <a:endParaRPr lang="lv-LV" sz="1700" b="1" dirty="0">
              <a:latin typeface="Verdana" panose="020B0604030504040204" pitchFamily="34" charset="0"/>
              <a:ea typeface="Verdana" panose="020B0604030504040204" pitchFamily="34" charset="0"/>
            </a:endParaRPr>
          </a:p>
        </p:txBody>
      </p:sp>
      <p:pic>
        <p:nvPicPr>
          <p:cNvPr id="4" name="Graphic 15" descr="Share">
            <a:extLst>
              <a:ext uri="{FF2B5EF4-FFF2-40B4-BE49-F238E27FC236}">
                <a16:creationId xmlns:a16="http://schemas.microsoft.com/office/drawing/2014/main" id="{87D48EC8-C9BE-AFE5-11F3-B485E2A17C20}"/>
              </a:ext>
            </a:extLst>
          </p:cNvPr>
          <p:cNvPicPr>
            <a:picLocks noChangeAspect="1"/>
          </p:cNvPicPr>
          <p:nvPr/>
        </p:nvPicPr>
        <p:blipFill>
          <a:blip r:embed="rId5"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636" y="5798966"/>
            <a:ext cx="355487" cy="355487"/>
          </a:xfrm>
          <a:prstGeom prst="rect">
            <a:avLst/>
          </a:prstGeom>
        </p:spPr>
      </p:pic>
    </p:spTree>
    <p:extLst>
      <p:ext uri="{BB962C8B-B14F-4D97-AF65-F5344CB8AC3E}">
        <p14:creationId xmlns:p14="http://schemas.microsoft.com/office/powerpoint/2010/main" val="3279082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717AA27-686A-392B-77E9-40A03A1899C6}"/>
              </a:ext>
            </a:extLst>
          </p:cNvPr>
          <p:cNvSpPr>
            <a:spLocks noGrp="1"/>
          </p:cNvSpPr>
          <p:nvPr>
            <p:ph type="title"/>
          </p:nvPr>
        </p:nvSpPr>
        <p:spPr>
          <a:xfrm>
            <a:off x="1182150" y="48301"/>
            <a:ext cx="9950432" cy="982860"/>
          </a:xfrm>
        </p:spPr>
        <p:txBody>
          <a:bodyPr>
            <a:noAutofit/>
          </a:bodyPr>
          <a:lstStyle/>
          <a:p>
            <a:pPr algn="ctr"/>
            <a:r>
              <a:rPr lang="en-US"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CLUSTER 4: Advancing Digital, Industry and Space</a:t>
            </a:r>
          </a:p>
        </p:txBody>
      </p:sp>
      <p:pic>
        <p:nvPicPr>
          <p:cNvPr id="5" name="Picture 4" descr="A satellite flying over a city&#10;&#10;Description automatically generated">
            <a:extLst>
              <a:ext uri="{FF2B5EF4-FFF2-40B4-BE49-F238E27FC236}">
                <a16:creationId xmlns:a16="http://schemas.microsoft.com/office/drawing/2014/main" id="{7A0E7BB7-9C72-0D73-E924-DCDB2E9979AD}"/>
              </a:ext>
            </a:extLst>
          </p:cNvPr>
          <p:cNvPicPr>
            <a:picLocks noChangeAspect="1"/>
          </p:cNvPicPr>
          <p:nvPr/>
        </p:nvPicPr>
        <p:blipFill>
          <a:blip r:embed="rId2"/>
          <a:stretch>
            <a:fillRect/>
          </a:stretch>
        </p:blipFill>
        <p:spPr>
          <a:xfrm>
            <a:off x="385152" y="1093010"/>
            <a:ext cx="4753576" cy="4753576"/>
          </a:xfrm>
          <a:prstGeom prst="rect">
            <a:avLst/>
          </a:prstGeom>
        </p:spPr>
      </p:pic>
      <p:pic>
        <p:nvPicPr>
          <p:cNvPr id="6" name="Graphic 5" descr="Database with solid fill">
            <a:extLst>
              <a:ext uri="{FF2B5EF4-FFF2-40B4-BE49-F238E27FC236}">
                <a16:creationId xmlns:a16="http://schemas.microsoft.com/office/drawing/2014/main" id="{86040B3B-4FE0-F3C6-6D19-FB3D8A44BF6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14162" y="1197225"/>
            <a:ext cx="517170" cy="517170"/>
          </a:xfrm>
          <a:prstGeom prst="rect">
            <a:avLst/>
          </a:prstGeom>
        </p:spPr>
      </p:pic>
      <p:pic>
        <p:nvPicPr>
          <p:cNvPr id="7" name="Graphic 6" descr="Production with solid fill">
            <a:extLst>
              <a:ext uri="{FF2B5EF4-FFF2-40B4-BE49-F238E27FC236}">
                <a16:creationId xmlns:a16="http://schemas.microsoft.com/office/drawing/2014/main" id="{1E37AA11-DA06-23DC-DB26-46E1C619FA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994918" y="1186167"/>
            <a:ext cx="541265" cy="541265"/>
          </a:xfrm>
          <a:prstGeom prst="rect">
            <a:avLst/>
          </a:prstGeom>
        </p:spPr>
      </p:pic>
      <p:sp>
        <p:nvSpPr>
          <p:cNvPr id="8" name="TextBox 7">
            <a:extLst>
              <a:ext uri="{FF2B5EF4-FFF2-40B4-BE49-F238E27FC236}">
                <a16:creationId xmlns:a16="http://schemas.microsoft.com/office/drawing/2014/main" id="{B36F8235-DF2B-476F-709A-B12C5F2EEE03}"/>
              </a:ext>
            </a:extLst>
          </p:cNvPr>
          <p:cNvSpPr txBox="1"/>
          <p:nvPr/>
        </p:nvSpPr>
        <p:spPr>
          <a:xfrm>
            <a:off x="6157366" y="1272332"/>
            <a:ext cx="1752988" cy="400110"/>
          </a:xfrm>
          <a:prstGeom prst="rect">
            <a:avLst/>
          </a:prstGeom>
          <a:noFill/>
        </p:spPr>
        <p:txBody>
          <a:bodyPr wrap="square" rtlCol="0">
            <a:spAutoFit/>
          </a:bodyPr>
          <a:lstStyle/>
          <a:p>
            <a:pPr algn="ctr"/>
            <a:r>
              <a:rPr lang="en-US" sz="2000" b="1" cap="all" dirty="0">
                <a:solidFill>
                  <a:schemeClr val="accent1"/>
                </a:solidFill>
                <a:latin typeface="Verdana" panose="020B0604030504040204" pitchFamily="34" charset="0"/>
                <a:ea typeface="Verdana" panose="020B0604030504040204" pitchFamily="34" charset="0"/>
                <a:cs typeface="Verdana" panose="020B0604030504040204" pitchFamily="34" charset="0"/>
              </a:rPr>
              <a:t>DigitaL</a:t>
            </a:r>
          </a:p>
        </p:txBody>
      </p:sp>
      <p:sp>
        <p:nvSpPr>
          <p:cNvPr id="9" name="TextBox 8">
            <a:extLst>
              <a:ext uri="{FF2B5EF4-FFF2-40B4-BE49-F238E27FC236}">
                <a16:creationId xmlns:a16="http://schemas.microsoft.com/office/drawing/2014/main" id="{49C125C1-575A-5854-8953-E43E1D6860A6}"/>
              </a:ext>
            </a:extLst>
          </p:cNvPr>
          <p:cNvSpPr txBox="1"/>
          <p:nvPr/>
        </p:nvSpPr>
        <p:spPr>
          <a:xfrm>
            <a:off x="9392321" y="1282598"/>
            <a:ext cx="1978185" cy="400110"/>
          </a:xfrm>
          <a:prstGeom prst="rect">
            <a:avLst/>
          </a:prstGeom>
          <a:noFill/>
        </p:spPr>
        <p:txBody>
          <a:bodyPr wrap="square" rtlCol="0">
            <a:spAutoFit/>
          </a:bodyPr>
          <a:lstStyle/>
          <a:p>
            <a:pPr algn="ctr"/>
            <a:r>
              <a:rPr lang="en-US" sz="2000" b="1" cap="all" dirty="0">
                <a:solidFill>
                  <a:schemeClr val="accent1"/>
                </a:solidFill>
                <a:latin typeface="Verdana" panose="020B0604030504040204" pitchFamily="34" charset="0"/>
                <a:ea typeface="Verdana" panose="020B0604030504040204" pitchFamily="34" charset="0"/>
                <a:cs typeface="Verdana" panose="020B0604030504040204" pitchFamily="34" charset="0"/>
              </a:rPr>
              <a:t>INDUSTRY</a:t>
            </a:r>
          </a:p>
        </p:txBody>
      </p:sp>
      <p:sp>
        <p:nvSpPr>
          <p:cNvPr id="10" name="TextBox 9">
            <a:extLst>
              <a:ext uri="{FF2B5EF4-FFF2-40B4-BE49-F238E27FC236}">
                <a16:creationId xmlns:a16="http://schemas.microsoft.com/office/drawing/2014/main" id="{338B010C-1E21-78FA-F8BB-AC96FF17F320}"/>
              </a:ext>
            </a:extLst>
          </p:cNvPr>
          <p:cNvSpPr txBox="1"/>
          <p:nvPr/>
        </p:nvSpPr>
        <p:spPr>
          <a:xfrm>
            <a:off x="5405832" y="1753829"/>
            <a:ext cx="3115764" cy="1724896"/>
          </a:xfrm>
          <a:prstGeom prst="rect">
            <a:avLst/>
          </a:prstGeom>
          <a:noFill/>
        </p:spPr>
        <p:txBody>
          <a:bodyPr wrap="square" rtlCol="0">
            <a:spAutoFit/>
          </a:bodyPr>
          <a:lstStyle/>
          <a:p>
            <a:pPr marL="342900" indent="-342900">
              <a:lnSpc>
                <a:spcPct val="120000"/>
              </a:lnSpc>
              <a:buClr>
                <a:srgbClr val="0070C0"/>
              </a:buClr>
              <a:buFont typeface="Wingdings" panose="05000000000000000000" pitchFamily="2" charset="2"/>
              <a:buChar char="§"/>
            </a:pPr>
            <a:r>
              <a:rPr lang="en-US" sz="1500" dirty="0">
                <a:latin typeface="Verdana" panose="020B0604030504040204" pitchFamily="34" charset="0"/>
                <a:ea typeface="Verdana" panose="020B0604030504040204" pitchFamily="34" charset="0"/>
                <a:cs typeface="Verdana" panose="020B0604030504040204" pitchFamily="34" charset="0"/>
              </a:rPr>
              <a:t>Digital and </a:t>
            </a:r>
            <a:r>
              <a:rPr lang="en-US" sz="1500" b="1" dirty="0">
                <a:latin typeface="Verdana" panose="020B0604030504040204" pitchFamily="34" charset="0"/>
                <a:ea typeface="Verdana" panose="020B0604030504040204" pitchFamily="34" charset="0"/>
                <a:cs typeface="Verdana" panose="020B0604030504040204" pitchFamily="34" charset="0"/>
              </a:rPr>
              <a:t>emerging technologies for competitiveness</a:t>
            </a:r>
            <a:r>
              <a:rPr lang="en-US" sz="1500" dirty="0">
                <a:latin typeface="Verdana" panose="020B0604030504040204" pitchFamily="34" charset="0"/>
                <a:ea typeface="Verdana" panose="020B0604030504040204" pitchFamily="34" charset="0"/>
                <a:cs typeface="Verdana" panose="020B0604030504040204" pitchFamily="34" charset="0"/>
              </a:rPr>
              <a:t> and </a:t>
            </a:r>
            <a:r>
              <a:rPr lang="en-US" sz="1500" b="1" dirty="0">
                <a:latin typeface="Verdana" panose="020B0604030504040204" pitchFamily="34" charset="0"/>
                <a:ea typeface="Verdana" panose="020B0604030504040204" pitchFamily="34" charset="0"/>
                <a:cs typeface="Verdana" panose="020B0604030504040204" pitchFamily="34" charset="0"/>
              </a:rPr>
              <a:t>fit for the Green Deal</a:t>
            </a:r>
          </a:p>
          <a:p>
            <a:pPr marL="342900" indent="-342900">
              <a:lnSpc>
                <a:spcPct val="120000"/>
              </a:lnSpc>
              <a:buClr>
                <a:srgbClr val="0070C0"/>
              </a:buClr>
              <a:buFont typeface="Wingdings" panose="05000000000000000000" pitchFamily="2" charset="2"/>
              <a:buChar char="§"/>
            </a:pPr>
            <a:r>
              <a:rPr lang="en-US" sz="1500" b="1" dirty="0">
                <a:latin typeface="Verdana" panose="020B0604030504040204" pitchFamily="34" charset="0"/>
                <a:ea typeface="Verdana" panose="020B0604030504040204" pitchFamily="34" charset="0"/>
                <a:cs typeface="Verdana" panose="020B0604030504040204" pitchFamily="34" charset="0"/>
              </a:rPr>
              <a:t>leading data </a:t>
            </a:r>
            <a:r>
              <a:rPr lang="en-US" sz="1500" dirty="0">
                <a:latin typeface="Verdana" panose="020B0604030504040204" pitchFamily="34" charset="0"/>
                <a:ea typeface="Verdana" panose="020B0604030504040204" pitchFamily="34" charset="0"/>
                <a:cs typeface="Verdana" panose="020B0604030504040204" pitchFamily="34" charset="0"/>
              </a:rPr>
              <a:t>and </a:t>
            </a:r>
            <a:r>
              <a:rPr lang="en-US" sz="1500" b="1" dirty="0">
                <a:latin typeface="Verdana" panose="020B0604030504040204" pitchFamily="34" charset="0"/>
                <a:ea typeface="Verdana" panose="020B0604030504040204" pitchFamily="34" charset="0"/>
                <a:cs typeface="Verdana" panose="020B0604030504040204" pitchFamily="34" charset="0"/>
              </a:rPr>
              <a:t>computing technologies</a:t>
            </a:r>
          </a:p>
        </p:txBody>
      </p:sp>
      <p:sp>
        <p:nvSpPr>
          <p:cNvPr id="11" name="TextBox 10">
            <a:extLst>
              <a:ext uri="{FF2B5EF4-FFF2-40B4-BE49-F238E27FC236}">
                <a16:creationId xmlns:a16="http://schemas.microsoft.com/office/drawing/2014/main" id="{D5D4A085-53DC-B05D-E9BF-EA161D0F755F}"/>
              </a:ext>
            </a:extLst>
          </p:cNvPr>
          <p:cNvSpPr txBox="1"/>
          <p:nvPr/>
        </p:nvSpPr>
        <p:spPr>
          <a:xfrm>
            <a:off x="8883935" y="1727432"/>
            <a:ext cx="2986086" cy="2018438"/>
          </a:xfrm>
          <a:prstGeom prst="rect">
            <a:avLst/>
          </a:prstGeom>
          <a:noFill/>
        </p:spPr>
        <p:txBody>
          <a:bodyPr wrap="square" rtlCol="0">
            <a:spAutoFit/>
          </a:bodyPr>
          <a:lstStyle/>
          <a:p>
            <a:pPr marL="342900" indent="-342900">
              <a:lnSpc>
                <a:spcPct val="120000"/>
              </a:lnSpc>
              <a:buClr>
                <a:srgbClr val="0070C0"/>
              </a:buClr>
              <a:buFont typeface="Wingdings" panose="05000000000000000000" pitchFamily="2" charset="2"/>
              <a:buChar char="§"/>
            </a:pPr>
            <a:r>
              <a:rPr lang="en-US" sz="1500" dirty="0">
                <a:latin typeface="Verdana" panose="020B0604030504040204" pitchFamily="34" charset="0"/>
                <a:ea typeface="Verdana" panose="020B0604030504040204" pitchFamily="34" charset="0"/>
                <a:cs typeface="Verdana" panose="020B0604030504040204" pitchFamily="34" charset="0"/>
              </a:rPr>
              <a:t>Climate neutral, circular and </a:t>
            </a:r>
            <a:r>
              <a:rPr lang="en-US" sz="1500" b="1" dirty="0">
                <a:latin typeface="Verdana" panose="020B0604030504040204" pitchFamily="34" charset="0"/>
                <a:ea typeface="Verdana" panose="020B0604030504040204" pitchFamily="34" charset="0"/>
                <a:cs typeface="Verdana" panose="020B0604030504040204" pitchFamily="34" charset="0"/>
              </a:rPr>
              <a:t>digitized production</a:t>
            </a:r>
          </a:p>
          <a:p>
            <a:pPr marL="342900" indent="-342900">
              <a:lnSpc>
                <a:spcPct val="120000"/>
              </a:lnSpc>
              <a:buClr>
                <a:srgbClr val="0070C0"/>
              </a:buClr>
              <a:buFont typeface="Wingdings" panose="05000000000000000000" pitchFamily="2" charset="2"/>
              <a:buChar char="§"/>
            </a:pPr>
            <a:r>
              <a:rPr lang="en-US" sz="1500" b="1" dirty="0">
                <a:latin typeface="Verdana" panose="020B0604030504040204" pitchFamily="34" charset="0"/>
                <a:ea typeface="Verdana" panose="020B0604030504040204" pitchFamily="34" charset="0"/>
                <a:cs typeface="Verdana" panose="020B0604030504040204" pitchFamily="34" charset="0"/>
              </a:rPr>
              <a:t>Autonomy</a:t>
            </a:r>
            <a:r>
              <a:rPr lang="en-US" sz="1500"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r>
              <a:rPr lang="en-US" sz="1500" dirty="0">
                <a:latin typeface="Verdana" panose="020B0604030504040204" pitchFamily="34" charset="0"/>
                <a:ea typeface="Verdana" panose="020B0604030504040204" pitchFamily="34" charset="0"/>
                <a:cs typeface="Verdana" panose="020B0604030504040204" pitchFamily="34" charset="0"/>
              </a:rPr>
              <a:t>in </a:t>
            </a:r>
            <a:r>
              <a:rPr lang="en-US" sz="1500" b="1" dirty="0">
                <a:latin typeface="Verdana" panose="020B0604030504040204" pitchFamily="34" charset="0"/>
                <a:ea typeface="Verdana" panose="020B0604030504040204" pitchFamily="34" charset="0"/>
                <a:cs typeface="Verdana" panose="020B0604030504040204" pitchFamily="34" charset="0"/>
              </a:rPr>
              <a:t>key strategic value chains for resilient industry</a:t>
            </a:r>
            <a:endParaRPr lang="en-US" sz="1500" b="1"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buClr>
                <a:srgbClr val="0070C0"/>
              </a:buClr>
            </a:pP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53EA1602-7E78-278E-CBF0-E182DF05F9CC}"/>
              </a:ext>
            </a:extLst>
          </p:cNvPr>
          <p:cNvSpPr/>
          <p:nvPr/>
        </p:nvSpPr>
        <p:spPr>
          <a:xfrm>
            <a:off x="5405832" y="1162956"/>
            <a:ext cx="3210999" cy="2527995"/>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D37C04-C282-5F12-22E6-B18699443D0F}"/>
              </a:ext>
            </a:extLst>
          </p:cNvPr>
          <p:cNvSpPr/>
          <p:nvPr/>
        </p:nvSpPr>
        <p:spPr>
          <a:xfrm>
            <a:off x="8829941" y="1135471"/>
            <a:ext cx="3051921" cy="2540062"/>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Rocket with solid fill">
            <a:extLst>
              <a:ext uri="{FF2B5EF4-FFF2-40B4-BE49-F238E27FC236}">
                <a16:creationId xmlns:a16="http://schemas.microsoft.com/office/drawing/2014/main" id="{FFB37678-E4DE-D474-C5D5-C9A5ECE2424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21521" y="3919807"/>
            <a:ext cx="551720" cy="517170"/>
          </a:xfrm>
          <a:prstGeom prst="rect">
            <a:avLst/>
          </a:prstGeom>
        </p:spPr>
      </p:pic>
      <p:sp>
        <p:nvSpPr>
          <p:cNvPr id="15" name="TextBox 14">
            <a:extLst>
              <a:ext uri="{FF2B5EF4-FFF2-40B4-BE49-F238E27FC236}">
                <a16:creationId xmlns:a16="http://schemas.microsoft.com/office/drawing/2014/main" id="{35EB80EA-A857-3B76-FEA2-E806660F9280}"/>
              </a:ext>
            </a:extLst>
          </p:cNvPr>
          <p:cNvSpPr txBox="1"/>
          <p:nvPr/>
        </p:nvSpPr>
        <p:spPr>
          <a:xfrm>
            <a:off x="6031667" y="3981541"/>
            <a:ext cx="1733727" cy="400110"/>
          </a:xfrm>
          <a:prstGeom prst="rect">
            <a:avLst/>
          </a:prstGeom>
          <a:noFill/>
        </p:spPr>
        <p:txBody>
          <a:bodyPr wrap="square" rtlCol="0">
            <a:spAutoFit/>
          </a:bodyPr>
          <a:lstStyle/>
          <a:p>
            <a:pPr algn="ctr"/>
            <a:r>
              <a:rPr lang="en-US" sz="2000" b="1" cap="all" dirty="0">
                <a:solidFill>
                  <a:schemeClr val="accent1"/>
                </a:solidFill>
                <a:latin typeface="Verdana" panose="020B0604030504040204" pitchFamily="34" charset="0"/>
                <a:ea typeface="Verdana" panose="020B0604030504040204" pitchFamily="34" charset="0"/>
                <a:cs typeface="Verdana" panose="020B0604030504040204" pitchFamily="34" charset="0"/>
              </a:rPr>
              <a:t>Space</a:t>
            </a:r>
          </a:p>
        </p:txBody>
      </p:sp>
      <p:sp>
        <p:nvSpPr>
          <p:cNvPr id="16" name="TextBox 15">
            <a:extLst>
              <a:ext uri="{FF2B5EF4-FFF2-40B4-BE49-F238E27FC236}">
                <a16:creationId xmlns:a16="http://schemas.microsoft.com/office/drawing/2014/main" id="{A24D1A61-6FC3-2EA9-63C5-20410B66CD4B}"/>
              </a:ext>
            </a:extLst>
          </p:cNvPr>
          <p:cNvSpPr txBox="1"/>
          <p:nvPr/>
        </p:nvSpPr>
        <p:spPr>
          <a:xfrm>
            <a:off x="5340648" y="4485961"/>
            <a:ext cx="3115764" cy="1724896"/>
          </a:xfrm>
          <a:prstGeom prst="rect">
            <a:avLst/>
          </a:prstGeom>
          <a:noFill/>
        </p:spPr>
        <p:txBody>
          <a:bodyPr wrap="square" rtlCol="0">
            <a:spAutoFit/>
          </a:bodyPr>
          <a:lstStyle/>
          <a:p>
            <a:pPr marL="342900" indent="-342900">
              <a:lnSpc>
                <a:spcPct val="120000"/>
              </a:lnSpc>
              <a:buClr>
                <a:srgbClr val="0070C0"/>
              </a:buClr>
              <a:buFont typeface="Wingdings" panose="05000000000000000000" pitchFamily="2" charset="2"/>
              <a:buChar char="§"/>
            </a:pPr>
            <a:r>
              <a:rPr lang="en-US" sz="1500" b="1" dirty="0">
                <a:latin typeface="Verdana" panose="020B0604030504040204" pitchFamily="34" charset="0"/>
                <a:ea typeface="Verdana" panose="020B0604030504040204" pitchFamily="34" charset="0"/>
                <a:cs typeface="Verdana" panose="020B0604030504040204" pitchFamily="34" charset="0"/>
              </a:rPr>
              <a:t>Autonomy in developing</a:t>
            </a:r>
            <a:r>
              <a:rPr lang="en-US" sz="1500" dirty="0">
                <a:latin typeface="Verdana" panose="020B0604030504040204" pitchFamily="34" charset="0"/>
                <a:ea typeface="Verdana" panose="020B0604030504040204" pitchFamily="34" charset="0"/>
                <a:cs typeface="Verdana" panose="020B0604030504040204" pitchFamily="34" charset="0"/>
              </a:rPr>
              <a:t>, </a:t>
            </a:r>
            <a:r>
              <a:rPr lang="en-US" sz="1500" b="1" dirty="0">
                <a:latin typeface="Verdana" panose="020B0604030504040204" pitchFamily="34" charset="0"/>
                <a:ea typeface="Verdana" panose="020B0604030504040204" pitchFamily="34" charset="0"/>
                <a:cs typeface="Verdana" panose="020B0604030504040204" pitchFamily="34" charset="0"/>
              </a:rPr>
              <a:t>deploying</a:t>
            </a:r>
            <a:r>
              <a:rPr lang="en-US" sz="1500" dirty="0">
                <a:latin typeface="Verdana" panose="020B0604030504040204" pitchFamily="34" charset="0"/>
                <a:ea typeface="Verdana" panose="020B0604030504040204" pitchFamily="34" charset="0"/>
                <a:cs typeface="Verdana" panose="020B0604030504040204" pitchFamily="34" charset="0"/>
              </a:rPr>
              <a:t> and </a:t>
            </a:r>
            <a:r>
              <a:rPr lang="en-US" sz="1500" b="1" dirty="0">
                <a:latin typeface="Verdana" panose="020B0604030504040204" pitchFamily="34" charset="0"/>
                <a:ea typeface="Verdana" panose="020B0604030504040204" pitchFamily="34" charset="0"/>
                <a:cs typeface="Verdana" panose="020B0604030504040204" pitchFamily="34" charset="0"/>
              </a:rPr>
              <a:t>using global space-based infrastructures</a:t>
            </a:r>
            <a:r>
              <a:rPr lang="en-US" sz="1500" dirty="0">
                <a:latin typeface="Verdana" panose="020B0604030504040204" pitchFamily="34" charset="0"/>
                <a:ea typeface="Verdana" panose="020B0604030504040204" pitchFamily="34" charset="0"/>
                <a:cs typeface="Verdana" panose="020B0604030504040204" pitchFamily="34" charset="0"/>
              </a:rPr>
              <a:t>, services, applications and data</a:t>
            </a:r>
          </a:p>
        </p:txBody>
      </p:sp>
      <p:sp>
        <p:nvSpPr>
          <p:cNvPr id="17" name="Rectangle 16">
            <a:extLst>
              <a:ext uri="{FF2B5EF4-FFF2-40B4-BE49-F238E27FC236}">
                <a16:creationId xmlns:a16="http://schemas.microsoft.com/office/drawing/2014/main" id="{85A91B4F-3039-F25E-BDFC-23D9CF02307C}"/>
              </a:ext>
            </a:extLst>
          </p:cNvPr>
          <p:cNvSpPr/>
          <p:nvPr/>
        </p:nvSpPr>
        <p:spPr>
          <a:xfrm>
            <a:off x="5414269" y="3830213"/>
            <a:ext cx="3210998" cy="2527996"/>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050E490-C171-4F38-3D94-8C166C8F733C}"/>
              </a:ext>
            </a:extLst>
          </p:cNvPr>
          <p:cNvSpPr txBox="1"/>
          <p:nvPr/>
        </p:nvSpPr>
        <p:spPr>
          <a:xfrm>
            <a:off x="992534" y="5908320"/>
            <a:ext cx="1438351" cy="553998"/>
          </a:xfrm>
          <a:prstGeom prst="rect">
            <a:avLst/>
          </a:prstGeom>
          <a:noFill/>
          <a:ln w="12700">
            <a:noFill/>
          </a:ln>
        </p:spPr>
        <p:txBody>
          <a:bodyPr wrap="square">
            <a:spAutoFit/>
          </a:bodyPr>
          <a:lstStyle/>
          <a:p>
            <a:pPr algn="ctr"/>
            <a:r>
              <a:rPr lang="lv-LV" sz="1500" b="1" dirty="0">
                <a:latin typeface="Verdana" panose="020B0604030504040204" pitchFamily="34" charset="0"/>
                <a:ea typeface="Verdana" panose="020B0604030504040204" pitchFamily="34" charset="0"/>
                <a:hlinkClick r:id="rId9"/>
              </a:rPr>
              <a:t>Cluster 4 Overview</a:t>
            </a:r>
            <a:endParaRPr lang="lv-LV" sz="1500" b="1" dirty="0">
              <a:latin typeface="Verdana" panose="020B0604030504040204" pitchFamily="34" charset="0"/>
              <a:ea typeface="Verdana" panose="020B0604030504040204" pitchFamily="34" charset="0"/>
            </a:endParaRPr>
          </a:p>
        </p:txBody>
      </p:sp>
      <p:pic>
        <p:nvPicPr>
          <p:cNvPr id="19" name="Graphic 15" descr="Share">
            <a:extLst>
              <a:ext uri="{FF2B5EF4-FFF2-40B4-BE49-F238E27FC236}">
                <a16:creationId xmlns:a16="http://schemas.microsoft.com/office/drawing/2014/main" id="{FA1C7319-E796-35B5-4748-4D6DC058FD27}"/>
              </a:ext>
            </a:extLst>
          </p:cNvPr>
          <p:cNvPicPr>
            <a:picLocks noChangeAspect="1"/>
          </p:cNvPicPr>
          <p:nvPr/>
        </p:nvPicPr>
        <p:blipFill>
          <a:blip r:embed="rId10"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3193" y="5923260"/>
            <a:ext cx="405698" cy="405698"/>
          </a:xfrm>
          <a:prstGeom prst="rect">
            <a:avLst/>
          </a:prstGeom>
        </p:spPr>
      </p:pic>
      <p:sp>
        <p:nvSpPr>
          <p:cNvPr id="20" name="TextBox 19">
            <a:extLst>
              <a:ext uri="{FF2B5EF4-FFF2-40B4-BE49-F238E27FC236}">
                <a16:creationId xmlns:a16="http://schemas.microsoft.com/office/drawing/2014/main" id="{9EBB0177-7890-FE82-FA0D-8A398386896E}"/>
              </a:ext>
            </a:extLst>
          </p:cNvPr>
          <p:cNvSpPr txBox="1"/>
          <p:nvPr/>
        </p:nvSpPr>
        <p:spPr>
          <a:xfrm>
            <a:off x="2761940" y="5942335"/>
            <a:ext cx="1930168" cy="553998"/>
          </a:xfrm>
          <a:prstGeom prst="rect">
            <a:avLst/>
          </a:prstGeom>
          <a:noFill/>
          <a:ln w="12700">
            <a:noFill/>
          </a:ln>
        </p:spPr>
        <p:txBody>
          <a:bodyPr wrap="square">
            <a:spAutoFit/>
          </a:bodyPr>
          <a:lstStyle/>
          <a:p>
            <a:pPr algn="ctr"/>
            <a:r>
              <a:rPr lang="lv-LV" sz="1500" b="1" dirty="0">
                <a:latin typeface="Verdana" panose="020B0604030504040204" pitchFamily="34" charset="0"/>
                <a:ea typeface="Verdana" panose="020B0604030504040204" pitchFamily="34" charset="0"/>
                <a:hlinkClick r:id="rId12"/>
              </a:rPr>
              <a:t>Cluster 4 Work programme</a:t>
            </a:r>
            <a:endParaRPr lang="lv-LV" sz="1500" b="1" dirty="0">
              <a:latin typeface="Verdana" panose="020B0604030504040204" pitchFamily="34" charset="0"/>
              <a:ea typeface="Verdana" panose="020B0604030504040204" pitchFamily="34" charset="0"/>
            </a:endParaRPr>
          </a:p>
        </p:txBody>
      </p:sp>
      <p:sp>
        <p:nvSpPr>
          <p:cNvPr id="22" name="Rounded Rectangle 38">
            <a:extLst>
              <a:ext uri="{FF2B5EF4-FFF2-40B4-BE49-F238E27FC236}">
                <a16:creationId xmlns:a16="http://schemas.microsoft.com/office/drawing/2014/main" id="{5DA1A7B4-1039-2CBA-8519-341F238D4964}"/>
              </a:ext>
            </a:extLst>
          </p:cNvPr>
          <p:cNvSpPr/>
          <p:nvPr/>
        </p:nvSpPr>
        <p:spPr>
          <a:xfrm>
            <a:off x="8747351" y="3871237"/>
            <a:ext cx="3170293" cy="56541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D07A4A9-62FA-B5CC-A96F-2EBB2F056A54}"/>
              </a:ext>
            </a:extLst>
          </p:cNvPr>
          <p:cNvSpPr txBox="1"/>
          <p:nvPr/>
        </p:nvSpPr>
        <p:spPr>
          <a:xfrm>
            <a:off x="8747351" y="3969277"/>
            <a:ext cx="3039770" cy="369332"/>
          </a:xfrm>
          <a:prstGeom prst="rect">
            <a:avLst/>
          </a:prstGeom>
          <a:noFill/>
        </p:spPr>
        <p:txBody>
          <a:bodyPr wrap="square">
            <a:spAutoFit/>
          </a:bodyPr>
          <a:lstStyle/>
          <a:p>
            <a:pPr algn="ctr"/>
            <a:r>
              <a:rPr lang="en-US" b="1" dirty="0">
                <a:latin typeface="Verdana" panose="020B0604030504040204" pitchFamily="34" charset="0"/>
                <a:ea typeface="Verdana" panose="020B0604030504040204" pitchFamily="34" charset="0"/>
              </a:rPr>
              <a:t>Destination 3: Data</a:t>
            </a:r>
            <a:endParaRPr lang="en-US" dirty="0"/>
          </a:p>
        </p:txBody>
      </p:sp>
      <p:sp>
        <p:nvSpPr>
          <p:cNvPr id="24" name="Rounded Rectangle 40">
            <a:extLst>
              <a:ext uri="{FF2B5EF4-FFF2-40B4-BE49-F238E27FC236}">
                <a16:creationId xmlns:a16="http://schemas.microsoft.com/office/drawing/2014/main" id="{5999A545-83A1-E697-E77F-690174EF6377}"/>
              </a:ext>
            </a:extLst>
          </p:cNvPr>
          <p:cNvSpPr/>
          <p:nvPr/>
        </p:nvSpPr>
        <p:spPr>
          <a:xfrm>
            <a:off x="8746230" y="4558909"/>
            <a:ext cx="3170294" cy="81798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CFA6860-A6A2-8B8E-28CF-198700435E2F}"/>
              </a:ext>
            </a:extLst>
          </p:cNvPr>
          <p:cNvSpPr txBox="1"/>
          <p:nvPr/>
        </p:nvSpPr>
        <p:spPr>
          <a:xfrm>
            <a:off x="8796491" y="4655167"/>
            <a:ext cx="3039770" cy="646331"/>
          </a:xfrm>
          <a:prstGeom prst="rect">
            <a:avLst/>
          </a:prstGeom>
          <a:noFill/>
        </p:spPr>
        <p:txBody>
          <a:bodyPr wrap="square">
            <a:spAutoFit/>
          </a:bodyPr>
          <a:lstStyle/>
          <a:p>
            <a:pPr algn="ctr"/>
            <a:r>
              <a:rPr lang="en-US" b="1" dirty="0">
                <a:latin typeface="Verdana" panose="020B0604030504040204" pitchFamily="34" charset="0"/>
                <a:ea typeface="Verdana" panose="020B0604030504040204" pitchFamily="34" charset="0"/>
              </a:rPr>
              <a:t>Destination 4: Digital &amp; emerging</a:t>
            </a:r>
            <a:endParaRPr lang="en-US" dirty="0"/>
          </a:p>
        </p:txBody>
      </p:sp>
      <p:sp>
        <p:nvSpPr>
          <p:cNvPr id="26" name="Rounded Rectangle 44">
            <a:extLst>
              <a:ext uri="{FF2B5EF4-FFF2-40B4-BE49-F238E27FC236}">
                <a16:creationId xmlns:a16="http://schemas.microsoft.com/office/drawing/2014/main" id="{D23D78E5-4133-261D-3D92-CDD8323DF397}"/>
              </a:ext>
            </a:extLst>
          </p:cNvPr>
          <p:cNvSpPr/>
          <p:nvPr/>
        </p:nvSpPr>
        <p:spPr>
          <a:xfrm>
            <a:off x="8746230" y="5478397"/>
            <a:ext cx="3170294" cy="81798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B1907A2-C410-1DC0-783A-79953B02C377}"/>
              </a:ext>
            </a:extLst>
          </p:cNvPr>
          <p:cNvSpPr txBox="1"/>
          <p:nvPr/>
        </p:nvSpPr>
        <p:spPr>
          <a:xfrm>
            <a:off x="8796491" y="5574655"/>
            <a:ext cx="3039770" cy="646331"/>
          </a:xfrm>
          <a:prstGeom prst="rect">
            <a:avLst/>
          </a:prstGeom>
          <a:noFill/>
        </p:spPr>
        <p:txBody>
          <a:bodyPr wrap="square">
            <a:spAutoFit/>
          </a:bodyPr>
          <a:lstStyle/>
          <a:p>
            <a:pPr algn="ctr"/>
            <a:r>
              <a:rPr lang="en-US" b="1" dirty="0">
                <a:latin typeface="Verdana" panose="020B0604030504040204" pitchFamily="34" charset="0"/>
                <a:ea typeface="Verdana" panose="020B0604030504040204" pitchFamily="34" charset="0"/>
              </a:rPr>
              <a:t>Destination 6: Human centric</a:t>
            </a:r>
            <a:endParaRPr lang="en-US" dirty="0"/>
          </a:p>
        </p:txBody>
      </p:sp>
      <p:pic>
        <p:nvPicPr>
          <p:cNvPr id="28" name="Graphic 15" descr="Share">
            <a:extLst>
              <a:ext uri="{FF2B5EF4-FFF2-40B4-BE49-F238E27FC236}">
                <a16:creationId xmlns:a16="http://schemas.microsoft.com/office/drawing/2014/main" id="{38B7DFDE-8D59-63B3-3C6D-8028FED7C762}"/>
              </a:ext>
            </a:extLst>
          </p:cNvPr>
          <p:cNvPicPr>
            <a:picLocks noChangeAspect="1"/>
          </p:cNvPicPr>
          <p:nvPr/>
        </p:nvPicPr>
        <p:blipFill>
          <a:blip r:embed="rId10"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17697" y="5936946"/>
            <a:ext cx="405698" cy="405698"/>
          </a:xfrm>
          <a:prstGeom prst="rect">
            <a:avLst/>
          </a:prstGeom>
        </p:spPr>
      </p:pic>
      <p:sp>
        <p:nvSpPr>
          <p:cNvPr id="29" name="Rounded Rectangle 49">
            <a:extLst>
              <a:ext uri="{FF2B5EF4-FFF2-40B4-BE49-F238E27FC236}">
                <a16:creationId xmlns:a16="http://schemas.microsoft.com/office/drawing/2014/main" id="{99FCBB6A-2861-036E-865B-CE57A2458B7D}"/>
              </a:ext>
            </a:extLst>
          </p:cNvPr>
          <p:cNvSpPr/>
          <p:nvPr/>
        </p:nvSpPr>
        <p:spPr>
          <a:xfrm>
            <a:off x="8731953" y="3830213"/>
            <a:ext cx="3184572" cy="2466173"/>
          </a:xfrm>
          <a:prstGeom prst="roundRect">
            <a:avLst>
              <a:gd name="adj" fmla="val 9384"/>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06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3FEB87-BD67-0983-86F5-09DECB506475}"/>
              </a:ext>
            </a:extLst>
          </p:cNvPr>
          <p:cNvSpPr>
            <a:spLocks noGrp="1"/>
          </p:cNvSpPr>
          <p:nvPr>
            <p:ph type="title"/>
          </p:nvPr>
        </p:nvSpPr>
        <p:spPr>
          <a:xfrm>
            <a:off x="2095500" y="233205"/>
            <a:ext cx="8001000" cy="742197"/>
          </a:xfrm>
        </p:spPr>
        <p:txBody>
          <a:bodyPr>
            <a:normAutofit/>
          </a:bodyPr>
          <a:lstStyle/>
          <a:p>
            <a:pPr algn="ctr"/>
            <a:r>
              <a:rPr lang="lv-LV" sz="2800" b="1" cap="all" noProof="0"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Jauna partnerība</a:t>
            </a:r>
          </a:p>
        </p:txBody>
      </p:sp>
      <p:sp>
        <p:nvSpPr>
          <p:cNvPr id="5" name="TextBox 4">
            <a:extLst>
              <a:ext uri="{FF2B5EF4-FFF2-40B4-BE49-F238E27FC236}">
                <a16:creationId xmlns:a16="http://schemas.microsoft.com/office/drawing/2014/main" id="{9597702A-9CE9-B7CD-3216-B3336FA1E3BC}"/>
              </a:ext>
            </a:extLst>
          </p:cNvPr>
          <p:cNvSpPr txBox="1"/>
          <p:nvPr/>
        </p:nvSpPr>
        <p:spPr>
          <a:xfrm>
            <a:off x="6028228" y="1335720"/>
            <a:ext cx="3246400" cy="422488"/>
          </a:xfrm>
          <a:prstGeom prst="rect">
            <a:avLst/>
          </a:prstGeom>
          <a:noFill/>
        </p:spPr>
        <p:txBody>
          <a:bodyPr wrap="square">
            <a:spAutoFit/>
          </a:bodyPr>
          <a:lstStyle/>
          <a:p>
            <a:pPr>
              <a:lnSpc>
                <a:spcPct val="120000"/>
              </a:lnSpc>
              <a:buClr>
                <a:srgbClr val="FFC000"/>
              </a:buClr>
            </a:pPr>
            <a:r>
              <a:rPr lang="lt-LT" sz="2000" b="1" dirty="0">
                <a:solidFill>
                  <a:srgbClr val="156082"/>
                </a:solidFill>
                <a:latin typeface="Verdana" panose="020B0604030504040204" pitchFamily="34" charset="0"/>
                <a:ea typeface="Verdana" panose="020B0604030504040204" pitchFamily="34" charset="0"/>
              </a:rPr>
              <a:t>VIRTUAL WORLDS:</a:t>
            </a:r>
            <a:endParaRPr lang="en-US" sz="2000" b="1" dirty="0">
              <a:solidFill>
                <a:srgbClr val="15608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Left Brace 5">
            <a:extLst>
              <a:ext uri="{FF2B5EF4-FFF2-40B4-BE49-F238E27FC236}">
                <a16:creationId xmlns:a16="http://schemas.microsoft.com/office/drawing/2014/main" id="{58F5C22F-F441-A3B5-9A19-5B85F134AF25}"/>
              </a:ext>
            </a:extLst>
          </p:cNvPr>
          <p:cNvSpPr/>
          <p:nvPr/>
        </p:nvSpPr>
        <p:spPr>
          <a:xfrm>
            <a:off x="5416056" y="1447800"/>
            <a:ext cx="567631" cy="3932478"/>
          </a:xfrm>
          <a:prstGeom prst="leftBrace">
            <a:avLst>
              <a:gd name="adj1" fmla="val 8333"/>
              <a:gd name="adj2" fmla="val 49328"/>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7" name="TextBox 6">
            <a:extLst>
              <a:ext uri="{FF2B5EF4-FFF2-40B4-BE49-F238E27FC236}">
                <a16:creationId xmlns:a16="http://schemas.microsoft.com/office/drawing/2014/main" id="{69AE2C4C-8D94-1C8A-A8C6-5DEFDDC49279}"/>
              </a:ext>
            </a:extLst>
          </p:cNvPr>
          <p:cNvSpPr txBox="1"/>
          <p:nvPr/>
        </p:nvSpPr>
        <p:spPr>
          <a:xfrm>
            <a:off x="1738903" y="4851936"/>
            <a:ext cx="2798691" cy="353943"/>
          </a:xfrm>
          <a:prstGeom prst="rect">
            <a:avLst/>
          </a:prstGeom>
          <a:noFill/>
          <a:ln w="12700">
            <a:noFill/>
          </a:ln>
        </p:spPr>
        <p:txBody>
          <a:bodyPr wrap="square">
            <a:spAutoFit/>
          </a:bodyPr>
          <a:lstStyle/>
          <a:p>
            <a:pPr algn="ctr"/>
            <a:r>
              <a:rPr lang="lv-LV" sz="1700" b="1" dirty="0">
                <a:latin typeface="Verdana" panose="020B0604030504040204" pitchFamily="34" charset="0"/>
                <a:ea typeface="Verdana" panose="020B0604030504040204" pitchFamily="34" charset="0"/>
                <a:hlinkClick r:id="rId3"/>
              </a:rPr>
              <a:t>More information</a:t>
            </a:r>
            <a:endParaRPr lang="lv-LV" sz="1700" b="1" dirty="0">
              <a:latin typeface="Verdana" panose="020B0604030504040204" pitchFamily="34" charset="0"/>
              <a:ea typeface="Verdana" panose="020B0604030504040204" pitchFamily="34" charset="0"/>
            </a:endParaRPr>
          </a:p>
        </p:txBody>
      </p:sp>
      <p:pic>
        <p:nvPicPr>
          <p:cNvPr id="8" name="Graphic 15" descr="Share">
            <a:extLst>
              <a:ext uri="{FF2B5EF4-FFF2-40B4-BE49-F238E27FC236}">
                <a16:creationId xmlns:a16="http://schemas.microsoft.com/office/drawing/2014/main" id="{B9CBBDCE-2E9F-27FC-7E06-42CDA894D7C4}"/>
              </a:ext>
            </a:extLst>
          </p:cNvPr>
          <p:cNvPicPr>
            <a:picLocks noChangeAspect="1"/>
          </p:cNvPicPr>
          <p:nvPr/>
        </p:nvPicPr>
        <p:blipFill>
          <a:blip r:embed="rId4"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1160" y="4858771"/>
            <a:ext cx="355487" cy="355487"/>
          </a:xfrm>
          <a:prstGeom prst="rect">
            <a:avLst/>
          </a:prstGeom>
        </p:spPr>
      </p:pic>
      <p:pic>
        <p:nvPicPr>
          <p:cNvPr id="9" name="Paveikslėlis 9">
            <a:extLst>
              <a:ext uri="{FF2B5EF4-FFF2-40B4-BE49-F238E27FC236}">
                <a16:creationId xmlns:a16="http://schemas.microsoft.com/office/drawing/2014/main" id="{A835F15A-8D04-DD78-D58B-DEAD5F0CCE43}"/>
              </a:ext>
            </a:extLst>
          </p:cNvPr>
          <p:cNvPicPr>
            <a:picLocks noChangeAspect="1"/>
          </p:cNvPicPr>
          <p:nvPr/>
        </p:nvPicPr>
        <p:blipFill>
          <a:blip r:embed="rId6"/>
          <a:stretch>
            <a:fillRect/>
          </a:stretch>
        </p:blipFill>
        <p:spPr>
          <a:xfrm>
            <a:off x="667371" y="1447800"/>
            <a:ext cx="4704144" cy="3256246"/>
          </a:xfrm>
          <a:prstGeom prst="rect">
            <a:avLst/>
          </a:prstGeom>
        </p:spPr>
      </p:pic>
      <p:sp>
        <p:nvSpPr>
          <p:cNvPr id="10" name="TextBox 9">
            <a:extLst>
              <a:ext uri="{FF2B5EF4-FFF2-40B4-BE49-F238E27FC236}">
                <a16:creationId xmlns:a16="http://schemas.microsoft.com/office/drawing/2014/main" id="{BBB36099-EA41-AC1B-AC2D-A60CA04AF017}"/>
              </a:ext>
            </a:extLst>
          </p:cNvPr>
          <p:cNvSpPr txBox="1"/>
          <p:nvPr/>
        </p:nvSpPr>
        <p:spPr>
          <a:xfrm>
            <a:off x="5816144" y="1879036"/>
            <a:ext cx="5896884" cy="3809761"/>
          </a:xfrm>
          <a:prstGeom prst="rect">
            <a:avLst/>
          </a:prstGeom>
          <a:noFill/>
        </p:spPr>
        <p:txBody>
          <a:bodyPr wrap="square" rtlCol="0">
            <a:spAutoFit/>
          </a:bodyPr>
          <a:lstStyle/>
          <a:p>
            <a:pPr marL="342900" indent="-342900">
              <a:lnSpc>
                <a:spcPct val="120000"/>
              </a:lnSpc>
              <a:buClr>
                <a:srgbClr val="0070C0"/>
              </a:buClr>
              <a:buFont typeface="Wingdings" panose="05000000000000000000" pitchFamily="2" charset="2"/>
              <a:buChar char="ü"/>
            </a:pPr>
            <a:r>
              <a:rPr lang="lt-LT" sz="1700" b="1" dirty="0">
                <a:latin typeface="Verdana" panose="020B0604030504040204" pitchFamily="34" charset="0"/>
                <a:ea typeface="Verdana" panose="020B0604030504040204" pitchFamily="34" charset="0"/>
              </a:rPr>
              <a:t>Co-programmed European Partnership</a:t>
            </a:r>
            <a:endParaRPr lang="lt-LT" sz="1700" dirty="0">
              <a:latin typeface="Verdana" panose="020B0604030504040204" pitchFamily="34" charset="0"/>
              <a:ea typeface="Verdana" panose="020B0604030504040204" pitchFamily="34" charset="0"/>
            </a:endParaRPr>
          </a:p>
          <a:p>
            <a:pPr marL="342900" indent="-342900">
              <a:lnSpc>
                <a:spcPct val="120000"/>
              </a:lnSpc>
              <a:buClr>
                <a:srgbClr val="0070C0"/>
              </a:buClr>
              <a:buFont typeface="Wingdings" panose="05000000000000000000" pitchFamily="2" charset="2"/>
              <a:buChar char="ü"/>
            </a:pPr>
            <a:r>
              <a:rPr lang="lt-LT" sz="1700" b="1" dirty="0">
                <a:latin typeface="Verdana" panose="020B0604030504040204" pitchFamily="34" charset="0"/>
                <a:ea typeface="Verdana" panose="020B0604030504040204" pitchFamily="34" charset="0"/>
                <a:cs typeface="Verdana" panose="020B0604030504040204" pitchFamily="34" charset="0"/>
              </a:rPr>
              <a:t>Starting year: 2025</a:t>
            </a:r>
            <a:r>
              <a:rPr lang="lt-LT" sz="1700" dirty="0">
                <a:latin typeface="Verdana" panose="020B0604030504040204" pitchFamily="34" charset="0"/>
                <a:ea typeface="Verdana" panose="020B0604030504040204" pitchFamily="34" charset="0"/>
                <a:cs typeface="Verdana" panose="020B0604030504040204" pitchFamily="34" charset="0"/>
              </a:rPr>
              <a:t> </a:t>
            </a:r>
          </a:p>
          <a:p>
            <a:pPr marL="342900" indent="-342900">
              <a:lnSpc>
                <a:spcPct val="120000"/>
              </a:lnSpc>
              <a:buClr>
                <a:srgbClr val="0070C0"/>
              </a:buClr>
              <a:buFont typeface="Wingdings" panose="05000000000000000000" pitchFamily="2" charset="2"/>
              <a:buChar char="ü"/>
            </a:pPr>
            <a:r>
              <a:rPr lang="en-US" sz="1700" dirty="0">
                <a:latin typeface="Verdana" panose="020B0604030504040204" pitchFamily="34" charset="0"/>
                <a:ea typeface="Verdana" panose="020B0604030504040204" pitchFamily="34" charset="0"/>
                <a:cs typeface="Verdana" panose="020B0604030504040204" pitchFamily="34" charset="0"/>
              </a:rPr>
              <a:t>The partnership </a:t>
            </a:r>
            <a:r>
              <a:rPr lang="en-US" sz="1700" b="1" dirty="0">
                <a:latin typeface="Verdana" panose="020B0604030504040204" pitchFamily="34" charset="0"/>
                <a:ea typeface="Verdana" panose="020B0604030504040204" pitchFamily="34" charset="0"/>
                <a:cs typeface="Verdana" panose="020B0604030504040204" pitchFamily="34" charset="0"/>
              </a:rPr>
              <a:t>will involve industry and sectoral entities</a:t>
            </a:r>
            <a:r>
              <a:rPr lang="en-US" sz="1700" dirty="0">
                <a:latin typeface="Verdana" panose="020B0604030504040204" pitchFamily="34" charset="0"/>
                <a:ea typeface="Verdana" panose="020B0604030504040204" pitchFamily="34" charset="0"/>
                <a:cs typeface="Verdana" panose="020B0604030504040204" pitchFamily="34" charset="0"/>
              </a:rPr>
              <a:t>, </a:t>
            </a:r>
            <a:r>
              <a:rPr lang="en-US" sz="1700" b="1" dirty="0">
                <a:latin typeface="Verdana" panose="020B0604030504040204" pitchFamily="34" charset="0"/>
                <a:ea typeface="Verdana" panose="020B0604030504040204" pitchFamily="34" charset="0"/>
                <a:cs typeface="Verdana" panose="020B0604030504040204" pitchFamily="34" charset="0"/>
              </a:rPr>
              <a:t>academia</a:t>
            </a:r>
            <a:r>
              <a:rPr lang="en-US" sz="1700" dirty="0">
                <a:latin typeface="Verdana" panose="020B0604030504040204" pitchFamily="34" charset="0"/>
                <a:ea typeface="Verdana" panose="020B0604030504040204" pitchFamily="34" charset="0"/>
                <a:cs typeface="Verdana" panose="020B0604030504040204" pitchFamily="34" charset="0"/>
              </a:rPr>
              <a:t> and </a:t>
            </a:r>
            <a:r>
              <a:rPr lang="en-US" sz="1700" b="1" dirty="0">
                <a:latin typeface="Verdana" panose="020B0604030504040204" pitchFamily="34" charset="0"/>
                <a:ea typeface="Verdana" panose="020B0604030504040204" pitchFamily="34" charset="0"/>
                <a:cs typeface="Verdana" panose="020B0604030504040204" pitchFamily="34" charset="0"/>
              </a:rPr>
              <a:t>end-users</a:t>
            </a:r>
            <a:r>
              <a:rPr lang="en-US" sz="1700" dirty="0">
                <a:latin typeface="Verdana" panose="020B0604030504040204" pitchFamily="34" charset="0"/>
                <a:ea typeface="Verdana" panose="020B0604030504040204" pitchFamily="34" charset="0"/>
                <a:cs typeface="Verdana" panose="020B0604030504040204" pitchFamily="34" charset="0"/>
              </a:rPr>
              <a:t> as well </a:t>
            </a:r>
            <a:r>
              <a:rPr lang="en-US" sz="1700" b="1" dirty="0">
                <a:latin typeface="Verdana" panose="020B0604030504040204" pitchFamily="34" charset="0"/>
                <a:ea typeface="Verdana" panose="020B0604030504040204" pitchFamily="34" charset="0"/>
                <a:cs typeface="Verdana" panose="020B0604030504040204" pitchFamily="34" charset="0"/>
              </a:rPr>
              <a:t>as policy makers </a:t>
            </a:r>
            <a:r>
              <a:rPr lang="en-US" sz="1700" dirty="0">
                <a:latin typeface="Verdana" panose="020B0604030504040204" pitchFamily="34" charset="0"/>
                <a:ea typeface="Verdana" panose="020B0604030504040204" pitchFamily="34" charset="0"/>
                <a:cs typeface="Verdana" panose="020B0604030504040204" pitchFamily="34" charset="0"/>
              </a:rPr>
              <a:t>and</a:t>
            </a:r>
            <a:r>
              <a:rPr lang="lt-LT" sz="1700" dirty="0">
                <a:latin typeface="Verdana" panose="020B0604030504040204" pitchFamily="34" charset="0"/>
                <a:ea typeface="Verdana" panose="020B0604030504040204" pitchFamily="34" charset="0"/>
                <a:cs typeface="Verdana" panose="020B0604030504040204" pitchFamily="34" charset="0"/>
              </a:rPr>
              <a:t> </a:t>
            </a:r>
            <a:r>
              <a:rPr lang="en-US" sz="1700" b="1" dirty="0">
                <a:latin typeface="Verdana" panose="020B0604030504040204" pitchFamily="34" charset="0"/>
                <a:ea typeface="Verdana" panose="020B0604030504040204" pitchFamily="34" charset="0"/>
                <a:cs typeface="Verdana" panose="020B0604030504040204" pitchFamily="34" charset="0"/>
              </a:rPr>
              <a:t>regulators </a:t>
            </a:r>
            <a:r>
              <a:rPr lang="en-US" sz="1700" dirty="0">
                <a:latin typeface="Verdana" panose="020B0604030504040204" pitchFamily="34" charset="0"/>
                <a:ea typeface="Verdana" panose="020B0604030504040204" pitchFamily="34" charset="0"/>
                <a:cs typeface="Verdana" panose="020B0604030504040204" pitchFamily="34" charset="0"/>
              </a:rPr>
              <a:t> </a:t>
            </a:r>
            <a:endParaRPr lang="lt-LT" sz="17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Clr>
                <a:srgbClr val="0070C0"/>
              </a:buClr>
              <a:buFont typeface="Wingdings" panose="05000000000000000000" pitchFamily="2" charset="2"/>
              <a:buChar char="ü"/>
            </a:pPr>
            <a:r>
              <a:rPr lang="lt-LT" sz="1700" dirty="0">
                <a:latin typeface="Verdana" panose="020B0604030504040204" pitchFamily="34" charset="0"/>
                <a:ea typeface="Verdana" panose="020B0604030504040204" pitchFamily="34" charset="0"/>
              </a:rPr>
              <a:t>The </a:t>
            </a:r>
            <a:r>
              <a:rPr lang="lt-LT" sz="1700" dirty="0" err="1">
                <a:latin typeface="Verdana" panose="020B0604030504040204" pitchFamily="34" charset="0"/>
                <a:ea typeface="Verdana" panose="020B0604030504040204" pitchFamily="34" charset="0"/>
              </a:rPr>
              <a:t>Partnership</a:t>
            </a:r>
            <a:r>
              <a:rPr lang="lt-LT" sz="1700" dirty="0">
                <a:latin typeface="Verdana" panose="020B0604030504040204" pitchFamily="34" charset="0"/>
                <a:ea typeface="Verdana" panose="020B0604030504040204" pitchFamily="34" charset="0"/>
              </a:rPr>
              <a:t> </a:t>
            </a:r>
            <a:r>
              <a:rPr lang="lt-LT" sz="1700" b="1" dirty="0" err="1">
                <a:latin typeface="Verdana" panose="020B0604030504040204" pitchFamily="34" charset="0"/>
                <a:ea typeface="Verdana" panose="020B0604030504040204" pitchFamily="34" charset="0"/>
              </a:rPr>
              <a:t>will</a:t>
            </a:r>
            <a:r>
              <a:rPr lang="lt-LT" sz="1700" b="1" dirty="0">
                <a:latin typeface="Verdana" panose="020B0604030504040204" pitchFamily="34" charset="0"/>
                <a:ea typeface="Verdana" panose="020B0604030504040204" pitchFamily="34" charset="0"/>
              </a:rPr>
              <a:t> </a:t>
            </a:r>
            <a:r>
              <a:rPr lang="lt-LT" sz="1700" b="1" dirty="0" err="1">
                <a:latin typeface="Verdana" panose="020B0604030504040204" pitchFamily="34" charset="0"/>
                <a:ea typeface="Verdana" panose="020B0604030504040204" pitchFamily="34" charset="0"/>
              </a:rPr>
              <a:t>support</a:t>
            </a:r>
            <a:r>
              <a:rPr lang="lt-LT" sz="1700" dirty="0">
                <a:latin typeface="Verdana" panose="020B0604030504040204" pitchFamily="34" charset="0"/>
                <a:ea typeface="Verdana" panose="020B0604030504040204" pitchFamily="34" charset="0"/>
              </a:rPr>
              <a:t>: </a:t>
            </a:r>
          </a:p>
          <a:p>
            <a:pPr marL="742950" lvl="1" indent="-285750">
              <a:lnSpc>
                <a:spcPct val="120000"/>
              </a:lnSpc>
              <a:buClr>
                <a:srgbClr val="0070C0"/>
              </a:buClr>
              <a:buFont typeface="Wingdings" panose="05000000000000000000" pitchFamily="2" charset="2"/>
              <a:buChar char="§"/>
            </a:pPr>
            <a:r>
              <a:rPr lang="en-US" sz="1700" dirty="0">
                <a:latin typeface="Verdana" panose="020B0604030504040204" pitchFamily="34" charset="0"/>
                <a:ea typeface="Verdana" panose="020B0604030504040204" pitchFamily="34" charset="0"/>
              </a:rPr>
              <a:t>Research and innovation in Technology building blocks</a:t>
            </a:r>
            <a:endParaRPr lang="lt-LT" sz="1700" dirty="0">
              <a:latin typeface="Verdana" panose="020B0604030504040204" pitchFamily="34" charset="0"/>
              <a:ea typeface="Verdana" panose="020B0604030504040204" pitchFamily="34" charset="0"/>
            </a:endParaRPr>
          </a:p>
          <a:p>
            <a:pPr marL="742950" lvl="1" indent="-285750">
              <a:lnSpc>
                <a:spcPct val="120000"/>
              </a:lnSpc>
              <a:buClr>
                <a:srgbClr val="0070C0"/>
              </a:buClr>
              <a:buFont typeface="Wingdings" panose="05000000000000000000" pitchFamily="2" charset="2"/>
              <a:buChar char="§"/>
            </a:pPr>
            <a:r>
              <a:rPr lang="en-US" sz="1700" dirty="0">
                <a:latin typeface="Verdana" panose="020B0604030504040204" pitchFamily="34" charset="0"/>
                <a:ea typeface="Verdana" panose="020B0604030504040204" pitchFamily="34" charset="0"/>
              </a:rPr>
              <a:t>Policies, human and ethical aspects</a:t>
            </a:r>
            <a:endParaRPr lang="lt-LT" sz="1700" dirty="0">
              <a:latin typeface="Verdana" panose="020B0604030504040204" pitchFamily="34" charset="0"/>
              <a:ea typeface="Verdana" panose="020B0604030504040204" pitchFamily="34" charset="0"/>
            </a:endParaRPr>
          </a:p>
          <a:p>
            <a:pPr marL="742950" lvl="1" indent="-285750">
              <a:lnSpc>
                <a:spcPct val="120000"/>
              </a:lnSpc>
              <a:buClr>
                <a:srgbClr val="0070C0"/>
              </a:buClr>
              <a:buFont typeface="Wingdings" panose="05000000000000000000" pitchFamily="2" charset="2"/>
              <a:buChar char="§"/>
            </a:pPr>
            <a:r>
              <a:rPr lang="lt-LT" sz="1700" dirty="0">
                <a:latin typeface="Verdana" panose="020B0604030504040204" pitchFamily="34" charset="0"/>
                <a:ea typeface="Verdana" panose="020B0604030504040204" pitchFamily="34" charset="0"/>
              </a:rPr>
              <a:t>Applications – ecosystem</a:t>
            </a:r>
          </a:p>
          <a:p>
            <a:pPr marL="742950" lvl="1" indent="-285750">
              <a:lnSpc>
                <a:spcPct val="120000"/>
              </a:lnSpc>
              <a:buClr>
                <a:srgbClr val="0070C0"/>
              </a:buClr>
              <a:buFont typeface="Wingdings" panose="05000000000000000000" pitchFamily="2" charset="2"/>
              <a:buChar char="§"/>
            </a:pPr>
            <a:r>
              <a:rPr lang="lt-LT" sz="1700" dirty="0">
                <a:latin typeface="Verdana" panose="020B0604030504040204" pitchFamily="34" charset="0"/>
                <a:ea typeface="Verdana" panose="020B0604030504040204" pitchFamily="34" charset="0"/>
              </a:rPr>
              <a:t>Open Standards</a:t>
            </a:r>
            <a:endParaRPr lang="en-US" sz="1700" dirty="0">
              <a:latin typeface="Verdana" panose="020B0604030504040204" pitchFamily="34" charset="0"/>
              <a:ea typeface="Verdana" panose="020B0604030504040204" pitchFamily="34" charset="0"/>
              <a:cs typeface="Verdana" panose="020B0604030504040204" pitchFamily="34" charset="0"/>
            </a:endParaRPr>
          </a:p>
          <a:p>
            <a:pPr>
              <a:lnSpc>
                <a:spcPct val="120000"/>
              </a:lnSpc>
              <a:buClr>
                <a:srgbClr val="0070C0"/>
              </a:buClr>
            </a:pP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03789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C1937-AB41-88CD-BF3F-F3834C7F24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0F7902-5B31-97C2-6D0F-BD1439E3E145}"/>
              </a:ext>
            </a:extLst>
          </p:cNvPr>
          <p:cNvSpPr txBox="1"/>
          <p:nvPr/>
        </p:nvSpPr>
        <p:spPr>
          <a:xfrm>
            <a:off x="3545437" y="1912270"/>
            <a:ext cx="6943412" cy="1990160"/>
          </a:xfrm>
          <a:prstGeom prst="rect">
            <a:avLst/>
          </a:prstGeom>
          <a:noFill/>
        </p:spPr>
        <p:txBody>
          <a:bodyPr wrap="square" rtlCol="0">
            <a:spAutoFit/>
          </a:bodyPr>
          <a:lstStyle/>
          <a:p>
            <a:pPr marL="800100" lvl="1" indent="-342900">
              <a:lnSpc>
                <a:spcPct val="120000"/>
              </a:lnSpc>
              <a:buClr>
                <a:srgbClr val="FF9966"/>
              </a:buClr>
              <a:buFont typeface="Wingdings" panose="05000000000000000000" pitchFamily="2" charset="2"/>
              <a:buChar char="§"/>
            </a:pPr>
            <a:r>
              <a:rPr lang="lv-LV" sz="2100" noProof="0" dirty="0">
                <a:latin typeface="Verdana" panose="020B0604030504040204" pitchFamily="34" charset="0"/>
                <a:ea typeface="Verdana" panose="020B0604030504040204" pitchFamily="34" charset="0"/>
              </a:rPr>
              <a:t>Parāda iepriekš finansēto projektu sekmību</a:t>
            </a:r>
            <a:endParaRPr lang="lv-LV" sz="2100" dirty="0">
              <a:latin typeface="Verdana" panose="020B0604030504040204" pitchFamily="34" charset="0"/>
              <a:ea typeface="Verdana" panose="020B0604030504040204" pitchFamily="34" charset="0"/>
            </a:endParaRPr>
          </a:p>
          <a:p>
            <a:pPr marL="800100" lvl="1" indent="-342900">
              <a:lnSpc>
                <a:spcPct val="120000"/>
              </a:lnSpc>
              <a:buClr>
                <a:srgbClr val="FF9966"/>
              </a:buClr>
              <a:buFont typeface="Wingdings" panose="05000000000000000000" pitchFamily="2" charset="2"/>
              <a:buChar char="§"/>
            </a:pPr>
            <a:r>
              <a:rPr lang="lv-LV" sz="2100" dirty="0">
                <a:latin typeface="Verdana" panose="020B0604030504040204" pitchFamily="34" charset="0"/>
                <a:ea typeface="Verdana" panose="020B0604030504040204" pitchFamily="34" charset="0"/>
              </a:rPr>
              <a:t>Palīdz identificēt perspektīvākās tematikas un pētniecības virzienus</a:t>
            </a:r>
            <a:endParaRPr lang="lv-LV" sz="2100" noProof="0" dirty="0">
              <a:latin typeface="Verdana" panose="020B0604030504040204" pitchFamily="34" charset="0"/>
              <a:ea typeface="Verdana" panose="020B0604030504040204" pitchFamily="34" charset="0"/>
            </a:endParaRPr>
          </a:p>
          <a:p>
            <a:pPr marL="800100" lvl="1" indent="-342900">
              <a:lnSpc>
                <a:spcPct val="120000"/>
              </a:lnSpc>
              <a:buClr>
                <a:srgbClr val="FF9966"/>
              </a:buClr>
              <a:buFont typeface="Wingdings" panose="05000000000000000000" pitchFamily="2" charset="2"/>
              <a:buChar char="§"/>
            </a:pPr>
            <a:r>
              <a:rPr lang="lv-LV" sz="2100" noProof="0" dirty="0">
                <a:latin typeface="Verdana" panose="020B0604030504040204" pitchFamily="34" charset="0"/>
                <a:ea typeface="Verdana" panose="020B0604030504040204" pitchFamily="34" charset="0"/>
              </a:rPr>
              <a:t>Atsauce pieteicējiem, lai provizoriski novērtētu konkurenci savā nozarē</a:t>
            </a:r>
          </a:p>
        </p:txBody>
      </p:sp>
      <p:sp>
        <p:nvSpPr>
          <p:cNvPr id="6" name="Title 1">
            <a:extLst>
              <a:ext uri="{FF2B5EF4-FFF2-40B4-BE49-F238E27FC236}">
                <a16:creationId xmlns:a16="http://schemas.microsoft.com/office/drawing/2014/main" id="{5149E483-B806-F012-E458-23BB0FDEA91C}"/>
              </a:ext>
            </a:extLst>
          </p:cNvPr>
          <p:cNvSpPr>
            <a:spLocks noGrp="1"/>
          </p:cNvSpPr>
          <p:nvPr>
            <p:ph type="title"/>
          </p:nvPr>
        </p:nvSpPr>
        <p:spPr>
          <a:xfrm>
            <a:off x="2588559" y="433139"/>
            <a:ext cx="7014882" cy="773501"/>
          </a:xfrm>
        </p:spPr>
        <p:txBody>
          <a:bodyPr>
            <a:normAutofit/>
          </a:bodyPr>
          <a:lstStyle/>
          <a:p>
            <a:pPr algn="ctr">
              <a:defRPr/>
            </a:pPr>
            <a:r>
              <a:rPr lang="lv-LV" sz="2800" b="1" cap="all" noProof="0" dirty="0">
                <a:solidFill>
                  <a:srgbClr val="002060"/>
                </a:solidFill>
                <a:latin typeface="Verdana" panose="020B0604030504040204" pitchFamily="34" charset="0"/>
                <a:ea typeface="Verdana" panose="020B0604030504040204" pitchFamily="34" charset="0"/>
                <a:cs typeface="Arial" panose="020B0604020202020204" pitchFamily="34" charset="0"/>
              </a:rPr>
              <a:t>statistika</a:t>
            </a:r>
          </a:p>
        </p:txBody>
      </p:sp>
      <p:pic>
        <p:nvPicPr>
          <p:cNvPr id="2050" name="Picture 2" descr="Statistics - Free computer icons">
            <a:extLst>
              <a:ext uri="{FF2B5EF4-FFF2-40B4-BE49-F238E27FC236}">
                <a16:creationId xmlns:a16="http://schemas.microsoft.com/office/drawing/2014/main" id="{F98AA9B8-CFE9-48EC-B33F-D400E2956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332" y="1912270"/>
            <a:ext cx="1942510" cy="1942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AEA3E4F-CFCB-42AC-B8AB-31E36438C013}"/>
              </a:ext>
            </a:extLst>
          </p:cNvPr>
          <p:cNvSpPr/>
          <p:nvPr/>
        </p:nvSpPr>
        <p:spPr>
          <a:xfrm>
            <a:off x="1455380" y="1621144"/>
            <a:ext cx="9281240" cy="252998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13507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616755-7F08-6035-02C8-5C7D7DE30BAF}"/>
              </a:ext>
            </a:extLst>
          </p:cNvPr>
          <p:cNvSpPr>
            <a:spLocks noGrp="1"/>
          </p:cNvSpPr>
          <p:nvPr>
            <p:ph type="title"/>
          </p:nvPr>
        </p:nvSpPr>
        <p:spPr>
          <a:xfrm>
            <a:off x="1894114" y="210599"/>
            <a:ext cx="8403771" cy="742197"/>
          </a:xfrm>
        </p:spPr>
        <p:txBody>
          <a:bodyPr>
            <a:normAutofit/>
          </a:bodyPr>
          <a:lstStyle/>
          <a:p>
            <a:pPr algn="ctr"/>
            <a:r>
              <a:rPr lang="lt-LT"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Statistika</a:t>
            </a:r>
            <a:endParaRPr lang="en-US"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50589785-ACD4-3AB3-46A2-D6C0CB9B8536}"/>
              </a:ext>
            </a:extLst>
          </p:cNvPr>
          <p:cNvSpPr txBox="1"/>
          <p:nvPr/>
        </p:nvSpPr>
        <p:spPr>
          <a:xfrm>
            <a:off x="655898" y="952796"/>
            <a:ext cx="10880202" cy="400110"/>
          </a:xfrm>
          <a:prstGeom prst="rect">
            <a:avLst/>
          </a:prstGeom>
          <a:noFill/>
        </p:spPr>
        <p:txBody>
          <a:bodyPr wrap="square">
            <a:spAutoFit/>
          </a:bodyPr>
          <a:lstStyle/>
          <a:p>
            <a:pPr algn="ctr"/>
            <a:r>
              <a:rPr lang="en-GB" altLang="lv-LV" sz="2000" b="1" dirty="0">
                <a:latin typeface="Verdana" panose="020B0604030504040204" pitchFamily="34" charset="0"/>
                <a:ea typeface="Verdana" panose="020B0604030504040204" pitchFamily="34" charset="0"/>
              </a:rPr>
              <a:t>D3: World Leading Data and Computing Technologies</a:t>
            </a:r>
            <a:endParaRPr lang="lt-LT" sz="2000" dirty="0"/>
          </a:p>
        </p:txBody>
      </p:sp>
      <p:graphicFrame>
        <p:nvGraphicFramePr>
          <p:cNvPr id="6" name="Content Placeholder 10">
            <a:extLst>
              <a:ext uri="{FF2B5EF4-FFF2-40B4-BE49-F238E27FC236}">
                <a16:creationId xmlns:a16="http://schemas.microsoft.com/office/drawing/2014/main" id="{E59DD1BC-BF92-2E48-5969-90F6D4A18E4B}"/>
              </a:ext>
            </a:extLst>
          </p:cNvPr>
          <p:cNvGraphicFramePr>
            <a:graphicFrameLocks/>
          </p:cNvGraphicFramePr>
          <p:nvPr>
            <p:extLst>
              <p:ext uri="{D42A27DB-BD31-4B8C-83A1-F6EECF244321}">
                <p14:modId xmlns:p14="http://schemas.microsoft.com/office/powerpoint/2010/main" val="462039585"/>
              </p:ext>
            </p:extLst>
          </p:nvPr>
        </p:nvGraphicFramePr>
        <p:xfrm>
          <a:off x="715701" y="1581184"/>
          <a:ext cx="10820399" cy="4192037"/>
        </p:xfrm>
        <a:graphic>
          <a:graphicData uri="http://schemas.openxmlformats.org/drawingml/2006/table">
            <a:tbl>
              <a:tblPr/>
              <a:tblGrid>
                <a:gridCol w="1676400">
                  <a:extLst>
                    <a:ext uri="{9D8B030D-6E8A-4147-A177-3AD203B41FA5}">
                      <a16:colId xmlns:a16="http://schemas.microsoft.com/office/drawing/2014/main" val="1425082869"/>
                    </a:ext>
                  </a:extLst>
                </a:gridCol>
                <a:gridCol w="579120">
                  <a:extLst>
                    <a:ext uri="{9D8B030D-6E8A-4147-A177-3AD203B41FA5}">
                      <a16:colId xmlns:a16="http://schemas.microsoft.com/office/drawing/2014/main" val="4087515589"/>
                    </a:ext>
                  </a:extLst>
                </a:gridCol>
                <a:gridCol w="3489960">
                  <a:extLst>
                    <a:ext uri="{9D8B030D-6E8A-4147-A177-3AD203B41FA5}">
                      <a16:colId xmlns:a16="http://schemas.microsoft.com/office/drawing/2014/main" val="20000"/>
                    </a:ext>
                  </a:extLst>
                </a:gridCol>
                <a:gridCol w="853440">
                  <a:extLst>
                    <a:ext uri="{9D8B030D-6E8A-4147-A177-3AD203B41FA5}">
                      <a16:colId xmlns:a16="http://schemas.microsoft.com/office/drawing/2014/main" val="20001"/>
                    </a:ext>
                  </a:extLst>
                </a:gridCol>
                <a:gridCol w="1080791">
                  <a:extLst>
                    <a:ext uri="{9D8B030D-6E8A-4147-A177-3AD203B41FA5}">
                      <a16:colId xmlns:a16="http://schemas.microsoft.com/office/drawing/2014/main" val="20003"/>
                    </a:ext>
                  </a:extLst>
                </a:gridCol>
                <a:gridCol w="914400">
                  <a:extLst>
                    <a:ext uri="{9D8B030D-6E8A-4147-A177-3AD203B41FA5}">
                      <a16:colId xmlns:a16="http://schemas.microsoft.com/office/drawing/2014/main" val="3995975852"/>
                    </a:ext>
                  </a:extLst>
                </a:gridCol>
                <a:gridCol w="1005840">
                  <a:extLst>
                    <a:ext uri="{9D8B030D-6E8A-4147-A177-3AD203B41FA5}">
                      <a16:colId xmlns:a16="http://schemas.microsoft.com/office/drawing/2014/main" val="1771316509"/>
                    </a:ext>
                  </a:extLst>
                </a:gridCol>
                <a:gridCol w="1220448">
                  <a:extLst>
                    <a:ext uri="{9D8B030D-6E8A-4147-A177-3AD203B41FA5}">
                      <a16:colId xmlns:a16="http://schemas.microsoft.com/office/drawing/2014/main" val="4046911121"/>
                    </a:ext>
                  </a:extLst>
                </a:gridCol>
              </a:tblGrid>
              <a:tr h="756685">
                <a:tc>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Call</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Proposals</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Projects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Funded</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328858">
                <a:tc rowSpan="4">
                  <a:txBody>
                    <a:bodyPr/>
                    <a:lstStyle/>
                    <a:p>
                      <a:pPr algn="ctr" fontAlgn="b"/>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2"/>
                        </a:rPr>
                        <a:t>HORIZON-CL4-2023-DATA-01</a:t>
                      </a: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Integration of data life cycle, architectures and standards for complex data cycles and/or human factors, language (AI, data and robotics partnership)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12.5 to 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11444">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Collaboration with NSF on fundamental research on new concepts for distributed computing and swarm intelligence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8893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Cognitive Computing Continuum: Intelligence and automation for more efficient data processing (AI, data and robotics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13.5 to 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64375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Coordination and Support of Cognitive Computing Continuum research and policy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bl>
          </a:graphicData>
        </a:graphic>
      </p:graphicFrame>
    </p:spTree>
    <p:extLst>
      <p:ext uri="{BB962C8B-B14F-4D97-AF65-F5344CB8AC3E}">
        <p14:creationId xmlns:p14="http://schemas.microsoft.com/office/powerpoint/2010/main" val="484964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2436F-0F67-4BA9-3DBD-886A2B8EA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082F1-2B3C-4B49-00E5-21A8B0F00028}"/>
              </a:ext>
            </a:extLst>
          </p:cNvPr>
          <p:cNvSpPr>
            <a:spLocks noGrp="1"/>
          </p:cNvSpPr>
          <p:nvPr>
            <p:ph type="title"/>
          </p:nvPr>
        </p:nvSpPr>
        <p:spPr>
          <a:xfrm>
            <a:off x="1649186" y="206515"/>
            <a:ext cx="8893627" cy="626362"/>
          </a:xfrm>
        </p:spPr>
        <p:txBody>
          <a:bodyPr>
            <a:normAutofit/>
          </a:bodyPr>
          <a:lstStyle/>
          <a:p>
            <a:pPr algn="ctr"/>
            <a:r>
              <a:rPr lang="lt-LT"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Statistika</a:t>
            </a:r>
            <a:endParaRPr lang="en-US"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8D7F5B27-6F27-21AE-97E6-B2D566A660CE}"/>
              </a:ext>
            </a:extLst>
          </p:cNvPr>
          <p:cNvSpPr txBox="1"/>
          <p:nvPr/>
        </p:nvSpPr>
        <p:spPr>
          <a:xfrm>
            <a:off x="1049713" y="832877"/>
            <a:ext cx="10304087" cy="707886"/>
          </a:xfrm>
          <a:prstGeom prst="rect">
            <a:avLst/>
          </a:prstGeom>
          <a:noFill/>
        </p:spPr>
        <p:txBody>
          <a:bodyPr wrap="square">
            <a:spAutoFit/>
          </a:bodyPr>
          <a:lstStyle/>
          <a:p>
            <a:pPr algn="ctr"/>
            <a:r>
              <a:rPr lang="en-GB" altLang="lv-LV" sz="2000" b="1" dirty="0">
                <a:latin typeface="Verdana" panose="020B0604030504040204" pitchFamily="34" charset="0"/>
                <a:ea typeface="Verdana" panose="020B0604030504040204" pitchFamily="34" charset="0"/>
              </a:rPr>
              <a:t>D4: Digital and Emerging Technologies for Competitiveness and Fit for the Green Deal (1/2)</a:t>
            </a:r>
            <a:endParaRPr lang="lt-LT" sz="2000" dirty="0"/>
          </a:p>
        </p:txBody>
      </p:sp>
      <p:graphicFrame>
        <p:nvGraphicFramePr>
          <p:cNvPr id="4" name="Content Placeholder 10">
            <a:extLst>
              <a:ext uri="{FF2B5EF4-FFF2-40B4-BE49-F238E27FC236}">
                <a16:creationId xmlns:a16="http://schemas.microsoft.com/office/drawing/2014/main" id="{8EC05E0A-8626-4FE7-1205-7B040A074B21}"/>
              </a:ext>
            </a:extLst>
          </p:cNvPr>
          <p:cNvGraphicFramePr>
            <a:graphicFrameLocks/>
          </p:cNvGraphicFramePr>
          <p:nvPr>
            <p:extLst>
              <p:ext uri="{D42A27DB-BD31-4B8C-83A1-F6EECF244321}">
                <p14:modId xmlns:p14="http://schemas.microsoft.com/office/powerpoint/2010/main" val="705866576"/>
              </p:ext>
            </p:extLst>
          </p:nvPr>
        </p:nvGraphicFramePr>
        <p:xfrm>
          <a:off x="646777" y="1664567"/>
          <a:ext cx="11109957" cy="4360304"/>
        </p:xfrm>
        <a:graphic>
          <a:graphicData uri="http://schemas.openxmlformats.org/drawingml/2006/table">
            <a:tbl>
              <a:tblPr/>
              <a:tblGrid>
                <a:gridCol w="1752600">
                  <a:extLst>
                    <a:ext uri="{9D8B030D-6E8A-4147-A177-3AD203B41FA5}">
                      <a16:colId xmlns:a16="http://schemas.microsoft.com/office/drawing/2014/main" val="1425082869"/>
                    </a:ext>
                  </a:extLst>
                </a:gridCol>
                <a:gridCol w="701040">
                  <a:extLst>
                    <a:ext uri="{9D8B030D-6E8A-4147-A177-3AD203B41FA5}">
                      <a16:colId xmlns:a16="http://schemas.microsoft.com/office/drawing/2014/main" val="2732939840"/>
                    </a:ext>
                  </a:extLst>
                </a:gridCol>
                <a:gridCol w="3672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51560">
                  <a:extLst>
                    <a:ext uri="{9D8B030D-6E8A-4147-A177-3AD203B41FA5}">
                      <a16:colId xmlns:a16="http://schemas.microsoft.com/office/drawing/2014/main" val="20003"/>
                    </a:ext>
                  </a:extLst>
                </a:gridCol>
                <a:gridCol w="960120">
                  <a:extLst>
                    <a:ext uri="{9D8B030D-6E8A-4147-A177-3AD203B41FA5}">
                      <a16:colId xmlns:a16="http://schemas.microsoft.com/office/drawing/2014/main" val="3995975852"/>
                    </a:ext>
                  </a:extLst>
                </a:gridCol>
                <a:gridCol w="990600">
                  <a:extLst>
                    <a:ext uri="{9D8B030D-6E8A-4147-A177-3AD203B41FA5}">
                      <a16:colId xmlns:a16="http://schemas.microsoft.com/office/drawing/2014/main" val="1771316509"/>
                    </a:ext>
                  </a:extLst>
                </a:gridCol>
                <a:gridCol w="975357">
                  <a:extLst>
                    <a:ext uri="{9D8B030D-6E8A-4147-A177-3AD203B41FA5}">
                      <a16:colId xmlns:a16="http://schemas.microsoft.com/office/drawing/2014/main" val="4046911121"/>
                    </a:ext>
                  </a:extLst>
                </a:gridCol>
              </a:tblGrid>
              <a:tr h="756685">
                <a:tc>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Call</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Proposals</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Funded</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48272">
                <a:tc rowSpan="5">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2"/>
                        </a:rPr>
                        <a:t>HORIZON-CL4-2023-DIGITAL-EMERGING-01</a:t>
                      </a: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Novel paradigms and approaches, towards AI-driven autonomous robots (AI, data and robotics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13.5 to 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11444">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Adaptive multi-scale modelling and </a:t>
                      </a:r>
                      <a:r>
                        <a:rPr lang="en-US" sz="1300" kern="1200" dirty="0" err="1">
                          <a:solidFill>
                            <a:schemeClr val="tx1"/>
                          </a:solidFill>
                          <a:effectLst/>
                          <a:latin typeface="Verdana" panose="020B0604030504040204" pitchFamily="34" charset="0"/>
                          <a:ea typeface="Verdana" panose="020B0604030504040204" pitchFamily="34" charset="0"/>
                          <a:cs typeface="+mn-cs"/>
                        </a:rPr>
                        <a:t>characterisation</a:t>
                      </a:r>
                      <a:r>
                        <a:rPr lang="en-US" sz="1300" kern="1200" dirty="0">
                          <a:solidFill>
                            <a:schemeClr val="tx1"/>
                          </a:solidFill>
                          <a:effectLst/>
                          <a:latin typeface="Verdana" panose="020B0604030504040204" pitchFamily="34" charset="0"/>
                          <a:ea typeface="Verdana" panose="020B0604030504040204" pitchFamily="34" charset="0"/>
                          <a:cs typeface="+mn-cs"/>
                        </a:rPr>
                        <a:t> suites from lab to production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14.0 to 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8893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Pervasive photonics - multi- technology integration for digital infrastructure, sensors and internet of things (Photonics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14.5 to 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64375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Versatile light sources and systems as tools for manufacturing and medical application (Photonics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643755">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Advanced imaging and sensing technologies (IA)(Photonics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12.5 to 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16146740"/>
                  </a:ext>
                </a:extLst>
              </a:tr>
            </a:tbl>
          </a:graphicData>
        </a:graphic>
      </p:graphicFrame>
    </p:spTree>
    <p:extLst>
      <p:ext uri="{BB962C8B-B14F-4D97-AF65-F5344CB8AC3E}">
        <p14:creationId xmlns:p14="http://schemas.microsoft.com/office/powerpoint/2010/main" val="3817979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E3DEC-FE45-B827-BBE2-289698099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DC629-771F-DCC5-A14D-4800CFBBDAD8}"/>
              </a:ext>
            </a:extLst>
          </p:cNvPr>
          <p:cNvSpPr>
            <a:spLocks noGrp="1"/>
          </p:cNvSpPr>
          <p:nvPr>
            <p:ph type="title"/>
          </p:nvPr>
        </p:nvSpPr>
        <p:spPr>
          <a:xfrm>
            <a:off x="2111828" y="157058"/>
            <a:ext cx="7968343" cy="742197"/>
          </a:xfrm>
        </p:spPr>
        <p:txBody>
          <a:bodyPr>
            <a:normAutofit/>
          </a:bodyPr>
          <a:lstStyle/>
          <a:p>
            <a:pPr algn="ctr"/>
            <a:r>
              <a:rPr lang="lt-LT"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Statistika</a:t>
            </a:r>
            <a:endParaRPr lang="en-US"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8EA75392-88E1-6DFC-19A7-B0B4CDED4621}"/>
              </a:ext>
            </a:extLst>
          </p:cNvPr>
          <p:cNvSpPr txBox="1"/>
          <p:nvPr/>
        </p:nvSpPr>
        <p:spPr>
          <a:xfrm>
            <a:off x="468289" y="822374"/>
            <a:ext cx="11381771" cy="707886"/>
          </a:xfrm>
          <a:prstGeom prst="rect">
            <a:avLst/>
          </a:prstGeom>
          <a:noFill/>
        </p:spPr>
        <p:txBody>
          <a:bodyPr wrap="square">
            <a:spAutoFit/>
          </a:bodyPr>
          <a:lstStyle/>
          <a:p>
            <a:pPr algn="ctr"/>
            <a:r>
              <a:rPr lang="en-GB" altLang="lv-LV" sz="2000" b="1" dirty="0">
                <a:latin typeface="Verdana" panose="020B0604030504040204" pitchFamily="34" charset="0"/>
                <a:ea typeface="Verdana" panose="020B0604030504040204" pitchFamily="34" charset="0"/>
              </a:rPr>
              <a:t>D4: Digital and Emerging Technologies for Competitiveness and Fit for the Green Deal (</a:t>
            </a:r>
            <a:r>
              <a:rPr lang="lt-LT" altLang="lv-LV" sz="2000" b="1" dirty="0">
                <a:latin typeface="Verdana" panose="020B0604030504040204" pitchFamily="34" charset="0"/>
                <a:ea typeface="Verdana" panose="020B0604030504040204" pitchFamily="34" charset="0"/>
              </a:rPr>
              <a:t>2</a:t>
            </a:r>
            <a:r>
              <a:rPr lang="en-GB" altLang="lv-LV" sz="2000" b="1" dirty="0">
                <a:latin typeface="Verdana" panose="020B0604030504040204" pitchFamily="34" charset="0"/>
                <a:ea typeface="Verdana" panose="020B0604030504040204" pitchFamily="34" charset="0"/>
              </a:rPr>
              <a:t>/2)</a:t>
            </a:r>
            <a:endParaRPr lang="lt-LT" sz="2000" dirty="0"/>
          </a:p>
        </p:txBody>
      </p:sp>
      <p:graphicFrame>
        <p:nvGraphicFramePr>
          <p:cNvPr id="4" name="Content Placeholder 10">
            <a:extLst>
              <a:ext uri="{FF2B5EF4-FFF2-40B4-BE49-F238E27FC236}">
                <a16:creationId xmlns:a16="http://schemas.microsoft.com/office/drawing/2014/main" id="{4E563551-733B-8527-8BC6-EFAD46097E71}"/>
              </a:ext>
            </a:extLst>
          </p:cNvPr>
          <p:cNvGraphicFramePr>
            <a:graphicFrameLocks/>
          </p:cNvGraphicFramePr>
          <p:nvPr>
            <p:extLst>
              <p:ext uri="{D42A27DB-BD31-4B8C-83A1-F6EECF244321}">
                <p14:modId xmlns:p14="http://schemas.microsoft.com/office/powerpoint/2010/main" val="3915878050"/>
              </p:ext>
            </p:extLst>
          </p:nvPr>
        </p:nvGraphicFramePr>
        <p:xfrm>
          <a:off x="190498" y="1667367"/>
          <a:ext cx="11811001" cy="4677719"/>
        </p:xfrm>
        <a:graphic>
          <a:graphicData uri="http://schemas.openxmlformats.org/drawingml/2006/table">
            <a:tbl>
              <a:tblPr/>
              <a:tblGrid>
                <a:gridCol w="1960780">
                  <a:extLst>
                    <a:ext uri="{9D8B030D-6E8A-4147-A177-3AD203B41FA5}">
                      <a16:colId xmlns:a16="http://schemas.microsoft.com/office/drawing/2014/main" val="1425082869"/>
                    </a:ext>
                  </a:extLst>
                </a:gridCol>
                <a:gridCol w="849157">
                  <a:extLst>
                    <a:ext uri="{9D8B030D-6E8A-4147-A177-3AD203B41FA5}">
                      <a16:colId xmlns:a16="http://schemas.microsoft.com/office/drawing/2014/main" val="956187808"/>
                    </a:ext>
                  </a:extLst>
                </a:gridCol>
                <a:gridCol w="3859804">
                  <a:extLst>
                    <a:ext uri="{9D8B030D-6E8A-4147-A177-3AD203B41FA5}">
                      <a16:colId xmlns:a16="http://schemas.microsoft.com/office/drawing/2014/main" val="20000"/>
                    </a:ext>
                  </a:extLst>
                </a:gridCol>
                <a:gridCol w="1049867">
                  <a:extLst>
                    <a:ext uri="{9D8B030D-6E8A-4147-A177-3AD203B41FA5}">
                      <a16:colId xmlns:a16="http://schemas.microsoft.com/office/drawing/2014/main" val="20001"/>
                    </a:ext>
                  </a:extLst>
                </a:gridCol>
                <a:gridCol w="1096184">
                  <a:extLst>
                    <a:ext uri="{9D8B030D-6E8A-4147-A177-3AD203B41FA5}">
                      <a16:colId xmlns:a16="http://schemas.microsoft.com/office/drawing/2014/main" val="20003"/>
                    </a:ext>
                  </a:extLst>
                </a:gridCol>
                <a:gridCol w="957231">
                  <a:extLst>
                    <a:ext uri="{9D8B030D-6E8A-4147-A177-3AD203B41FA5}">
                      <a16:colId xmlns:a16="http://schemas.microsoft.com/office/drawing/2014/main" val="3995975852"/>
                    </a:ext>
                  </a:extLst>
                </a:gridCol>
                <a:gridCol w="1003549">
                  <a:extLst>
                    <a:ext uri="{9D8B030D-6E8A-4147-A177-3AD203B41FA5}">
                      <a16:colId xmlns:a16="http://schemas.microsoft.com/office/drawing/2014/main" val="1771316509"/>
                    </a:ext>
                  </a:extLst>
                </a:gridCol>
                <a:gridCol w="1034429">
                  <a:extLst>
                    <a:ext uri="{9D8B030D-6E8A-4147-A177-3AD203B41FA5}">
                      <a16:colId xmlns:a16="http://schemas.microsoft.com/office/drawing/2014/main" val="4046911121"/>
                    </a:ext>
                  </a:extLst>
                </a:gridCol>
              </a:tblGrid>
              <a:tr h="535227">
                <a:tc>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Call</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Proposals</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Funded</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36423">
                <a:tc rowSpan="8">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2"/>
                        </a:rPr>
                        <a:t>HORIZON-CL4-2023-DIGITAL-EMERGING-01-CNECT</a:t>
                      </a: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Industrial leadership in AI, Data and Robotics – advanced human robot interaction (AI Data and Robotics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10.5 to 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36423">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Low TRL research in micro- electronics and integration technologies for industrial solutions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14.0 to 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455119">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Sustainable safe-by-design 2D materials technology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55347">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2D materials of tomorrow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13.5 to 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455347">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Quantum Photonic Integrated Circuit technologies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16146740"/>
                  </a:ext>
                </a:extLst>
              </a:tr>
              <a:tr h="455347">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Investing in alternative quantum computation and simulation platform technologies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14.0 to 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189754"/>
                  </a:ext>
                </a:extLst>
              </a:tr>
              <a:tr h="356086">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Next generation quantum sensing and metrology technologies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04059915"/>
                  </a:ext>
                </a:extLst>
              </a:tr>
              <a:tr h="408398">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Photonic Strategies and Skills Development (Photonics Partnership)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12.0 to 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87825783"/>
                  </a:ext>
                </a:extLst>
              </a:tr>
            </a:tbl>
          </a:graphicData>
        </a:graphic>
      </p:graphicFrame>
    </p:spTree>
    <p:extLst>
      <p:ext uri="{BB962C8B-B14F-4D97-AF65-F5344CB8AC3E}">
        <p14:creationId xmlns:p14="http://schemas.microsoft.com/office/powerpoint/2010/main" val="298617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2D643-DCBD-CAFE-A2FA-EA47740368D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063B041-B8B5-2F29-B086-5B8A66160E30}"/>
              </a:ext>
            </a:extLst>
          </p:cNvPr>
          <p:cNvSpPr>
            <a:spLocks noGrp="1"/>
          </p:cNvSpPr>
          <p:nvPr>
            <p:ph type="title"/>
          </p:nvPr>
        </p:nvSpPr>
        <p:spPr>
          <a:xfrm>
            <a:off x="1265703" y="142836"/>
            <a:ext cx="9660589" cy="742197"/>
          </a:xfrm>
        </p:spPr>
        <p:txBody>
          <a:bodyPr>
            <a:normAutofit/>
          </a:bodyPr>
          <a:lstStyle/>
          <a:p>
            <a:pPr algn="ctr"/>
            <a:r>
              <a:rPr lang="lt-LT"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Statistika</a:t>
            </a:r>
            <a:endParaRPr lang="en-US"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2D9EA88A-F211-04DE-F9D4-3420755E45A1}"/>
              </a:ext>
            </a:extLst>
          </p:cNvPr>
          <p:cNvSpPr txBox="1"/>
          <p:nvPr/>
        </p:nvSpPr>
        <p:spPr>
          <a:xfrm>
            <a:off x="476488" y="870278"/>
            <a:ext cx="11239017" cy="707886"/>
          </a:xfrm>
          <a:prstGeom prst="rect">
            <a:avLst/>
          </a:prstGeom>
          <a:noFill/>
        </p:spPr>
        <p:txBody>
          <a:bodyPr wrap="square">
            <a:spAutoFit/>
          </a:bodyPr>
          <a:lstStyle/>
          <a:p>
            <a:pPr algn="ctr" defTabSz="914377" fontAlgn="ctr">
              <a:defRPr/>
            </a:pPr>
            <a:r>
              <a:rPr lang="en-GB" altLang="lv-LV" sz="2000" b="1" dirty="0">
                <a:latin typeface="Verdana" panose="020B0604030504040204" pitchFamily="34" charset="0"/>
                <a:ea typeface="Verdana" panose="020B0604030504040204" pitchFamily="34" charset="0"/>
              </a:rPr>
              <a:t>D6: A human-centred and ethical development and industrial technologies (1/5)</a:t>
            </a:r>
            <a:r>
              <a:rPr lang="lv-LV" sz="2000" dirty="0">
                <a:latin typeface="Verdana" panose="020B0604030504040204" pitchFamily="34" charset="0"/>
                <a:ea typeface="Verdana" panose="020B0604030504040204" pitchFamily="34" charset="0"/>
              </a:rPr>
              <a:t>  </a:t>
            </a:r>
            <a:endParaRPr lang="lv-LV" altLang="lv-LV" sz="2000" dirty="0">
              <a:latin typeface="Verdana" panose="020B0604030504040204" pitchFamily="34" charset="0"/>
              <a:ea typeface="Verdana" panose="020B0604030504040204" pitchFamily="34" charset="0"/>
            </a:endParaRPr>
          </a:p>
        </p:txBody>
      </p:sp>
      <p:graphicFrame>
        <p:nvGraphicFramePr>
          <p:cNvPr id="8" name="Content Placeholder 10">
            <a:extLst>
              <a:ext uri="{FF2B5EF4-FFF2-40B4-BE49-F238E27FC236}">
                <a16:creationId xmlns:a16="http://schemas.microsoft.com/office/drawing/2014/main" id="{229D8597-4217-AF2C-D8FF-06D65FA02E4C}"/>
              </a:ext>
            </a:extLst>
          </p:cNvPr>
          <p:cNvGraphicFramePr>
            <a:graphicFrameLocks/>
          </p:cNvGraphicFramePr>
          <p:nvPr>
            <p:extLst>
              <p:ext uri="{D42A27DB-BD31-4B8C-83A1-F6EECF244321}">
                <p14:modId xmlns:p14="http://schemas.microsoft.com/office/powerpoint/2010/main" val="635763554"/>
              </p:ext>
            </p:extLst>
          </p:nvPr>
        </p:nvGraphicFramePr>
        <p:xfrm>
          <a:off x="312416" y="1722531"/>
          <a:ext cx="11567159" cy="4265065"/>
        </p:xfrm>
        <a:graphic>
          <a:graphicData uri="http://schemas.openxmlformats.org/drawingml/2006/table">
            <a:tbl>
              <a:tblPr/>
              <a:tblGrid>
                <a:gridCol w="1722120">
                  <a:extLst>
                    <a:ext uri="{9D8B030D-6E8A-4147-A177-3AD203B41FA5}">
                      <a16:colId xmlns:a16="http://schemas.microsoft.com/office/drawing/2014/main" val="1425082869"/>
                    </a:ext>
                  </a:extLst>
                </a:gridCol>
                <a:gridCol w="685800">
                  <a:extLst>
                    <a:ext uri="{9D8B030D-6E8A-4147-A177-3AD203B41FA5}">
                      <a16:colId xmlns:a16="http://schemas.microsoft.com/office/drawing/2014/main" val="2014251421"/>
                    </a:ext>
                  </a:extLst>
                </a:gridCol>
                <a:gridCol w="379476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3"/>
                    </a:ext>
                  </a:extLst>
                </a:gridCol>
                <a:gridCol w="1036320">
                  <a:extLst>
                    <a:ext uri="{9D8B030D-6E8A-4147-A177-3AD203B41FA5}">
                      <a16:colId xmlns:a16="http://schemas.microsoft.com/office/drawing/2014/main" val="3995975852"/>
                    </a:ext>
                  </a:extLst>
                </a:gridCol>
                <a:gridCol w="979941">
                  <a:extLst>
                    <a:ext uri="{9D8B030D-6E8A-4147-A177-3AD203B41FA5}">
                      <a16:colId xmlns:a16="http://schemas.microsoft.com/office/drawing/2014/main" val="1771316509"/>
                    </a:ext>
                  </a:extLst>
                </a:gridCol>
                <a:gridCol w="1260338">
                  <a:extLst>
                    <a:ext uri="{9D8B030D-6E8A-4147-A177-3AD203B41FA5}">
                      <a16:colId xmlns:a16="http://schemas.microsoft.com/office/drawing/2014/main" val="4046911121"/>
                    </a:ext>
                  </a:extLst>
                </a:gridCol>
              </a:tblGrid>
              <a:tr h="679075">
                <a:tc>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Proposals</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Funded</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92038">
                <a:tc rowSpan="6">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2"/>
                        </a:rPr>
                        <a:t>HORIZON-CL4-2023-HUMAN-01</a:t>
                      </a: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Toolbox for efficient IP licensing for market uptake and societal value creation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458987">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Piloting communities of expert facilitators to improve industry- academia-public sector co-creation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77438">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Fostering knowledge </a:t>
                      </a:r>
                      <a:r>
                        <a:rPr lang="en-US" sz="1300" kern="1200" dirty="0" err="1">
                          <a:solidFill>
                            <a:schemeClr val="tx1"/>
                          </a:solidFill>
                          <a:effectLst/>
                          <a:latin typeface="Verdana" panose="020B0604030504040204" pitchFamily="34" charset="0"/>
                          <a:ea typeface="Verdana" panose="020B0604030504040204" pitchFamily="34" charset="0"/>
                          <a:cs typeface="+mn-cs"/>
                        </a:rPr>
                        <a:t>valorisation</a:t>
                      </a:r>
                      <a:r>
                        <a:rPr lang="en-US" sz="1300" kern="1200" dirty="0">
                          <a:solidFill>
                            <a:schemeClr val="tx1"/>
                          </a:solidFill>
                          <a:effectLst/>
                          <a:latin typeface="Verdana" panose="020B0604030504040204" pitchFamily="34" charset="0"/>
                          <a:ea typeface="Verdana" panose="020B0604030504040204" pitchFamily="34" charset="0"/>
                          <a:cs typeface="+mn-cs"/>
                        </a:rPr>
                        <a:t> through societal and cultural interactions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10.0 to 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577727">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Pilots for an innovative human-centric industry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577727">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Drivers and success factors for progress towards Industry 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16146740"/>
                  </a:ext>
                </a:extLst>
              </a:tr>
              <a:tr h="577727">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err="1">
                          <a:solidFill>
                            <a:schemeClr val="tx1"/>
                          </a:solidFill>
                          <a:effectLst/>
                          <a:latin typeface="Verdana" panose="020B0604030504040204" pitchFamily="34" charset="0"/>
                          <a:ea typeface="Verdana" panose="020B0604030504040204" pitchFamily="34" charset="0"/>
                          <a:cs typeface="+mn-cs"/>
                        </a:rPr>
                        <a:t>Localised</a:t>
                      </a:r>
                      <a:r>
                        <a:rPr lang="en-US" sz="1300" kern="1200" dirty="0">
                          <a:solidFill>
                            <a:schemeClr val="tx1"/>
                          </a:solidFill>
                          <a:effectLst/>
                          <a:latin typeface="Verdana" panose="020B0604030504040204" pitchFamily="34" charset="0"/>
                          <a:ea typeface="Verdana" panose="020B0604030504040204" pitchFamily="34" charset="0"/>
                          <a:cs typeface="+mn-cs"/>
                        </a:rPr>
                        <a:t> and Urban Manufacturing, supporting creativity and the New European Bauhaus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13.0 to 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189754"/>
                  </a:ext>
                </a:extLst>
              </a:tr>
            </a:tbl>
          </a:graphicData>
        </a:graphic>
      </p:graphicFrame>
    </p:spTree>
    <p:extLst>
      <p:ext uri="{BB962C8B-B14F-4D97-AF65-F5344CB8AC3E}">
        <p14:creationId xmlns:p14="http://schemas.microsoft.com/office/powerpoint/2010/main" val="330476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2E773-071C-0BD5-466D-36B1CB2CF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C52D0-44F5-AC60-1F3E-9AE37EBB1F84}"/>
              </a:ext>
            </a:extLst>
          </p:cNvPr>
          <p:cNvSpPr>
            <a:spLocks noGrp="1"/>
          </p:cNvSpPr>
          <p:nvPr>
            <p:ph type="title"/>
          </p:nvPr>
        </p:nvSpPr>
        <p:spPr>
          <a:xfrm>
            <a:off x="1265701" y="0"/>
            <a:ext cx="9660589" cy="742197"/>
          </a:xfrm>
        </p:spPr>
        <p:txBody>
          <a:bodyPr>
            <a:normAutofit/>
          </a:bodyPr>
          <a:lstStyle/>
          <a:p>
            <a:pPr algn="ctr"/>
            <a:r>
              <a:rPr lang="lt-LT"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Statistika</a:t>
            </a:r>
            <a:endParaRPr lang="en-US"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17F91199-A46D-9477-3397-651E5FA38C88}"/>
              </a:ext>
            </a:extLst>
          </p:cNvPr>
          <p:cNvSpPr txBox="1"/>
          <p:nvPr/>
        </p:nvSpPr>
        <p:spPr>
          <a:xfrm>
            <a:off x="476486" y="687645"/>
            <a:ext cx="11239017" cy="707886"/>
          </a:xfrm>
          <a:prstGeom prst="rect">
            <a:avLst/>
          </a:prstGeom>
          <a:noFill/>
        </p:spPr>
        <p:txBody>
          <a:bodyPr wrap="square">
            <a:spAutoFit/>
          </a:bodyPr>
          <a:lstStyle/>
          <a:p>
            <a:pPr algn="ctr" defTabSz="914377" fontAlgn="ctr">
              <a:defRPr/>
            </a:pPr>
            <a:r>
              <a:rPr lang="en-GB" altLang="lv-LV" sz="2000" b="1" dirty="0">
                <a:latin typeface="Verdana" panose="020B0604030504040204" pitchFamily="34" charset="0"/>
                <a:ea typeface="Verdana" panose="020B0604030504040204" pitchFamily="34" charset="0"/>
              </a:rPr>
              <a:t>D6: A human-centred and ethical development and industrial technologies (2/5)</a:t>
            </a:r>
            <a:r>
              <a:rPr lang="lv-LV" sz="2000" dirty="0">
                <a:latin typeface="Verdana" panose="020B0604030504040204" pitchFamily="34" charset="0"/>
                <a:ea typeface="Verdana" panose="020B0604030504040204" pitchFamily="34" charset="0"/>
              </a:rPr>
              <a:t>  </a:t>
            </a:r>
            <a:endParaRPr lang="lv-LV" altLang="lv-LV" sz="2000" dirty="0">
              <a:latin typeface="Verdana" panose="020B0604030504040204" pitchFamily="34" charset="0"/>
              <a:ea typeface="Verdana" panose="020B0604030504040204" pitchFamily="34" charset="0"/>
            </a:endParaRPr>
          </a:p>
        </p:txBody>
      </p:sp>
      <p:graphicFrame>
        <p:nvGraphicFramePr>
          <p:cNvPr id="4" name="Content Placeholder 10">
            <a:extLst>
              <a:ext uri="{FF2B5EF4-FFF2-40B4-BE49-F238E27FC236}">
                <a16:creationId xmlns:a16="http://schemas.microsoft.com/office/drawing/2014/main" id="{F2FD855D-99C7-CF58-D56E-3E89523160A5}"/>
              </a:ext>
            </a:extLst>
          </p:cNvPr>
          <p:cNvGraphicFramePr>
            <a:graphicFrameLocks/>
          </p:cNvGraphicFramePr>
          <p:nvPr>
            <p:extLst>
              <p:ext uri="{D42A27DB-BD31-4B8C-83A1-F6EECF244321}">
                <p14:modId xmlns:p14="http://schemas.microsoft.com/office/powerpoint/2010/main" val="2586736632"/>
              </p:ext>
            </p:extLst>
          </p:nvPr>
        </p:nvGraphicFramePr>
        <p:xfrm>
          <a:off x="785625" y="1395531"/>
          <a:ext cx="10620737" cy="5051267"/>
        </p:xfrm>
        <a:graphic>
          <a:graphicData uri="http://schemas.openxmlformats.org/drawingml/2006/table">
            <a:tbl>
              <a:tblPr/>
              <a:tblGrid>
                <a:gridCol w="1881219">
                  <a:extLst>
                    <a:ext uri="{9D8B030D-6E8A-4147-A177-3AD203B41FA5}">
                      <a16:colId xmlns:a16="http://schemas.microsoft.com/office/drawing/2014/main" val="1425082869"/>
                    </a:ext>
                  </a:extLst>
                </a:gridCol>
                <a:gridCol w="599916">
                  <a:extLst>
                    <a:ext uri="{9D8B030D-6E8A-4147-A177-3AD203B41FA5}">
                      <a16:colId xmlns:a16="http://schemas.microsoft.com/office/drawing/2014/main" val="4234877893"/>
                    </a:ext>
                  </a:extLst>
                </a:gridCol>
                <a:gridCol w="3169927">
                  <a:extLst>
                    <a:ext uri="{9D8B030D-6E8A-4147-A177-3AD203B41FA5}">
                      <a16:colId xmlns:a16="http://schemas.microsoft.com/office/drawing/2014/main" val="20000"/>
                    </a:ext>
                  </a:extLst>
                </a:gridCol>
                <a:gridCol w="903577">
                  <a:extLst>
                    <a:ext uri="{9D8B030D-6E8A-4147-A177-3AD203B41FA5}">
                      <a16:colId xmlns:a16="http://schemas.microsoft.com/office/drawing/2014/main" val="20001"/>
                    </a:ext>
                  </a:extLst>
                </a:gridCol>
                <a:gridCol w="970235">
                  <a:extLst>
                    <a:ext uri="{9D8B030D-6E8A-4147-A177-3AD203B41FA5}">
                      <a16:colId xmlns:a16="http://schemas.microsoft.com/office/drawing/2014/main" val="20003"/>
                    </a:ext>
                  </a:extLst>
                </a:gridCol>
                <a:gridCol w="1044299">
                  <a:extLst>
                    <a:ext uri="{9D8B030D-6E8A-4147-A177-3AD203B41FA5}">
                      <a16:colId xmlns:a16="http://schemas.microsoft.com/office/drawing/2014/main" val="3995975852"/>
                    </a:ext>
                  </a:extLst>
                </a:gridCol>
                <a:gridCol w="918390">
                  <a:extLst>
                    <a:ext uri="{9D8B030D-6E8A-4147-A177-3AD203B41FA5}">
                      <a16:colId xmlns:a16="http://schemas.microsoft.com/office/drawing/2014/main" val="1771316509"/>
                    </a:ext>
                  </a:extLst>
                </a:gridCol>
                <a:gridCol w="1133174">
                  <a:extLst>
                    <a:ext uri="{9D8B030D-6E8A-4147-A177-3AD203B41FA5}">
                      <a16:colId xmlns:a16="http://schemas.microsoft.com/office/drawing/2014/main" val="4046911121"/>
                    </a:ext>
                  </a:extLst>
                </a:gridCol>
              </a:tblGrid>
              <a:tr h="597941">
                <a:tc>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a:r>
                        <a:rPr lang="lv-LV" sz="1400" b="1" i="0"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sz="1400" b="1" i="0"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Proposals</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Funded</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33250">
                <a:tc rowSpan="7">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2"/>
                        </a:rPr>
                        <a:t>HORIZON-CL4-2023-HUMAN-01</a:t>
                      </a: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Green and digital skills and training needs for a just transition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10.0 to 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404148">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Boosting industrial symbiosis by standardization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08616">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Provide for a strong and sustainable pool of experts for European Standardization: attract the students of university/HEI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599277">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Pre-normative research and standardization in industrial ecosystems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10.5 to 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508701">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International Hub for Digital Partnerships in the Indo-Pacific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16146740"/>
                  </a:ext>
                </a:extLst>
              </a:tr>
              <a:tr h="508701">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R&amp;I cooperation with Sub-Saharan Africa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189754"/>
                  </a:ext>
                </a:extLst>
              </a:tr>
              <a:tr h="808616">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R&amp;I cooperation with Latin America (Mexico, Brazil, Argentina, and other countries in the BELLA network or members of </a:t>
                      </a:r>
                      <a:r>
                        <a:rPr lang="en-US" sz="1300" kern="1200" dirty="0" err="1">
                          <a:solidFill>
                            <a:schemeClr val="tx1"/>
                          </a:solidFill>
                          <a:effectLst/>
                          <a:latin typeface="Verdana" panose="020B0604030504040204" pitchFamily="34" charset="0"/>
                          <a:ea typeface="Verdana" panose="020B0604030504040204" pitchFamily="34" charset="0"/>
                          <a:cs typeface="+mn-cs"/>
                        </a:rPr>
                        <a:t>RedClara</a:t>
                      </a:r>
                      <a:r>
                        <a:rPr lang="en-US" sz="1300" kern="1200" dirty="0">
                          <a:solidFill>
                            <a:schemeClr val="tx1"/>
                          </a:solidFill>
                          <a:effectLst/>
                          <a:latin typeface="Verdana" panose="020B0604030504040204" pitchFamily="34" charset="0"/>
                          <a:ea typeface="Verdana" panose="020B0604030504040204" pitchFamily="34" charset="0"/>
                          <a:cs typeface="+mn-cs"/>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65253623"/>
                  </a:ext>
                </a:extLst>
              </a:tr>
            </a:tbl>
          </a:graphicData>
        </a:graphic>
      </p:graphicFrame>
    </p:spTree>
    <p:extLst>
      <p:ext uri="{BB962C8B-B14F-4D97-AF65-F5344CB8AC3E}">
        <p14:creationId xmlns:p14="http://schemas.microsoft.com/office/powerpoint/2010/main" val="4223311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3ABEE-64A4-48AC-0F27-8B5DD6247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DE509-6EB0-9667-E99C-1FA5DE6DD43D}"/>
              </a:ext>
            </a:extLst>
          </p:cNvPr>
          <p:cNvSpPr>
            <a:spLocks noGrp="1"/>
          </p:cNvSpPr>
          <p:nvPr>
            <p:ph type="title"/>
          </p:nvPr>
        </p:nvSpPr>
        <p:spPr>
          <a:xfrm>
            <a:off x="1265701" y="0"/>
            <a:ext cx="9660589" cy="742197"/>
          </a:xfrm>
        </p:spPr>
        <p:txBody>
          <a:bodyPr>
            <a:normAutofit/>
          </a:bodyPr>
          <a:lstStyle/>
          <a:p>
            <a:pPr algn="ctr"/>
            <a:r>
              <a:rPr lang="lt-LT"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Statistika</a:t>
            </a:r>
            <a:endParaRPr lang="en-US"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255990EC-09A3-2B2B-F1FE-E3F95C95F4F7}"/>
              </a:ext>
            </a:extLst>
          </p:cNvPr>
          <p:cNvSpPr txBox="1"/>
          <p:nvPr/>
        </p:nvSpPr>
        <p:spPr>
          <a:xfrm>
            <a:off x="476486" y="687645"/>
            <a:ext cx="11239017" cy="707886"/>
          </a:xfrm>
          <a:prstGeom prst="rect">
            <a:avLst/>
          </a:prstGeom>
          <a:noFill/>
        </p:spPr>
        <p:txBody>
          <a:bodyPr wrap="square">
            <a:spAutoFit/>
          </a:bodyPr>
          <a:lstStyle/>
          <a:p>
            <a:pPr algn="ctr" defTabSz="914377" fontAlgn="ctr">
              <a:defRPr/>
            </a:pPr>
            <a:r>
              <a:rPr lang="en-GB" altLang="lv-LV" sz="2000" b="1" dirty="0">
                <a:latin typeface="Verdana" panose="020B0604030504040204" pitchFamily="34" charset="0"/>
                <a:ea typeface="Verdana" panose="020B0604030504040204" pitchFamily="34" charset="0"/>
              </a:rPr>
              <a:t>D6: A human-centred and ethical development and industrial technologies (3/5)</a:t>
            </a:r>
            <a:r>
              <a:rPr lang="lv-LV" sz="2000" dirty="0">
                <a:latin typeface="Verdana" panose="020B0604030504040204" pitchFamily="34" charset="0"/>
                <a:ea typeface="Verdana" panose="020B0604030504040204" pitchFamily="34" charset="0"/>
              </a:rPr>
              <a:t>  </a:t>
            </a:r>
            <a:endParaRPr lang="lv-LV" altLang="lv-LV" sz="2000" dirty="0">
              <a:latin typeface="Verdana" panose="020B0604030504040204" pitchFamily="34" charset="0"/>
              <a:ea typeface="Verdana" panose="020B0604030504040204" pitchFamily="34" charset="0"/>
            </a:endParaRPr>
          </a:p>
        </p:txBody>
      </p:sp>
      <p:graphicFrame>
        <p:nvGraphicFramePr>
          <p:cNvPr id="4" name="Content Placeholder 10">
            <a:extLst>
              <a:ext uri="{FF2B5EF4-FFF2-40B4-BE49-F238E27FC236}">
                <a16:creationId xmlns:a16="http://schemas.microsoft.com/office/drawing/2014/main" id="{3ABC476B-6FDC-CD75-3F2F-ADE16C75D70B}"/>
              </a:ext>
            </a:extLst>
          </p:cNvPr>
          <p:cNvGraphicFramePr>
            <a:graphicFrameLocks/>
          </p:cNvGraphicFramePr>
          <p:nvPr>
            <p:extLst>
              <p:ext uri="{D42A27DB-BD31-4B8C-83A1-F6EECF244321}">
                <p14:modId xmlns:p14="http://schemas.microsoft.com/office/powerpoint/2010/main" val="2471467853"/>
              </p:ext>
            </p:extLst>
          </p:nvPr>
        </p:nvGraphicFramePr>
        <p:xfrm>
          <a:off x="1340584" y="1429842"/>
          <a:ext cx="9510820" cy="4940741"/>
        </p:xfrm>
        <a:graphic>
          <a:graphicData uri="http://schemas.openxmlformats.org/drawingml/2006/table">
            <a:tbl>
              <a:tblPr/>
              <a:tblGrid>
                <a:gridCol w="1646346">
                  <a:extLst>
                    <a:ext uri="{9D8B030D-6E8A-4147-A177-3AD203B41FA5}">
                      <a16:colId xmlns:a16="http://schemas.microsoft.com/office/drawing/2014/main" val="1425082869"/>
                    </a:ext>
                  </a:extLst>
                </a:gridCol>
                <a:gridCol w="607882">
                  <a:extLst>
                    <a:ext uri="{9D8B030D-6E8A-4147-A177-3AD203B41FA5}">
                      <a16:colId xmlns:a16="http://schemas.microsoft.com/office/drawing/2014/main" val="1473190341"/>
                    </a:ext>
                  </a:extLst>
                </a:gridCol>
                <a:gridCol w="2811455">
                  <a:extLst>
                    <a:ext uri="{9D8B030D-6E8A-4147-A177-3AD203B41FA5}">
                      <a16:colId xmlns:a16="http://schemas.microsoft.com/office/drawing/2014/main" val="20000"/>
                    </a:ext>
                  </a:extLst>
                </a:gridCol>
                <a:gridCol w="785181">
                  <a:extLst>
                    <a:ext uri="{9D8B030D-6E8A-4147-A177-3AD203B41FA5}">
                      <a16:colId xmlns:a16="http://schemas.microsoft.com/office/drawing/2014/main" val="20001"/>
                    </a:ext>
                  </a:extLst>
                </a:gridCol>
                <a:gridCol w="911822">
                  <a:extLst>
                    <a:ext uri="{9D8B030D-6E8A-4147-A177-3AD203B41FA5}">
                      <a16:colId xmlns:a16="http://schemas.microsoft.com/office/drawing/2014/main" val="20003"/>
                    </a:ext>
                  </a:extLst>
                </a:gridCol>
                <a:gridCol w="848502">
                  <a:extLst>
                    <a:ext uri="{9D8B030D-6E8A-4147-A177-3AD203B41FA5}">
                      <a16:colId xmlns:a16="http://schemas.microsoft.com/office/drawing/2014/main" val="3995975852"/>
                    </a:ext>
                  </a:extLst>
                </a:gridCol>
                <a:gridCol w="899159">
                  <a:extLst>
                    <a:ext uri="{9D8B030D-6E8A-4147-A177-3AD203B41FA5}">
                      <a16:colId xmlns:a16="http://schemas.microsoft.com/office/drawing/2014/main" val="1771316509"/>
                    </a:ext>
                  </a:extLst>
                </a:gridCol>
                <a:gridCol w="1000473">
                  <a:extLst>
                    <a:ext uri="{9D8B030D-6E8A-4147-A177-3AD203B41FA5}">
                      <a16:colId xmlns:a16="http://schemas.microsoft.com/office/drawing/2014/main" val="4046911121"/>
                    </a:ext>
                  </a:extLst>
                </a:gridCol>
              </a:tblGrid>
              <a:tr h="456186">
                <a:tc>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Proposals</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Funded</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00348">
                <a:tc rowSpan="7">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2"/>
                        </a:rPr>
                        <a:t>HORIZON-CL4-2023-HUMAN-01-CNECT</a:t>
                      </a: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Efficient trustworthy AI - making the best of data (AI, Data and Robotics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14.5 to 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810061">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Large Scale pilots on trustworthy AI data and robotics addressing key societal challenges (AI Data and Robotics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10.5 to 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10061">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Natural Language Understanding and Interaction in Advanced Language Technologies (AI Data and Robotics Partnership)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13.5 to 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600348">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Open innovation: Addressing Grand challenges in AI (AI Data and Robotics Partnership)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419986">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Through AI from Disinformation to Trust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11.0 to 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16146740"/>
                  </a:ext>
                </a:extLst>
              </a:tr>
              <a:tr h="273852">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Next Generation Internet Fund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189754"/>
                  </a:ext>
                </a:extLst>
              </a:tr>
              <a:tr h="419986">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Pilots for the Next Generation Internet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10.0 to 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95275585"/>
                  </a:ext>
                </a:extLst>
              </a:tr>
            </a:tbl>
          </a:graphicData>
        </a:graphic>
      </p:graphicFrame>
    </p:spTree>
    <p:extLst>
      <p:ext uri="{BB962C8B-B14F-4D97-AF65-F5344CB8AC3E}">
        <p14:creationId xmlns:p14="http://schemas.microsoft.com/office/powerpoint/2010/main" val="2296978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13D5-FFFD-4386-8F50-A4926E8C0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D16A8-B412-0A12-E8A7-293E9040FBB2}"/>
              </a:ext>
            </a:extLst>
          </p:cNvPr>
          <p:cNvSpPr>
            <a:spLocks noGrp="1"/>
          </p:cNvSpPr>
          <p:nvPr>
            <p:ph type="title"/>
          </p:nvPr>
        </p:nvSpPr>
        <p:spPr>
          <a:xfrm>
            <a:off x="1265698" y="108857"/>
            <a:ext cx="9660589" cy="742197"/>
          </a:xfrm>
        </p:spPr>
        <p:txBody>
          <a:bodyPr>
            <a:normAutofit/>
          </a:bodyPr>
          <a:lstStyle/>
          <a:p>
            <a:pPr algn="ctr"/>
            <a:r>
              <a:rPr lang="lt-LT"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Statistika</a:t>
            </a:r>
            <a:endParaRPr lang="en-US"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B2EFB437-0C83-85A7-DE63-279A1DA35A16}"/>
              </a:ext>
            </a:extLst>
          </p:cNvPr>
          <p:cNvSpPr txBox="1"/>
          <p:nvPr/>
        </p:nvSpPr>
        <p:spPr>
          <a:xfrm>
            <a:off x="476485" y="747661"/>
            <a:ext cx="11239017" cy="707886"/>
          </a:xfrm>
          <a:prstGeom prst="rect">
            <a:avLst/>
          </a:prstGeom>
          <a:noFill/>
        </p:spPr>
        <p:txBody>
          <a:bodyPr wrap="square">
            <a:spAutoFit/>
          </a:bodyPr>
          <a:lstStyle/>
          <a:p>
            <a:pPr algn="ctr" defTabSz="914377" fontAlgn="ctr">
              <a:defRPr/>
            </a:pPr>
            <a:r>
              <a:rPr lang="en-GB" altLang="lv-LV" sz="2000" b="1" dirty="0">
                <a:latin typeface="Verdana" panose="020B0604030504040204" pitchFamily="34" charset="0"/>
                <a:ea typeface="Verdana" panose="020B0604030504040204" pitchFamily="34" charset="0"/>
              </a:rPr>
              <a:t>D6: A human-centred and ethical development and industrial technologies (4/5)</a:t>
            </a:r>
            <a:r>
              <a:rPr lang="lv-LV" sz="2000" dirty="0">
                <a:latin typeface="Verdana" panose="020B0604030504040204" pitchFamily="34" charset="0"/>
                <a:ea typeface="Verdana" panose="020B0604030504040204" pitchFamily="34" charset="0"/>
              </a:rPr>
              <a:t>  </a:t>
            </a:r>
            <a:endParaRPr lang="lv-LV" altLang="lv-LV" sz="2000" dirty="0">
              <a:latin typeface="Verdana" panose="020B0604030504040204" pitchFamily="34" charset="0"/>
              <a:ea typeface="Verdana" panose="020B0604030504040204" pitchFamily="34" charset="0"/>
            </a:endParaRPr>
          </a:p>
        </p:txBody>
      </p:sp>
      <p:graphicFrame>
        <p:nvGraphicFramePr>
          <p:cNvPr id="4" name="Content Placeholder 10">
            <a:extLst>
              <a:ext uri="{FF2B5EF4-FFF2-40B4-BE49-F238E27FC236}">
                <a16:creationId xmlns:a16="http://schemas.microsoft.com/office/drawing/2014/main" id="{C052C7E4-CC48-6684-7BAD-A248B6BC2AAD}"/>
              </a:ext>
            </a:extLst>
          </p:cNvPr>
          <p:cNvGraphicFramePr>
            <a:graphicFrameLocks/>
          </p:cNvGraphicFramePr>
          <p:nvPr>
            <p:extLst>
              <p:ext uri="{D42A27DB-BD31-4B8C-83A1-F6EECF244321}">
                <p14:modId xmlns:p14="http://schemas.microsoft.com/office/powerpoint/2010/main" val="691431543"/>
              </p:ext>
            </p:extLst>
          </p:nvPr>
        </p:nvGraphicFramePr>
        <p:xfrm>
          <a:off x="1000384" y="1611597"/>
          <a:ext cx="10191220" cy="4657289"/>
        </p:xfrm>
        <a:graphic>
          <a:graphicData uri="http://schemas.openxmlformats.org/drawingml/2006/table">
            <a:tbl>
              <a:tblPr/>
              <a:tblGrid>
                <a:gridCol w="1810552">
                  <a:extLst>
                    <a:ext uri="{9D8B030D-6E8A-4147-A177-3AD203B41FA5}">
                      <a16:colId xmlns:a16="http://schemas.microsoft.com/office/drawing/2014/main" val="1425082869"/>
                    </a:ext>
                  </a:extLst>
                </a:gridCol>
                <a:gridCol w="651527">
                  <a:extLst>
                    <a:ext uri="{9D8B030D-6E8A-4147-A177-3AD203B41FA5}">
                      <a16:colId xmlns:a16="http://schemas.microsoft.com/office/drawing/2014/main" val="1595053112"/>
                    </a:ext>
                  </a:extLst>
                </a:gridCol>
                <a:gridCol w="2983296">
                  <a:extLst>
                    <a:ext uri="{9D8B030D-6E8A-4147-A177-3AD203B41FA5}">
                      <a16:colId xmlns:a16="http://schemas.microsoft.com/office/drawing/2014/main" val="20000"/>
                    </a:ext>
                  </a:extLst>
                </a:gridCol>
                <a:gridCol w="891560">
                  <a:extLst>
                    <a:ext uri="{9D8B030D-6E8A-4147-A177-3AD203B41FA5}">
                      <a16:colId xmlns:a16="http://schemas.microsoft.com/office/drawing/2014/main" val="20001"/>
                    </a:ext>
                  </a:extLst>
                </a:gridCol>
                <a:gridCol w="1015007">
                  <a:extLst>
                    <a:ext uri="{9D8B030D-6E8A-4147-A177-3AD203B41FA5}">
                      <a16:colId xmlns:a16="http://schemas.microsoft.com/office/drawing/2014/main" val="20003"/>
                    </a:ext>
                  </a:extLst>
                </a:gridCol>
                <a:gridCol w="973858">
                  <a:extLst>
                    <a:ext uri="{9D8B030D-6E8A-4147-A177-3AD203B41FA5}">
                      <a16:colId xmlns:a16="http://schemas.microsoft.com/office/drawing/2014/main" val="3995975852"/>
                    </a:ext>
                  </a:extLst>
                </a:gridCol>
                <a:gridCol w="850411">
                  <a:extLst>
                    <a:ext uri="{9D8B030D-6E8A-4147-A177-3AD203B41FA5}">
                      <a16:colId xmlns:a16="http://schemas.microsoft.com/office/drawing/2014/main" val="1771316509"/>
                    </a:ext>
                  </a:extLst>
                </a:gridCol>
                <a:gridCol w="1015009">
                  <a:extLst>
                    <a:ext uri="{9D8B030D-6E8A-4147-A177-3AD203B41FA5}">
                      <a16:colId xmlns:a16="http://schemas.microsoft.com/office/drawing/2014/main" val="4046911121"/>
                    </a:ext>
                  </a:extLst>
                </a:gridCol>
              </a:tblGrid>
              <a:tr h="539897">
                <a:tc>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Proposals</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Funded</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391193">
                <a:tc rowSpan="8">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2"/>
                        </a:rPr>
                        <a:t>HORIZON-CL4-2023-HUMAN-01-CNECT</a:t>
                      </a: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Next Generation Internet International Collaboration - USA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64916">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Next Generation Internet Commons Policy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459090">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Next Generation </a:t>
                      </a:r>
                      <a:r>
                        <a:rPr lang="en-US" sz="1300" kern="1200" dirty="0" err="1">
                          <a:solidFill>
                            <a:schemeClr val="tx1"/>
                          </a:solidFill>
                          <a:effectLst/>
                          <a:latin typeface="Verdana" panose="020B0604030504040204" pitchFamily="34" charset="0"/>
                          <a:ea typeface="Verdana" panose="020B0604030504040204" pitchFamily="34" charset="0"/>
                          <a:cs typeface="+mn-cs"/>
                        </a:rPr>
                        <a:t>eXtended</a:t>
                      </a:r>
                      <a:r>
                        <a:rPr lang="en-US" sz="1300" kern="1200" dirty="0">
                          <a:solidFill>
                            <a:schemeClr val="tx1"/>
                          </a:solidFill>
                          <a:effectLst/>
                          <a:latin typeface="Verdana" panose="020B0604030504040204" pitchFamily="34" charset="0"/>
                          <a:ea typeface="Verdana" panose="020B0604030504040204" pitchFamily="34" charset="0"/>
                          <a:cs typeface="+mn-cs"/>
                        </a:rPr>
                        <a:t> Reality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14.0 to 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59320">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err="1">
                          <a:solidFill>
                            <a:schemeClr val="tx1"/>
                          </a:solidFill>
                          <a:effectLst/>
                          <a:latin typeface="Verdana" panose="020B0604030504040204" pitchFamily="34" charset="0"/>
                          <a:ea typeface="Verdana" panose="020B0604030504040204" pitchFamily="34" charset="0"/>
                          <a:cs typeface="+mn-cs"/>
                        </a:rPr>
                        <a:t>eXtended</a:t>
                      </a:r>
                      <a:r>
                        <a:rPr lang="en-US" sz="1300" kern="1200" dirty="0">
                          <a:solidFill>
                            <a:schemeClr val="tx1"/>
                          </a:solidFill>
                          <a:effectLst/>
                          <a:latin typeface="Verdana" panose="020B0604030504040204" pitchFamily="34" charset="0"/>
                          <a:ea typeface="Verdana" panose="020B0604030504040204" pitchFamily="34" charset="0"/>
                          <a:cs typeface="+mn-cs"/>
                        </a:rPr>
                        <a:t> Reality for Industry 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12.5 to 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459320">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Supporting the emergence of an open human- centric Metaverse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16146740"/>
                  </a:ext>
                </a:extLst>
              </a:tr>
              <a:tr h="541104">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Support facility for digital </a:t>
                      </a:r>
                      <a:r>
                        <a:rPr lang="en-US" sz="1300" kern="1200" dirty="0" err="1">
                          <a:solidFill>
                            <a:schemeClr val="tx1"/>
                          </a:solidFill>
                          <a:effectLst/>
                          <a:latin typeface="Verdana" panose="020B0604030504040204" pitchFamily="34" charset="0"/>
                          <a:ea typeface="Verdana" panose="020B0604030504040204" pitchFamily="34" charset="0"/>
                          <a:cs typeface="+mn-cs"/>
                        </a:rPr>
                        <a:t>standardisation</a:t>
                      </a:r>
                      <a:r>
                        <a:rPr lang="en-US" sz="1300" kern="1200" dirty="0">
                          <a:solidFill>
                            <a:schemeClr val="tx1"/>
                          </a:solidFill>
                          <a:effectLst/>
                          <a:latin typeface="Verdana" panose="020B0604030504040204" pitchFamily="34" charset="0"/>
                          <a:ea typeface="Verdana" panose="020B0604030504040204" pitchFamily="34" charset="0"/>
                          <a:cs typeface="+mn-cs"/>
                        </a:rPr>
                        <a:t> and international cooperation in digital partnerships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189754"/>
                  </a:ext>
                </a:extLst>
              </a:tr>
              <a:tr h="459320">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Promoting EU standards globally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90583690"/>
                  </a:ext>
                </a:extLst>
              </a:tr>
              <a:tr h="541104">
                <a:tc vMerge="1">
                  <a:txBody>
                    <a:bodyPr/>
                    <a:lstStyle/>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Art-driven digital innovation: Towards human compatible and ecologically conscious technology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4543097"/>
                  </a:ext>
                </a:extLst>
              </a:tr>
            </a:tbl>
          </a:graphicData>
        </a:graphic>
      </p:graphicFrame>
    </p:spTree>
    <p:extLst>
      <p:ext uri="{BB962C8B-B14F-4D97-AF65-F5344CB8AC3E}">
        <p14:creationId xmlns:p14="http://schemas.microsoft.com/office/powerpoint/2010/main" val="1662929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13D5-FFFD-4386-8F50-A4926E8C0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D16A8-B412-0A12-E8A7-293E9040FBB2}"/>
              </a:ext>
            </a:extLst>
          </p:cNvPr>
          <p:cNvSpPr>
            <a:spLocks noGrp="1"/>
          </p:cNvSpPr>
          <p:nvPr>
            <p:ph type="title"/>
          </p:nvPr>
        </p:nvSpPr>
        <p:spPr>
          <a:xfrm>
            <a:off x="1265698" y="108857"/>
            <a:ext cx="9660589" cy="742197"/>
          </a:xfrm>
        </p:spPr>
        <p:txBody>
          <a:bodyPr>
            <a:normAutofit/>
          </a:bodyPr>
          <a:lstStyle/>
          <a:p>
            <a:pPr algn="ctr"/>
            <a:r>
              <a:rPr lang="lt-LT" sz="2800" b="1"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Statistika</a:t>
            </a:r>
            <a:endParaRPr lang="en-US" sz="2800" cap="all" dirty="0">
              <a:solidFill>
                <a:srgbClr val="0308DB">
                  <a:lumMod val="50000"/>
                </a:srgbClr>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B2EFB437-0C83-85A7-DE63-279A1DA35A16}"/>
              </a:ext>
            </a:extLst>
          </p:cNvPr>
          <p:cNvSpPr txBox="1"/>
          <p:nvPr/>
        </p:nvSpPr>
        <p:spPr>
          <a:xfrm>
            <a:off x="476485" y="852764"/>
            <a:ext cx="11239017" cy="707886"/>
          </a:xfrm>
          <a:prstGeom prst="rect">
            <a:avLst/>
          </a:prstGeom>
          <a:noFill/>
        </p:spPr>
        <p:txBody>
          <a:bodyPr wrap="square" lIns="91440" tIns="45720" rIns="91440" bIns="45720" anchor="t">
            <a:spAutoFit/>
          </a:bodyPr>
          <a:lstStyle/>
          <a:p>
            <a:pPr algn="ctr" defTabSz="914377" fontAlgn="ctr">
              <a:defRPr/>
            </a:pPr>
            <a:r>
              <a:rPr lang="en-GB" altLang="lv-LV" sz="2000" b="1" dirty="0">
                <a:latin typeface="Verdana"/>
                <a:ea typeface="Verdana"/>
              </a:rPr>
              <a:t>D6: A human-centred and ethical development and industrial technologies (5/5)</a:t>
            </a:r>
            <a:r>
              <a:rPr lang="lv-LV" sz="2000" dirty="0">
                <a:latin typeface="Verdana"/>
                <a:ea typeface="Verdana"/>
              </a:rPr>
              <a:t>  </a:t>
            </a:r>
            <a:endParaRPr lang="lv-LV" altLang="lv-LV" sz="2000" dirty="0">
              <a:latin typeface="Verdana"/>
              <a:ea typeface="Verdana"/>
            </a:endParaRPr>
          </a:p>
        </p:txBody>
      </p:sp>
      <p:graphicFrame>
        <p:nvGraphicFramePr>
          <p:cNvPr id="4" name="Content Placeholder 10">
            <a:extLst>
              <a:ext uri="{FF2B5EF4-FFF2-40B4-BE49-F238E27FC236}">
                <a16:creationId xmlns:a16="http://schemas.microsoft.com/office/drawing/2014/main" id="{C052C7E4-CC48-6684-7BAD-A248B6BC2AAD}"/>
              </a:ext>
            </a:extLst>
          </p:cNvPr>
          <p:cNvGraphicFramePr>
            <a:graphicFrameLocks/>
          </p:cNvGraphicFramePr>
          <p:nvPr>
            <p:extLst>
              <p:ext uri="{D42A27DB-BD31-4B8C-83A1-F6EECF244321}">
                <p14:modId xmlns:p14="http://schemas.microsoft.com/office/powerpoint/2010/main" val="1770529887"/>
              </p:ext>
            </p:extLst>
          </p:nvPr>
        </p:nvGraphicFramePr>
        <p:xfrm>
          <a:off x="1000384" y="1848079"/>
          <a:ext cx="10191220" cy="2747792"/>
        </p:xfrm>
        <a:graphic>
          <a:graphicData uri="http://schemas.openxmlformats.org/drawingml/2006/table">
            <a:tbl>
              <a:tblPr/>
              <a:tblGrid>
                <a:gridCol w="1810552">
                  <a:extLst>
                    <a:ext uri="{9D8B030D-6E8A-4147-A177-3AD203B41FA5}">
                      <a16:colId xmlns:a16="http://schemas.microsoft.com/office/drawing/2014/main" val="1425082869"/>
                    </a:ext>
                  </a:extLst>
                </a:gridCol>
                <a:gridCol w="651527">
                  <a:extLst>
                    <a:ext uri="{9D8B030D-6E8A-4147-A177-3AD203B41FA5}">
                      <a16:colId xmlns:a16="http://schemas.microsoft.com/office/drawing/2014/main" val="1595053112"/>
                    </a:ext>
                  </a:extLst>
                </a:gridCol>
                <a:gridCol w="2983296">
                  <a:extLst>
                    <a:ext uri="{9D8B030D-6E8A-4147-A177-3AD203B41FA5}">
                      <a16:colId xmlns:a16="http://schemas.microsoft.com/office/drawing/2014/main" val="20000"/>
                    </a:ext>
                  </a:extLst>
                </a:gridCol>
                <a:gridCol w="891560">
                  <a:extLst>
                    <a:ext uri="{9D8B030D-6E8A-4147-A177-3AD203B41FA5}">
                      <a16:colId xmlns:a16="http://schemas.microsoft.com/office/drawing/2014/main" val="20001"/>
                    </a:ext>
                  </a:extLst>
                </a:gridCol>
                <a:gridCol w="1015007">
                  <a:extLst>
                    <a:ext uri="{9D8B030D-6E8A-4147-A177-3AD203B41FA5}">
                      <a16:colId xmlns:a16="http://schemas.microsoft.com/office/drawing/2014/main" val="20003"/>
                    </a:ext>
                  </a:extLst>
                </a:gridCol>
                <a:gridCol w="973858">
                  <a:extLst>
                    <a:ext uri="{9D8B030D-6E8A-4147-A177-3AD203B41FA5}">
                      <a16:colId xmlns:a16="http://schemas.microsoft.com/office/drawing/2014/main" val="3995975852"/>
                    </a:ext>
                  </a:extLst>
                </a:gridCol>
                <a:gridCol w="850411">
                  <a:extLst>
                    <a:ext uri="{9D8B030D-6E8A-4147-A177-3AD203B41FA5}">
                      <a16:colId xmlns:a16="http://schemas.microsoft.com/office/drawing/2014/main" val="1771316509"/>
                    </a:ext>
                  </a:extLst>
                </a:gridCol>
                <a:gridCol w="1015009">
                  <a:extLst>
                    <a:ext uri="{9D8B030D-6E8A-4147-A177-3AD203B41FA5}">
                      <a16:colId xmlns:a16="http://schemas.microsoft.com/office/drawing/2014/main" val="4046911121"/>
                    </a:ext>
                  </a:extLst>
                </a:gridCol>
              </a:tblGrid>
              <a:tr h="539897">
                <a:tc>
                  <a:txBody>
                    <a:bodyPr/>
                    <a:lstStyle/>
                    <a:p>
                      <a:pPr algn="ctr" fontAlgn="ctr">
                        <a:lnSpc>
                          <a:spcPct val="120000"/>
                        </a:lnSpc>
                      </a:pPr>
                      <a:r>
                        <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Proposals</a:t>
                      </a:r>
                      <a:endParaRPr lang="en-US" sz="1400" b="1">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Verdana" panose="020B0604030504040204" pitchFamily="34" charset="0"/>
                        </a:rPr>
                        <a:t>Funded</a:t>
                      </a:r>
                      <a:endParaRPr lang="en-US" sz="1400" b="1">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panose="020B0604030504040204" pitchFamily="34" charset="0"/>
                          <a:ea typeface="Verdana" panose="020B0604030504040204" pitchFamily="34" charset="0"/>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panose="020B0604030504040204" pitchFamily="34" charset="0"/>
                          <a:ea typeface="Verdana" panose="020B0604030504040204" pitchFamily="34" charset="0"/>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391193">
                <a:tc rowSpan="3">
                  <a:txBody>
                    <a:bodyPr/>
                    <a:lstStyle/>
                    <a:p>
                      <a:pPr lvl="0" algn="ctr">
                        <a:lnSpc>
                          <a:spcPct val="100000"/>
                        </a:lnSpc>
                        <a:spcBef>
                          <a:spcPts val="0"/>
                        </a:spcBef>
                        <a:spcAft>
                          <a:spcPts val="0"/>
                        </a:spcAft>
                        <a:buNone/>
                      </a:pPr>
                      <a:r>
                        <a:rPr lang="en-US" sz="1400" b="1" i="0" u="none" strike="noStrike" kern="1200" noProof="0" dirty="0">
                          <a:solidFill>
                            <a:srgbClr val="000000"/>
                          </a:solidFill>
                          <a:effectLst/>
                          <a:latin typeface="Verdana" panose="020B0604030504040204" pitchFamily="34" charset="0"/>
                          <a:ea typeface="Verdana" panose="020B0604030504040204" pitchFamily="34" charset="0"/>
                        </a:rPr>
                        <a:t>HORIZON-CL4-2024-HUMAN-02</a:t>
                      </a:r>
                      <a:endParaRPr lang="en-US" sz="1400" b="1" i="0" u="none" strike="noStrike" kern="1200" dirty="0">
                        <a:solidFill>
                          <a:srgbClr val="000000"/>
                        </a:solidFill>
                        <a:effectLst/>
                        <a:latin typeface="Verdana" panose="020B0604030504040204" pitchFamily="34" charset="0"/>
                        <a:ea typeface="Verdana" panose="020B0604030504040204" pitchFamily="34" charset="0"/>
                      </a:endParaRPr>
                    </a:p>
                    <a:p>
                      <a:pPr marL="0" marR="0" lvl="0" indent="0" algn="ctr" defTabSz="914377">
                        <a:lnSpc>
                          <a:spcPct val="120000"/>
                        </a:lnSpc>
                        <a:spcBef>
                          <a:spcPts val="0"/>
                        </a:spcBef>
                        <a:spcAft>
                          <a:spcPts val="0"/>
                        </a:spcAft>
                        <a:buClrTx/>
                        <a:buSzTx/>
                        <a:buFontTx/>
                        <a:buNone/>
                        <a:tabLst/>
                        <a:defRPr/>
                      </a:pPr>
                      <a:endParaRPr lang="en-US" sz="1400" b="1" i="0" u="none" strike="noStrike" dirty="0">
                        <a:solidFill>
                          <a:srgbClr val="000000"/>
                        </a:solidFill>
                        <a:effectLst/>
                        <a:latin typeface="Verdana"/>
                        <a:ea typeface="Verdana"/>
                        <a:cs typeface="Verdana" panose="020B0604030504040204" pitchFamily="34" charset="0"/>
                      </a:endParaRPr>
                    </a:p>
                    <a:p>
                      <a:pPr algn="ctr" fontAlgn="b">
                        <a:lnSpc>
                          <a:spcPct val="120000"/>
                        </a:lnSpc>
                      </a:pP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a:solidFill>
                            <a:srgbClr val="000000"/>
                          </a:solidFill>
                          <a:effectLst/>
                          <a:latin typeface="Verdana"/>
                          <a:ea typeface="Verdana"/>
                          <a:cs typeface="Verdana" panose="020B060403050404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noProof="0">
                          <a:solidFill>
                            <a:srgbClr val="000000"/>
                          </a:solidFill>
                          <a:effectLst/>
                          <a:latin typeface="Verdana"/>
                        </a:rPr>
                        <a:t>Support for transnational activities of National Contact Points in the thematic areas of Digital, Industry and Space</a:t>
                      </a:r>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a:solidFill>
                            <a:srgbClr val="000000"/>
                          </a:solidFill>
                          <a:effectLst/>
                          <a:latin typeface="Verdana"/>
                          <a:ea typeface="Verdana"/>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11.00 to 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64916">
                <a:tc vMerge="1">
                  <a:txBody>
                    <a:bodyPr/>
                    <a:lstStyle/>
                    <a:p>
                      <a:pPr algn="ctr" fontAlgn="b"/>
                      <a:endParaRPr lang="en-US" sz="1200" b="1"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a:solidFill>
                            <a:srgbClr val="000000"/>
                          </a:solidFill>
                          <a:effectLst/>
                          <a:latin typeface="Verdana"/>
                          <a:ea typeface="Verdana"/>
                          <a:cs typeface="Verdana" panose="020B060403050404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noProof="0" dirty="0">
                          <a:solidFill>
                            <a:srgbClr val="000000"/>
                          </a:solidFill>
                          <a:effectLst/>
                          <a:latin typeface="Verdana"/>
                        </a:rPr>
                        <a:t>Intellectual asset management support for public research organisations, academic institutions and their spin-offs </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459090">
                <a:tc vMerge="1">
                  <a:txBody>
                    <a:bodyPr/>
                    <a:lstStyle/>
                    <a:p>
                      <a:pPr algn="ctr" fontAlgn="b"/>
                      <a:endParaRPr lang="en-US" sz="1200" b="1"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a:solidFill>
                            <a:srgbClr val="000000"/>
                          </a:solidFill>
                          <a:effectLst/>
                          <a:latin typeface="Verdana"/>
                          <a:ea typeface="Verdana"/>
                          <a:cs typeface="Verdana" panose="020B060403050404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noProof="0" dirty="0">
                          <a:solidFill>
                            <a:srgbClr val="000000"/>
                          </a:solidFill>
                          <a:effectLst/>
                          <a:latin typeface="Verdana"/>
                        </a:rPr>
                        <a:t>Synergy with national and regional initiatives in Europe on Innovative Materials</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a:solidFill>
                            <a:srgbClr val="000000"/>
                          </a:solidFill>
                          <a:effectLst/>
                          <a:latin typeface="Verdana"/>
                          <a:ea typeface="Verdana"/>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92983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F0CD28-BE59-85AB-D76D-6CDBA7B2CE8C}"/>
              </a:ext>
            </a:extLst>
          </p:cNvPr>
          <p:cNvSpPr>
            <a:spLocks noGrp="1"/>
          </p:cNvSpPr>
          <p:nvPr>
            <p:ph type="title"/>
          </p:nvPr>
        </p:nvSpPr>
        <p:spPr>
          <a:xfrm>
            <a:off x="1665433" y="303846"/>
            <a:ext cx="8861133" cy="710748"/>
          </a:xfrm>
        </p:spPr>
        <p:txBody>
          <a:bodyPr>
            <a:noAutofit/>
          </a:bodyPr>
          <a:lstStyle/>
          <a:p>
            <a:pPr algn="ctr"/>
            <a:r>
              <a:rPr lang="lv-LV" sz="2800" b="1" cap="all" noProof="0"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2025. Gada darba programma</a:t>
            </a:r>
          </a:p>
        </p:txBody>
      </p:sp>
      <p:cxnSp>
        <p:nvCxnSpPr>
          <p:cNvPr id="4" name="Straight Connector 3">
            <a:extLst>
              <a:ext uri="{FF2B5EF4-FFF2-40B4-BE49-F238E27FC236}">
                <a16:creationId xmlns:a16="http://schemas.microsoft.com/office/drawing/2014/main" id="{7E0664E9-055B-E17B-7052-48EBDB2C56D1}"/>
              </a:ext>
            </a:extLst>
          </p:cNvPr>
          <p:cNvCxnSpPr>
            <a:cxnSpLocks/>
          </p:cNvCxnSpPr>
          <p:nvPr/>
        </p:nvCxnSpPr>
        <p:spPr>
          <a:xfrm>
            <a:off x="8424181" y="3619322"/>
            <a:ext cx="2427622" cy="6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1">
            <a:extLst>
              <a:ext uri="{FF2B5EF4-FFF2-40B4-BE49-F238E27FC236}">
                <a16:creationId xmlns:a16="http://schemas.microsoft.com/office/drawing/2014/main" id="{521D7D63-06CD-17B1-18DE-00E4B2B64222}"/>
              </a:ext>
            </a:extLst>
          </p:cNvPr>
          <p:cNvCxnSpPr>
            <a:cxnSpLocks/>
          </p:cNvCxnSpPr>
          <p:nvPr/>
        </p:nvCxnSpPr>
        <p:spPr>
          <a:xfrm>
            <a:off x="1887634" y="3609352"/>
            <a:ext cx="30254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4">
            <a:extLst>
              <a:ext uri="{FF2B5EF4-FFF2-40B4-BE49-F238E27FC236}">
                <a16:creationId xmlns:a16="http://schemas.microsoft.com/office/drawing/2014/main" id="{EEEB4090-4CC1-BF2C-B98A-C77B3058EDE0}"/>
              </a:ext>
            </a:extLst>
          </p:cNvPr>
          <p:cNvSpPr/>
          <p:nvPr/>
        </p:nvSpPr>
        <p:spPr>
          <a:xfrm>
            <a:off x="1360615" y="3401267"/>
            <a:ext cx="538992" cy="538992"/>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52BC0913-30D9-E790-57AA-51677A383436}"/>
              </a:ext>
            </a:extLst>
          </p:cNvPr>
          <p:cNvSpPr txBox="1"/>
          <p:nvPr/>
        </p:nvSpPr>
        <p:spPr>
          <a:xfrm>
            <a:off x="2629876" y="4475161"/>
            <a:ext cx="153459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Draft WP orientations</a:t>
            </a:r>
            <a:endParaRPr kumimoji="0" lang="ko-KR" altLang="en-US" sz="1500" b="1" i="0" u="none" strike="noStrike" kern="1200" cap="none" spc="0" normalizeH="0" baseline="0" noProof="0" dirty="0">
              <a:ln>
                <a:noFill/>
              </a:ln>
              <a:solidFill>
                <a:prstClr val="black"/>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8" name="TextBox 7">
            <a:extLst>
              <a:ext uri="{FF2B5EF4-FFF2-40B4-BE49-F238E27FC236}">
                <a16:creationId xmlns:a16="http://schemas.microsoft.com/office/drawing/2014/main" id="{9697E0A3-A517-3CCD-2F23-E7DA4E278AFA}"/>
              </a:ext>
            </a:extLst>
          </p:cNvPr>
          <p:cNvSpPr txBox="1"/>
          <p:nvPr/>
        </p:nvSpPr>
        <p:spPr>
          <a:xfrm>
            <a:off x="2606859" y="4100418"/>
            <a:ext cx="16383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all" spc="0" normalizeH="0" baseline="0" noProof="0" dirty="0">
                <a:ln>
                  <a:noFill/>
                </a:ln>
                <a:solidFill>
                  <a:srgbClr val="E97132"/>
                </a:solidFill>
                <a:effectLst/>
                <a:uLnTx/>
                <a:uFillTx/>
                <a:latin typeface="Verdana" panose="020B0604030504040204" pitchFamily="34" charset="0"/>
                <a:ea typeface="Verdana" panose="020B0604030504040204" pitchFamily="34" charset="0"/>
                <a:cs typeface="Verdana" panose="020B0604030504040204" pitchFamily="34" charset="0"/>
              </a:rPr>
              <a:t>March</a:t>
            </a:r>
            <a:endParaRPr kumimoji="0" lang="ko-KR" altLang="en-US" sz="1600" b="1" i="0" u="none" strike="noStrike" kern="1200" cap="all" spc="0" normalizeH="0" baseline="0" noProof="0" dirty="0">
              <a:ln>
                <a:noFill/>
              </a:ln>
              <a:solidFill>
                <a:srgbClr val="E97132"/>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9" name="TextBox 8">
            <a:extLst>
              <a:ext uri="{FF2B5EF4-FFF2-40B4-BE49-F238E27FC236}">
                <a16:creationId xmlns:a16="http://schemas.microsoft.com/office/drawing/2014/main" id="{0CE08DE5-BA0C-A661-E5AF-5CBD2246550C}"/>
              </a:ext>
            </a:extLst>
          </p:cNvPr>
          <p:cNvSpPr txBox="1"/>
          <p:nvPr/>
        </p:nvSpPr>
        <p:spPr>
          <a:xfrm>
            <a:off x="1207453" y="2922309"/>
            <a:ext cx="8721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0F9ED5"/>
                </a:solidFill>
                <a:effectLst/>
                <a:uLnTx/>
                <a:uFillTx/>
                <a:latin typeface="Verdana" panose="020B0604030504040204" pitchFamily="34" charset="0"/>
                <a:ea typeface="Verdana" panose="020B0604030504040204" pitchFamily="34" charset="0"/>
                <a:cs typeface="Verdana" panose="020B0604030504040204" pitchFamily="34" charset="0"/>
              </a:rPr>
              <a:t>2024</a:t>
            </a:r>
            <a:endParaRPr kumimoji="0" lang="ko-KR" altLang="en-US" sz="1600" b="1" i="0" u="none" strike="noStrike" kern="1200" cap="none" spc="0" normalizeH="0" baseline="0" noProof="0" dirty="0">
              <a:ln>
                <a:noFill/>
              </a:ln>
              <a:solidFill>
                <a:srgbClr val="0F9ED5"/>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0" name="자유형: 도형 1211">
            <a:extLst>
              <a:ext uri="{FF2B5EF4-FFF2-40B4-BE49-F238E27FC236}">
                <a16:creationId xmlns:a16="http://schemas.microsoft.com/office/drawing/2014/main" id="{792F0911-84EF-42B1-E75D-C9A4BBDC33C8}"/>
              </a:ext>
            </a:extLst>
          </p:cNvPr>
          <p:cNvSpPr/>
          <p:nvPr/>
        </p:nvSpPr>
        <p:spPr>
          <a:xfrm>
            <a:off x="4906843" y="3308481"/>
            <a:ext cx="438074" cy="756905"/>
          </a:xfrm>
          <a:custGeom>
            <a:avLst/>
            <a:gdLst>
              <a:gd name="connsiteX0" fmla="*/ 249484 w 504511"/>
              <a:gd name="connsiteY0" fmla="*/ 871696 h 871695"/>
              <a:gd name="connsiteX1" fmla="*/ 57979 w 504511"/>
              <a:gd name="connsiteY1" fmla="*/ 433575 h 871695"/>
              <a:gd name="connsiteX2" fmla="*/ 3 w 504511"/>
              <a:gd name="connsiteY2" fmla="*/ 253286 h 871695"/>
              <a:gd name="connsiteX3" fmla="*/ 233266 w 504511"/>
              <a:gd name="connsiteY3" fmla="*/ 649 h 871695"/>
              <a:gd name="connsiteX4" fmla="*/ 502024 w 504511"/>
              <a:gd name="connsiteY4" fmla="*/ 218083 h 871695"/>
              <a:gd name="connsiteX5" fmla="*/ 473618 w 504511"/>
              <a:gd name="connsiteY5" fmla="*/ 377881 h 871695"/>
              <a:gd name="connsiteX6" fmla="*/ 401027 w 504511"/>
              <a:gd name="connsiteY6" fmla="*/ 514858 h 871695"/>
              <a:gd name="connsiteX7" fmla="*/ 258272 w 504511"/>
              <a:gd name="connsiteY7" fmla="*/ 856012 h 871695"/>
              <a:gd name="connsiteX8" fmla="*/ 254776 w 504511"/>
              <a:gd name="connsiteY8" fmla="*/ 867520 h 871695"/>
              <a:gd name="connsiteX9" fmla="*/ 249484 w 504511"/>
              <a:gd name="connsiteY9" fmla="*/ 871696 h 871695"/>
              <a:gd name="connsiteX10" fmla="*/ 341546 w 504511"/>
              <a:gd name="connsiteY10" fmla="*/ 252364 h 871695"/>
              <a:gd name="connsiteX11" fmla="*/ 252543 w 504511"/>
              <a:gd name="connsiteY11" fmla="*/ 162875 h 871695"/>
              <a:gd name="connsiteX12" fmla="*/ 161937 w 504511"/>
              <a:gd name="connsiteY12" fmla="*/ 251538 h 871695"/>
              <a:gd name="connsiteX13" fmla="*/ 252931 w 504511"/>
              <a:gd name="connsiteY13" fmla="*/ 342095 h 871695"/>
              <a:gd name="connsiteX14" fmla="*/ 341546 w 504511"/>
              <a:gd name="connsiteY14" fmla="*/ 252364 h 8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11" h="871695">
                <a:moveTo>
                  <a:pt x="249484" y="871696"/>
                </a:moveTo>
                <a:cubicBezTo>
                  <a:pt x="211125" y="713986"/>
                  <a:pt x="137805" y="572445"/>
                  <a:pt x="57979" y="433575"/>
                </a:cubicBezTo>
                <a:cubicBezTo>
                  <a:pt x="26029" y="378027"/>
                  <a:pt x="343" y="319517"/>
                  <a:pt x="3" y="253286"/>
                </a:cubicBezTo>
                <a:cubicBezTo>
                  <a:pt x="-628" y="121408"/>
                  <a:pt x="102165" y="9972"/>
                  <a:pt x="233266" y="649"/>
                </a:cubicBezTo>
                <a:cubicBezTo>
                  <a:pt x="366747" y="-8819"/>
                  <a:pt x="483087" y="86302"/>
                  <a:pt x="502024" y="218083"/>
                </a:cubicBezTo>
                <a:cubicBezTo>
                  <a:pt x="510230" y="275137"/>
                  <a:pt x="497459" y="327723"/>
                  <a:pt x="473618" y="377881"/>
                </a:cubicBezTo>
                <a:cubicBezTo>
                  <a:pt x="451477" y="424543"/>
                  <a:pt x="426616" y="469992"/>
                  <a:pt x="401027" y="514858"/>
                </a:cubicBezTo>
                <a:cubicBezTo>
                  <a:pt x="339410" y="622798"/>
                  <a:pt x="291776" y="736419"/>
                  <a:pt x="258272" y="856012"/>
                </a:cubicBezTo>
                <a:cubicBezTo>
                  <a:pt x="257204" y="859848"/>
                  <a:pt x="256233" y="863781"/>
                  <a:pt x="254776" y="867520"/>
                </a:cubicBezTo>
                <a:cubicBezTo>
                  <a:pt x="254339" y="868782"/>
                  <a:pt x="252446" y="869511"/>
                  <a:pt x="249484" y="871696"/>
                </a:cubicBezTo>
                <a:close/>
                <a:moveTo>
                  <a:pt x="341546" y="252364"/>
                </a:moveTo>
                <a:cubicBezTo>
                  <a:pt x="341449" y="202642"/>
                  <a:pt x="302070" y="163069"/>
                  <a:pt x="252543" y="162875"/>
                </a:cubicBezTo>
                <a:cubicBezTo>
                  <a:pt x="203453" y="162729"/>
                  <a:pt x="162763" y="202497"/>
                  <a:pt x="161937" y="251538"/>
                </a:cubicBezTo>
                <a:cubicBezTo>
                  <a:pt x="161112" y="301065"/>
                  <a:pt x="202724" y="342484"/>
                  <a:pt x="252931" y="342095"/>
                </a:cubicBezTo>
                <a:cubicBezTo>
                  <a:pt x="302701" y="341755"/>
                  <a:pt x="341643" y="302328"/>
                  <a:pt x="341546" y="252364"/>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ptos" panose="02110004020202020204"/>
              <a:ea typeface="맑은 고딕" panose="020B0503020000020004" pitchFamily="34" charset="-127"/>
              <a:cs typeface="+mn-cs"/>
            </a:endParaRPr>
          </a:p>
        </p:txBody>
      </p:sp>
      <p:sp>
        <p:nvSpPr>
          <p:cNvPr id="11" name="자유형: 도형 1212">
            <a:extLst>
              <a:ext uri="{FF2B5EF4-FFF2-40B4-BE49-F238E27FC236}">
                <a16:creationId xmlns:a16="http://schemas.microsoft.com/office/drawing/2014/main" id="{A86B998C-3D70-9022-6958-0F5989470A17}"/>
              </a:ext>
            </a:extLst>
          </p:cNvPr>
          <p:cNvSpPr/>
          <p:nvPr/>
        </p:nvSpPr>
        <p:spPr>
          <a:xfrm>
            <a:off x="3198171" y="3291640"/>
            <a:ext cx="438074" cy="756905"/>
          </a:xfrm>
          <a:custGeom>
            <a:avLst/>
            <a:gdLst>
              <a:gd name="connsiteX0" fmla="*/ 249484 w 504511"/>
              <a:gd name="connsiteY0" fmla="*/ 871696 h 871695"/>
              <a:gd name="connsiteX1" fmla="*/ 57979 w 504511"/>
              <a:gd name="connsiteY1" fmla="*/ 433575 h 871695"/>
              <a:gd name="connsiteX2" fmla="*/ 3 w 504511"/>
              <a:gd name="connsiteY2" fmla="*/ 253286 h 871695"/>
              <a:gd name="connsiteX3" fmla="*/ 233266 w 504511"/>
              <a:gd name="connsiteY3" fmla="*/ 649 h 871695"/>
              <a:gd name="connsiteX4" fmla="*/ 502024 w 504511"/>
              <a:gd name="connsiteY4" fmla="*/ 218083 h 871695"/>
              <a:gd name="connsiteX5" fmla="*/ 473618 w 504511"/>
              <a:gd name="connsiteY5" fmla="*/ 377881 h 871695"/>
              <a:gd name="connsiteX6" fmla="*/ 401027 w 504511"/>
              <a:gd name="connsiteY6" fmla="*/ 514858 h 871695"/>
              <a:gd name="connsiteX7" fmla="*/ 258272 w 504511"/>
              <a:gd name="connsiteY7" fmla="*/ 856012 h 871695"/>
              <a:gd name="connsiteX8" fmla="*/ 254776 w 504511"/>
              <a:gd name="connsiteY8" fmla="*/ 867520 h 871695"/>
              <a:gd name="connsiteX9" fmla="*/ 249484 w 504511"/>
              <a:gd name="connsiteY9" fmla="*/ 871696 h 871695"/>
              <a:gd name="connsiteX10" fmla="*/ 341546 w 504511"/>
              <a:gd name="connsiteY10" fmla="*/ 252364 h 871695"/>
              <a:gd name="connsiteX11" fmla="*/ 252543 w 504511"/>
              <a:gd name="connsiteY11" fmla="*/ 162875 h 871695"/>
              <a:gd name="connsiteX12" fmla="*/ 161937 w 504511"/>
              <a:gd name="connsiteY12" fmla="*/ 251538 h 871695"/>
              <a:gd name="connsiteX13" fmla="*/ 252931 w 504511"/>
              <a:gd name="connsiteY13" fmla="*/ 342095 h 871695"/>
              <a:gd name="connsiteX14" fmla="*/ 341546 w 504511"/>
              <a:gd name="connsiteY14" fmla="*/ 252364 h 8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11" h="871695">
                <a:moveTo>
                  <a:pt x="249484" y="871696"/>
                </a:moveTo>
                <a:cubicBezTo>
                  <a:pt x="211125" y="713986"/>
                  <a:pt x="137805" y="572445"/>
                  <a:pt x="57979" y="433575"/>
                </a:cubicBezTo>
                <a:cubicBezTo>
                  <a:pt x="26029" y="378027"/>
                  <a:pt x="343" y="319517"/>
                  <a:pt x="3" y="253286"/>
                </a:cubicBezTo>
                <a:cubicBezTo>
                  <a:pt x="-628" y="121408"/>
                  <a:pt x="102165" y="9972"/>
                  <a:pt x="233266" y="649"/>
                </a:cubicBezTo>
                <a:cubicBezTo>
                  <a:pt x="366747" y="-8819"/>
                  <a:pt x="483087" y="86302"/>
                  <a:pt x="502024" y="218083"/>
                </a:cubicBezTo>
                <a:cubicBezTo>
                  <a:pt x="510230" y="275137"/>
                  <a:pt x="497459" y="327723"/>
                  <a:pt x="473618" y="377881"/>
                </a:cubicBezTo>
                <a:cubicBezTo>
                  <a:pt x="451477" y="424543"/>
                  <a:pt x="426616" y="469992"/>
                  <a:pt x="401027" y="514858"/>
                </a:cubicBezTo>
                <a:cubicBezTo>
                  <a:pt x="339410" y="622798"/>
                  <a:pt x="291776" y="736419"/>
                  <a:pt x="258272" y="856012"/>
                </a:cubicBezTo>
                <a:cubicBezTo>
                  <a:pt x="257204" y="859848"/>
                  <a:pt x="256233" y="863781"/>
                  <a:pt x="254776" y="867520"/>
                </a:cubicBezTo>
                <a:cubicBezTo>
                  <a:pt x="254339" y="868782"/>
                  <a:pt x="252446" y="869511"/>
                  <a:pt x="249484" y="871696"/>
                </a:cubicBezTo>
                <a:close/>
                <a:moveTo>
                  <a:pt x="341546" y="252364"/>
                </a:moveTo>
                <a:cubicBezTo>
                  <a:pt x="341449" y="202642"/>
                  <a:pt x="302070" y="163069"/>
                  <a:pt x="252543" y="162875"/>
                </a:cubicBezTo>
                <a:cubicBezTo>
                  <a:pt x="203453" y="162729"/>
                  <a:pt x="162763" y="202497"/>
                  <a:pt x="161937" y="251538"/>
                </a:cubicBezTo>
                <a:cubicBezTo>
                  <a:pt x="161112" y="301065"/>
                  <a:pt x="202724" y="342484"/>
                  <a:pt x="252931" y="342095"/>
                </a:cubicBezTo>
                <a:cubicBezTo>
                  <a:pt x="302701" y="341755"/>
                  <a:pt x="341643" y="302328"/>
                  <a:pt x="341546" y="252364"/>
                </a:cubicBezTo>
                <a:close/>
              </a:path>
            </a:pathLst>
          </a:cu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ptos" panose="02110004020202020204"/>
              <a:ea typeface="맑은 고딕" panose="020B0503020000020004" pitchFamily="34" charset="-127"/>
              <a:cs typeface="+mn-cs"/>
            </a:endParaRPr>
          </a:p>
        </p:txBody>
      </p:sp>
      <p:sp>
        <p:nvSpPr>
          <p:cNvPr id="12" name="TextBox 11">
            <a:extLst>
              <a:ext uri="{FF2B5EF4-FFF2-40B4-BE49-F238E27FC236}">
                <a16:creationId xmlns:a16="http://schemas.microsoft.com/office/drawing/2014/main" id="{C7653651-27A6-17BB-848B-E73FD8809C9D}"/>
              </a:ext>
            </a:extLst>
          </p:cNvPr>
          <p:cNvSpPr txBox="1"/>
          <p:nvPr/>
        </p:nvSpPr>
        <p:spPr>
          <a:xfrm>
            <a:off x="590055" y="2097151"/>
            <a:ext cx="212602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Initial discussions on WP orientations </a:t>
            </a:r>
            <a:endParaRPr kumimoji="0" lang="ko-KR" altLang="en-US" sz="1500" b="1" i="0" u="none" strike="noStrike" kern="1200" cap="none" spc="0" normalizeH="0" baseline="0" noProof="0" dirty="0">
              <a:ln>
                <a:noFill/>
              </a:ln>
              <a:solidFill>
                <a:prstClr val="black"/>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3" name="TextBox 12">
            <a:extLst>
              <a:ext uri="{FF2B5EF4-FFF2-40B4-BE49-F238E27FC236}">
                <a16:creationId xmlns:a16="http://schemas.microsoft.com/office/drawing/2014/main" id="{BD6FB6B5-7AF8-29BA-71FD-33A72F67025B}"/>
              </a:ext>
            </a:extLst>
          </p:cNvPr>
          <p:cNvSpPr txBox="1"/>
          <p:nvPr/>
        </p:nvSpPr>
        <p:spPr>
          <a:xfrm>
            <a:off x="987685" y="1724696"/>
            <a:ext cx="13117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all" spc="0" normalizeH="0" baseline="0" noProof="0" dirty="0">
                <a:ln>
                  <a:noFill/>
                </a:ln>
                <a:solidFill>
                  <a:srgbClr val="0F9ED5"/>
                </a:solidFill>
                <a:effectLst/>
                <a:uLnTx/>
                <a:uFillTx/>
                <a:latin typeface="Verdana" panose="020B0604030504040204" pitchFamily="34" charset="0"/>
                <a:ea typeface="Verdana" panose="020B0604030504040204" pitchFamily="34" charset="0"/>
                <a:cs typeface="Verdana" panose="020B0604030504040204" pitchFamily="34" charset="0"/>
              </a:rPr>
              <a:t>January</a:t>
            </a:r>
            <a:endParaRPr kumimoji="0" lang="ko-KR" altLang="en-US" sz="1600" b="1" i="0" u="none" strike="noStrike" kern="1200" cap="all" spc="0" normalizeH="0" baseline="0" noProof="0" dirty="0">
              <a:ln>
                <a:noFill/>
              </a:ln>
              <a:solidFill>
                <a:srgbClr val="0F9ED5"/>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cxnSp>
        <p:nvCxnSpPr>
          <p:cNvPr id="14" name="Straight Connector 1">
            <a:extLst>
              <a:ext uri="{FF2B5EF4-FFF2-40B4-BE49-F238E27FC236}">
                <a16:creationId xmlns:a16="http://schemas.microsoft.com/office/drawing/2014/main" id="{44FE1400-AF6D-7F00-FEAB-E850FD609806}"/>
              </a:ext>
            </a:extLst>
          </p:cNvPr>
          <p:cNvCxnSpPr>
            <a:cxnSpLocks/>
          </p:cNvCxnSpPr>
          <p:nvPr/>
        </p:nvCxnSpPr>
        <p:spPr>
          <a:xfrm flipV="1">
            <a:off x="6932869" y="3613291"/>
            <a:ext cx="1356309" cy="71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AC9456-C5C9-5507-F57A-75F556790B94}"/>
              </a:ext>
            </a:extLst>
          </p:cNvPr>
          <p:cNvSpPr txBox="1"/>
          <p:nvPr/>
        </p:nvSpPr>
        <p:spPr>
          <a:xfrm>
            <a:off x="4352053" y="4475161"/>
            <a:ext cx="153459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1</a:t>
            </a:r>
            <a:r>
              <a:rPr kumimoji="0" lang="en-US" altLang="ko-KR" sz="1500" b="1" i="0" u="none" strike="noStrike" kern="1200" cap="none" spc="0" normalizeH="0" baseline="3000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st</a:t>
            </a:r>
            <a:r>
              <a:rPr kumimoji="0" lang="en-US" altLang="ko-KR"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DRAFT of WP2025</a:t>
            </a:r>
            <a:endParaRPr kumimoji="0" lang="ko-KR" altLang="en-US"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6" name="TextBox 15">
            <a:extLst>
              <a:ext uri="{FF2B5EF4-FFF2-40B4-BE49-F238E27FC236}">
                <a16:creationId xmlns:a16="http://schemas.microsoft.com/office/drawing/2014/main" id="{E15B9CF4-E3CF-7214-0E3B-3C986014929C}"/>
              </a:ext>
            </a:extLst>
          </p:cNvPr>
          <p:cNvSpPr txBox="1"/>
          <p:nvPr/>
        </p:nvSpPr>
        <p:spPr>
          <a:xfrm>
            <a:off x="4305875" y="4078949"/>
            <a:ext cx="16383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all" spc="0" normalizeH="0" baseline="0" noProof="0" dirty="0">
                <a:ln>
                  <a:noFill/>
                </a:ln>
                <a:solidFill>
                  <a:srgbClr val="156082"/>
                </a:solidFill>
                <a:effectLst/>
                <a:uLnTx/>
                <a:uFillTx/>
                <a:latin typeface="Verdana" panose="020B0604030504040204" pitchFamily="34" charset="0"/>
                <a:ea typeface="Verdana" panose="020B0604030504040204" pitchFamily="34" charset="0"/>
                <a:cs typeface="Verdana" panose="020B0604030504040204" pitchFamily="34" charset="0"/>
              </a:rPr>
              <a:t>May</a:t>
            </a:r>
            <a:endParaRPr kumimoji="0" lang="ko-KR" altLang="en-US" sz="1600" b="1" i="0" u="none" strike="noStrike" kern="1200" cap="all" spc="0" normalizeH="0" baseline="0" noProof="0" dirty="0">
              <a:ln>
                <a:noFill/>
              </a:ln>
              <a:solidFill>
                <a:srgbClr val="156082"/>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7" name="TextBox 16">
            <a:extLst>
              <a:ext uri="{FF2B5EF4-FFF2-40B4-BE49-F238E27FC236}">
                <a16:creationId xmlns:a16="http://schemas.microsoft.com/office/drawing/2014/main" id="{9FA3C3D2-88F5-6B1F-8946-F1E03464BBD1}"/>
              </a:ext>
            </a:extLst>
          </p:cNvPr>
          <p:cNvSpPr txBox="1"/>
          <p:nvPr/>
        </p:nvSpPr>
        <p:spPr>
          <a:xfrm>
            <a:off x="5997692" y="4475161"/>
            <a:ext cx="148667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2</a:t>
            </a:r>
            <a:r>
              <a:rPr kumimoji="0" lang="en-US" altLang="ko-KR" sz="1500" b="1" i="0" u="none" strike="noStrike" kern="1200" cap="none" spc="0" normalizeH="0" baseline="3000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altLang="ko-KR"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DRAFT of WP2025</a:t>
            </a:r>
            <a:endParaRPr kumimoji="0" lang="ko-KR" altLang="en-US"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8" name="TextBox 17">
            <a:extLst>
              <a:ext uri="{FF2B5EF4-FFF2-40B4-BE49-F238E27FC236}">
                <a16:creationId xmlns:a16="http://schemas.microsoft.com/office/drawing/2014/main" id="{C176FFFA-9660-C89A-BE53-467A692743B3}"/>
              </a:ext>
            </a:extLst>
          </p:cNvPr>
          <p:cNvSpPr txBox="1"/>
          <p:nvPr/>
        </p:nvSpPr>
        <p:spPr>
          <a:xfrm>
            <a:off x="6210956" y="4084370"/>
            <a:ext cx="11702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all" spc="0" normalizeH="0" baseline="0" noProof="0" dirty="0">
                <a:ln>
                  <a:noFill/>
                </a:ln>
                <a:solidFill>
                  <a:srgbClr val="4EA72E"/>
                </a:solidFill>
                <a:effectLst/>
                <a:uLnTx/>
                <a:uFillTx/>
                <a:latin typeface="Verdana" panose="020B0604030504040204" pitchFamily="34" charset="0"/>
                <a:ea typeface="Verdana" panose="020B0604030504040204" pitchFamily="34" charset="0"/>
                <a:cs typeface="Verdana" panose="020B0604030504040204" pitchFamily="34" charset="0"/>
              </a:rPr>
              <a:t>July</a:t>
            </a:r>
            <a:endParaRPr kumimoji="0" lang="ko-KR" altLang="en-US" sz="1600" b="1" i="0" u="none" strike="noStrike" kern="1200" cap="all" spc="0" normalizeH="0" baseline="0" noProof="0" dirty="0">
              <a:ln>
                <a:noFill/>
              </a:ln>
              <a:solidFill>
                <a:srgbClr val="4EA72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cxnSp>
        <p:nvCxnSpPr>
          <p:cNvPr id="19" name="Straight Connector 1">
            <a:extLst>
              <a:ext uri="{FF2B5EF4-FFF2-40B4-BE49-F238E27FC236}">
                <a16:creationId xmlns:a16="http://schemas.microsoft.com/office/drawing/2014/main" id="{C04152FD-F1C8-4B6C-649D-BFBDB453FB8B}"/>
              </a:ext>
            </a:extLst>
          </p:cNvPr>
          <p:cNvCxnSpPr>
            <a:cxnSpLocks/>
            <a:stCxn id="10" idx="5"/>
          </p:cNvCxnSpPr>
          <p:nvPr/>
        </p:nvCxnSpPr>
        <p:spPr>
          <a:xfrm flipV="1">
            <a:off x="5318092" y="3622643"/>
            <a:ext cx="1299100" cy="13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자유형: 도형 1210">
            <a:extLst>
              <a:ext uri="{FF2B5EF4-FFF2-40B4-BE49-F238E27FC236}">
                <a16:creationId xmlns:a16="http://schemas.microsoft.com/office/drawing/2014/main" id="{11C9E182-B4A3-20AC-0EC0-FAFB7E6172D5}"/>
              </a:ext>
            </a:extLst>
          </p:cNvPr>
          <p:cNvSpPr/>
          <p:nvPr/>
        </p:nvSpPr>
        <p:spPr>
          <a:xfrm>
            <a:off x="6577048" y="3247769"/>
            <a:ext cx="438074" cy="756905"/>
          </a:xfrm>
          <a:custGeom>
            <a:avLst/>
            <a:gdLst>
              <a:gd name="connsiteX0" fmla="*/ 249484 w 504511"/>
              <a:gd name="connsiteY0" fmla="*/ 871696 h 871695"/>
              <a:gd name="connsiteX1" fmla="*/ 57979 w 504511"/>
              <a:gd name="connsiteY1" fmla="*/ 433575 h 871695"/>
              <a:gd name="connsiteX2" fmla="*/ 3 w 504511"/>
              <a:gd name="connsiteY2" fmla="*/ 253286 h 871695"/>
              <a:gd name="connsiteX3" fmla="*/ 233266 w 504511"/>
              <a:gd name="connsiteY3" fmla="*/ 649 h 871695"/>
              <a:gd name="connsiteX4" fmla="*/ 502024 w 504511"/>
              <a:gd name="connsiteY4" fmla="*/ 218083 h 871695"/>
              <a:gd name="connsiteX5" fmla="*/ 473618 w 504511"/>
              <a:gd name="connsiteY5" fmla="*/ 377881 h 871695"/>
              <a:gd name="connsiteX6" fmla="*/ 401027 w 504511"/>
              <a:gd name="connsiteY6" fmla="*/ 514858 h 871695"/>
              <a:gd name="connsiteX7" fmla="*/ 258272 w 504511"/>
              <a:gd name="connsiteY7" fmla="*/ 856012 h 871695"/>
              <a:gd name="connsiteX8" fmla="*/ 254776 w 504511"/>
              <a:gd name="connsiteY8" fmla="*/ 867520 h 871695"/>
              <a:gd name="connsiteX9" fmla="*/ 249484 w 504511"/>
              <a:gd name="connsiteY9" fmla="*/ 871696 h 871695"/>
              <a:gd name="connsiteX10" fmla="*/ 341546 w 504511"/>
              <a:gd name="connsiteY10" fmla="*/ 252364 h 871695"/>
              <a:gd name="connsiteX11" fmla="*/ 252543 w 504511"/>
              <a:gd name="connsiteY11" fmla="*/ 162875 h 871695"/>
              <a:gd name="connsiteX12" fmla="*/ 161937 w 504511"/>
              <a:gd name="connsiteY12" fmla="*/ 251538 h 871695"/>
              <a:gd name="connsiteX13" fmla="*/ 252931 w 504511"/>
              <a:gd name="connsiteY13" fmla="*/ 342095 h 871695"/>
              <a:gd name="connsiteX14" fmla="*/ 341546 w 504511"/>
              <a:gd name="connsiteY14" fmla="*/ 252364 h 8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11" h="871695">
                <a:moveTo>
                  <a:pt x="249484" y="871696"/>
                </a:moveTo>
                <a:cubicBezTo>
                  <a:pt x="211125" y="713986"/>
                  <a:pt x="137805" y="572445"/>
                  <a:pt x="57979" y="433575"/>
                </a:cubicBezTo>
                <a:cubicBezTo>
                  <a:pt x="26029" y="378027"/>
                  <a:pt x="343" y="319517"/>
                  <a:pt x="3" y="253286"/>
                </a:cubicBezTo>
                <a:cubicBezTo>
                  <a:pt x="-628" y="121408"/>
                  <a:pt x="102165" y="9972"/>
                  <a:pt x="233266" y="649"/>
                </a:cubicBezTo>
                <a:cubicBezTo>
                  <a:pt x="366747" y="-8819"/>
                  <a:pt x="483087" y="86302"/>
                  <a:pt x="502024" y="218083"/>
                </a:cubicBezTo>
                <a:cubicBezTo>
                  <a:pt x="510230" y="275137"/>
                  <a:pt x="497459" y="327723"/>
                  <a:pt x="473618" y="377881"/>
                </a:cubicBezTo>
                <a:cubicBezTo>
                  <a:pt x="451477" y="424543"/>
                  <a:pt x="426616" y="469992"/>
                  <a:pt x="401027" y="514858"/>
                </a:cubicBezTo>
                <a:cubicBezTo>
                  <a:pt x="339410" y="622798"/>
                  <a:pt x="291776" y="736419"/>
                  <a:pt x="258272" y="856012"/>
                </a:cubicBezTo>
                <a:cubicBezTo>
                  <a:pt x="257204" y="859848"/>
                  <a:pt x="256233" y="863781"/>
                  <a:pt x="254776" y="867520"/>
                </a:cubicBezTo>
                <a:cubicBezTo>
                  <a:pt x="254339" y="868782"/>
                  <a:pt x="252446" y="869511"/>
                  <a:pt x="249484" y="871696"/>
                </a:cubicBezTo>
                <a:close/>
                <a:moveTo>
                  <a:pt x="341546" y="252364"/>
                </a:moveTo>
                <a:cubicBezTo>
                  <a:pt x="341449" y="202642"/>
                  <a:pt x="302070" y="163069"/>
                  <a:pt x="252543" y="162875"/>
                </a:cubicBezTo>
                <a:cubicBezTo>
                  <a:pt x="203453" y="162729"/>
                  <a:pt x="162763" y="202497"/>
                  <a:pt x="161937" y="251538"/>
                </a:cubicBezTo>
                <a:cubicBezTo>
                  <a:pt x="161112" y="301065"/>
                  <a:pt x="202724" y="342484"/>
                  <a:pt x="252931" y="342095"/>
                </a:cubicBezTo>
                <a:cubicBezTo>
                  <a:pt x="302701" y="341755"/>
                  <a:pt x="341643" y="302328"/>
                  <a:pt x="341546" y="252364"/>
                </a:cubicBezTo>
                <a:close/>
              </a:path>
            </a:pathLst>
          </a:cu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ptos" panose="02110004020202020204"/>
              <a:ea typeface="맑은 고딕" panose="020B0503020000020004" pitchFamily="34" charset="-127"/>
              <a:cs typeface="+mn-cs"/>
            </a:endParaRPr>
          </a:p>
        </p:txBody>
      </p:sp>
      <p:sp>
        <p:nvSpPr>
          <p:cNvPr id="21" name="TextBox 20">
            <a:extLst>
              <a:ext uri="{FF2B5EF4-FFF2-40B4-BE49-F238E27FC236}">
                <a16:creationId xmlns:a16="http://schemas.microsoft.com/office/drawing/2014/main" id="{93D3468A-DBD0-F85D-5004-C80ACD141719}"/>
              </a:ext>
            </a:extLst>
          </p:cNvPr>
          <p:cNvSpPr txBox="1"/>
          <p:nvPr/>
        </p:nvSpPr>
        <p:spPr>
          <a:xfrm>
            <a:off x="7717849" y="4454117"/>
            <a:ext cx="138600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3</a:t>
            </a:r>
            <a:r>
              <a:rPr kumimoji="0" lang="en-US" altLang="ko-KR" sz="1500" b="1" i="0" u="none" strike="noStrike" kern="1200" cap="none" spc="0" normalizeH="0" baseline="3000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rd</a:t>
            </a:r>
            <a:r>
              <a:rPr kumimoji="0" lang="en-US" altLang="ko-KR"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DRAFT of WP2025</a:t>
            </a:r>
            <a:endParaRPr kumimoji="0" lang="ko-KR" altLang="en-US"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22" name="TextBox 21">
            <a:extLst>
              <a:ext uri="{FF2B5EF4-FFF2-40B4-BE49-F238E27FC236}">
                <a16:creationId xmlns:a16="http://schemas.microsoft.com/office/drawing/2014/main" id="{ACD00611-C2A0-A366-F966-74F93AF950E0}"/>
              </a:ext>
            </a:extLst>
          </p:cNvPr>
          <p:cNvSpPr txBox="1"/>
          <p:nvPr/>
        </p:nvSpPr>
        <p:spPr>
          <a:xfrm>
            <a:off x="7680842" y="4092802"/>
            <a:ext cx="14866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all"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November</a:t>
            </a:r>
            <a:endParaRPr kumimoji="0" lang="ko-KR" altLang="en-US" sz="1600" b="1" i="0" u="none" strike="noStrike" kern="1200" cap="all" spc="0" normalizeH="0" baseline="0" noProof="0" dirty="0">
              <a:ln>
                <a:noFill/>
              </a:ln>
              <a:solidFill>
                <a:srgbClr val="7030A0"/>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23" name="자유형: 도형 1214">
            <a:extLst>
              <a:ext uri="{FF2B5EF4-FFF2-40B4-BE49-F238E27FC236}">
                <a16:creationId xmlns:a16="http://schemas.microsoft.com/office/drawing/2014/main" id="{440CA7CB-B704-5F1F-66F3-E7B0017903CA}"/>
              </a:ext>
            </a:extLst>
          </p:cNvPr>
          <p:cNvSpPr/>
          <p:nvPr/>
        </p:nvSpPr>
        <p:spPr>
          <a:xfrm>
            <a:off x="8191813" y="3273212"/>
            <a:ext cx="438074" cy="756905"/>
          </a:xfrm>
          <a:custGeom>
            <a:avLst/>
            <a:gdLst>
              <a:gd name="connsiteX0" fmla="*/ 249484 w 504511"/>
              <a:gd name="connsiteY0" fmla="*/ 871696 h 871695"/>
              <a:gd name="connsiteX1" fmla="*/ 57979 w 504511"/>
              <a:gd name="connsiteY1" fmla="*/ 433575 h 871695"/>
              <a:gd name="connsiteX2" fmla="*/ 3 w 504511"/>
              <a:gd name="connsiteY2" fmla="*/ 253286 h 871695"/>
              <a:gd name="connsiteX3" fmla="*/ 233266 w 504511"/>
              <a:gd name="connsiteY3" fmla="*/ 649 h 871695"/>
              <a:gd name="connsiteX4" fmla="*/ 502024 w 504511"/>
              <a:gd name="connsiteY4" fmla="*/ 218083 h 871695"/>
              <a:gd name="connsiteX5" fmla="*/ 473618 w 504511"/>
              <a:gd name="connsiteY5" fmla="*/ 377881 h 871695"/>
              <a:gd name="connsiteX6" fmla="*/ 401027 w 504511"/>
              <a:gd name="connsiteY6" fmla="*/ 514858 h 871695"/>
              <a:gd name="connsiteX7" fmla="*/ 258272 w 504511"/>
              <a:gd name="connsiteY7" fmla="*/ 856012 h 871695"/>
              <a:gd name="connsiteX8" fmla="*/ 254776 w 504511"/>
              <a:gd name="connsiteY8" fmla="*/ 867520 h 871695"/>
              <a:gd name="connsiteX9" fmla="*/ 249484 w 504511"/>
              <a:gd name="connsiteY9" fmla="*/ 871696 h 871695"/>
              <a:gd name="connsiteX10" fmla="*/ 341546 w 504511"/>
              <a:gd name="connsiteY10" fmla="*/ 252364 h 871695"/>
              <a:gd name="connsiteX11" fmla="*/ 252543 w 504511"/>
              <a:gd name="connsiteY11" fmla="*/ 162875 h 871695"/>
              <a:gd name="connsiteX12" fmla="*/ 161937 w 504511"/>
              <a:gd name="connsiteY12" fmla="*/ 251538 h 871695"/>
              <a:gd name="connsiteX13" fmla="*/ 252931 w 504511"/>
              <a:gd name="connsiteY13" fmla="*/ 342095 h 871695"/>
              <a:gd name="connsiteX14" fmla="*/ 341546 w 504511"/>
              <a:gd name="connsiteY14" fmla="*/ 252364 h 8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11" h="871695">
                <a:moveTo>
                  <a:pt x="249484" y="871696"/>
                </a:moveTo>
                <a:cubicBezTo>
                  <a:pt x="211125" y="713986"/>
                  <a:pt x="137805" y="572445"/>
                  <a:pt x="57979" y="433575"/>
                </a:cubicBezTo>
                <a:cubicBezTo>
                  <a:pt x="26029" y="378027"/>
                  <a:pt x="343" y="319517"/>
                  <a:pt x="3" y="253286"/>
                </a:cubicBezTo>
                <a:cubicBezTo>
                  <a:pt x="-628" y="121408"/>
                  <a:pt x="102165" y="9972"/>
                  <a:pt x="233266" y="649"/>
                </a:cubicBezTo>
                <a:cubicBezTo>
                  <a:pt x="366747" y="-8819"/>
                  <a:pt x="483087" y="86302"/>
                  <a:pt x="502024" y="218083"/>
                </a:cubicBezTo>
                <a:cubicBezTo>
                  <a:pt x="510230" y="275137"/>
                  <a:pt x="497459" y="327723"/>
                  <a:pt x="473618" y="377881"/>
                </a:cubicBezTo>
                <a:cubicBezTo>
                  <a:pt x="451477" y="424543"/>
                  <a:pt x="426616" y="469992"/>
                  <a:pt x="401027" y="514858"/>
                </a:cubicBezTo>
                <a:cubicBezTo>
                  <a:pt x="339410" y="622798"/>
                  <a:pt x="291776" y="736419"/>
                  <a:pt x="258272" y="856012"/>
                </a:cubicBezTo>
                <a:cubicBezTo>
                  <a:pt x="257204" y="859848"/>
                  <a:pt x="256233" y="863781"/>
                  <a:pt x="254776" y="867520"/>
                </a:cubicBezTo>
                <a:cubicBezTo>
                  <a:pt x="254339" y="868782"/>
                  <a:pt x="252446" y="869511"/>
                  <a:pt x="249484" y="871696"/>
                </a:cubicBezTo>
                <a:close/>
                <a:moveTo>
                  <a:pt x="341546" y="252364"/>
                </a:moveTo>
                <a:cubicBezTo>
                  <a:pt x="341449" y="202642"/>
                  <a:pt x="302070" y="163069"/>
                  <a:pt x="252543" y="162875"/>
                </a:cubicBezTo>
                <a:cubicBezTo>
                  <a:pt x="203453" y="162729"/>
                  <a:pt x="162763" y="202497"/>
                  <a:pt x="161937" y="251538"/>
                </a:cubicBezTo>
                <a:cubicBezTo>
                  <a:pt x="161112" y="301065"/>
                  <a:pt x="202724" y="342484"/>
                  <a:pt x="252931" y="342095"/>
                </a:cubicBezTo>
                <a:cubicBezTo>
                  <a:pt x="302701" y="341755"/>
                  <a:pt x="341643" y="302328"/>
                  <a:pt x="341546" y="252364"/>
                </a:cubicBezTo>
                <a:close/>
              </a:path>
            </a:pathLst>
          </a:custGeom>
          <a:solidFill>
            <a:srgbClr val="7030A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ptos" panose="02110004020202020204"/>
              <a:ea typeface="맑은 고딕" panose="020B0503020000020004" pitchFamily="34" charset="-127"/>
              <a:cs typeface="+mn-cs"/>
            </a:endParaRPr>
          </a:p>
        </p:txBody>
      </p:sp>
      <p:sp>
        <p:nvSpPr>
          <p:cNvPr id="24" name="TextBox 23">
            <a:extLst>
              <a:ext uri="{FF2B5EF4-FFF2-40B4-BE49-F238E27FC236}">
                <a16:creationId xmlns:a16="http://schemas.microsoft.com/office/drawing/2014/main" id="{93A0354C-61FD-23F1-F023-422C421BCF6D}"/>
              </a:ext>
            </a:extLst>
          </p:cNvPr>
          <p:cNvSpPr txBox="1"/>
          <p:nvPr/>
        </p:nvSpPr>
        <p:spPr>
          <a:xfrm>
            <a:off x="10493378" y="4061735"/>
            <a:ext cx="8721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all"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2025</a:t>
            </a:r>
            <a:endParaRPr kumimoji="0" lang="ko-KR" altLang="en-US" sz="1600" b="1" i="0" u="none" strike="noStrike" kern="1200" cap="all" spc="0" normalizeH="0" baseline="0" noProof="0" dirty="0">
              <a:ln>
                <a:noFill/>
              </a:ln>
              <a:solidFill>
                <a:srgbClr val="C00000"/>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25" name="TextBox 24">
            <a:extLst>
              <a:ext uri="{FF2B5EF4-FFF2-40B4-BE49-F238E27FC236}">
                <a16:creationId xmlns:a16="http://schemas.microsoft.com/office/drawing/2014/main" id="{8343B8DA-A180-9DDA-BD28-2896097B6E0C}"/>
              </a:ext>
            </a:extLst>
          </p:cNvPr>
          <p:cNvSpPr txBox="1"/>
          <p:nvPr/>
        </p:nvSpPr>
        <p:spPr>
          <a:xfrm>
            <a:off x="9764044" y="4803172"/>
            <a:ext cx="217551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Adoption of the work programme 2025</a:t>
            </a:r>
            <a:endParaRPr kumimoji="0" lang="ko-KR" altLang="en-US" sz="15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26" name="TextBox 25">
            <a:extLst>
              <a:ext uri="{FF2B5EF4-FFF2-40B4-BE49-F238E27FC236}">
                <a16:creationId xmlns:a16="http://schemas.microsoft.com/office/drawing/2014/main" id="{BF709AF6-1117-B9D5-735D-895B7C58FDA6}"/>
              </a:ext>
            </a:extLst>
          </p:cNvPr>
          <p:cNvSpPr txBox="1"/>
          <p:nvPr/>
        </p:nvSpPr>
        <p:spPr>
          <a:xfrm>
            <a:off x="9871785" y="4326551"/>
            <a:ext cx="211538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ko-KR" sz="15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APRIL</a:t>
            </a:r>
            <a:endParaRPr kumimoji="0" lang="ko-KR" altLang="en-US" sz="1500" b="1" i="0" u="none" strike="noStrike" kern="1200" cap="none" spc="0" normalizeH="0" baseline="0" noProof="0" dirty="0">
              <a:ln>
                <a:noFill/>
              </a:ln>
              <a:solidFill>
                <a:srgbClr val="C00000"/>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27" name="자유형: 도형 1207">
            <a:extLst>
              <a:ext uri="{FF2B5EF4-FFF2-40B4-BE49-F238E27FC236}">
                <a16:creationId xmlns:a16="http://schemas.microsoft.com/office/drawing/2014/main" id="{4644BD6A-526F-0649-DCB0-3F8D7E7913EA}"/>
              </a:ext>
            </a:extLst>
          </p:cNvPr>
          <p:cNvSpPr/>
          <p:nvPr/>
        </p:nvSpPr>
        <p:spPr>
          <a:xfrm>
            <a:off x="10710439" y="3183354"/>
            <a:ext cx="438074" cy="756905"/>
          </a:xfrm>
          <a:custGeom>
            <a:avLst/>
            <a:gdLst>
              <a:gd name="connsiteX0" fmla="*/ 249484 w 504511"/>
              <a:gd name="connsiteY0" fmla="*/ 871696 h 871695"/>
              <a:gd name="connsiteX1" fmla="*/ 57979 w 504511"/>
              <a:gd name="connsiteY1" fmla="*/ 433575 h 871695"/>
              <a:gd name="connsiteX2" fmla="*/ 3 w 504511"/>
              <a:gd name="connsiteY2" fmla="*/ 253286 h 871695"/>
              <a:gd name="connsiteX3" fmla="*/ 233266 w 504511"/>
              <a:gd name="connsiteY3" fmla="*/ 649 h 871695"/>
              <a:gd name="connsiteX4" fmla="*/ 502024 w 504511"/>
              <a:gd name="connsiteY4" fmla="*/ 218083 h 871695"/>
              <a:gd name="connsiteX5" fmla="*/ 473618 w 504511"/>
              <a:gd name="connsiteY5" fmla="*/ 377881 h 871695"/>
              <a:gd name="connsiteX6" fmla="*/ 401027 w 504511"/>
              <a:gd name="connsiteY6" fmla="*/ 514858 h 871695"/>
              <a:gd name="connsiteX7" fmla="*/ 258272 w 504511"/>
              <a:gd name="connsiteY7" fmla="*/ 856012 h 871695"/>
              <a:gd name="connsiteX8" fmla="*/ 254776 w 504511"/>
              <a:gd name="connsiteY8" fmla="*/ 867520 h 871695"/>
              <a:gd name="connsiteX9" fmla="*/ 249484 w 504511"/>
              <a:gd name="connsiteY9" fmla="*/ 871696 h 871695"/>
              <a:gd name="connsiteX10" fmla="*/ 341546 w 504511"/>
              <a:gd name="connsiteY10" fmla="*/ 252364 h 871695"/>
              <a:gd name="connsiteX11" fmla="*/ 252543 w 504511"/>
              <a:gd name="connsiteY11" fmla="*/ 162875 h 871695"/>
              <a:gd name="connsiteX12" fmla="*/ 161937 w 504511"/>
              <a:gd name="connsiteY12" fmla="*/ 251538 h 871695"/>
              <a:gd name="connsiteX13" fmla="*/ 252931 w 504511"/>
              <a:gd name="connsiteY13" fmla="*/ 342095 h 871695"/>
              <a:gd name="connsiteX14" fmla="*/ 341546 w 504511"/>
              <a:gd name="connsiteY14" fmla="*/ 252364 h 8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11" h="871695">
                <a:moveTo>
                  <a:pt x="249484" y="871696"/>
                </a:moveTo>
                <a:cubicBezTo>
                  <a:pt x="211125" y="713986"/>
                  <a:pt x="137805" y="572445"/>
                  <a:pt x="57979" y="433575"/>
                </a:cubicBezTo>
                <a:cubicBezTo>
                  <a:pt x="26029" y="378027"/>
                  <a:pt x="343" y="319517"/>
                  <a:pt x="3" y="253286"/>
                </a:cubicBezTo>
                <a:cubicBezTo>
                  <a:pt x="-628" y="121408"/>
                  <a:pt x="102165" y="9972"/>
                  <a:pt x="233266" y="649"/>
                </a:cubicBezTo>
                <a:cubicBezTo>
                  <a:pt x="366747" y="-8819"/>
                  <a:pt x="483087" y="86302"/>
                  <a:pt x="502024" y="218083"/>
                </a:cubicBezTo>
                <a:cubicBezTo>
                  <a:pt x="510230" y="275137"/>
                  <a:pt x="497459" y="327723"/>
                  <a:pt x="473618" y="377881"/>
                </a:cubicBezTo>
                <a:cubicBezTo>
                  <a:pt x="451477" y="424543"/>
                  <a:pt x="426616" y="469992"/>
                  <a:pt x="401027" y="514858"/>
                </a:cubicBezTo>
                <a:cubicBezTo>
                  <a:pt x="339410" y="622798"/>
                  <a:pt x="291776" y="736419"/>
                  <a:pt x="258272" y="856012"/>
                </a:cubicBezTo>
                <a:cubicBezTo>
                  <a:pt x="257204" y="859848"/>
                  <a:pt x="256233" y="863781"/>
                  <a:pt x="254776" y="867520"/>
                </a:cubicBezTo>
                <a:cubicBezTo>
                  <a:pt x="254339" y="868782"/>
                  <a:pt x="252446" y="869511"/>
                  <a:pt x="249484" y="871696"/>
                </a:cubicBezTo>
                <a:close/>
                <a:moveTo>
                  <a:pt x="341546" y="252364"/>
                </a:moveTo>
                <a:cubicBezTo>
                  <a:pt x="341449" y="202642"/>
                  <a:pt x="302070" y="163069"/>
                  <a:pt x="252543" y="162875"/>
                </a:cubicBezTo>
                <a:cubicBezTo>
                  <a:pt x="203453" y="162729"/>
                  <a:pt x="162763" y="202497"/>
                  <a:pt x="161937" y="251538"/>
                </a:cubicBezTo>
                <a:cubicBezTo>
                  <a:pt x="161112" y="301065"/>
                  <a:pt x="202724" y="342484"/>
                  <a:pt x="252931" y="342095"/>
                </a:cubicBezTo>
                <a:cubicBezTo>
                  <a:pt x="302701" y="341755"/>
                  <a:pt x="341643" y="302328"/>
                  <a:pt x="341546" y="252364"/>
                </a:cubicBezTo>
                <a:close/>
              </a:path>
            </a:pathLst>
          </a:custGeom>
          <a:solidFill>
            <a:srgbClr val="C0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ptos" panose="02110004020202020204"/>
              <a:ea typeface="맑은 고딕" panose="020B0503020000020004" pitchFamily="34" charset="-127"/>
              <a:cs typeface="+mn-cs"/>
            </a:endParaRPr>
          </a:p>
        </p:txBody>
      </p:sp>
      <p:sp>
        <p:nvSpPr>
          <p:cNvPr id="28" name="TextBox 27">
            <a:extLst>
              <a:ext uri="{FF2B5EF4-FFF2-40B4-BE49-F238E27FC236}">
                <a16:creationId xmlns:a16="http://schemas.microsoft.com/office/drawing/2014/main" id="{16565FE9-A22A-8474-5DF4-C68039541EC0}"/>
              </a:ext>
            </a:extLst>
          </p:cNvPr>
          <p:cNvSpPr txBox="1"/>
          <p:nvPr/>
        </p:nvSpPr>
        <p:spPr>
          <a:xfrm>
            <a:off x="8457782" y="2096383"/>
            <a:ext cx="2360419"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Procedural steps towards adoption of work programme </a:t>
            </a:r>
          </a:p>
        </p:txBody>
      </p:sp>
      <p:sp>
        <p:nvSpPr>
          <p:cNvPr id="29" name="TextBox 28">
            <a:extLst>
              <a:ext uri="{FF2B5EF4-FFF2-40B4-BE49-F238E27FC236}">
                <a16:creationId xmlns:a16="http://schemas.microsoft.com/office/drawing/2014/main" id="{08F63924-16B2-9475-C2A7-F1F687E22FCA}"/>
              </a:ext>
            </a:extLst>
          </p:cNvPr>
          <p:cNvSpPr txBox="1"/>
          <p:nvPr/>
        </p:nvSpPr>
        <p:spPr>
          <a:xfrm>
            <a:off x="8966288" y="1727361"/>
            <a:ext cx="12495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Q1 2025</a:t>
            </a:r>
            <a:endParaRPr kumimoji="0" lang="ko-KR" altLang="en-US" sz="1600" b="1" i="0" u="none" strike="noStrike" kern="1200" cap="none" spc="0" normalizeH="0" baseline="0" noProof="0" dirty="0">
              <a:ln>
                <a:noFill/>
              </a:ln>
              <a:solidFill>
                <a:srgbClr val="C00000"/>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cxnSp>
        <p:nvCxnSpPr>
          <p:cNvPr id="30" name="Straight Connector 1">
            <a:extLst>
              <a:ext uri="{FF2B5EF4-FFF2-40B4-BE49-F238E27FC236}">
                <a16:creationId xmlns:a16="http://schemas.microsoft.com/office/drawing/2014/main" id="{62A729AF-1361-438E-6D84-6A927E9A5CCB}"/>
              </a:ext>
            </a:extLst>
          </p:cNvPr>
          <p:cNvCxnSpPr>
            <a:cxnSpLocks/>
          </p:cNvCxnSpPr>
          <p:nvPr/>
        </p:nvCxnSpPr>
        <p:spPr>
          <a:xfrm>
            <a:off x="9643171" y="2981084"/>
            <a:ext cx="0" cy="65479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1">
            <a:extLst>
              <a:ext uri="{FF2B5EF4-FFF2-40B4-BE49-F238E27FC236}">
                <a16:creationId xmlns:a16="http://schemas.microsoft.com/office/drawing/2014/main" id="{47EFFD6D-C861-4585-FC04-703B01A52BFD}"/>
              </a:ext>
            </a:extLst>
          </p:cNvPr>
          <p:cNvCxnSpPr>
            <a:cxnSpLocks/>
            <a:stCxn id="32" idx="2"/>
          </p:cNvCxnSpPr>
          <p:nvPr/>
        </p:nvCxnSpPr>
        <p:spPr>
          <a:xfrm flipH="1">
            <a:off x="4201279" y="2865024"/>
            <a:ext cx="1" cy="57707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93AAFB-8F61-F6FF-75F2-850512CA9EAE}"/>
              </a:ext>
            </a:extLst>
          </p:cNvPr>
          <p:cNvSpPr txBox="1"/>
          <p:nvPr/>
        </p:nvSpPr>
        <p:spPr>
          <a:xfrm>
            <a:off x="2932367" y="2080194"/>
            <a:ext cx="253782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Finalisation of draft work programme</a:t>
            </a:r>
          </a:p>
        </p:txBody>
      </p:sp>
      <p:sp>
        <p:nvSpPr>
          <p:cNvPr id="33" name="TextBox 32">
            <a:extLst>
              <a:ext uri="{FF2B5EF4-FFF2-40B4-BE49-F238E27FC236}">
                <a16:creationId xmlns:a16="http://schemas.microsoft.com/office/drawing/2014/main" id="{6136103F-4539-6C43-B305-3A872D676C82}"/>
              </a:ext>
            </a:extLst>
          </p:cNvPr>
          <p:cNvSpPr txBox="1"/>
          <p:nvPr/>
        </p:nvSpPr>
        <p:spPr>
          <a:xfrm>
            <a:off x="3233016" y="1669339"/>
            <a:ext cx="19365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E97132"/>
                </a:solidFill>
                <a:effectLst/>
                <a:uLnTx/>
                <a:uFillTx/>
                <a:latin typeface="Verdana" panose="020B0604030504040204" pitchFamily="34" charset="0"/>
                <a:ea typeface="Verdana" panose="020B0604030504040204" pitchFamily="34" charset="0"/>
                <a:cs typeface="Verdana" panose="020B0604030504040204" pitchFamily="34" charset="0"/>
              </a:rPr>
              <a:t>Q4 2024</a:t>
            </a:r>
            <a:endParaRPr kumimoji="0" lang="ko-KR" altLang="en-US" sz="1600" b="1" i="0" u="none" strike="noStrike" kern="1200" cap="none" spc="0" normalizeH="0" baseline="0" noProof="0" dirty="0">
              <a:ln>
                <a:noFill/>
              </a:ln>
              <a:solidFill>
                <a:srgbClr val="E97132"/>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34" name="Oval 33">
            <a:extLst>
              <a:ext uri="{FF2B5EF4-FFF2-40B4-BE49-F238E27FC236}">
                <a16:creationId xmlns:a16="http://schemas.microsoft.com/office/drawing/2014/main" id="{BA778CEB-DD09-8CAC-75FF-21277262962E}"/>
              </a:ext>
            </a:extLst>
          </p:cNvPr>
          <p:cNvSpPr/>
          <p:nvPr/>
        </p:nvSpPr>
        <p:spPr>
          <a:xfrm>
            <a:off x="4097304" y="3486354"/>
            <a:ext cx="207953" cy="207953"/>
          </a:xfrm>
          <a:prstGeom prst="ellipse">
            <a:avLst/>
          </a:prstGeom>
          <a:solidFill>
            <a:srgbClr val="00206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Oval 34">
            <a:extLst>
              <a:ext uri="{FF2B5EF4-FFF2-40B4-BE49-F238E27FC236}">
                <a16:creationId xmlns:a16="http://schemas.microsoft.com/office/drawing/2014/main" id="{C41FFB5E-CA20-A863-3946-523125CF5250}"/>
              </a:ext>
            </a:extLst>
          </p:cNvPr>
          <p:cNvSpPr/>
          <p:nvPr/>
        </p:nvSpPr>
        <p:spPr>
          <a:xfrm>
            <a:off x="9538790" y="3512891"/>
            <a:ext cx="207953" cy="207953"/>
          </a:xfrm>
          <a:prstGeom prst="ellipse">
            <a:avLst/>
          </a:prstGeom>
          <a:solidFill>
            <a:srgbClr val="00206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Oval 37">
            <a:extLst>
              <a:ext uri="{FF2B5EF4-FFF2-40B4-BE49-F238E27FC236}">
                <a16:creationId xmlns:a16="http://schemas.microsoft.com/office/drawing/2014/main" id="{DA1E6D68-8382-B872-D764-316015565FD7}"/>
              </a:ext>
            </a:extLst>
          </p:cNvPr>
          <p:cNvSpPr/>
          <p:nvPr/>
        </p:nvSpPr>
        <p:spPr>
          <a:xfrm>
            <a:off x="8481054" y="1285743"/>
            <a:ext cx="2324233" cy="289325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979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A275-1B0C-707C-F434-E00CFC8F2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0F9C4-D5CA-2B26-8A78-41AD872398E9}"/>
              </a:ext>
            </a:extLst>
          </p:cNvPr>
          <p:cNvSpPr>
            <a:spLocks noGrp="1"/>
          </p:cNvSpPr>
          <p:nvPr>
            <p:ph type="title"/>
          </p:nvPr>
        </p:nvSpPr>
        <p:spPr>
          <a:xfrm>
            <a:off x="1263884" y="167425"/>
            <a:ext cx="9660589" cy="742197"/>
          </a:xfrm>
        </p:spPr>
        <p:txBody>
          <a:bodyPr>
            <a:normAutofit/>
          </a:bodyPr>
          <a:lstStyle/>
          <a:p>
            <a:pPr algn="ctr"/>
            <a:r>
              <a:rPr lang="lv-LV" sz="2800" b="1" cap="all" noProof="0"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ES R&amp;I prioritātes viedo materiālu jomā</a:t>
            </a:r>
            <a:endParaRPr lang="lv-LV" sz="2800" cap="all" noProof="0"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A29EC0F-18A5-C6C4-C9E8-3B374E9DEBFB}"/>
              </a:ext>
            </a:extLst>
          </p:cNvPr>
          <p:cNvSpPr txBox="1"/>
          <p:nvPr/>
        </p:nvSpPr>
        <p:spPr>
          <a:xfrm>
            <a:off x="4309174" y="5074160"/>
            <a:ext cx="3287212" cy="492443"/>
          </a:xfrm>
          <a:prstGeom prst="rect">
            <a:avLst/>
          </a:prstGeom>
          <a:noFill/>
        </p:spPr>
        <p:txBody>
          <a:bodyPr wrap="square">
            <a:spAutoFit/>
          </a:bodyPr>
          <a:lstStyle/>
          <a:p>
            <a:pPr algn="ctr"/>
            <a:r>
              <a:rPr lang="en-US" sz="1300" b="1" dirty="0">
                <a:latin typeface="Verdana" panose="020B0604030504040204" pitchFamily="34" charset="0"/>
                <a:ea typeface="Verdana" panose="020B0604030504040204" pitchFamily="34" charset="0"/>
                <a:cs typeface="Verdana" panose="020B0604030504040204" pitchFamily="34" charset="0"/>
                <a:hlinkClick r:id="rId2"/>
              </a:rPr>
              <a:t>Advanced Materials for Industrial Leadership</a:t>
            </a:r>
            <a:r>
              <a:rPr lang="en-US" sz="1300" b="1" dirty="0">
                <a:latin typeface="Verdana" panose="020B0604030504040204" pitchFamily="34" charset="0"/>
                <a:ea typeface="Verdana" panose="020B0604030504040204" pitchFamily="34" charset="0"/>
                <a:cs typeface="Verdana" panose="020B0604030504040204" pitchFamily="34" charset="0"/>
              </a:rPr>
              <a:t> </a:t>
            </a:r>
          </a:p>
        </p:txBody>
      </p:sp>
      <p:grpSp>
        <p:nvGrpSpPr>
          <p:cNvPr id="6" name="Group 5">
            <a:extLst>
              <a:ext uri="{FF2B5EF4-FFF2-40B4-BE49-F238E27FC236}">
                <a16:creationId xmlns:a16="http://schemas.microsoft.com/office/drawing/2014/main" id="{F7E6596D-0958-407C-B75E-D5F5E21A4A5F}"/>
              </a:ext>
            </a:extLst>
          </p:cNvPr>
          <p:cNvGrpSpPr/>
          <p:nvPr/>
        </p:nvGrpSpPr>
        <p:grpSpPr>
          <a:xfrm>
            <a:off x="4104823" y="1234683"/>
            <a:ext cx="3505307" cy="3379769"/>
            <a:chOff x="3790158" y="1123158"/>
            <a:chExt cx="4611685" cy="4611684"/>
          </a:xfrm>
        </p:grpSpPr>
        <p:sp>
          <p:nvSpPr>
            <p:cNvPr id="7" name="Freeform: Shape 18">
              <a:extLst>
                <a:ext uri="{FF2B5EF4-FFF2-40B4-BE49-F238E27FC236}">
                  <a16:creationId xmlns:a16="http://schemas.microsoft.com/office/drawing/2014/main" id="{2A3FD184-1745-7B1E-4DED-6FF9AB5D9FC2}"/>
                </a:ext>
              </a:extLst>
            </p:cNvPr>
            <p:cNvSpPr/>
            <p:nvPr/>
          </p:nvSpPr>
          <p:spPr>
            <a:xfrm>
              <a:off x="3790158" y="1123158"/>
              <a:ext cx="1537228" cy="3074456"/>
            </a:xfrm>
            <a:custGeom>
              <a:avLst/>
              <a:gdLst>
                <a:gd name="connsiteX0" fmla="*/ 1537228 w 1537228"/>
                <a:gd name="connsiteY0" fmla="*/ 0 h 3074456"/>
                <a:gd name="connsiteX1" fmla="*/ 1537228 w 1537228"/>
                <a:gd name="connsiteY1" fmla="*/ 1537228 h 3074456"/>
                <a:gd name="connsiteX2" fmla="*/ 1537228 w 1537228"/>
                <a:gd name="connsiteY2" fmla="*/ 3074456 h 3074456"/>
                <a:gd name="connsiteX3" fmla="*/ 0 w 1537228"/>
                <a:gd name="connsiteY3" fmla="*/ 3074456 h 3074456"/>
                <a:gd name="connsiteX4" fmla="*/ 0 w 1537228"/>
                <a:gd name="connsiteY4" fmla="*/ 1537228 h 307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28" h="3074456">
                  <a:moveTo>
                    <a:pt x="1537228" y="0"/>
                  </a:moveTo>
                  <a:lnTo>
                    <a:pt x="1537228" y="1537228"/>
                  </a:lnTo>
                  <a:lnTo>
                    <a:pt x="1537228" y="3074456"/>
                  </a:lnTo>
                  <a:lnTo>
                    <a:pt x="0" y="3074456"/>
                  </a:lnTo>
                  <a:lnTo>
                    <a:pt x="0" y="1537228"/>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19">
              <a:extLst>
                <a:ext uri="{FF2B5EF4-FFF2-40B4-BE49-F238E27FC236}">
                  <a16:creationId xmlns:a16="http://schemas.microsoft.com/office/drawing/2014/main" id="{6C15873C-D874-3E0B-25A8-D7878E75A476}"/>
                </a:ext>
              </a:extLst>
            </p:cNvPr>
            <p:cNvSpPr/>
            <p:nvPr/>
          </p:nvSpPr>
          <p:spPr>
            <a:xfrm>
              <a:off x="3790158" y="4197614"/>
              <a:ext cx="3074456" cy="1537228"/>
            </a:xfrm>
            <a:custGeom>
              <a:avLst/>
              <a:gdLst>
                <a:gd name="connsiteX0" fmla="*/ 0 w 3074456"/>
                <a:gd name="connsiteY0" fmla="*/ 0 h 1537228"/>
                <a:gd name="connsiteX1" fmla="*/ 1537228 w 3074456"/>
                <a:gd name="connsiteY1" fmla="*/ 0 h 1537228"/>
                <a:gd name="connsiteX2" fmla="*/ 3074456 w 3074456"/>
                <a:gd name="connsiteY2" fmla="*/ 0 h 1537228"/>
                <a:gd name="connsiteX3" fmla="*/ 3074456 w 3074456"/>
                <a:gd name="connsiteY3" fmla="*/ 1537228 h 1537228"/>
                <a:gd name="connsiteX4" fmla="*/ 1537228 w 3074456"/>
                <a:gd name="connsiteY4" fmla="*/ 1537228 h 153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456" h="1537228">
                  <a:moveTo>
                    <a:pt x="0" y="0"/>
                  </a:moveTo>
                  <a:lnTo>
                    <a:pt x="1537228" y="0"/>
                  </a:lnTo>
                  <a:lnTo>
                    <a:pt x="3074456" y="0"/>
                  </a:lnTo>
                  <a:lnTo>
                    <a:pt x="3074456" y="1537228"/>
                  </a:lnTo>
                  <a:lnTo>
                    <a:pt x="1537228" y="1537228"/>
                  </a:lnTo>
                  <a:close/>
                </a:path>
              </a:pathLst>
            </a:custGeom>
            <a:solidFill>
              <a:srgbClr val="01036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20">
              <a:extLst>
                <a:ext uri="{FF2B5EF4-FFF2-40B4-BE49-F238E27FC236}">
                  <a16:creationId xmlns:a16="http://schemas.microsoft.com/office/drawing/2014/main" id="{9865D13A-6306-B5B5-714B-963900BD9C89}"/>
                </a:ext>
              </a:extLst>
            </p:cNvPr>
            <p:cNvSpPr/>
            <p:nvPr/>
          </p:nvSpPr>
          <p:spPr>
            <a:xfrm>
              <a:off x="5327386" y="1123158"/>
              <a:ext cx="3074456" cy="1537228"/>
            </a:xfrm>
            <a:custGeom>
              <a:avLst/>
              <a:gdLst>
                <a:gd name="connsiteX0" fmla="*/ 0 w 3074456"/>
                <a:gd name="connsiteY0" fmla="*/ 0 h 1537228"/>
                <a:gd name="connsiteX1" fmla="*/ 1537228 w 3074456"/>
                <a:gd name="connsiteY1" fmla="*/ 0 h 1537228"/>
                <a:gd name="connsiteX2" fmla="*/ 3074456 w 3074456"/>
                <a:gd name="connsiteY2" fmla="*/ 1537228 h 1537228"/>
                <a:gd name="connsiteX3" fmla="*/ 1537228 w 3074456"/>
                <a:gd name="connsiteY3" fmla="*/ 1537228 h 1537228"/>
                <a:gd name="connsiteX4" fmla="*/ 0 w 3074456"/>
                <a:gd name="connsiteY4" fmla="*/ 1537228 h 153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456" h="1537228">
                  <a:moveTo>
                    <a:pt x="0" y="0"/>
                  </a:moveTo>
                  <a:lnTo>
                    <a:pt x="1537228" y="0"/>
                  </a:lnTo>
                  <a:lnTo>
                    <a:pt x="3074456" y="1537228"/>
                  </a:lnTo>
                  <a:lnTo>
                    <a:pt x="1537228" y="1537228"/>
                  </a:lnTo>
                  <a:lnTo>
                    <a:pt x="0" y="15372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21">
              <a:extLst>
                <a:ext uri="{FF2B5EF4-FFF2-40B4-BE49-F238E27FC236}">
                  <a16:creationId xmlns:a16="http://schemas.microsoft.com/office/drawing/2014/main" id="{63D47E73-AD2D-BABD-AC14-1301B320B2F4}"/>
                </a:ext>
              </a:extLst>
            </p:cNvPr>
            <p:cNvSpPr/>
            <p:nvPr/>
          </p:nvSpPr>
          <p:spPr>
            <a:xfrm>
              <a:off x="6864614" y="2660386"/>
              <a:ext cx="1537228" cy="3074456"/>
            </a:xfrm>
            <a:custGeom>
              <a:avLst/>
              <a:gdLst>
                <a:gd name="connsiteX0" fmla="*/ 0 w 1537228"/>
                <a:gd name="connsiteY0" fmla="*/ 0 h 3074456"/>
                <a:gd name="connsiteX1" fmla="*/ 1537228 w 1537228"/>
                <a:gd name="connsiteY1" fmla="*/ 0 h 3074456"/>
                <a:gd name="connsiteX2" fmla="*/ 1537228 w 1537228"/>
                <a:gd name="connsiteY2" fmla="*/ 1537228 h 3074456"/>
                <a:gd name="connsiteX3" fmla="*/ 0 w 1537228"/>
                <a:gd name="connsiteY3" fmla="*/ 3074456 h 3074456"/>
                <a:gd name="connsiteX4" fmla="*/ 0 w 1537228"/>
                <a:gd name="connsiteY4" fmla="*/ 1537228 h 307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28" h="3074456">
                  <a:moveTo>
                    <a:pt x="0" y="0"/>
                  </a:moveTo>
                  <a:lnTo>
                    <a:pt x="1537228" y="0"/>
                  </a:lnTo>
                  <a:lnTo>
                    <a:pt x="1537228" y="1537228"/>
                  </a:lnTo>
                  <a:lnTo>
                    <a:pt x="0" y="3074456"/>
                  </a:lnTo>
                  <a:lnTo>
                    <a:pt x="0" y="1537228"/>
                  </a:lnTo>
                  <a:close/>
                </a:path>
              </a:pathLst>
            </a:custGeom>
            <a:solidFill>
              <a:srgbClr val="8000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22">
              <a:extLst>
                <a:ext uri="{FF2B5EF4-FFF2-40B4-BE49-F238E27FC236}">
                  <a16:creationId xmlns:a16="http://schemas.microsoft.com/office/drawing/2014/main" id="{1999D7EB-1902-17FE-8CB5-198ADC2E7987}"/>
                </a:ext>
              </a:extLst>
            </p:cNvPr>
            <p:cNvSpPr/>
            <p:nvPr/>
          </p:nvSpPr>
          <p:spPr>
            <a:xfrm>
              <a:off x="5327386" y="1123158"/>
              <a:ext cx="190155" cy="1537228"/>
            </a:xfrm>
            <a:custGeom>
              <a:avLst/>
              <a:gdLst>
                <a:gd name="connsiteX0" fmla="*/ 0 w 3074456"/>
                <a:gd name="connsiteY0" fmla="*/ 0 h 1537228"/>
                <a:gd name="connsiteX1" fmla="*/ 1537228 w 3074456"/>
                <a:gd name="connsiteY1" fmla="*/ 0 h 1537228"/>
                <a:gd name="connsiteX2" fmla="*/ 3074456 w 3074456"/>
                <a:gd name="connsiteY2" fmla="*/ 1537228 h 1537228"/>
                <a:gd name="connsiteX3" fmla="*/ 1537228 w 3074456"/>
                <a:gd name="connsiteY3" fmla="*/ 1537228 h 1537228"/>
                <a:gd name="connsiteX4" fmla="*/ 0 w 3074456"/>
                <a:gd name="connsiteY4" fmla="*/ 1537228 h 1537228"/>
                <a:gd name="connsiteX0" fmla="*/ 0 w 3074456"/>
                <a:gd name="connsiteY0" fmla="*/ 0 h 1537228"/>
                <a:gd name="connsiteX1" fmla="*/ 3074456 w 3074456"/>
                <a:gd name="connsiteY1" fmla="*/ 1537228 h 1537228"/>
                <a:gd name="connsiteX2" fmla="*/ 1537228 w 3074456"/>
                <a:gd name="connsiteY2" fmla="*/ 1537228 h 1537228"/>
                <a:gd name="connsiteX3" fmla="*/ 0 w 3074456"/>
                <a:gd name="connsiteY3" fmla="*/ 1537228 h 1537228"/>
                <a:gd name="connsiteX4" fmla="*/ 0 w 3074456"/>
                <a:gd name="connsiteY4" fmla="*/ 0 h 153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456" h="1537228">
                  <a:moveTo>
                    <a:pt x="0" y="0"/>
                  </a:moveTo>
                  <a:lnTo>
                    <a:pt x="3074456" y="1537228"/>
                  </a:lnTo>
                  <a:lnTo>
                    <a:pt x="1537228" y="1537228"/>
                  </a:lnTo>
                  <a:lnTo>
                    <a:pt x="0" y="1537228"/>
                  </a:lnTo>
                  <a:lnTo>
                    <a:pt x="0" y="0"/>
                  </a:lnTo>
                  <a:close/>
                </a:path>
              </a:pathLst>
            </a:custGeom>
            <a:solidFill>
              <a:srgbClr val="0000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23">
              <a:extLst>
                <a:ext uri="{FF2B5EF4-FFF2-40B4-BE49-F238E27FC236}">
                  <a16:creationId xmlns:a16="http://schemas.microsoft.com/office/drawing/2014/main" id="{EEB32018-1B9C-F424-97E6-804685269AAB}"/>
                </a:ext>
              </a:extLst>
            </p:cNvPr>
            <p:cNvSpPr/>
            <p:nvPr/>
          </p:nvSpPr>
          <p:spPr>
            <a:xfrm rot="16200000">
              <a:off x="4463694" y="3333923"/>
              <a:ext cx="190155" cy="1537228"/>
            </a:xfrm>
            <a:custGeom>
              <a:avLst/>
              <a:gdLst>
                <a:gd name="connsiteX0" fmla="*/ 0 w 3074456"/>
                <a:gd name="connsiteY0" fmla="*/ 0 h 1537228"/>
                <a:gd name="connsiteX1" fmla="*/ 1537228 w 3074456"/>
                <a:gd name="connsiteY1" fmla="*/ 0 h 1537228"/>
                <a:gd name="connsiteX2" fmla="*/ 3074456 w 3074456"/>
                <a:gd name="connsiteY2" fmla="*/ 1537228 h 1537228"/>
                <a:gd name="connsiteX3" fmla="*/ 1537228 w 3074456"/>
                <a:gd name="connsiteY3" fmla="*/ 1537228 h 1537228"/>
                <a:gd name="connsiteX4" fmla="*/ 0 w 3074456"/>
                <a:gd name="connsiteY4" fmla="*/ 1537228 h 1537228"/>
                <a:gd name="connsiteX0" fmla="*/ 0 w 3074456"/>
                <a:gd name="connsiteY0" fmla="*/ 0 h 1537228"/>
                <a:gd name="connsiteX1" fmla="*/ 3074456 w 3074456"/>
                <a:gd name="connsiteY1" fmla="*/ 1537228 h 1537228"/>
                <a:gd name="connsiteX2" fmla="*/ 1537228 w 3074456"/>
                <a:gd name="connsiteY2" fmla="*/ 1537228 h 1537228"/>
                <a:gd name="connsiteX3" fmla="*/ 0 w 3074456"/>
                <a:gd name="connsiteY3" fmla="*/ 1537228 h 1537228"/>
                <a:gd name="connsiteX4" fmla="*/ 0 w 3074456"/>
                <a:gd name="connsiteY4" fmla="*/ 0 h 153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456" h="1537228">
                  <a:moveTo>
                    <a:pt x="0" y="0"/>
                  </a:moveTo>
                  <a:lnTo>
                    <a:pt x="3074456" y="1537228"/>
                  </a:lnTo>
                  <a:lnTo>
                    <a:pt x="1537228" y="1537228"/>
                  </a:lnTo>
                  <a:lnTo>
                    <a:pt x="0" y="1537228"/>
                  </a:lnTo>
                  <a:lnTo>
                    <a:pt x="0" y="0"/>
                  </a:lnTo>
                  <a:close/>
                </a:path>
              </a:pathLst>
            </a:custGeom>
            <a:solidFill>
              <a:srgbClr val="0000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24">
              <a:extLst>
                <a:ext uri="{FF2B5EF4-FFF2-40B4-BE49-F238E27FC236}">
                  <a16:creationId xmlns:a16="http://schemas.microsoft.com/office/drawing/2014/main" id="{205E1F88-21D5-B034-8DAE-BEA340F2A306}"/>
                </a:ext>
              </a:extLst>
            </p:cNvPr>
            <p:cNvSpPr/>
            <p:nvPr/>
          </p:nvSpPr>
          <p:spPr>
            <a:xfrm rot="10800000">
              <a:off x="6674459" y="4197614"/>
              <a:ext cx="190155" cy="1537228"/>
            </a:xfrm>
            <a:custGeom>
              <a:avLst/>
              <a:gdLst>
                <a:gd name="connsiteX0" fmla="*/ 0 w 3074456"/>
                <a:gd name="connsiteY0" fmla="*/ 0 h 1537228"/>
                <a:gd name="connsiteX1" fmla="*/ 1537228 w 3074456"/>
                <a:gd name="connsiteY1" fmla="*/ 0 h 1537228"/>
                <a:gd name="connsiteX2" fmla="*/ 3074456 w 3074456"/>
                <a:gd name="connsiteY2" fmla="*/ 1537228 h 1537228"/>
                <a:gd name="connsiteX3" fmla="*/ 1537228 w 3074456"/>
                <a:gd name="connsiteY3" fmla="*/ 1537228 h 1537228"/>
                <a:gd name="connsiteX4" fmla="*/ 0 w 3074456"/>
                <a:gd name="connsiteY4" fmla="*/ 1537228 h 1537228"/>
                <a:gd name="connsiteX0" fmla="*/ 0 w 3074456"/>
                <a:gd name="connsiteY0" fmla="*/ 0 h 1537228"/>
                <a:gd name="connsiteX1" fmla="*/ 3074456 w 3074456"/>
                <a:gd name="connsiteY1" fmla="*/ 1537228 h 1537228"/>
                <a:gd name="connsiteX2" fmla="*/ 1537228 w 3074456"/>
                <a:gd name="connsiteY2" fmla="*/ 1537228 h 1537228"/>
                <a:gd name="connsiteX3" fmla="*/ 0 w 3074456"/>
                <a:gd name="connsiteY3" fmla="*/ 1537228 h 1537228"/>
                <a:gd name="connsiteX4" fmla="*/ 0 w 3074456"/>
                <a:gd name="connsiteY4" fmla="*/ 0 h 153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456" h="1537228">
                  <a:moveTo>
                    <a:pt x="0" y="0"/>
                  </a:moveTo>
                  <a:lnTo>
                    <a:pt x="3074456" y="1537228"/>
                  </a:lnTo>
                  <a:lnTo>
                    <a:pt x="1537228" y="1537228"/>
                  </a:lnTo>
                  <a:lnTo>
                    <a:pt x="0" y="1537228"/>
                  </a:lnTo>
                  <a:lnTo>
                    <a:pt x="0" y="0"/>
                  </a:lnTo>
                  <a:close/>
                </a:path>
              </a:pathLst>
            </a:custGeom>
            <a:solidFill>
              <a:srgbClr val="0000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25">
              <a:extLst>
                <a:ext uri="{FF2B5EF4-FFF2-40B4-BE49-F238E27FC236}">
                  <a16:creationId xmlns:a16="http://schemas.microsoft.com/office/drawing/2014/main" id="{120DE498-90E9-882D-FB6D-E0D9F0F66DF4}"/>
                </a:ext>
              </a:extLst>
            </p:cNvPr>
            <p:cNvSpPr/>
            <p:nvPr/>
          </p:nvSpPr>
          <p:spPr>
            <a:xfrm rot="5400000">
              <a:off x="7538151" y="1986850"/>
              <a:ext cx="190155" cy="1537228"/>
            </a:xfrm>
            <a:custGeom>
              <a:avLst/>
              <a:gdLst>
                <a:gd name="connsiteX0" fmla="*/ 0 w 3074456"/>
                <a:gd name="connsiteY0" fmla="*/ 0 h 1537228"/>
                <a:gd name="connsiteX1" fmla="*/ 1537228 w 3074456"/>
                <a:gd name="connsiteY1" fmla="*/ 0 h 1537228"/>
                <a:gd name="connsiteX2" fmla="*/ 3074456 w 3074456"/>
                <a:gd name="connsiteY2" fmla="*/ 1537228 h 1537228"/>
                <a:gd name="connsiteX3" fmla="*/ 1537228 w 3074456"/>
                <a:gd name="connsiteY3" fmla="*/ 1537228 h 1537228"/>
                <a:gd name="connsiteX4" fmla="*/ 0 w 3074456"/>
                <a:gd name="connsiteY4" fmla="*/ 1537228 h 1537228"/>
                <a:gd name="connsiteX0" fmla="*/ 0 w 3074456"/>
                <a:gd name="connsiteY0" fmla="*/ 0 h 1537228"/>
                <a:gd name="connsiteX1" fmla="*/ 3074456 w 3074456"/>
                <a:gd name="connsiteY1" fmla="*/ 1537228 h 1537228"/>
                <a:gd name="connsiteX2" fmla="*/ 1537228 w 3074456"/>
                <a:gd name="connsiteY2" fmla="*/ 1537228 h 1537228"/>
                <a:gd name="connsiteX3" fmla="*/ 0 w 3074456"/>
                <a:gd name="connsiteY3" fmla="*/ 1537228 h 1537228"/>
                <a:gd name="connsiteX4" fmla="*/ 0 w 3074456"/>
                <a:gd name="connsiteY4" fmla="*/ 0 h 153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456" h="1537228">
                  <a:moveTo>
                    <a:pt x="0" y="0"/>
                  </a:moveTo>
                  <a:lnTo>
                    <a:pt x="3074456" y="1537228"/>
                  </a:lnTo>
                  <a:lnTo>
                    <a:pt x="1537228" y="1537228"/>
                  </a:lnTo>
                  <a:lnTo>
                    <a:pt x="0" y="1537228"/>
                  </a:lnTo>
                  <a:lnTo>
                    <a:pt x="0" y="0"/>
                  </a:lnTo>
                  <a:close/>
                </a:path>
              </a:pathLst>
            </a:custGeom>
            <a:solidFill>
              <a:srgbClr val="0000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Graphic 14" descr="Sustainability with solid fill">
              <a:extLst>
                <a:ext uri="{FF2B5EF4-FFF2-40B4-BE49-F238E27FC236}">
                  <a16:creationId xmlns:a16="http://schemas.microsoft.com/office/drawing/2014/main" id="{3C7FB969-733D-3977-F8DA-CA8543E9DDE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16251" y="2660386"/>
              <a:ext cx="881652" cy="914400"/>
            </a:xfrm>
            <a:prstGeom prst="rect">
              <a:avLst/>
            </a:prstGeom>
          </p:spPr>
        </p:pic>
        <p:pic>
          <p:nvPicPr>
            <p:cNvPr id="16" name="Graphic 15" descr="Car with solid fill">
              <a:extLst>
                <a:ext uri="{FF2B5EF4-FFF2-40B4-BE49-F238E27FC236}">
                  <a16:creationId xmlns:a16="http://schemas.microsoft.com/office/drawing/2014/main" id="{789A1FF9-C4D4-2C55-E97F-BB2435BDFC3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43760" y="4500129"/>
              <a:ext cx="881652" cy="914400"/>
            </a:xfrm>
            <a:prstGeom prst="rect">
              <a:avLst/>
            </a:prstGeom>
          </p:spPr>
        </p:pic>
        <p:pic>
          <p:nvPicPr>
            <p:cNvPr id="17" name="Graphic 16" descr="Modern architecture with solid fill">
              <a:extLst>
                <a:ext uri="{FF2B5EF4-FFF2-40B4-BE49-F238E27FC236}">
                  <a16:creationId xmlns:a16="http://schemas.microsoft.com/office/drawing/2014/main" id="{99739520-442F-1DFA-9798-6E7AE459538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90707" y="3287884"/>
              <a:ext cx="881652" cy="914400"/>
            </a:xfrm>
            <a:prstGeom prst="rect">
              <a:avLst/>
            </a:prstGeom>
          </p:spPr>
        </p:pic>
        <p:pic>
          <p:nvPicPr>
            <p:cNvPr id="18" name="Graphic 17" descr="Processor with solid fill">
              <a:extLst>
                <a:ext uri="{FF2B5EF4-FFF2-40B4-BE49-F238E27FC236}">
                  <a16:creationId xmlns:a16="http://schemas.microsoft.com/office/drawing/2014/main" id="{CD9D61C4-2EBD-4262-D926-33222473465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966588" y="1440045"/>
              <a:ext cx="881652" cy="914400"/>
            </a:xfrm>
            <a:prstGeom prst="rect">
              <a:avLst/>
            </a:prstGeom>
          </p:spPr>
        </p:pic>
      </p:grpSp>
      <p:grpSp>
        <p:nvGrpSpPr>
          <p:cNvPr id="19" name="Group 18">
            <a:extLst>
              <a:ext uri="{FF2B5EF4-FFF2-40B4-BE49-F238E27FC236}">
                <a16:creationId xmlns:a16="http://schemas.microsoft.com/office/drawing/2014/main" id="{C8B6E674-16F3-D304-6208-806825865A83}"/>
              </a:ext>
            </a:extLst>
          </p:cNvPr>
          <p:cNvGrpSpPr/>
          <p:nvPr/>
        </p:nvGrpSpPr>
        <p:grpSpPr>
          <a:xfrm>
            <a:off x="1502759" y="1045114"/>
            <a:ext cx="2609204" cy="1950738"/>
            <a:chOff x="3260125" y="2548800"/>
            <a:chExt cx="1875264" cy="1950738"/>
          </a:xfrm>
        </p:grpSpPr>
        <p:sp>
          <p:nvSpPr>
            <p:cNvPr id="20" name="TextBox 19">
              <a:extLst>
                <a:ext uri="{FF2B5EF4-FFF2-40B4-BE49-F238E27FC236}">
                  <a16:creationId xmlns:a16="http://schemas.microsoft.com/office/drawing/2014/main" id="{1D923A31-CD06-DB4C-61EE-91EB15937BF0}"/>
                </a:ext>
              </a:extLst>
            </p:cNvPr>
            <p:cNvSpPr txBox="1"/>
            <p:nvPr/>
          </p:nvSpPr>
          <p:spPr>
            <a:xfrm>
              <a:off x="3302408" y="2548800"/>
              <a:ext cx="889430" cy="400110"/>
            </a:xfrm>
            <a:prstGeom prst="rect">
              <a:avLst/>
            </a:prstGeom>
            <a:noFill/>
          </p:spPr>
          <p:txBody>
            <a:bodyPr wrap="square" lIns="0" rIns="0" rtlCol="0" anchor="b">
              <a:spAutoFit/>
            </a:bodyPr>
            <a:lstStyle/>
            <a:p>
              <a:r>
                <a:rPr lang="en-US" sz="2000" b="1" noProof="1">
                  <a:solidFill>
                    <a:srgbClr val="01036D"/>
                  </a:solidFill>
                  <a:latin typeface="Verdana" panose="020B0604030504040204" pitchFamily="34" charset="0"/>
                  <a:ea typeface="Verdana" panose="020B0604030504040204" pitchFamily="34" charset="0"/>
                  <a:cs typeface="Verdana" panose="020B0604030504040204" pitchFamily="34" charset="0"/>
                </a:rPr>
                <a:t>ENERGY</a:t>
              </a:r>
            </a:p>
          </p:txBody>
        </p:sp>
        <p:sp>
          <p:nvSpPr>
            <p:cNvPr id="21" name="TextBox 20">
              <a:extLst>
                <a:ext uri="{FF2B5EF4-FFF2-40B4-BE49-F238E27FC236}">
                  <a16:creationId xmlns:a16="http://schemas.microsoft.com/office/drawing/2014/main" id="{B5D73000-D75B-DCA2-AEF2-EE913770B650}"/>
                </a:ext>
              </a:extLst>
            </p:cNvPr>
            <p:cNvSpPr txBox="1"/>
            <p:nvPr/>
          </p:nvSpPr>
          <p:spPr>
            <a:xfrm>
              <a:off x="3260125" y="3006822"/>
              <a:ext cx="1875264" cy="1492716"/>
            </a:xfrm>
            <a:prstGeom prst="rect">
              <a:avLst/>
            </a:prstGeom>
            <a:noFill/>
          </p:spPr>
          <p:txBody>
            <a:bodyPr wrap="square" lIns="0" rIns="0" rtlCol="0" anchor="t">
              <a:spAutoFit/>
            </a:bodyPr>
            <a:lstStyle/>
            <a:p>
              <a:pPr marL="171450" indent="-171450">
                <a:buClr>
                  <a:srgbClr val="0070C0"/>
                </a:buClr>
                <a:buFont typeface="Wingdings" panose="05000000000000000000" pitchFamily="2" charset="2"/>
                <a:buChar char="§"/>
              </a:pPr>
              <a:r>
                <a:rPr lang="en-US" sz="1300" noProof="1">
                  <a:latin typeface="Verdana" panose="020B0604030504040204" pitchFamily="34" charset="0"/>
                  <a:ea typeface="Verdana" panose="020B0604030504040204" pitchFamily="34" charset="0"/>
                  <a:cs typeface="Verdana" panose="020B0604030504040204" pitchFamily="34" charset="0"/>
                </a:rPr>
                <a:t>Renewable and low carbon energy conversion and generation</a:t>
              </a:r>
            </a:p>
            <a:p>
              <a:pPr marL="171450" indent="-171450">
                <a:buClr>
                  <a:srgbClr val="0070C0"/>
                </a:buClr>
                <a:buFont typeface="Wingdings" panose="05000000000000000000" pitchFamily="2" charset="2"/>
                <a:buChar char="§"/>
              </a:pPr>
              <a:r>
                <a:rPr lang="en-US" sz="1300" noProof="1">
                  <a:latin typeface="Verdana" panose="020B0604030504040204" pitchFamily="34" charset="0"/>
                  <a:ea typeface="Verdana" panose="020B0604030504040204" pitchFamily="34" charset="0"/>
                  <a:cs typeface="Verdana" panose="020B0604030504040204" pitchFamily="34" charset="0"/>
                </a:rPr>
                <a:t>Energy storage systems</a:t>
              </a:r>
            </a:p>
            <a:p>
              <a:pPr marL="171450" indent="-171450">
                <a:buClr>
                  <a:srgbClr val="0070C0"/>
                </a:buClr>
                <a:buFont typeface="Wingdings" panose="05000000000000000000" pitchFamily="2" charset="2"/>
                <a:buChar char="§"/>
              </a:pPr>
              <a:r>
                <a:rPr lang="en-US" sz="1300" noProof="1">
                  <a:latin typeface="Verdana" panose="020B0604030504040204" pitchFamily="34" charset="0"/>
                  <a:ea typeface="Verdana" panose="020B0604030504040204" pitchFamily="34" charset="0"/>
                  <a:cs typeface="Verdana" panose="020B0604030504040204" pitchFamily="34" charset="0"/>
                </a:rPr>
                <a:t>Energy distribution and the transmission grid</a:t>
              </a:r>
            </a:p>
            <a:p>
              <a:pPr marL="171450" indent="-171450">
                <a:buClr>
                  <a:srgbClr val="0070C0"/>
                </a:buClr>
                <a:buFont typeface="Wingdings" panose="05000000000000000000" pitchFamily="2" charset="2"/>
                <a:buChar char="§"/>
              </a:pPr>
              <a:r>
                <a:rPr lang="en-US" sz="1300" noProof="1">
                  <a:latin typeface="Verdana" panose="020B0604030504040204" pitchFamily="34" charset="0"/>
                  <a:ea typeface="Verdana" panose="020B0604030504040204" pitchFamily="34" charset="0"/>
                  <a:cs typeface="Verdana" panose="020B0604030504040204" pitchFamily="34" charset="0"/>
                </a:rPr>
                <a:t>Renewable fuels</a:t>
              </a:r>
            </a:p>
          </p:txBody>
        </p:sp>
      </p:grpSp>
      <p:grpSp>
        <p:nvGrpSpPr>
          <p:cNvPr id="22" name="Group 21">
            <a:extLst>
              <a:ext uri="{FF2B5EF4-FFF2-40B4-BE49-F238E27FC236}">
                <a16:creationId xmlns:a16="http://schemas.microsoft.com/office/drawing/2014/main" id="{075E4208-8B7D-F4A5-C303-8C1AC17C843C}"/>
              </a:ext>
            </a:extLst>
          </p:cNvPr>
          <p:cNvGrpSpPr/>
          <p:nvPr/>
        </p:nvGrpSpPr>
        <p:grpSpPr>
          <a:xfrm>
            <a:off x="1361715" y="3476256"/>
            <a:ext cx="3142676" cy="3142412"/>
            <a:chOff x="4627697" y="4692192"/>
            <a:chExt cx="2832742" cy="3142412"/>
          </a:xfrm>
        </p:grpSpPr>
        <p:sp>
          <p:nvSpPr>
            <p:cNvPr id="23" name="TextBox 22">
              <a:extLst>
                <a:ext uri="{FF2B5EF4-FFF2-40B4-BE49-F238E27FC236}">
                  <a16:creationId xmlns:a16="http://schemas.microsoft.com/office/drawing/2014/main" id="{09C7EE5F-F502-67D9-4A56-E1334DE73B9E}"/>
                </a:ext>
              </a:extLst>
            </p:cNvPr>
            <p:cNvSpPr txBox="1"/>
            <p:nvPr/>
          </p:nvSpPr>
          <p:spPr>
            <a:xfrm>
              <a:off x="4745115" y="4692192"/>
              <a:ext cx="1331380" cy="400110"/>
            </a:xfrm>
            <a:prstGeom prst="rect">
              <a:avLst/>
            </a:prstGeom>
            <a:noFill/>
          </p:spPr>
          <p:txBody>
            <a:bodyPr wrap="square" lIns="0" rIns="0" rtlCol="0" anchor="b">
              <a:spAutoFit/>
            </a:bodyPr>
            <a:lstStyle/>
            <a:p>
              <a:r>
                <a:rPr lang="en-US" sz="2000" b="1" noProof="1">
                  <a:solidFill>
                    <a:srgbClr val="01036D"/>
                  </a:solidFill>
                  <a:latin typeface="Verdana" panose="020B0604030504040204" pitchFamily="34" charset="0"/>
                  <a:ea typeface="Verdana" panose="020B0604030504040204" pitchFamily="34" charset="0"/>
                  <a:cs typeface="Verdana" panose="020B0604030504040204" pitchFamily="34" charset="0"/>
                </a:rPr>
                <a:t>MOBILITY</a:t>
              </a:r>
            </a:p>
          </p:txBody>
        </p:sp>
        <p:sp>
          <p:nvSpPr>
            <p:cNvPr id="24" name="TextBox 23">
              <a:extLst>
                <a:ext uri="{FF2B5EF4-FFF2-40B4-BE49-F238E27FC236}">
                  <a16:creationId xmlns:a16="http://schemas.microsoft.com/office/drawing/2014/main" id="{2D09FB15-8F1D-80FE-9221-B036646B1596}"/>
                </a:ext>
              </a:extLst>
            </p:cNvPr>
            <p:cNvSpPr txBox="1"/>
            <p:nvPr/>
          </p:nvSpPr>
          <p:spPr>
            <a:xfrm>
              <a:off x="4627697" y="5141559"/>
              <a:ext cx="2832742" cy="2693045"/>
            </a:xfrm>
            <a:prstGeom prst="rect">
              <a:avLst/>
            </a:prstGeom>
            <a:noFill/>
          </p:spPr>
          <p:txBody>
            <a:bodyPr wrap="square" lIns="0" rIns="0" rtlCol="0" anchor="t">
              <a:spAutoFit/>
            </a:bodyPr>
            <a:lstStyle/>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Advanced batteries (e.g. solid-state)</a:t>
              </a:r>
              <a:endParaRPr lang="en-US" sz="1300" noProof="1">
                <a:latin typeface="Verdana" panose="020B0604030504040204" pitchFamily="34" charset="0"/>
                <a:ea typeface="Verdana" panose="020B0604030504040204" pitchFamily="34" charset="0"/>
                <a:cs typeface="Verdana" panose="020B0604030504040204" pitchFamily="34" charset="0"/>
              </a:endParaRP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Fuel cells systems</a:t>
              </a:r>
              <a:endParaRPr lang="en-US" sz="1300" noProof="1">
                <a:latin typeface="Verdana" panose="020B0604030504040204" pitchFamily="34" charset="0"/>
                <a:ea typeface="Verdana" panose="020B0604030504040204" pitchFamily="34" charset="0"/>
                <a:cs typeface="Verdana" panose="020B0604030504040204" pitchFamily="34" charset="0"/>
              </a:endParaRP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Advanced lighter materials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Advanced composite materials and structures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Coatings and paints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Hybrid manufacturing proceses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Safe and sustainable use components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Resilient transport infrastructure</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Cost-efficient maintenance and repair</a:t>
              </a:r>
            </a:p>
          </p:txBody>
        </p:sp>
      </p:grpSp>
      <p:grpSp>
        <p:nvGrpSpPr>
          <p:cNvPr id="25" name="Group 24">
            <a:extLst>
              <a:ext uri="{FF2B5EF4-FFF2-40B4-BE49-F238E27FC236}">
                <a16:creationId xmlns:a16="http://schemas.microsoft.com/office/drawing/2014/main" id="{64578E41-D4C2-0F05-31A2-EA7528C124D4}"/>
              </a:ext>
            </a:extLst>
          </p:cNvPr>
          <p:cNvGrpSpPr/>
          <p:nvPr/>
        </p:nvGrpSpPr>
        <p:grpSpPr>
          <a:xfrm>
            <a:off x="7711620" y="3605093"/>
            <a:ext cx="3287212" cy="2092881"/>
            <a:chOff x="8130502" y="2518343"/>
            <a:chExt cx="3287212" cy="2092881"/>
          </a:xfrm>
        </p:grpSpPr>
        <p:sp>
          <p:nvSpPr>
            <p:cNvPr id="26" name="TextBox 25">
              <a:extLst>
                <a:ext uri="{FF2B5EF4-FFF2-40B4-BE49-F238E27FC236}">
                  <a16:creationId xmlns:a16="http://schemas.microsoft.com/office/drawing/2014/main" id="{DFAD1F7B-8A65-08FC-AFFE-CB5ABA2E9AC7}"/>
                </a:ext>
              </a:extLst>
            </p:cNvPr>
            <p:cNvSpPr txBox="1"/>
            <p:nvPr/>
          </p:nvSpPr>
          <p:spPr>
            <a:xfrm>
              <a:off x="8167914" y="2518343"/>
              <a:ext cx="2377839" cy="400110"/>
            </a:xfrm>
            <a:prstGeom prst="rect">
              <a:avLst/>
            </a:prstGeom>
            <a:noFill/>
          </p:spPr>
          <p:txBody>
            <a:bodyPr wrap="square" lIns="0" rIns="0" rtlCol="0" anchor="b">
              <a:spAutoFit/>
            </a:bodyPr>
            <a:lstStyle/>
            <a:p>
              <a:r>
                <a:rPr lang="en-US" sz="2000" b="1" noProof="1">
                  <a:solidFill>
                    <a:srgbClr val="01036D"/>
                  </a:solidFill>
                  <a:latin typeface="Verdana" panose="020B0604030504040204" pitchFamily="34" charset="0"/>
                  <a:ea typeface="Verdana" panose="020B0604030504040204" pitchFamily="34" charset="0"/>
                  <a:cs typeface="Verdana" panose="020B0604030504040204" pitchFamily="34" charset="0"/>
                </a:rPr>
                <a:t>CONSTRUCTION</a:t>
              </a:r>
            </a:p>
          </p:txBody>
        </p:sp>
        <p:sp>
          <p:nvSpPr>
            <p:cNvPr id="27" name="TextBox 26">
              <a:extLst>
                <a:ext uri="{FF2B5EF4-FFF2-40B4-BE49-F238E27FC236}">
                  <a16:creationId xmlns:a16="http://schemas.microsoft.com/office/drawing/2014/main" id="{601A4706-699E-8E20-507F-8762E02F831E}"/>
                </a:ext>
              </a:extLst>
            </p:cNvPr>
            <p:cNvSpPr txBox="1"/>
            <p:nvPr/>
          </p:nvSpPr>
          <p:spPr>
            <a:xfrm>
              <a:off x="8130502" y="2918453"/>
              <a:ext cx="3287212" cy="1692771"/>
            </a:xfrm>
            <a:prstGeom prst="rect">
              <a:avLst/>
            </a:prstGeom>
            <a:noFill/>
          </p:spPr>
          <p:txBody>
            <a:bodyPr wrap="square" lIns="0" rIns="0" rtlCol="0" anchor="t">
              <a:spAutoFit/>
            </a:bodyPr>
            <a:lstStyle/>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Enhanced energy efficiency in buildings (composite foams, thermal insulation</a:t>
              </a:r>
              <a:endParaRPr lang="en-US" sz="1300" noProof="1">
                <a:latin typeface="Verdana" panose="020B0604030504040204" pitchFamily="34" charset="0"/>
                <a:ea typeface="Verdana" panose="020B0604030504040204" pitchFamily="34" charset="0"/>
                <a:cs typeface="Verdana" panose="020B0604030504040204" pitchFamily="34" charset="0"/>
              </a:endParaRP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Robust and long-lasting building structures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Grater wellbeing in buildings</a:t>
              </a:r>
              <a:endParaRPr lang="en-US" sz="1300" noProof="1">
                <a:latin typeface="Verdana" panose="020B0604030504040204" pitchFamily="34" charset="0"/>
                <a:ea typeface="Verdana" panose="020B0604030504040204" pitchFamily="34" charset="0"/>
                <a:cs typeface="Verdana" panose="020B0604030504040204" pitchFamily="34" charset="0"/>
              </a:endParaRPr>
            </a:p>
            <a:p>
              <a:pPr marL="171450" indent="-171450">
                <a:buClr>
                  <a:srgbClr val="0070C0"/>
                </a:buClr>
                <a:buFont typeface="Wingdings" panose="05000000000000000000" pitchFamily="2" charset="2"/>
                <a:buChar char="§"/>
              </a:pPr>
              <a:r>
                <a:rPr lang="en-US" sz="1300" noProof="1">
                  <a:latin typeface="Verdana" panose="020B0604030504040204" pitchFamily="34" charset="0"/>
                  <a:ea typeface="Verdana" panose="020B0604030504040204" pitchFamily="34" charset="0"/>
                  <a:cs typeface="Verdana" panose="020B0604030504040204" pitchFamily="34" charset="0"/>
                </a:rPr>
                <a:t>Materials for circularity improvement and environmental performance</a:t>
              </a:r>
            </a:p>
          </p:txBody>
        </p:sp>
      </p:grpSp>
      <p:sp>
        <p:nvSpPr>
          <p:cNvPr id="28" name="TextBox 27">
            <a:extLst>
              <a:ext uri="{FF2B5EF4-FFF2-40B4-BE49-F238E27FC236}">
                <a16:creationId xmlns:a16="http://schemas.microsoft.com/office/drawing/2014/main" id="{11BAF8E4-1E3E-9FE8-6097-D2B6DFD1307E}"/>
              </a:ext>
            </a:extLst>
          </p:cNvPr>
          <p:cNvSpPr txBox="1"/>
          <p:nvPr/>
        </p:nvSpPr>
        <p:spPr>
          <a:xfrm>
            <a:off x="5332620" y="2766017"/>
            <a:ext cx="1021191" cy="400110"/>
          </a:xfrm>
          <a:prstGeom prst="rect">
            <a:avLst/>
          </a:prstGeom>
          <a:noFill/>
        </p:spPr>
        <p:txBody>
          <a:bodyPr wrap="square" rtlCol="0">
            <a:spAutoFit/>
          </a:bodyPr>
          <a:lstStyle/>
          <a:p>
            <a:pPr algn="ctr"/>
            <a:r>
              <a:rPr lang="en-US" sz="2000" b="1" dirty="0">
                <a:latin typeface="Verdana" panose="020B0604030504040204" pitchFamily="34" charset="0"/>
                <a:ea typeface="Verdana" panose="020B0604030504040204" pitchFamily="34" charset="0"/>
              </a:rPr>
              <a:t>R &amp; I</a:t>
            </a:r>
          </a:p>
        </p:txBody>
      </p:sp>
      <p:sp>
        <p:nvSpPr>
          <p:cNvPr id="29" name="TextBox 28">
            <a:extLst>
              <a:ext uri="{FF2B5EF4-FFF2-40B4-BE49-F238E27FC236}">
                <a16:creationId xmlns:a16="http://schemas.microsoft.com/office/drawing/2014/main" id="{65F44C45-494B-7E18-2671-530A34F69AA7}"/>
              </a:ext>
            </a:extLst>
          </p:cNvPr>
          <p:cNvSpPr txBox="1"/>
          <p:nvPr/>
        </p:nvSpPr>
        <p:spPr>
          <a:xfrm>
            <a:off x="7850850" y="1045114"/>
            <a:ext cx="3128024" cy="400110"/>
          </a:xfrm>
          <a:prstGeom prst="rect">
            <a:avLst/>
          </a:prstGeom>
          <a:noFill/>
        </p:spPr>
        <p:txBody>
          <a:bodyPr wrap="square" lIns="0" rIns="0" rtlCol="0" anchor="b">
            <a:spAutoFit/>
          </a:bodyPr>
          <a:lstStyle/>
          <a:p>
            <a:r>
              <a:rPr lang="en-US" sz="2000" b="1" noProof="1">
                <a:solidFill>
                  <a:srgbClr val="01036D"/>
                </a:solidFill>
                <a:latin typeface="Verdana" panose="020B0604030504040204" pitchFamily="34" charset="0"/>
                <a:ea typeface="Verdana" panose="020B0604030504040204" pitchFamily="34" charset="0"/>
                <a:cs typeface="Verdana" panose="020B0604030504040204" pitchFamily="34" charset="0"/>
              </a:rPr>
              <a:t>ELECTRONICS</a:t>
            </a:r>
          </a:p>
        </p:txBody>
      </p:sp>
      <p:sp>
        <p:nvSpPr>
          <p:cNvPr id="30" name="TextBox 29">
            <a:extLst>
              <a:ext uri="{FF2B5EF4-FFF2-40B4-BE49-F238E27FC236}">
                <a16:creationId xmlns:a16="http://schemas.microsoft.com/office/drawing/2014/main" id="{1B8ED955-112B-BA77-7CBD-0EFF0A5EE3A2}"/>
              </a:ext>
            </a:extLst>
          </p:cNvPr>
          <p:cNvSpPr txBox="1"/>
          <p:nvPr/>
        </p:nvSpPr>
        <p:spPr>
          <a:xfrm>
            <a:off x="7758950" y="1483092"/>
            <a:ext cx="3311824" cy="1892826"/>
          </a:xfrm>
          <a:prstGeom prst="rect">
            <a:avLst/>
          </a:prstGeom>
          <a:noFill/>
        </p:spPr>
        <p:txBody>
          <a:bodyPr wrap="square" lIns="0" rIns="0" rtlCol="0" anchor="t">
            <a:spAutoFit/>
          </a:bodyPr>
          <a:lstStyle/>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Sensors</a:t>
            </a:r>
            <a:endParaRPr lang="en-US" sz="1300" noProof="1">
              <a:latin typeface="Verdana" panose="020B0604030504040204" pitchFamily="34" charset="0"/>
              <a:ea typeface="Verdana" panose="020B0604030504040204" pitchFamily="34" charset="0"/>
              <a:cs typeface="Verdana" panose="020B0604030504040204" pitchFamily="34" charset="0"/>
            </a:endParaRP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Novel computing and memory concepts</a:t>
            </a:r>
            <a:endParaRPr lang="en-US" sz="1300" noProof="1">
              <a:latin typeface="Verdana" panose="020B0604030504040204" pitchFamily="34" charset="0"/>
              <a:ea typeface="Verdana" panose="020B0604030504040204" pitchFamily="34" charset="0"/>
              <a:cs typeface="Verdana" panose="020B0604030504040204" pitchFamily="34" charset="0"/>
            </a:endParaRP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Power electronics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5G/6G communication and beyond</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Optoelectronics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Photonics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Quantum components</a:t>
            </a:r>
          </a:p>
          <a:p>
            <a:pPr marL="171450" indent="-171450">
              <a:buClr>
                <a:srgbClr val="0070C0"/>
              </a:buClr>
              <a:buFont typeface="Wingdings" panose="05000000000000000000" pitchFamily="2" charset="2"/>
              <a:buChar char="§"/>
            </a:pPr>
            <a:r>
              <a:rPr lang="lv-LV" sz="1300" noProof="1">
                <a:latin typeface="Verdana" panose="020B0604030504040204" pitchFamily="34" charset="0"/>
                <a:ea typeface="Verdana" panose="020B0604030504040204" pitchFamily="34" charset="0"/>
                <a:cs typeface="Verdana" panose="020B0604030504040204" pitchFamily="34" charset="0"/>
              </a:rPr>
              <a:t>New chip production</a:t>
            </a:r>
            <a:endParaRPr lang="en-US" sz="1300" noProof="1">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7626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663A2-3833-4866-3D17-39C3BB0F9CAC}"/>
            </a:ext>
          </a:extLst>
        </p:cNvPr>
        <p:cNvGrpSpPr/>
        <p:nvPr/>
      </p:nvGrpSpPr>
      <p:grpSpPr>
        <a:xfrm>
          <a:off x="0" y="0"/>
          <a:ext cx="0" cy="0"/>
          <a:chOff x="0" y="0"/>
          <a:chExt cx="0" cy="0"/>
        </a:xfrm>
      </p:grpSpPr>
      <p:pic>
        <p:nvPicPr>
          <p:cNvPr id="7" name="Picture 6" descr="A planet in space with a blue circle&#10;&#10;AI-generated content may be incorrect.">
            <a:extLst>
              <a:ext uri="{FF2B5EF4-FFF2-40B4-BE49-F238E27FC236}">
                <a16:creationId xmlns:a16="http://schemas.microsoft.com/office/drawing/2014/main" id="{7099622D-26EF-C71E-3838-E0FEE5732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693"/>
            <a:ext cx="12192000" cy="3048000"/>
          </a:xfrm>
          <a:prstGeom prst="rect">
            <a:avLst/>
          </a:prstGeom>
        </p:spPr>
      </p:pic>
      <p:sp>
        <p:nvSpPr>
          <p:cNvPr id="8" name="TextBox 7">
            <a:extLst>
              <a:ext uri="{FF2B5EF4-FFF2-40B4-BE49-F238E27FC236}">
                <a16:creationId xmlns:a16="http://schemas.microsoft.com/office/drawing/2014/main" id="{3D2D7FEC-5626-0470-0144-A148192D2A46}"/>
              </a:ext>
            </a:extLst>
          </p:cNvPr>
          <p:cNvSpPr txBox="1"/>
          <p:nvPr/>
        </p:nvSpPr>
        <p:spPr>
          <a:xfrm>
            <a:off x="959837" y="3172839"/>
            <a:ext cx="5435157" cy="686855"/>
          </a:xfrm>
          <a:prstGeom prst="rect">
            <a:avLst/>
          </a:prstGeom>
          <a:noFill/>
        </p:spPr>
        <p:txBody>
          <a:bodyPr wrap="square" rtlCol="0">
            <a:spAutoFit/>
          </a:bodyPr>
          <a:lstStyle/>
          <a:p>
            <a:pPr>
              <a:lnSpc>
                <a:spcPct val="120000"/>
              </a:lnSpc>
            </a:pPr>
            <a:r>
              <a:rPr lang="en-US" sz="1700" b="1" dirty="0">
                <a:latin typeface="Verdana" panose="020B0604030504040204" pitchFamily="34" charset="0"/>
                <a:ea typeface="Verdana" panose="020B0604030504040204" pitchFamily="34" charset="0"/>
                <a:cs typeface="Verdana" panose="020B0604030504040204" pitchFamily="34" charset="0"/>
              </a:rPr>
              <a:t>"Space Gateway" Initiative </a:t>
            </a:r>
            <a:r>
              <a:rPr lang="en-US" sz="1700" dirty="0">
                <a:latin typeface="Verdana" panose="020B0604030504040204" pitchFamily="34" charset="0"/>
                <a:ea typeface="Verdana" panose="020B0604030504040204" pitchFamily="34" charset="0"/>
                <a:cs typeface="Verdana" panose="020B0604030504040204" pitchFamily="34" charset="0"/>
              </a:rPr>
              <a:t> </a:t>
            </a:r>
            <a:r>
              <a:rPr lang="en-US" sz="1700"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en-US" sz="1700" dirty="0">
                <a:latin typeface="Verdana" panose="020B0604030504040204" pitchFamily="34" charset="0"/>
                <a:ea typeface="Verdana" panose="020B0604030504040204" pitchFamily="34" charset="0"/>
                <a:cs typeface="Verdana" panose="020B0604030504040204" pitchFamily="34" charset="0"/>
              </a:rPr>
              <a:t>Linking </a:t>
            </a:r>
            <a:r>
              <a:rPr lang="en-US" sz="1700" dirty="0">
                <a:latin typeface="Verdana" panose="020B0604030504040204" pitchFamily="34" charset="0"/>
                <a:ea typeface="Verdana" panose="020B0604030504040204" pitchFamily="34" charset="0"/>
                <a:cs typeface="Verdana" panose="020B0604030504040204" pitchFamily="34" charset="0"/>
                <a:hlinkClick r:id="rId4"/>
              </a:rPr>
              <a:t>IOD/IOV</a:t>
            </a:r>
            <a:r>
              <a:rPr lang="en-US" sz="1700" dirty="0">
                <a:latin typeface="Verdana" panose="020B0604030504040204" pitchFamily="34" charset="0"/>
                <a:ea typeface="Verdana" panose="020B0604030504040204" pitchFamily="34" charset="0"/>
                <a:cs typeface="Verdana" panose="020B0604030504040204" pitchFamily="34" charset="0"/>
              </a:rPr>
              <a:t> with </a:t>
            </a:r>
            <a:r>
              <a:rPr lang="en-US" sz="1700" dirty="0">
                <a:latin typeface="Verdana" panose="020B0604030504040204" pitchFamily="34" charset="0"/>
                <a:ea typeface="Verdana" panose="020B0604030504040204" pitchFamily="34" charset="0"/>
                <a:cs typeface="Verdana" panose="020B0604030504040204" pitchFamily="34" charset="0"/>
                <a:hlinkClick r:id="rId5"/>
              </a:rPr>
              <a:t>ESA</a:t>
            </a:r>
            <a:r>
              <a:rPr lang="en-US" sz="1700" dirty="0">
                <a:latin typeface="Verdana" panose="020B0604030504040204" pitchFamily="34" charset="0"/>
                <a:ea typeface="Verdana" panose="020B0604030504040204" pitchFamily="34" charset="0"/>
                <a:cs typeface="Verdana" panose="020B0604030504040204" pitchFamily="34" charset="0"/>
              </a:rPr>
              <a:t> &amp; national programs</a:t>
            </a:r>
          </a:p>
        </p:txBody>
      </p:sp>
      <p:pic>
        <p:nvPicPr>
          <p:cNvPr id="10" name="Picture 9" descr="A rocket with a yellow and blue center&#10;&#10;AI-generated content may be incorrect.">
            <a:extLst>
              <a:ext uri="{FF2B5EF4-FFF2-40B4-BE49-F238E27FC236}">
                <a16:creationId xmlns:a16="http://schemas.microsoft.com/office/drawing/2014/main" id="{8343CF7B-823B-78B2-9D8F-0ADC88CE6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36" y="3318202"/>
            <a:ext cx="381012" cy="381012"/>
          </a:xfrm>
          <a:prstGeom prst="rect">
            <a:avLst/>
          </a:prstGeom>
        </p:spPr>
      </p:pic>
      <p:sp>
        <p:nvSpPr>
          <p:cNvPr id="12" name="TextBox 11">
            <a:extLst>
              <a:ext uri="{FF2B5EF4-FFF2-40B4-BE49-F238E27FC236}">
                <a16:creationId xmlns:a16="http://schemas.microsoft.com/office/drawing/2014/main" id="{DA25B769-6851-B012-A64E-A2764BC69E0F}"/>
              </a:ext>
            </a:extLst>
          </p:cNvPr>
          <p:cNvSpPr txBox="1"/>
          <p:nvPr/>
        </p:nvSpPr>
        <p:spPr>
          <a:xfrm>
            <a:off x="959837" y="3870026"/>
            <a:ext cx="5092476" cy="686855"/>
          </a:xfrm>
          <a:prstGeom prst="rect">
            <a:avLst/>
          </a:prstGeom>
          <a:noFill/>
        </p:spPr>
        <p:txBody>
          <a:bodyPr wrap="square" rtlCol="0">
            <a:spAutoFit/>
          </a:bodyPr>
          <a:lstStyle/>
          <a:p>
            <a:pPr>
              <a:lnSpc>
                <a:spcPct val="120000"/>
              </a:lnSpc>
            </a:pPr>
            <a:r>
              <a:rPr lang="en-US" sz="1700" b="1" dirty="0">
                <a:latin typeface="Verdana" panose="020B0604030504040204" pitchFamily="34" charset="0"/>
                <a:ea typeface="Verdana" panose="020B0604030504040204" pitchFamily="34" charset="0"/>
                <a:cs typeface="Verdana" panose="020B0604030504040204" pitchFamily="34" charset="0"/>
              </a:rPr>
              <a:t>Innovation Testing</a:t>
            </a:r>
            <a:r>
              <a:rPr lang="en-US" sz="1700" dirty="0">
                <a:latin typeface="Verdana" panose="020B0604030504040204" pitchFamily="34" charset="0"/>
                <a:ea typeface="Verdana" panose="020B0604030504040204" pitchFamily="34" charset="0"/>
                <a:cs typeface="Verdana" panose="020B0604030504040204" pitchFamily="34" charset="0"/>
              </a:rPr>
              <a:t> </a:t>
            </a:r>
            <a:r>
              <a:rPr lang="en-US" sz="1700"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en-US" sz="1700" dirty="0">
                <a:latin typeface="Verdana" panose="020B0604030504040204" pitchFamily="34" charset="0"/>
                <a:ea typeface="Verdana" panose="020B0604030504040204" pitchFamily="34" charset="0"/>
                <a:cs typeface="Verdana" panose="020B0604030504040204" pitchFamily="34" charset="0"/>
              </a:rPr>
              <a:t>Supporting biotech, manufacturing, and other experiments</a:t>
            </a:r>
          </a:p>
        </p:txBody>
      </p:sp>
      <p:pic>
        <p:nvPicPr>
          <p:cNvPr id="13" name="Picture 12" descr="A rocket with a yellow and blue center&#10;&#10;AI-generated content may be incorrect.">
            <a:extLst>
              <a:ext uri="{FF2B5EF4-FFF2-40B4-BE49-F238E27FC236}">
                <a16:creationId xmlns:a16="http://schemas.microsoft.com/office/drawing/2014/main" id="{18550228-12A4-2E4C-9217-6769DDB82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36" y="4017070"/>
            <a:ext cx="381012" cy="381012"/>
          </a:xfrm>
          <a:prstGeom prst="rect">
            <a:avLst/>
          </a:prstGeom>
        </p:spPr>
      </p:pic>
      <p:sp>
        <p:nvSpPr>
          <p:cNvPr id="14" name="TextBox 13">
            <a:extLst>
              <a:ext uri="{FF2B5EF4-FFF2-40B4-BE49-F238E27FC236}">
                <a16:creationId xmlns:a16="http://schemas.microsoft.com/office/drawing/2014/main" id="{176099AA-8327-DF41-D027-C694BF48F731}"/>
              </a:ext>
            </a:extLst>
          </p:cNvPr>
          <p:cNvSpPr txBox="1"/>
          <p:nvPr/>
        </p:nvSpPr>
        <p:spPr>
          <a:xfrm>
            <a:off x="470336" y="880718"/>
            <a:ext cx="5473809" cy="1384995"/>
          </a:xfrm>
          <a:prstGeom prst="rect">
            <a:avLst/>
          </a:prstGeom>
          <a:noFill/>
        </p:spPr>
        <p:txBody>
          <a:bodyPr wrap="square" rtlCol="0">
            <a:spAutoFit/>
          </a:bodyPr>
          <a:lstStyle/>
          <a:p>
            <a:pPr algn="ctr"/>
            <a:r>
              <a:rPr lang="en-US" sz="2800" b="1" cap="all" dirty="0">
                <a:solidFill>
                  <a:schemeClr val="bg1"/>
                </a:solidFill>
                <a:latin typeface="Verdana" panose="020B0604030504040204" pitchFamily="34" charset="0"/>
                <a:ea typeface="Verdana" panose="020B0604030504040204" pitchFamily="34" charset="0"/>
                <a:cs typeface="Verdana" panose="020B0604030504040204" pitchFamily="34" charset="0"/>
              </a:rPr>
              <a:t>SPACE NEWS: advances IOD/IOV Evolution Strategy</a:t>
            </a:r>
          </a:p>
        </p:txBody>
      </p:sp>
      <p:sp>
        <p:nvSpPr>
          <p:cNvPr id="15" name="TextBox 14">
            <a:extLst>
              <a:ext uri="{FF2B5EF4-FFF2-40B4-BE49-F238E27FC236}">
                <a16:creationId xmlns:a16="http://schemas.microsoft.com/office/drawing/2014/main" id="{0FC101FD-9B72-6885-6F4C-3CA80D4420C1}"/>
              </a:ext>
            </a:extLst>
          </p:cNvPr>
          <p:cNvSpPr txBox="1"/>
          <p:nvPr/>
        </p:nvSpPr>
        <p:spPr>
          <a:xfrm>
            <a:off x="959837" y="4680295"/>
            <a:ext cx="5092476" cy="686855"/>
          </a:xfrm>
          <a:prstGeom prst="rect">
            <a:avLst/>
          </a:prstGeom>
          <a:noFill/>
        </p:spPr>
        <p:txBody>
          <a:bodyPr wrap="square" rtlCol="0">
            <a:spAutoFit/>
          </a:bodyPr>
          <a:lstStyle/>
          <a:p>
            <a:pPr>
              <a:lnSpc>
                <a:spcPct val="120000"/>
              </a:lnSpc>
            </a:pPr>
            <a:r>
              <a:rPr lang="en-US" sz="1700" b="1" dirty="0">
                <a:latin typeface="Verdana" panose="020B0604030504040204" pitchFamily="34" charset="0"/>
                <a:ea typeface="Verdana" panose="020B0604030504040204" pitchFamily="34" charset="0"/>
                <a:cs typeface="Verdana" panose="020B0604030504040204" pitchFamily="34" charset="0"/>
              </a:rPr>
              <a:t>Strategic Mission Link </a:t>
            </a:r>
            <a:r>
              <a:rPr lang="en-US" sz="1700"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en-US" sz="1700" dirty="0">
                <a:latin typeface="Verdana" panose="020B0604030504040204" pitchFamily="34" charset="0"/>
                <a:ea typeface="Verdana" panose="020B0604030504040204" pitchFamily="34" charset="0"/>
                <a:cs typeface="Verdana" panose="020B0604030504040204" pitchFamily="34" charset="0"/>
              </a:rPr>
              <a:t>Integrating with the ISOS4I pilot mission</a:t>
            </a:r>
          </a:p>
        </p:txBody>
      </p:sp>
      <p:pic>
        <p:nvPicPr>
          <p:cNvPr id="16" name="Picture 15" descr="A rocket with a yellow and blue center&#10;&#10;AI-generated content may be incorrect.">
            <a:extLst>
              <a:ext uri="{FF2B5EF4-FFF2-40B4-BE49-F238E27FC236}">
                <a16:creationId xmlns:a16="http://schemas.microsoft.com/office/drawing/2014/main" id="{67D91759-E74B-C891-B8EA-0CFBA10ECA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36" y="4827339"/>
            <a:ext cx="381012" cy="381012"/>
          </a:xfrm>
          <a:prstGeom prst="rect">
            <a:avLst/>
          </a:prstGeom>
        </p:spPr>
      </p:pic>
      <p:sp>
        <p:nvSpPr>
          <p:cNvPr id="17" name="TextBox 16">
            <a:extLst>
              <a:ext uri="{FF2B5EF4-FFF2-40B4-BE49-F238E27FC236}">
                <a16:creationId xmlns:a16="http://schemas.microsoft.com/office/drawing/2014/main" id="{97D4722B-B16B-5EC3-1912-9D2F5864A631}"/>
              </a:ext>
            </a:extLst>
          </p:cNvPr>
          <p:cNvSpPr txBox="1"/>
          <p:nvPr/>
        </p:nvSpPr>
        <p:spPr>
          <a:xfrm>
            <a:off x="959836" y="5474976"/>
            <a:ext cx="5435157" cy="686855"/>
          </a:xfrm>
          <a:prstGeom prst="rect">
            <a:avLst/>
          </a:prstGeom>
          <a:noFill/>
        </p:spPr>
        <p:txBody>
          <a:bodyPr wrap="square" rtlCol="0">
            <a:spAutoFit/>
          </a:bodyPr>
          <a:lstStyle/>
          <a:p>
            <a:pPr>
              <a:lnSpc>
                <a:spcPct val="120000"/>
              </a:lnSpc>
            </a:pPr>
            <a:r>
              <a:rPr lang="en-US" sz="1700" b="1" dirty="0">
                <a:latin typeface="Verdana" panose="020B0604030504040204" pitchFamily="34" charset="0"/>
                <a:ea typeface="Verdana" panose="020B0604030504040204" pitchFamily="34" charset="0"/>
                <a:cs typeface="Verdana" panose="020B0604030504040204" pitchFamily="34" charset="0"/>
              </a:rPr>
              <a:t>Re-entry demonstrations </a:t>
            </a:r>
            <a:r>
              <a:rPr lang="en-US" sz="1700"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en-US" sz="1700" dirty="0">
                <a:latin typeface="Verdana" panose="020B0604030504040204" pitchFamily="34" charset="0"/>
                <a:ea typeface="Verdana" panose="020B0604030504040204" pitchFamily="34" charset="0"/>
                <a:cs typeface="Verdana" panose="020B0604030504040204" pitchFamily="34" charset="0"/>
              </a:rPr>
              <a:t>Testing technologies on re-entry vehicles</a:t>
            </a:r>
          </a:p>
        </p:txBody>
      </p:sp>
      <p:pic>
        <p:nvPicPr>
          <p:cNvPr id="24" name="Picture 23" descr="A rocket with a yellow and blue center&#10;&#10;AI-generated content may be incorrect.">
            <a:extLst>
              <a:ext uri="{FF2B5EF4-FFF2-40B4-BE49-F238E27FC236}">
                <a16:creationId xmlns:a16="http://schemas.microsoft.com/office/drawing/2014/main" id="{D5440373-5F96-F708-5778-32E7854CE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36" y="5622020"/>
            <a:ext cx="381012" cy="381012"/>
          </a:xfrm>
          <a:prstGeom prst="rect">
            <a:avLst/>
          </a:prstGeom>
        </p:spPr>
      </p:pic>
      <p:sp>
        <p:nvSpPr>
          <p:cNvPr id="25" name="TextBox 24">
            <a:extLst>
              <a:ext uri="{FF2B5EF4-FFF2-40B4-BE49-F238E27FC236}">
                <a16:creationId xmlns:a16="http://schemas.microsoft.com/office/drawing/2014/main" id="{EBD59695-DB89-FD93-9B26-4F059D50F91D}"/>
              </a:ext>
            </a:extLst>
          </p:cNvPr>
          <p:cNvSpPr txBox="1"/>
          <p:nvPr/>
        </p:nvSpPr>
        <p:spPr>
          <a:xfrm>
            <a:off x="6650303" y="3172839"/>
            <a:ext cx="5092475" cy="686855"/>
          </a:xfrm>
          <a:prstGeom prst="rect">
            <a:avLst/>
          </a:prstGeom>
          <a:noFill/>
        </p:spPr>
        <p:txBody>
          <a:bodyPr wrap="square" rtlCol="0">
            <a:spAutoFit/>
          </a:bodyPr>
          <a:lstStyle/>
          <a:p>
            <a:pPr>
              <a:lnSpc>
                <a:spcPct val="120000"/>
              </a:lnSpc>
            </a:pPr>
            <a:r>
              <a:rPr lang="en-US" sz="1700" b="1" dirty="0">
                <a:latin typeface="Verdana" panose="020B0604030504040204" pitchFamily="34" charset="0"/>
                <a:ea typeface="Verdana" panose="020B0604030504040204" pitchFamily="34" charset="0"/>
                <a:cs typeface="Verdana" panose="020B0604030504040204" pitchFamily="34" charset="0"/>
              </a:rPr>
              <a:t>New destinations </a:t>
            </a:r>
            <a:r>
              <a:rPr lang="en-US" sz="1700"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en-US" sz="1700" dirty="0">
                <a:latin typeface="Verdana" panose="020B0604030504040204" pitchFamily="34" charset="0"/>
                <a:ea typeface="Verdana" panose="020B0604030504040204" pitchFamily="34" charset="0"/>
                <a:cs typeface="Verdana" panose="020B0604030504040204" pitchFamily="34" charset="0"/>
              </a:rPr>
              <a:t>Expanding to Moon, GEO/GTO orbits </a:t>
            </a:r>
          </a:p>
        </p:txBody>
      </p:sp>
      <p:pic>
        <p:nvPicPr>
          <p:cNvPr id="26" name="Picture 25" descr="A rocket with a yellow and blue center&#10;&#10;AI-generated content may be incorrect.">
            <a:extLst>
              <a:ext uri="{FF2B5EF4-FFF2-40B4-BE49-F238E27FC236}">
                <a16:creationId xmlns:a16="http://schemas.microsoft.com/office/drawing/2014/main" id="{11C29D92-8D2D-23DA-A275-E84A48E3F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802" y="3318202"/>
            <a:ext cx="381012" cy="381012"/>
          </a:xfrm>
          <a:prstGeom prst="rect">
            <a:avLst/>
          </a:prstGeom>
        </p:spPr>
      </p:pic>
      <p:sp>
        <p:nvSpPr>
          <p:cNvPr id="27" name="TextBox 26">
            <a:extLst>
              <a:ext uri="{FF2B5EF4-FFF2-40B4-BE49-F238E27FC236}">
                <a16:creationId xmlns:a16="http://schemas.microsoft.com/office/drawing/2014/main" id="{9568B896-EA99-5391-3188-9C10EABA33B6}"/>
              </a:ext>
            </a:extLst>
          </p:cNvPr>
          <p:cNvSpPr txBox="1"/>
          <p:nvPr/>
        </p:nvSpPr>
        <p:spPr>
          <a:xfrm>
            <a:off x="6650303" y="3870026"/>
            <a:ext cx="5092475" cy="686855"/>
          </a:xfrm>
          <a:prstGeom prst="rect">
            <a:avLst/>
          </a:prstGeom>
          <a:noFill/>
        </p:spPr>
        <p:txBody>
          <a:bodyPr wrap="square" rtlCol="0">
            <a:spAutoFit/>
          </a:bodyPr>
          <a:lstStyle/>
          <a:p>
            <a:pPr>
              <a:lnSpc>
                <a:spcPct val="120000"/>
              </a:lnSpc>
            </a:pPr>
            <a:r>
              <a:rPr lang="en-US" sz="1700" b="1" dirty="0">
                <a:latin typeface="Verdana" panose="020B0604030504040204" pitchFamily="34" charset="0"/>
                <a:ea typeface="Verdana" panose="020B0604030504040204" pitchFamily="34" charset="0"/>
                <a:cs typeface="Verdana" panose="020B0604030504040204" pitchFamily="34" charset="0"/>
              </a:rPr>
              <a:t>Advanced services </a:t>
            </a:r>
            <a:r>
              <a:rPr lang="en-US" sz="1700"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en-US" sz="1700" dirty="0">
                <a:latin typeface="Verdana" panose="020B0604030504040204" pitchFamily="34" charset="0"/>
                <a:ea typeface="Verdana" panose="020B0604030504040204" pitchFamily="34" charset="0"/>
                <a:cs typeface="Verdana" panose="020B0604030504040204" pitchFamily="34" charset="0"/>
              </a:rPr>
              <a:t>TRL 5 testing, support for “non-standalone” components</a:t>
            </a:r>
          </a:p>
        </p:txBody>
      </p:sp>
      <p:pic>
        <p:nvPicPr>
          <p:cNvPr id="28" name="Picture 27" descr="A rocket with a yellow and blue center&#10;&#10;AI-generated content may be incorrect.">
            <a:extLst>
              <a:ext uri="{FF2B5EF4-FFF2-40B4-BE49-F238E27FC236}">
                <a16:creationId xmlns:a16="http://schemas.microsoft.com/office/drawing/2014/main" id="{C7806630-E11A-C53A-D450-AD225B4C3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802" y="4017070"/>
            <a:ext cx="381012" cy="381012"/>
          </a:xfrm>
          <a:prstGeom prst="rect">
            <a:avLst/>
          </a:prstGeom>
        </p:spPr>
      </p:pic>
      <p:sp>
        <p:nvSpPr>
          <p:cNvPr id="29" name="TextBox 28">
            <a:extLst>
              <a:ext uri="{FF2B5EF4-FFF2-40B4-BE49-F238E27FC236}">
                <a16:creationId xmlns:a16="http://schemas.microsoft.com/office/drawing/2014/main" id="{69685940-205E-57F7-C5CE-15E9AF067AF1}"/>
              </a:ext>
            </a:extLst>
          </p:cNvPr>
          <p:cNvSpPr txBox="1"/>
          <p:nvPr/>
        </p:nvSpPr>
        <p:spPr>
          <a:xfrm>
            <a:off x="6650303" y="4680295"/>
            <a:ext cx="5285342" cy="1000787"/>
          </a:xfrm>
          <a:prstGeom prst="rect">
            <a:avLst/>
          </a:prstGeom>
          <a:noFill/>
        </p:spPr>
        <p:txBody>
          <a:bodyPr wrap="square" rtlCol="0">
            <a:spAutoFit/>
          </a:bodyPr>
          <a:lstStyle/>
          <a:p>
            <a:pPr>
              <a:lnSpc>
                <a:spcPct val="120000"/>
              </a:lnSpc>
            </a:pPr>
            <a:r>
              <a:rPr lang="en-US" sz="1700" b="1" dirty="0">
                <a:latin typeface="Verdana" panose="020B0604030504040204" pitchFamily="34" charset="0"/>
                <a:ea typeface="Verdana" panose="020B0604030504040204" pitchFamily="34" charset="0"/>
                <a:cs typeface="Verdana" panose="020B0604030504040204" pitchFamily="34" charset="0"/>
              </a:rPr>
              <a:t>Long-Term Access </a:t>
            </a:r>
            <a:r>
              <a:rPr lang="en-US" sz="1700"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en-US" sz="1700" dirty="0">
                <a:latin typeface="Verdana" panose="020B0604030504040204" pitchFamily="34" charset="0"/>
                <a:ea typeface="Verdana" panose="020B0604030504040204" pitchFamily="34" charset="0"/>
                <a:cs typeface="Verdana" panose="020B0604030504040204" pitchFamily="34" charset="0"/>
              </a:rPr>
              <a:t>Pre-booking spare capacity on institutional launches and platforms</a:t>
            </a:r>
          </a:p>
        </p:txBody>
      </p:sp>
      <p:pic>
        <p:nvPicPr>
          <p:cNvPr id="30" name="Picture 29" descr="A rocket with a yellow and blue center&#10;&#10;AI-generated content may be incorrect.">
            <a:extLst>
              <a:ext uri="{FF2B5EF4-FFF2-40B4-BE49-F238E27FC236}">
                <a16:creationId xmlns:a16="http://schemas.microsoft.com/office/drawing/2014/main" id="{EDEF7AB9-51F6-79AB-5C0F-2FC63A52F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802" y="4827339"/>
            <a:ext cx="381012" cy="381012"/>
          </a:xfrm>
          <a:prstGeom prst="rect">
            <a:avLst/>
          </a:prstGeom>
        </p:spPr>
      </p:pic>
      <p:pic>
        <p:nvPicPr>
          <p:cNvPr id="33" name="Picture 2" descr="Sticker icon">
            <a:extLst>
              <a:ext uri="{FF2B5EF4-FFF2-40B4-BE49-F238E27FC236}">
                <a16:creationId xmlns:a16="http://schemas.microsoft.com/office/drawing/2014/main" id="{9549C0F7-D16F-32EF-1AE7-F4F56A1C3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467273">
            <a:off x="10712966" y="5339343"/>
            <a:ext cx="923010" cy="92301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34616C1-25E4-135E-CA14-726F2F45CE5C}"/>
              </a:ext>
            </a:extLst>
          </p:cNvPr>
          <p:cNvSpPr txBox="1"/>
          <p:nvPr/>
        </p:nvSpPr>
        <p:spPr>
          <a:xfrm>
            <a:off x="7971638" y="5633654"/>
            <a:ext cx="2642671" cy="430887"/>
          </a:xfrm>
          <a:prstGeom prst="rect">
            <a:avLst/>
          </a:prstGeom>
          <a:noFill/>
        </p:spPr>
        <p:txBody>
          <a:bodyPr wrap="square" rtlCol="0">
            <a:spAutoFit/>
          </a:bodyPr>
          <a:lstStyle/>
          <a:p>
            <a:pPr algn="ctr"/>
            <a:r>
              <a:rPr lang="en-US" sz="2200" b="1" dirty="0">
                <a:solidFill>
                  <a:srgbClr val="2096F3"/>
                </a:solidFill>
                <a:latin typeface="Verdana" panose="020B0604030504040204" pitchFamily="34" charset="0"/>
                <a:ea typeface="Verdana" panose="020B0604030504040204" pitchFamily="34" charset="0"/>
                <a:cs typeface="Verdana" panose="020B0604030504040204" pitchFamily="34" charset="0"/>
              </a:rPr>
              <a:t>WP2026-2027</a:t>
            </a:r>
          </a:p>
        </p:txBody>
      </p:sp>
    </p:spTree>
    <p:extLst>
      <p:ext uri="{BB962C8B-B14F-4D97-AF65-F5344CB8AC3E}">
        <p14:creationId xmlns:p14="http://schemas.microsoft.com/office/powerpoint/2010/main" val="317571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P spid="17" grpId="0"/>
      <p:bldP spid="25" grpId="0"/>
      <p:bldP spid="27" grpId="0"/>
      <p:bldP spid="29"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9DDA8-8187-1841-2F60-2239C14E233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1373A64-CB09-871E-6D07-7B7411EDBD0B}"/>
              </a:ext>
            </a:extLst>
          </p:cNvPr>
          <p:cNvSpPr>
            <a:spLocks noGrp="1"/>
          </p:cNvSpPr>
          <p:nvPr>
            <p:ph type="title"/>
          </p:nvPr>
        </p:nvSpPr>
        <p:spPr>
          <a:xfrm>
            <a:off x="948956" y="227710"/>
            <a:ext cx="10294088" cy="773501"/>
          </a:xfrm>
        </p:spPr>
        <p:txBody>
          <a:bodyPr>
            <a:normAutofit/>
          </a:bodyPr>
          <a:lstStyle/>
          <a:p>
            <a:pPr algn="ctr">
              <a:defRPr/>
            </a:pPr>
            <a:r>
              <a:rPr lang="lv-LV" sz="2800" cap="all" noProof="0" dirty="0">
                <a:solidFill>
                  <a:srgbClr val="0308DB">
                    <a:lumMod val="50000"/>
                  </a:srgbClr>
                </a:solidFill>
                <a:latin typeface="Verdana" panose="020B0604030504040204" pitchFamily="34" charset="0"/>
                <a:ea typeface="Verdana" panose="020B0604030504040204" pitchFamily="34" charset="0"/>
              </a:rPr>
              <a:t>Tuvākie pasākumi</a:t>
            </a:r>
          </a:p>
        </p:txBody>
      </p:sp>
      <p:sp>
        <p:nvSpPr>
          <p:cNvPr id="3" name="TextBox 2">
            <a:extLst>
              <a:ext uri="{FF2B5EF4-FFF2-40B4-BE49-F238E27FC236}">
                <a16:creationId xmlns:a16="http://schemas.microsoft.com/office/drawing/2014/main" id="{C297E810-11D8-48CE-2E68-96959DDAC8B9}"/>
              </a:ext>
            </a:extLst>
          </p:cNvPr>
          <p:cNvSpPr txBox="1"/>
          <p:nvPr/>
        </p:nvSpPr>
        <p:spPr>
          <a:xfrm>
            <a:off x="5049308" y="2871263"/>
            <a:ext cx="2900668" cy="784830"/>
          </a:xfrm>
          <a:prstGeom prst="rect">
            <a:avLst/>
          </a:prstGeom>
          <a:noFill/>
        </p:spPr>
        <p:txBody>
          <a:bodyPr wrap="square">
            <a:spAutoFit/>
          </a:bodyPr>
          <a:lstStyle/>
          <a:p>
            <a:pPr algn="ctr"/>
            <a:r>
              <a:rPr lang="en-US" sz="1500" b="1" dirty="0">
                <a:latin typeface="Verdana" panose="020B0604030504040204" pitchFamily="34" charset="0"/>
                <a:ea typeface="Verdana" panose="020B0604030504040204" pitchFamily="34" charset="0"/>
                <a:cs typeface="Verdana" panose="020B0604030504040204" pitchFamily="34" charset="0"/>
                <a:hlinkClick r:id="rId3"/>
              </a:rPr>
              <a:t>Horizon Europe Cluster 4 Digital Brokerage Event (March 19)</a:t>
            </a:r>
            <a:endParaRPr lang="lv-LV" sz="1500" b="1"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Apvārsnis Eiropa 4. klasteris">
            <a:extLst>
              <a:ext uri="{FF2B5EF4-FFF2-40B4-BE49-F238E27FC236}">
                <a16:creationId xmlns:a16="http://schemas.microsoft.com/office/drawing/2014/main" id="{248F85FE-90EA-03F8-9A6F-A0D39815F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308" y="1129227"/>
            <a:ext cx="2934631" cy="16824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8E5BC7D-E438-8FB2-4105-124A673A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79" y="1241789"/>
            <a:ext cx="4146949" cy="14573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17F01C5-AD1F-1B3D-EFA5-60FD95BCDB93}"/>
              </a:ext>
            </a:extLst>
          </p:cNvPr>
          <p:cNvSpPr txBox="1"/>
          <p:nvPr/>
        </p:nvSpPr>
        <p:spPr>
          <a:xfrm>
            <a:off x="1263220" y="2959531"/>
            <a:ext cx="2900668" cy="323165"/>
          </a:xfrm>
          <a:prstGeom prst="rect">
            <a:avLst/>
          </a:prstGeom>
          <a:noFill/>
        </p:spPr>
        <p:txBody>
          <a:bodyPr wrap="square">
            <a:spAutoFit/>
          </a:bodyPr>
          <a:lstStyle/>
          <a:p>
            <a:pPr algn="ctr"/>
            <a:r>
              <a:rPr lang="en-US" sz="1500" b="1" dirty="0">
                <a:latin typeface="Verdana" panose="020B0604030504040204" pitchFamily="34" charset="0"/>
                <a:ea typeface="Verdana" panose="020B0604030504040204" pitchFamily="34" charset="0"/>
                <a:cs typeface="Verdana" panose="020B0604030504040204" pitchFamily="34" charset="0"/>
                <a:hlinkClick r:id="rId6"/>
              </a:rPr>
              <a:t>EuroHPC Summit</a:t>
            </a:r>
            <a:endParaRPr lang="lv-LV" sz="1500" b="1" dirty="0">
              <a:latin typeface="Verdana" panose="020B0604030504040204" pitchFamily="34" charset="0"/>
              <a:ea typeface="Verdana" panose="020B0604030504040204" pitchFamily="34" charset="0"/>
              <a:cs typeface="Verdana" panose="020B0604030504040204" pitchFamily="34" charset="0"/>
            </a:endParaRPr>
          </a:p>
        </p:txBody>
      </p:sp>
      <p:pic>
        <p:nvPicPr>
          <p:cNvPr id="2054" name="Picture 6" descr="European Robotics Forum | euRobotics">
            <a:extLst>
              <a:ext uri="{FF2B5EF4-FFF2-40B4-BE49-F238E27FC236}">
                <a16:creationId xmlns:a16="http://schemas.microsoft.com/office/drawing/2014/main" id="{115C8787-C4F5-CBE8-F390-7C48B8BF27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608" y="3753669"/>
            <a:ext cx="3791021" cy="16043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8F731E3-36C2-2B7B-3164-3973C01822F4}"/>
              </a:ext>
            </a:extLst>
          </p:cNvPr>
          <p:cNvSpPr txBox="1"/>
          <p:nvPr/>
        </p:nvSpPr>
        <p:spPr>
          <a:xfrm>
            <a:off x="1522548" y="5436165"/>
            <a:ext cx="2900668" cy="553998"/>
          </a:xfrm>
          <a:prstGeom prst="rect">
            <a:avLst/>
          </a:prstGeom>
          <a:noFill/>
        </p:spPr>
        <p:txBody>
          <a:bodyPr wrap="square">
            <a:spAutoFit/>
          </a:bodyPr>
          <a:lstStyle/>
          <a:p>
            <a:pPr algn="ctr"/>
            <a:r>
              <a:rPr lang="en-US" sz="1500" b="1" dirty="0">
                <a:latin typeface="Verdana" panose="020B0604030504040204" pitchFamily="34" charset="0"/>
                <a:ea typeface="Verdana" panose="020B0604030504040204" pitchFamily="34" charset="0"/>
                <a:cs typeface="Verdana" panose="020B0604030504040204" pitchFamily="34" charset="0"/>
                <a:hlinkClick r:id="rId8"/>
              </a:rPr>
              <a:t>European Robotics Forum</a:t>
            </a:r>
            <a:endParaRPr lang="lv-LV" sz="1500" b="1" dirty="0">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descr="A close-up of a card&#10;&#10;AI-generated content may be incorrect.">
            <a:extLst>
              <a:ext uri="{FF2B5EF4-FFF2-40B4-BE49-F238E27FC236}">
                <a16:creationId xmlns:a16="http://schemas.microsoft.com/office/drawing/2014/main" id="{A161AB41-8C73-229C-D632-9E0F8BF1AF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9308" y="3836710"/>
            <a:ext cx="3066803" cy="1725077"/>
          </a:xfrm>
          <a:prstGeom prst="rect">
            <a:avLst/>
          </a:prstGeom>
        </p:spPr>
      </p:pic>
      <p:sp>
        <p:nvSpPr>
          <p:cNvPr id="19" name="TextBox 18">
            <a:extLst>
              <a:ext uri="{FF2B5EF4-FFF2-40B4-BE49-F238E27FC236}">
                <a16:creationId xmlns:a16="http://schemas.microsoft.com/office/drawing/2014/main" id="{D7D23D24-E7E4-89F1-3904-999A26AFF018}"/>
              </a:ext>
            </a:extLst>
          </p:cNvPr>
          <p:cNvSpPr txBox="1"/>
          <p:nvPr/>
        </p:nvSpPr>
        <p:spPr>
          <a:xfrm>
            <a:off x="5132375" y="5681726"/>
            <a:ext cx="2900668" cy="553998"/>
          </a:xfrm>
          <a:prstGeom prst="rect">
            <a:avLst/>
          </a:prstGeom>
          <a:noFill/>
        </p:spPr>
        <p:txBody>
          <a:bodyPr wrap="square">
            <a:spAutoFit/>
          </a:bodyPr>
          <a:lstStyle/>
          <a:p>
            <a:pPr algn="ctr"/>
            <a:r>
              <a:rPr lang="en-US" sz="1500" b="1" dirty="0">
                <a:latin typeface="Verdana" panose="020B0604030504040204" pitchFamily="34" charset="0"/>
                <a:ea typeface="Verdana" panose="020B0604030504040204" pitchFamily="34" charset="0"/>
                <a:cs typeface="Verdana" panose="020B0604030504040204" pitchFamily="34" charset="0"/>
                <a:hlinkClick r:id="rId10"/>
              </a:rPr>
              <a:t>ERF2025: Project Idea Check</a:t>
            </a:r>
            <a:endParaRPr lang="lv-LV" sz="1500" b="1" dirty="0">
              <a:latin typeface="Verdana" panose="020B0604030504040204" pitchFamily="34" charset="0"/>
              <a:ea typeface="Verdana" panose="020B0604030504040204" pitchFamily="34" charset="0"/>
              <a:cs typeface="Verdana" panose="020B0604030504040204" pitchFamily="34" charset="0"/>
            </a:endParaRPr>
          </a:p>
        </p:txBody>
      </p:sp>
      <p:pic>
        <p:nvPicPr>
          <p:cNvPr id="20" name="Picture 2" descr="Apvārsnis Eiropa 4. klasteris">
            <a:extLst>
              <a:ext uri="{FF2B5EF4-FFF2-40B4-BE49-F238E27FC236}">
                <a16:creationId xmlns:a16="http://schemas.microsoft.com/office/drawing/2014/main" id="{E1855DF4-E466-A8A4-1C5D-AB946028E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1551" y="3753669"/>
            <a:ext cx="2934631" cy="16824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9E65C37-3C5A-417D-D4BF-3F5E4A42688A}"/>
              </a:ext>
            </a:extLst>
          </p:cNvPr>
          <p:cNvSpPr txBox="1"/>
          <p:nvPr/>
        </p:nvSpPr>
        <p:spPr>
          <a:xfrm>
            <a:off x="8659135" y="5513971"/>
            <a:ext cx="2900668" cy="553998"/>
          </a:xfrm>
          <a:prstGeom prst="rect">
            <a:avLst/>
          </a:prstGeom>
          <a:noFill/>
        </p:spPr>
        <p:txBody>
          <a:bodyPr wrap="square">
            <a:spAutoFit/>
          </a:bodyPr>
          <a:lstStyle/>
          <a:p>
            <a:pPr algn="ctr"/>
            <a:r>
              <a:rPr lang="en-US" sz="1500" b="1" dirty="0">
                <a:latin typeface="Verdana" panose="020B0604030504040204" pitchFamily="34" charset="0"/>
                <a:ea typeface="Verdana" panose="020B0604030504040204" pitchFamily="34" charset="0"/>
                <a:cs typeface="Verdana" panose="020B0604030504040204" pitchFamily="34" charset="0"/>
                <a:hlinkClick r:id="rId11"/>
              </a:rPr>
              <a:t>Horizon Europe Cluster 4 Info Days (May 13-14)</a:t>
            </a:r>
            <a:endParaRPr lang="lv-LV" sz="1500" b="1" dirty="0">
              <a:latin typeface="Verdana" panose="020B0604030504040204" pitchFamily="34" charset="0"/>
              <a:ea typeface="Verdana" panose="020B0604030504040204" pitchFamily="34" charset="0"/>
              <a:cs typeface="Verdana" panose="020B0604030504040204" pitchFamily="34" charset="0"/>
            </a:endParaRPr>
          </a:p>
        </p:txBody>
      </p:sp>
      <p:pic>
        <p:nvPicPr>
          <p:cNvPr id="22" name="Graphic 21" descr="Checkmark with solid fill">
            <a:extLst>
              <a:ext uri="{FF2B5EF4-FFF2-40B4-BE49-F238E27FC236}">
                <a16:creationId xmlns:a16="http://schemas.microsoft.com/office/drawing/2014/main" id="{D136FA4A-D666-F6B5-E0F1-14298B3063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65322" y="1241789"/>
            <a:ext cx="361791" cy="361791"/>
          </a:xfrm>
          <a:prstGeom prst="rect">
            <a:avLst/>
          </a:prstGeom>
        </p:spPr>
      </p:pic>
      <p:pic>
        <p:nvPicPr>
          <p:cNvPr id="23" name="Graphic 22" descr="Checkmark with solid fill">
            <a:extLst>
              <a:ext uri="{FF2B5EF4-FFF2-40B4-BE49-F238E27FC236}">
                <a16:creationId xmlns:a16="http://schemas.microsoft.com/office/drawing/2014/main" id="{4A87047F-59A3-7B26-B43A-15446FB12A2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09770" y="3836710"/>
            <a:ext cx="361791" cy="361791"/>
          </a:xfrm>
          <a:prstGeom prst="rect">
            <a:avLst/>
          </a:prstGeom>
        </p:spPr>
      </p:pic>
      <p:pic>
        <p:nvPicPr>
          <p:cNvPr id="24" name="Picture 8">
            <a:extLst>
              <a:ext uri="{FF2B5EF4-FFF2-40B4-BE49-F238E27FC236}">
                <a16:creationId xmlns:a16="http://schemas.microsoft.com/office/drawing/2014/main" id="{88D237AB-F4DD-CA86-AF9F-ABD295E132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01505" y="1129227"/>
            <a:ext cx="2697295" cy="15172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331CDE5-1BA6-5CA2-1F9A-41D4BFE57FD9}"/>
              </a:ext>
            </a:extLst>
          </p:cNvPr>
          <p:cNvSpPr txBox="1"/>
          <p:nvPr/>
        </p:nvSpPr>
        <p:spPr>
          <a:xfrm>
            <a:off x="8540501" y="2802013"/>
            <a:ext cx="3019302" cy="784830"/>
          </a:xfrm>
          <a:prstGeom prst="rect">
            <a:avLst/>
          </a:prstGeom>
          <a:noFill/>
        </p:spPr>
        <p:txBody>
          <a:bodyPr wrap="square">
            <a:spAutoFit/>
          </a:bodyPr>
          <a:lstStyle/>
          <a:p>
            <a:pPr algn="ctr"/>
            <a:r>
              <a:rPr lang="en-US" sz="1500" b="1" dirty="0">
                <a:latin typeface="Verdana" panose="020B0604030504040204" pitchFamily="34" charset="0"/>
                <a:ea typeface="Verdana" panose="020B0604030504040204" pitchFamily="34" charset="0"/>
                <a:cs typeface="Verdana" panose="020B0604030504040204" pitchFamily="34" charset="0"/>
                <a:hlinkClick r:id="rId15"/>
              </a:rPr>
              <a:t>EuroTech 2025: Engineering the Clean Industrial Deal</a:t>
            </a:r>
            <a:endParaRPr lang="lv-LV" sz="15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6715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331C409-69E6-2CF6-49ED-C8E239C6EA8B}"/>
              </a:ext>
            </a:extLst>
          </p:cNvPr>
          <p:cNvSpPr txBox="1">
            <a:spLocks/>
          </p:cNvSpPr>
          <p:nvPr/>
        </p:nvSpPr>
        <p:spPr>
          <a:xfrm>
            <a:off x="6494408" y="259837"/>
            <a:ext cx="5596759" cy="10658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spcAft>
                <a:spcPts val="600"/>
              </a:spcAft>
            </a:pPr>
            <a:r>
              <a:rPr lang="lv-LV" sz="2800"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Kontaktpersonas </a:t>
            </a:r>
          </a:p>
          <a:p>
            <a:pPr>
              <a:spcAft>
                <a:spcPts val="600"/>
              </a:spcAft>
            </a:pPr>
            <a:r>
              <a:rPr lang="lv-LV" sz="2800" cap="all"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4. klasterim</a:t>
            </a:r>
          </a:p>
        </p:txBody>
      </p:sp>
      <p:pic>
        <p:nvPicPr>
          <p:cNvPr id="2" name="Picture 1">
            <a:extLst>
              <a:ext uri="{FF2B5EF4-FFF2-40B4-BE49-F238E27FC236}">
                <a16:creationId xmlns:a16="http://schemas.microsoft.com/office/drawing/2014/main" id="{B40F0A1F-BBBF-E673-1402-6F6A6428776C}"/>
              </a:ext>
            </a:extLst>
          </p:cNvPr>
          <p:cNvPicPr>
            <a:picLocks noChangeAspect="1"/>
          </p:cNvPicPr>
          <p:nvPr/>
        </p:nvPicPr>
        <p:blipFill>
          <a:blip r:embed="rId3"/>
          <a:stretch>
            <a:fillRect/>
          </a:stretch>
        </p:blipFill>
        <p:spPr>
          <a:xfrm>
            <a:off x="-38358" y="0"/>
            <a:ext cx="6198512" cy="6868160"/>
          </a:xfrm>
          <a:prstGeom prst="rect">
            <a:avLst/>
          </a:prstGeom>
        </p:spPr>
      </p:pic>
      <p:grpSp>
        <p:nvGrpSpPr>
          <p:cNvPr id="9" name="Group 8">
            <a:extLst>
              <a:ext uri="{FF2B5EF4-FFF2-40B4-BE49-F238E27FC236}">
                <a16:creationId xmlns:a16="http://schemas.microsoft.com/office/drawing/2014/main" id="{5FBC24D0-1D38-05E7-4FAC-CBC81A6962B5}"/>
              </a:ext>
            </a:extLst>
          </p:cNvPr>
          <p:cNvGrpSpPr/>
          <p:nvPr/>
        </p:nvGrpSpPr>
        <p:grpSpPr>
          <a:xfrm>
            <a:off x="7114819" y="2039050"/>
            <a:ext cx="3758185" cy="1628685"/>
            <a:chOff x="5184995" y="1173740"/>
            <a:chExt cx="2798152" cy="1212636"/>
          </a:xfrm>
        </p:grpSpPr>
        <p:sp>
          <p:nvSpPr>
            <p:cNvPr id="3" name="Freeform: Shape 2">
              <a:extLst>
                <a:ext uri="{FF2B5EF4-FFF2-40B4-BE49-F238E27FC236}">
                  <a16:creationId xmlns:a16="http://schemas.microsoft.com/office/drawing/2014/main" id="{3ECCB413-17E4-0536-92E1-382E46723F05}"/>
                </a:ext>
              </a:extLst>
            </p:cNvPr>
            <p:cNvSpPr/>
            <p:nvPr/>
          </p:nvSpPr>
          <p:spPr>
            <a:xfrm>
              <a:off x="5630051" y="1173740"/>
              <a:ext cx="2353096" cy="1185396"/>
            </a:xfrm>
            <a:custGeom>
              <a:avLst/>
              <a:gdLst>
                <a:gd name="connsiteX0" fmla="*/ 0 w 2353096"/>
                <a:gd name="connsiteY0" fmla="*/ 0 h 1185394"/>
                <a:gd name="connsiteX1" fmla="*/ 1760399 w 2353096"/>
                <a:gd name="connsiteY1" fmla="*/ 0 h 1185394"/>
                <a:gd name="connsiteX2" fmla="*/ 2353096 w 2353096"/>
                <a:gd name="connsiteY2" fmla="*/ 592697 h 1185394"/>
                <a:gd name="connsiteX3" fmla="*/ 1760399 w 2353096"/>
                <a:gd name="connsiteY3" fmla="*/ 1185394 h 1185394"/>
                <a:gd name="connsiteX4" fmla="*/ 0 w 2353096"/>
                <a:gd name="connsiteY4" fmla="*/ 1185394 h 1185394"/>
                <a:gd name="connsiteX5" fmla="*/ 0 w 2353096"/>
                <a:gd name="connsiteY5" fmla="*/ 0 h 118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96" h="1185394">
                  <a:moveTo>
                    <a:pt x="2353096" y="1185394"/>
                  </a:moveTo>
                  <a:lnTo>
                    <a:pt x="592697" y="1185394"/>
                  </a:lnTo>
                  <a:lnTo>
                    <a:pt x="0" y="592697"/>
                  </a:lnTo>
                  <a:lnTo>
                    <a:pt x="592697" y="0"/>
                  </a:lnTo>
                  <a:lnTo>
                    <a:pt x="2353096" y="0"/>
                  </a:lnTo>
                  <a:lnTo>
                    <a:pt x="2353096" y="1185394"/>
                  </a:lnTo>
                  <a:close/>
                </a:path>
              </a:pathLst>
            </a:custGeom>
            <a:solidFill>
              <a:srgbClr val="3018A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19074" tIns="68581" rIns="128016" bIns="68580" numCol="1" spcCol="1270" anchor="ctr" anchorCtr="0">
              <a:noAutofit/>
            </a:bodyPr>
            <a:lstStyle/>
            <a:p>
              <a:pPr algn="ctr" defTabSz="1072134">
                <a:lnSpc>
                  <a:spcPct val="90000"/>
                </a:lnSpc>
                <a:spcBef>
                  <a:spcPct val="0"/>
                </a:spcBef>
                <a:spcAft>
                  <a:spcPct val="35000"/>
                </a:spcAft>
              </a:pPr>
              <a:r>
                <a:rPr lang="lv-LV" sz="2412" b="1" kern="1200" dirty="0">
                  <a:solidFill>
                    <a:schemeClr val="lt1"/>
                  </a:solidFill>
                  <a:latin typeface="Verdana" panose="020B0604030504040204" pitchFamily="34" charset="0"/>
                  <a:ea typeface="Verdana" panose="020B0604030504040204" pitchFamily="34" charset="0"/>
                  <a:cs typeface="+mn-cs"/>
                </a:rPr>
                <a:t>Jūlija </a:t>
              </a:r>
              <a:r>
                <a:rPr lang="lv-LV" sz="2412" b="1" kern="1200" dirty="0" err="1">
                  <a:solidFill>
                    <a:schemeClr val="lt1"/>
                  </a:solidFill>
                  <a:latin typeface="Verdana" panose="020B0604030504040204" pitchFamily="34" charset="0"/>
                  <a:ea typeface="Verdana" panose="020B0604030504040204" pitchFamily="34" charset="0"/>
                  <a:cs typeface="+mn-cs"/>
                </a:rPr>
                <a:t>Asmuss</a:t>
              </a:r>
              <a:endParaRPr lang="lv-LV" sz="2412" b="1" kern="1200" dirty="0">
                <a:solidFill>
                  <a:schemeClr val="lt1"/>
                </a:solidFill>
                <a:latin typeface="Verdana" panose="020B0604030504040204" pitchFamily="34" charset="0"/>
                <a:ea typeface="Verdana" panose="020B0604030504040204" pitchFamily="34" charset="0"/>
                <a:cs typeface="+mn-cs"/>
              </a:endParaRPr>
            </a:p>
            <a:p>
              <a:pPr algn="ctr" defTabSz="1072134">
                <a:lnSpc>
                  <a:spcPct val="90000"/>
                </a:lnSpc>
                <a:spcBef>
                  <a:spcPct val="0"/>
                </a:spcBef>
                <a:spcAft>
                  <a:spcPct val="35000"/>
                </a:spcAft>
              </a:pPr>
              <a:r>
                <a:rPr lang="lv-LV" sz="1730" kern="1200">
                  <a:solidFill>
                    <a:schemeClr val="lt1"/>
                  </a:solidFill>
                  <a:latin typeface="Verdana" panose="020B0604030504040204" pitchFamily="34" charset="0"/>
                  <a:ea typeface="Verdana" panose="020B0604030504040204" pitchFamily="34" charset="0"/>
                  <a:cs typeface="+mn-cs"/>
                </a:rPr>
                <a:t> Koordinatore</a:t>
              </a:r>
              <a:r>
                <a:rPr lang="lv-LV" sz="1730" kern="1200" dirty="0">
                  <a:solidFill>
                    <a:schemeClr val="lt1"/>
                  </a:solidFill>
                  <a:latin typeface="Verdana" panose="020B0604030504040204" pitchFamily="34" charset="0"/>
                  <a:ea typeface="Verdana" panose="020B0604030504040204" pitchFamily="34" charset="0"/>
                  <a:cs typeface="+mn-cs"/>
                </a:rPr>
                <a:t>, CL4</a:t>
              </a:r>
              <a:endParaRPr lang="lv-LV" sz="1730" kern="1200" dirty="0">
                <a:latin typeface="Verdana" panose="020B0604030504040204" pitchFamily="34" charset="0"/>
                <a:ea typeface="Verdana" panose="020B0604030504040204" pitchFamily="34" charset="0"/>
              </a:endParaRPr>
            </a:p>
          </p:txBody>
        </p:sp>
        <p:sp>
          <p:nvSpPr>
            <p:cNvPr id="5" name="Oval 4">
              <a:extLst>
                <a:ext uri="{FF2B5EF4-FFF2-40B4-BE49-F238E27FC236}">
                  <a16:creationId xmlns:a16="http://schemas.microsoft.com/office/drawing/2014/main" id="{644C6BED-526E-68BF-E7BB-DB8F6C21305C}"/>
                </a:ext>
              </a:extLst>
            </p:cNvPr>
            <p:cNvSpPr/>
            <p:nvPr/>
          </p:nvSpPr>
          <p:spPr>
            <a:xfrm>
              <a:off x="5184995" y="1200982"/>
              <a:ext cx="1185394" cy="1185394"/>
            </a:xfrm>
            <a:prstGeom prst="ellipse">
              <a:avLst/>
            </a:prstGeom>
            <a:blipFill dpi="0" rotWithShape="1">
              <a:blip r:embed="rId4">
                <a:extLst>
                  <a:ext uri="{28A0092B-C50C-407E-A947-70E740481C1C}">
                    <a14:useLocalDpi xmlns:a14="http://schemas.microsoft.com/office/drawing/2010/main" val="0"/>
                  </a:ext>
                </a:extLst>
              </a:blip>
              <a:srcRect/>
              <a:stretch>
                <a:fillRect l="2274" t="-6947" r="-2274" b="-4305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10" name="Group 9">
            <a:extLst>
              <a:ext uri="{FF2B5EF4-FFF2-40B4-BE49-F238E27FC236}">
                <a16:creationId xmlns:a16="http://schemas.microsoft.com/office/drawing/2014/main" id="{0CD642C0-9DA4-009F-B0D7-938AA8B69CD7}"/>
              </a:ext>
            </a:extLst>
          </p:cNvPr>
          <p:cNvGrpSpPr/>
          <p:nvPr/>
        </p:nvGrpSpPr>
        <p:grpSpPr>
          <a:xfrm>
            <a:off x="7114820" y="4096829"/>
            <a:ext cx="3758184" cy="1507680"/>
            <a:chOff x="5184995" y="2665002"/>
            <a:chExt cx="2964665" cy="1189342"/>
          </a:xfrm>
        </p:grpSpPr>
        <p:sp>
          <p:nvSpPr>
            <p:cNvPr id="7" name="Freeform: Shape 6">
              <a:extLst>
                <a:ext uri="{FF2B5EF4-FFF2-40B4-BE49-F238E27FC236}">
                  <a16:creationId xmlns:a16="http://schemas.microsoft.com/office/drawing/2014/main" id="{2AE5D537-B2CB-9AC1-52E9-95223FEF3B48}"/>
                </a:ext>
              </a:extLst>
            </p:cNvPr>
            <p:cNvSpPr/>
            <p:nvPr/>
          </p:nvSpPr>
          <p:spPr>
            <a:xfrm>
              <a:off x="5796563" y="2668949"/>
              <a:ext cx="2353097" cy="1185395"/>
            </a:xfrm>
            <a:custGeom>
              <a:avLst/>
              <a:gdLst>
                <a:gd name="connsiteX0" fmla="*/ 0 w 2353096"/>
                <a:gd name="connsiteY0" fmla="*/ 0 h 1185394"/>
                <a:gd name="connsiteX1" fmla="*/ 1760399 w 2353096"/>
                <a:gd name="connsiteY1" fmla="*/ 0 h 1185394"/>
                <a:gd name="connsiteX2" fmla="*/ 2353096 w 2353096"/>
                <a:gd name="connsiteY2" fmla="*/ 592697 h 1185394"/>
                <a:gd name="connsiteX3" fmla="*/ 1760399 w 2353096"/>
                <a:gd name="connsiteY3" fmla="*/ 1185394 h 1185394"/>
                <a:gd name="connsiteX4" fmla="*/ 0 w 2353096"/>
                <a:gd name="connsiteY4" fmla="*/ 1185394 h 1185394"/>
                <a:gd name="connsiteX5" fmla="*/ 0 w 2353096"/>
                <a:gd name="connsiteY5" fmla="*/ 0 h 118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96" h="1185394">
                  <a:moveTo>
                    <a:pt x="2353096" y="1185394"/>
                  </a:moveTo>
                  <a:lnTo>
                    <a:pt x="592697" y="1185394"/>
                  </a:lnTo>
                  <a:lnTo>
                    <a:pt x="0" y="592697"/>
                  </a:lnTo>
                  <a:lnTo>
                    <a:pt x="592697" y="0"/>
                  </a:lnTo>
                  <a:lnTo>
                    <a:pt x="2353096" y="0"/>
                  </a:lnTo>
                  <a:lnTo>
                    <a:pt x="2353096" y="1185394"/>
                  </a:lnTo>
                  <a:close/>
                </a:path>
              </a:pathLst>
            </a:custGeom>
            <a:solidFill>
              <a:srgbClr val="3018A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19074" tIns="64771" rIns="120905" bIns="64770" numCol="1" spcCol="1270" anchor="ctr" anchorCtr="0">
              <a:noAutofit/>
            </a:bodyPr>
            <a:lstStyle/>
            <a:p>
              <a:pPr algn="ctr" defTabSz="1008126">
                <a:lnSpc>
                  <a:spcPct val="90000"/>
                </a:lnSpc>
                <a:spcBef>
                  <a:spcPct val="0"/>
                </a:spcBef>
                <a:spcAft>
                  <a:spcPct val="35000"/>
                </a:spcAft>
              </a:pPr>
              <a:r>
                <a:rPr lang="lv-LV" sz="2142" b="1" kern="1200" dirty="0">
                  <a:solidFill>
                    <a:prstClr val="white"/>
                  </a:solidFill>
                  <a:latin typeface="Verdana" panose="020B0604030504040204" pitchFamily="34" charset="0"/>
                  <a:ea typeface="Verdana" panose="020B0604030504040204" pitchFamily="34" charset="0"/>
                  <a:cs typeface="+mn-cs"/>
                </a:rPr>
                <a:t>Ingrīda </a:t>
              </a:r>
              <a:r>
                <a:rPr lang="lv-LV" sz="2142" b="1" kern="1200" dirty="0" err="1">
                  <a:solidFill>
                    <a:prstClr val="white"/>
                  </a:solidFill>
                  <a:latin typeface="Verdana" panose="020B0604030504040204" pitchFamily="34" charset="0"/>
                  <a:ea typeface="Verdana" panose="020B0604030504040204" pitchFamily="34" charset="0"/>
                  <a:cs typeface="+mn-cs"/>
                </a:rPr>
                <a:t>Lavrinoviča</a:t>
              </a:r>
              <a:endParaRPr lang="lv-LV" sz="2142" b="1" kern="1200" dirty="0">
                <a:solidFill>
                  <a:prstClr val="white"/>
                </a:solidFill>
                <a:latin typeface="Verdana" panose="020B0604030504040204" pitchFamily="34" charset="0"/>
                <a:ea typeface="Verdana" panose="020B0604030504040204" pitchFamily="34" charset="0"/>
                <a:cs typeface="+mn-cs"/>
              </a:endParaRPr>
            </a:p>
            <a:p>
              <a:pPr algn="ctr" defTabSz="1008126">
                <a:lnSpc>
                  <a:spcPct val="90000"/>
                </a:lnSpc>
                <a:spcBef>
                  <a:spcPct val="0"/>
                </a:spcBef>
                <a:spcAft>
                  <a:spcPct val="35000"/>
                </a:spcAft>
              </a:pPr>
              <a:r>
                <a:rPr lang="lv-LV" sz="1730" kern="1200" dirty="0">
                  <a:solidFill>
                    <a:schemeClr val="lt1"/>
                  </a:solidFill>
                  <a:latin typeface="Verdana" panose="020B0604030504040204" pitchFamily="34" charset="0"/>
                  <a:ea typeface="Verdana" panose="020B0604030504040204" pitchFamily="34" charset="0"/>
                  <a:cs typeface="+mn-cs"/>
                </a:rPr>
                <a:t>CL3, CL4</a:t>
              </a:r>
              <a:endParaRPr lang="lv-LV" sz="1730" kern="1200" dirty="0">
                <a:latin typeface="Verdana" panose="020B0604030504040204" pitchFamily="34" charset="0"/>
                <a:ea typeface="Verdana" panose="020B0604030504040204" pitchFamily="34" charset="0"/>
              </a:endParaRPr>
            </a:p>
          </p:txBody>
        </p:sp>
        <p:sp>
          <p:nvSpPr>
            <p:cNvPr id="8" name="Oval 7">
              <a:extLst>
                <a:ext uri="{FF2B5EF4-FFF2-40B4-BE49-F238E27FC236}">
                  <a16:creationId xmlns:a16="http://schemas.microsoft.com/office/drawing/2014/main" id="{38C940B1-6B07-8636-857C-22D1CB262F64}"/>
                </a:ext>
              </a:extLst>
            </p:cNvPr>
            <p:cNvSpPr/>
            <p:nvPr/>
          </p:nvSpPr>
          <p:spPr>
            <a:xfrm>
              <a:off x="5184995" y="2665002"/>
              <a:ext cx="1185394" cy="1185394"/>
            </a:xfrm>
            <a:prstGeom prst="ellipse">
              <a:avLst/>
            </a:prstGeom>
            <a:blipFill>
              <a:blip r:embed="rId5">
                <a:extLst>
                  <a:ext uri="{28A0092B-C50C-407E-A947-70E740481C1C}">
                    <a14:useLocalDpi xmlns:a14="http://schemas.microsoft.com/office/drawing/2010/main" val="0"/>
                  </a:ext>
                </a:extLst>
              </a:blip>
              <a:srcRect/>
              <a:stretch>
                <a:fillRect t="-10000" b="-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4" name="Rectangle 3">
            <a:extLst>
              <a:ext uri="{FF2B5EF4-FFF2-40B4-BE49-F238E27FC236}">
                <a16:creationId xmlns:a16="http://schemas.microsoft.com/office/drawing/2014/main" id="{99DDE25A-EA27-5C8D-70CE-030A37BB1247}"/>
              </a:ext>
            </a:extLst>
          </p:cNvPr>
          <p:cNvSpPr/>
          <p:nvPr/>
        </p:nvSpPr>
        <p:spPr>
          <a:xfrm>
            <a:off x="0" y="0"/>
            <a:ext cx="5548393" cy="1038386"/>
          </a:xfrm>
          <a:prstGeom prst="rect">
            <a:avLst/>
          </a:prstGeom>
          <a:solidFill>
            <a:srgbClr val="AFD9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6213F3-71A8-EAE2-5AE3-6099D063DD5E}"/>
              </a:ext>
            </a:extLst>
          </p:cNvPr>
          <p:cNvSpPr txBox="1"/>
          <p:nvPr/>
        </p:nvSpPr>
        <p:spPr>
          <a:xfrm>
            <a:off x="229546" y="84279"/>
            <a:ext cx="5624727" cy="954107"/>
          </a:xfrm>
          <a:prstGeom prst="rect">
            <a:avLst/>
          </a:prstGeom>
          <a:noFill/>
        </p:spPr>
        <p:txBody>
          <a:bodyPr wrap="square" rtlCol="0">
            <a:spAutoFit/>
          </a:bodyPr>
          <a:lstStyle/>
          <a:p>
            <a:pPr algn="ctr"/>
            <a:r>
              <a:rPr lang="lv-LV" sz="2800" b="1" cap="all" dirty="0">
                <a:solidFill>
                  <a:srgbClr val="14414F"/>
                </a:solidFill>
                <a:latin typeface="Verdana" panose="020B0604030504040204" pitchFamily="34" charset="0"/>
                <a:ea typeface="Verdana" panose="020B0604030504040204" pitchFamily="34" charset="0"/>
                <a:cs typeface="Verdana" panose="020B0604030504040204" pitchFamily="34" charset="0"/>
              </a:rPr>
              <a:t>Digitālā joma, rūpniecība un kosmoss</a:t>
            </a:r>
          </a:p>
        </p:txBody>
      </p:sp>
    </p:spTree>
    <p:extLst>
      <p:ext uri="{BB962C8B-B14F-4D97-AF65-F5344CB8AC3E}">
        <p14:creationId xmlns:p14="http://schemas.microsoft.com/office/powerpoint/2010/main" val="2084548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914400" y="3290703"/>
            <a:ext cx="10363200" cy="546736"/>
          </a:xfrm>
        </p:spPr>
        <p:txBody>
          <a:bodyPr>
            <a:normAutofit/>
          </a:bodyPr>
          <a:lstStyle/>
          <a:p>
            <a:r>
              <a:rPr lang="lv-LV" sz="3000" cap="all" dirty="0">
                <a:solidFill>
                  <a:srgbClr val="002060"/>
                </a:solidFill>
                <a:cs typeface="Arial" panose="020B0604020202020204" pitchFamily="34" charset="0"/>
              </a:rPr>
              <a:t>Paldies!</a:t>
            </a:r>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25" y="5281015"/>
            <a:ext cx="1803117" cy="1043585"/>
          </a:xfrm>
          <a:prstGeom prst="rect">
            <a:avLst/>
          </a:prstGeom>
        </p:spPr>
      </p:pic>
      <p:pic>
        <p:nvPicPr>
          <p:cNvPr id="10" name="Picture 9" descr="A black background with red numbers and text&#10;&#10;Description automatically generated">
            <a:extLst>
              <a:ext uri="{FF2B5EF4-FFF2-40B4-BE49-F238E27FC236}">
                <a16:creationId xmlns:a16="http://schemas.microsoft.com/office/drawing/2014/main" id="{44996F44-592E-3F40-E574-48F8349FCE63}"/>
              </a:ext>
            </a:extLst>
          </p:cNvPr>
          <p:cNvPicPr>
            <a:picLocks noChangeAspect="1"/>
          </p:cNvPicPr>
          <p:nvPr/>
        </p:nvPicPr>
        <p:blipFill>
          <a:blip r:embed="rId3"/>
          <a:stretch>
            <a:fillRect/>
          </a:stretch>
        </p:blipFill>
        <p:spPr>
          <a:xfrm>
            <a:off x="5351463" y="4668838"/>
            <a:ext cx="6632575" cy="1825625"/>
          </a:xfrm>
          <a:prstGeom prst="rect">
            <a:avLst/>
          </a:prstGeom>
        </p:spPr>
      </p:pic>
      <p:sp>
        <p:nvSpPr>
          <p:cNvPr id="2" name="Text Placeholder 3">
            <a:extLst>
              <a:ext uri="{FF2B5EF4-FFF2-40B4-BE49-F238E27FC236}">
                <a16:creationId xmlns:a16="http://schemas.microsoft.com/office/drawing/2014/main" id="{098D0D54-8F90-83DD-8FEA-5FB66B4EF4D2}"/>
              </a:ext>
            </a:extLst>
          </p:cNvPr>
          <p:cNvSpPr txBox="1">
            <a:spLocks/>
          </p:cNvSpPr>
          <p:nvPr/>
        </p:nvSpPr>
        <p:spPr bwMode="auto">
          <a:xfrm rot="10800000" flipV="1">
            <a:off x="0" y="6331636"/>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500" dirty="0">
                <a:solidFill>
                  <a:schemeClr val="bg2">
                    <a:lumMod val="75000"/>
                  </a:schemeClr>
                </a:solidFill>
                <a:latin typeface="Verdana"/>
                <a:ea typeface="Verdana"/>
                <a:cs typeface="Times New Roman"/>
              </a:rPr>
              <a:t>1.1.1. specifiskā atbalsta mērķa “Pētniecības un inovāciju kapacitātes stiprināšana un progresīvu tehnoloģiju ieviešana kopējā P&amp;A sistēmā” 1.1.1.5. pasākuma “Latvijas pilnvērtīga dalība Apvārsnis Eiropa programmā, tajā skaitā nodrošinot kompleksu atbalsta instrumentu klāstu un sasaisti ar RIS3 specializācijas jomu attīstīšanu” projekts “Atbalsts Latvijas dalībai starptautiskās pētniecības un inovācijas programmās”. ietvaros</a:t>
            </a:r>
            <a:endParaRPr lang="en-US" sz="500" dirty="0">
              <a:solidFill>
                <a:schemeClr val="bg2">
                  <a:lumMod val="75000"/>
                </a:schemeClr>
              </a:solidFill>
            </a:endParaRPr>
          </a:p>
        </p:txBody>
      </p:sp>
    </p:spTree>
    <p:extLst>
      <p:ext uri="{BB962C8B-B14F-4D97-AF65-F5344CB8AC3E}">
        <p14:creationId xmlns:p14="http://schemas.microsoft.com/office/powerpoint/2010/main" val="1541616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0E4C7-1A19-5509-4623-972CAE34DD07}"/>
              </a:ext>
            </a:extLst>
          </p:cNvPr>
          <p:cNvGrpSpPr/>
          <p:nvPr/>
        </p:nvGrpSpPr>
        <p:grpSpPr>
          <a:xfrm>
            <a:off x="1570565" y="750226"/>
            <a:ext cx="2765372" cy="2162171"/>
            <a:chOff x="295602" y="3575004"/>
            <a:chExt cx="2698111" cy="2452196"/>
          </a:xfrm>
        </p:grpSpPr>
        <p:sp>
          <p:nvSpPr>
            <p:cNvPr id="4" name="TextBox 25">
              <a:extLst>
                <a:ext uri="{FF2B5EF4-FFF2-40B4-BE49-F238E27FC236}">
                  <a16:creationId xmlns:a16="http://schemas.microsoft.com/office/drawing/2014/main" id="{FFC07C3B-E467-830B-3F2E-84484F1F5259}"/>
                </a:ext>
              </a:extLst>
            </p:cNvPr>
            <p:cNvSpPr txBox="1"/>
            <p:nvPr/>
          </p:nvSpPr>
          <p:spPr>
            <a:xfrm>
              <a:off x="301786" y="3575004"/>
              <a:ext cx="2691927" cy="785384"/>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Global Leadership in Climate-Neutral, Circular, Digital Value Chains</a:t>
              </a:r>
            </a:p>
          </p:txBody>
        </p:sp>
        <p:sp>
          <p:nvSpPr>
            <p:cNvPr id="5" name="Rectangle 4">
              <a:extLst>
                <a:ext uri="{FF2B5EF4-FFF2-40B4-BE49-F238E27FC236}">
                  <a16:creationId xmlns:a16="http://schemas.microsoft.com/office/drawing/2014/main" id="{8CA8CC86-D6B0-66AE-DB94-00D1576FB239}"/>
                </a:ext>
              </a:extLst>
            </p:cNvPr>
            <p:cNvSpPr/>
            <p:nvPr/>
          </p:nvSpPr>
          <p:spPr>
            <a:xfrm>
              <a:off x="295602" y="4334257"/>
              <a:ext cx="2682957" cy="1692943"/>
            </a:xfrm>
            <a:prstGeom prst="rect">
              <a:avLst/>
            </a:prstGeom>
          </p:spPr>
          <p:txBody>
            <a:bodyPr wrap="square" l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Manufacturing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Energy –Intensive Industries (Decarbonization and Energy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Circularity and Zero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Social Circular enterprises</a:t>
              </a:r>
            </a:p>
          </p:txBody>
        </p:sp>
      </p:grpSp>
      <p:sp>
        <p:nvSpPr>
          <p:cNvPr id="6" name="Title 1">
            <a:extLst>
              <a:ext uri="{FF2B5EF4-FFF2-40B4-BE49-F238E27FC236}">
                <a16:creationId xmlns:a16="http://schemas.microsoft.com/office/drawing/2014/main" id="{6BE39D1D-CB84-0A98-409F-82C93B99AF2A}"/>
              </a:ext>
            </a:extLst>
          </p:cNvPr>
          <p:cNvSpPr>
            <a:spLocks noGrp="1"/>
          </p:cNvSpPr>
          <p:nvPr>
            <p:ph type="title"/>
          </p:nvPr>
        </p:nvSpPr>
        <p:spPr>
          <a:xfrm>
            <a:off x="3429484" y="118753"/>
            <a:ext cx="5333032" cy="635540"/>
          </a:xfrm>
        </p:spPr>
        <p:txBody>
          <a:bodyPr>
            <a:normAutofit/>
          </a:bodyPr>
          <a:lstStyle/>
          <a:p>
            <a:pPr algn="ctr"/>
            <a:r>
              <a:rPr lang="lv-LV" sz="2800" cap="all" noProof="0" dirty="0">
                <a:solidFill>
                  <a:srgbClr val="0308DB">
                    <a:lumMod val="50000"/>
                  </a:srgbClr>
                </a:solidFill>
                <a:latin typeface="Verdana" panose="020B0604030504040204" pitchFamily="34" charset="0"/>
                <a:ea typeface="Verdana" panose="020B0604030504040204" pitchFamily="34" charset="0"/>
                <a:cs typeface="Verdana" panose="020B0604030504040204" pitchFamily="34" charset="0"/>
              </a:rPr>
              <a:t>Tematiskās jomas</a:t>
            </a:r>
          </a:p>
        </p:txBody>
      </p:sp>
      <p:grpSp>
        <p:nvGrpSpPr>
          <p:cNvPr id="7" name="Group 6">
            <a:extLst>
              <a:ext uri="{FF2B5EF4-FFF2-40B4-BE49-F238E27FC236}">
                <a16:creationId xmlns:a16="http://schemas.microsoft.com/office/drawing/2014/main" id="{B0F7E21A-47F2-87FF-A7D5-9A28AC51C12D}"/>
              </a:ext>
            </a:extLst>
          </p:cNvPr>
          <p:cNvGrpSpPr/>
          <p:nvPr/>
        </p:nvGrpSpPr>
        <p:grpSpPr>
          <a:xfrm>
            <a:off x="1614783" y="2806899"/>
            <a:ext cx="2874029" cy="2014230"/>
            <a:chOff x="33946" y="4550389"/>
            <a:chExt cx="3095662" cy="2014230"/>
          </a:xfrm>
        </p:grpSpPr>
        <p:sp>
          <p:nvSpPr>
            <p:cNvPr id="8" name="TextBox 28">
              <a:extLst>
                <a:ext uri="{FF2B5EF4-FFF2-40B4-BE49-F238E27FC236}">
                  <a16:creationId xmlns:a16="http://schemas.microsoft.com/office/drawing/2014/main" id="{C2EDA92C-5FEB-0F14-2CF5-D11262F7938E}"/>
                </a:ext>
              </a:extLst>
            </p:cNvPr>
            <p:cNvSpPr txBox="1"/>
            <p:nvPr/>
          </p:nvSpPr>
          <p:spPr>
            <a:xfrm>
              <a:off x="37749" y="4550389"/>
              <a:ext cx="3091859" cy="692497"/>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Tech Leadership for Europe’s Strategic Autonomy in Raw &amp; Innovative Materials</a:t>
              </a:r>
              <a:endParaRPr kumimoji="0" lang="en-US"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9" name="Rectangle 8">
              <a:extLst>
                <a:ext uri="{FF2B5EF4-FFF2-40B4-BE49-F238E27FC236}">
                  <a16:creationId xmlns:a16="http://schemas.microsoft.com/office/drawing/2014/main" id="{0FA57887-4238-E376-05D0-E9DD4D60307B}"/>
                </a:ext>
              </a:extLst>
            </p:cNvPr>
            <p:cNvSpPr/>
            <p:nvPr/>
          </p:nvSpPr>
          <p:spPr>
            <a:xfrm>
              <a:off x="33946" y="5271957"/>
              <a:ext cx="2639152" cy="1292662"/>
            </a:xfrm>
            <a:prstGeom prst="rect">
              <a:avLst/>
            </a:prstGeom>
          </p:spPr>
          <p:txBody>
            <a:bodyPr wrap="square" l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Raw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Innovative Advanced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Safe and Sustainable by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Textiles</a:t>
              </a:r>
            </a:p>
          </p:txBody>
        </p:sp>
      </p:grpSp>
      <p:grpSp>
        <p:nvGrpSpPr>
          <p:cNvPr id="10" name="Group 9">
            <a:extLst>
              <a:ext uri="{FF2B5EF4-FFF2-40B4-BE49-F238E27FC236}">
                <a16:creationId xmlns:a16="http://schemas.microsoft.com/office/drawing/2014/main" id="{8442E865-F459-416A-8DA6-28684516E549}"/>
              </a:ext>
            </a:extLst>
          </p:cNvPr>
          <p:cNvGrpSpPr/>
          <p:nvPr/>
        </p:nvGrpSpPr>
        <p:grpSpPr>
          <a:xfrm>
            <a:off x="1614783" y="4760105"/>
            <a:ext cx="2621957" cy="1704092"/>
            <a:chOff x="728984" y="3006325"/>
            <a:chExt cx="2378605" cy="1744192"/>
          </a:xfrm>
        </p:grpSpPr>
        <p:sp>
          <p:nvSpPr>
            <p:cNvPr id="11" name="TextBox 31">
              <a:extLst>
                <a:ext uri="{FF2B5EF4-FFF2-40B4-BE49-F238E27FC236}">
                  <a16:creationId xmlns:a16="http://schemas.microsoft.com/office/drawing/2014/main" id="{E5FD1431-84E1-BD9C-0403-923E16E78960}"/>
                </a:ext>
              </a:extLst>
            </p:cNvPr>
            <p:cNvSpPr txBox="1"/>
            <p:nvPr/>
          </p:nvSpPr>
          <p:spPr>
            <a:xfrm>
              <a:off x="760508" y="3006325"/>
              <a:ext cx="2347081" cy="708793"/>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Agile, </a:t>
              </a:r>
              <a:r>
                <a:rPr kumimoji="0" lang="en-US"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Secure Data &amp; AI Services in a Single Market</a:t>
              </a:r>
            </a:p>
          </p:txBody>
        </p:sp>
        <p:sp>
          <p:nvSpPr>
            <p:cNvPr id="12" name="Rectangle 11">
              <a:extLst>
                <a:ext uri="{FF2B5EF4-FFF2-40B4-BE49-F238E27FC236}">
                  <a16:creationId xmlns:a16="http://schemas.microsoft.com/office/drawing/2014/main" id="{7B446A50-4A37-2CF2-875C-3FB2C087F31B}"/>
                </a:ext>
              </a:extLst>
            </p:cNvPr>
            <p:cNvSpPr/>
            <p:nvPr/>
          </p:nvSpPr>
          <p:spPr>
            <a:xfrm>
              <a:off x="728984" y="3657910"/>
              <a:ext cx="2106934" cy="1092607"/>
            </a:xfrm>
            <a:prstGeom prst="rect">
              <a:avLst/>
            </a:prstGeom>
          </p:spPr>
          <p:txBody>
            <a:bodyPr wrap="square" l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mn-cs"/>
                </a:rPr>
                <a:t>Connected Collaborative Computing Networks (3C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mn-cs"/>
                </a:rPr>
                <a:t>AI-GenAI, Data and Robotics</a:t>
              </a:r>
            </a:p>
          </p:txBody>
        </p:sp>
      </p:grpSp>
      <p:grpSp>
        <p:nvGrpSpPr>
          <p:cNvPr id="13" name="Group 12">
            <a:extLst>
              <a:ext uri="{FF2B5EF4-FFF2-40B4-BE49-F238E27FC236}">
                <a16:creationId xmlns:a16="http://schemas.microsoft.com/office/drawing/2014/main" id="{09CEFBF3-5273-97D9-4DA2-C7A11D72AF8E}"/>
              </a:ext>
            </a:extLst>
          </p:cNvPr>
          <p:cNvGrpSpPr/>
          <p:nvPr/>
        </p:nvGrpSpPr>
        <p:grpSpPr>
          <a:xfrm>
            <a:off x="7739973" y="769097"/>
            <a:ext cx="2848676" cy="1832584"/>
            <a:chOff x="92322" y="3813801"/>
            <a:chExt cx="2593480" cy="1832584"/>
          </a:xfrm>
        </p:grpSpPr>
        <p:sp>
          <p:nvSpPr>
            <p:cNvPr id="14" name="TextBox 34">
              <a:extLst>
                <a:ext uri="{FF2B5EF4-FFF2-40B4-BE49-F238E27FC236}">
                  <a16:creationId xmlns:a16="http://schemas.microsoft.com/office/drawing/2014/main" id="{E99DD9BA-61E8-580D-50E1-EB8C48D6FF56}"/>
                </a:ext>
              </a:extLst>
            </p:cNvPr>
            <p:cNvSpPr txBox="1"/>
            <p:nvPr/>
          </p:nvSpPr>
          <p:spPr>
            <a:xfrm>
              <a:off x="218764" y="3813801"/>
              <a:ext cx="2235741" cy="692497"/>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Open Strategic Autonomy in </a:t>
              </a:r>
              <a:r>
                <a:rPr kumimoji="0" lang="en-US"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Digital &amp; Emerging</a:t>
              </a:r>
              <a:r>
                <a:rPr kumimoji="0" lang="lv-LV"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Tech</a:t>
              </a:r>
              <a:r>
                <a:rPr kumimoji="0" lang="en-US"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nologies</a:t>
              </a:r>
            </a:p>
          </p:txBody>
        </p:sp>
        <p:sp>
          <p:nvSpPr>
            <p:cNvPr id="15" name="Rectangle 14">
              <a:extLst>
                <a:ext uri="{FF2B5EF4-FFF2-40B4-BE49-F238E27FC236}">
                  <a16:creationId xmlns:a16="http://schemas.microsoft.com/office/drawing/2014/main" id="{D6FB1B18-A1C5-0C8B-F91B-7216AB34C67E}"/>
                </a:ext>
              </a:extLst>
            </p:cNvPr>
            <p:cNvSpPr/>
            <p:nvPr/>
          </p:nvSpPr>
          <p:spPr>
            <a:xfrm>
              <a:off x="92322" y="4553778"/>
              <a:ext cx="2593480" cy="1092607"/>
            </a:xfrm>
            <a:prstGeom prst="rect">
              <a:avLst/>
            </a:prstGeom>
          </p:spPr>
          <p:txBody>
            <a:bodyPr wrap="square" l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mn-cs"/>
                </a:rPr>
                <a:t>Quantum and high-performance computing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mn-cs"/>
                </a:rPr>
                <a:t>Photonics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50" noProof="1">
                  <a:solidFill>
                    <a:prstClr val="black"/>
                  </a:solidFill>
                  <a:latin typeface="Verdana" panose="020B0604030504040204" pitchFamily="34" charset="0"/>
                  <a:ea typeface="Verdana" panose="020B0604030504040204" pitchFamily="34" charset="0"/>
                </a:rPr>
                <a:t>AI, GenAI/Data/Robotics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50" noProof="1">
                  <a:solidFill>
                    <a:prstClr val="black"/>
                  </a:solidFill>
                  <a:latin typeface="Verdana" panose="020B0604030504040204" pitchFamily="34" charset="0"/>
                  <a:ea typeface="Verdana" panose="020B0604030504040204" pitchFamily="34" charset="0"/>
                </a:rPr>
                <a:t>Artificial Intelligence in Science </a:t>
              </a:r>
            </a:p>
          </p:txBody>
        </p:sp>
      </p:grpSp>
      <p:grpSp>
        <p:nvGrpSpPr>
          <p:cNvPr id="16" name="Group 15">
            <a:extLst>
              <a:ext uri="{FF2B5EF4-FFF2-40B4-BE49-F238E27FC236}">
                <a16:creationId xmlns:a16="http://schemas.microsoft.com/office/drawing/2014/main" id="{0C276C2F-9F5A-3542-B887-C1A1CC939F17}"/>
              </a:ext>
            </a:extLst>
          </p:cNvPr>
          <p:cNvGrpSpPr/>
          <p:nvPr/>
        </p:nvGrpSpPr>
        <p:grpSpPr>
          <a:xfrm>
            <a:off x="7732710" y="2615255"/>
            <a:ext cx="2795523" cy="2256023"/>
            <a:chOff x="165307" y="4282175"/>
            <a:chExt cx="3042151" cy="2306157"/>
          </a:xfrm>
        </p:grpSpPr>
        <p:sp>
          <p:nvSpPr>
            <p:cNvPr id="17" name="TextBox 16">
              <a:extLst>
                <a:ext uri="{FF2B5EF4-FFF2-40B4-BE49-F238E27FC236}">
                  <a16:creationId xmlns:a16="http://schemas.microsoft.com/office/drawing/2014/main" id="{7837D918-E23C-A3F4-DF3B-EC5C292B418D}"/>
                </a:ext>
              </a:extLst>
            </p:cNvPr>
            <p:cNvSpPr txBox="1"/>
            <p:nvPr/>
          </p:nvSpPr>
          <p:spPr>
            <a:xfrm>
              <a:off x="199774" y="4282175"/>
              <a:ext cx="2886087" cy="707886"/>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Open Strategic Autonomy in </a:t>
              </a:r>
              <a:r>
                <a:rPr kumimoji="0" lang="en-US"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Global Space Infrastructure &amp; Data</a:t>
              </a:r>
            </a:p>
          </p:txBody>
        </p:sp>
        <p:sp>
          <p:nvSpPr>
            <p:cNvPr id="18" name="Rectangle 17">
              <a:extLst>
                <a:ext uri="{FF2B5EF4-FFF2-40B4-BE49-F238E27FC236}">
                  <a16:creationId xmlns:a16="http://schemas.microsoft.com/office/drawing/2014/main" id="{F1A9E29D-97B9-E076-C289-51DD94CBEE68}"/>
                </a:ext>
              </a:extLst>
            </p:cNvPr>
            <p:cNvSpPr/>
            <p:nvPr/>
          </p:nvSpPr>
          <p:spPr>
            <a:xfrm>
              <a:off x="165307" y="4920867"/>
              <a:ext cx="3042151" cy="1667465"/>
            </a:xfrm>
            <a:prstGeom prst="rect">
              <a:avLst/>
            </a:prstGeom>
          </p:spPr>
          <p:txBody>
            <a:bodyPr wrap="square" l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Accessing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Acting in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Using Space on Earth (Telecommunications)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Earth Observation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Satellite navigation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Monitoring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Boosting Space</a:t>
              </a:r>
            </a:p>
          </p:txBody>
        </p:sp>
      </p:grpSp>
      <p:sp>
        <p:nvSpPr>
          <p:cNvPr id="19" name="TextBox 40">
            <a:extLst>
              <a:ext uri="{FF2B5EF4-FFF2-40B4-BE49-F238E27FC236}">
                <a16:creationId xmlns:a16="http://schemas.microsoft.com/office/drawing/2014/main" id="{34CB5FAB-12F9-6EF8-2D5C-D644EB54B07E}"/>
              </a:ext>
            </a:extLst>
          </p:cNvPr>
          <p:cNvSpPr txBox="1"/>
          <p:nvPr/>
        </p:nvSpPr>
        <p:spPr>
          <a:xfrm>
            <a:off x="7658106" y="4838487"/>
            <a:ext cx="2627356" cy="492443"/>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Human-Centric Innovation in Digital &amp; Industiral Tech</a:t>
            </a:r>
          </a:p>
        </p:txBody>
      </p:sp>
      <p:grpSp>
        <p:nvGrpSpPr>
          <p:cNvPr id="20" name="Group 19">
            <a:extLst>
              <a:ext uri="{FF2B5EF4-FFF2-40B4-BE49-F238E27FC236}">
                <a16:creationId xmlns:a16="http://schemas.microsoft.com/office/drawing/2014/main" id="{8FFBA95C-7A5E-FA44-D4A3-EA02262B4DAE}"/>
              </a:ext>
            </a:extLst>
          </p:cNvPr>
          <p:cNvGrpSpPr/>
          <p:nvPr/>
        </p:nvGrpSpPr>
        <p:grpSpPr>
          <a:xfrm>
            <a:off x="844482" y="798680"/>
            <a:ext cx="661193" cy="595586"/>
            <a:chOff x="1133210" y="756217"/>
            <a:chExt cx="1121798" cy="922990"/>
          </a:xfrm>
        </p:grpSpPr>
        <p:sp>
          <p:nvSpPr>
            <p:cNvPr id="21" name="Shape">
              <a:extLst>
                <a:ext uri="{FF2B5EF4-FFF2-40B4-BE49-F238E27FC236}">
                  <a16:creationId xmlns:a16="http://schemas.microsoft.com/office/drawing/2014/main" id="{298225B9-8D6D-AF3A-A172-1448DC4938E7}"/>
                </a:ext>
              </a:extLst>
            </p:cNvPr>
            <p:cNvSpPr/>
            <p:nvPr/>
          </p:nvSpPr>
          <p:spPr>
            <a:xfrm>
              <a:off x="1133210" y="756217"/>
              <a:ext cx="1121798" cy="922990"/>
            </a:xfrm>
            <a:custGeom>
              <a:avLst/>
              <a:gdLst/>
              <a:ahLst/>
              <a:cxnLst>
                <a:cxn ang="0">
                  <a:pos x="wd2" y="hd2"/>
                </a:cxn>
                <a:cxn ang="5400000">
                  <a:pos x="wd2" y="hd2"/>
                </a:cxn>
                <a:cxn ang="10800000">
                  <a:pos x="wd2" y="hd2"/>
                </a:cxn>
                <a:cxn ang="16200000">
                  <a:pos x="wd2" y="hd2"/>
                </a:cxn>
              </a:cxnLst>
              <a:rect l="0" t="0" r="r" b="b"/>
              <a:pathLst>
                <a:path w="21600" h="21600" extrusionOk="0">
                  <a:moveTo>
                    <a:pt x="17760" y="21600"/>
                  </a:moveTo>
                  <a:lnTo>
                    <a:pt x="3840" y="21600"/>
                  </a:lnTo>
                  <a:cubicBezTo>
                    <a:pt x="1728" y="21600"/>
                    <a:pt x="0" y="19872"/>
                    <a:pt x="0" y="17760"/>
                  </a:cubicBezTo>
                  <a:lnTo>
                    <a:pt x="0" y="3840"/>
                  </a:lnTo>
                  <a:cubicBezTo>
                    <a:pt x="0" y="1728"/>
                    <a:pt x="1728" y="0"/>
                    <a:pt x="3840" y="0"/>
                  </a:cubicBezTo>
                  <a:lnTo>
                    <a:pt x="17760" y="0"/>
                  </a:lnTo>
                  <a:cubicBezTo>
                    <a:pt x="19872" y="0"/>
                    <a:pt x="21600" y="1728"/>
                    <a:pt x="21600" y="3840"/>
                  </a:cubicBezTo>
                  <a:lnTo>
                    <a:pt x="21600" y="17760"/>
                  </a:lnTo>
                  <a:cubicBezTo>
                    <a:pt x="21600" y="19872"/>
                    <a:pt x="19896" y="21600"/>
                    <a:pt x="17760" y="21600"/>
                  </a:cubicBezTo>
                  <a:close/>
                </a:path>
              </a:pathLst>
            </a:custGeom>
            <a:solidFill>
              <a:srgbClr val="0070C0"/>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2" name="Graphic 42" descr="Factory with solid fill">
              <a:extLst>
                <a:ext uri="{FF2B5EF4-FFF2-40B4-BE49-F238E27FC236}">
                  <a16:creationId xmlns:a16="http://schemas.microsoft.com/office/drawing/2014/main" id="{E029D379-0232-FC96-5A59-483373AE655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1308791" y="780079"/>
              <a:ext cx="760889" cy="760889"/>
            </a:xfrm>
            <a:prstGeom prst="rect">
              <a:avLst/>
            </a:prstGeom>
          </p:spPr>
        </p:pic>
      </p:grpSp>
      <p:pic>
        <p:nvPicPr>
          <p:cNvPr id="23" name="Graphic 44" descr="Stopwatch 33%">
            <a:extLst>
              <a:ext uri="{FF2B5EF4-FFF2-40B4-BE49-F238E27FC236}">
                <a16:creationId xmlns:a16="http://schemas.microsoft.com/office/drawing/2014/main" id="{2E238E00-BDA5-124E-5C92-B8060266AE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858051" y="701833"/>
            <a:ext cx="978239" cy="978239"/>
          </a:xfrm>
          <a:prstGeom prst="rect">
            <a:avLst/>
          </a:prstGeom>
        </p:spPr>
      </p:pic>
      <p:grpSp>
        <p:nvGrpSpPr>
          <p:cNvPr id="24" name="Group 23">
            <a:extLst>
              <a:ext uri="{FF2B5EF4-FFF2-40B4-BE49-F238E27FC236}">
                <a16:creationId xmlns:a16="http://schemas.microsoft.com/office/drawing/2014/main" id="{2140F722-E129-CB33-BA1D-117810B955BC}"/>
              </a:ext>
            </a:extLst>
          </p:cNvPr>
          <p:cNvGrpSpPr/>
          <p:nvPr/>
        </p:nvGrpSpPr>
        <p:grpSpPr>
          <a:xfrm>
            <a:off x="838200" y="2855354"/>
            <a:ext cx="676037" cy="595586"/>
            <a:chOff x="1076738" y="2419587"/>
            <a:chExt cx="1132843" cy="922990"/>
          </a:xfrm>
        </p:grpSpPr>
        <p:sp>
          <p:nvSpPr>
            <p:cNvPr id="25" name="Shape">
              <a:extLst>
                <a:ext uri="{FF2B5EF4-FFF2-40B4-BE49-F238E27FC236}">
                  <a16:creationId xmlns:a16="http://schemas.microsoft.com/office/drawing/2014/main" id="{F06C7C3F-69B5-19F4-E599-EED6CFE57B85}"/>
                </a:ext>
              </a:extLst>
            </p:cNvPr>
            <p:cNvSpPr/>
            <p:nvPr/>
          </p:nvSpPr>
          <p:spPr>
            <a:xfrm>
              <a:off x="1076738" y="2419587"/>
              <a:ext cx="1132843" cy="922990"/>
            </a:xfrm>
            <a:custGeom>
              <a:avLst/>
              <a:gdLst/>
              <a:ahLst/>
              <a:cxnLst>
                <a:cxn ang="0">
                  <a:pos x="wd2" y="hd2"/>
                </a:cxn>
                <a:cxn ang="5400000">
                  <a:pos x="wd2" y="hd2"/>
                </a:cxn>
                <a:cxn ang="10800000">
                  <a:pos x="wd2" y="hd2"/>
                </a:cxn>
                <a:cxn ang="16200000">
                  <a:pos x="wd2" y="hd2"/>
                </a:cxn>
              </a:cxnLst>
              <a:rect l="0" t="0" r="r" b="b"/>
              <a:pathLst>
                <a:path w="21600" h="21600" extrusionOk="0">
                  <a:moveTo>
                    <a:pt x="17760" y="21600"/>
                  </a:moveTo>
                  <a:lnTo>
                    <a:pt x="3840" y="21600"/>
                  </a:lnTo>
                  <a:cubicBezTo>
                    <a:pt x="1728" y="21600"/>
                    <a:pt x="0" y="19872"/>
                    <a:pt x="0" y="17760"/>
                  </a:cubicBezTo>
                  <a:lnTo>
                    <a:pt x="0" y="3840"/>
                  </a:lnTo>
                  <a:cubicBezTo>
                    <a:pt x="0" y="1728"/>
                    <a:pt x="1728" y="0"/>
                    <a:pt x="3840" y="0"/>
                  </a:cubicBezTo>
                  <a:lnTo>
                    <a:pt x="17760" y="0"/>
                  </a:lnTo>
                  <a:cubicBezTo>
                    <a:pt x="19872" y="0"/>
                    <a:pt x="21600" y="1728"/>
                    <a:pt x="21600" y="3840"/>
                  </a:cubicBezTo>
                  <a:lnTo>
                    <a:pt x="21600" y="17760"/>
                  </a:lnTo>
                  <a:cubicBezTo>
                    <a:pt x="21600" y="19896"/>
                    <a:pt x="19896" y="21600"/>
                    <a:pt x="17760" y="21600"/>
                  </a:cubicBezTo>
                  <a:close/>
                </a:path>
              </a:pathLst>
            </a:custGeom>
            <a:solidFill>
              <a:schemeClr val="accent5">
                <a:lumMod val="60000"/>
                <a:lumOff val="4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6" name="Graphic 43" descr="Inventory with solid fill">
              <a:extLst>
                <a:ext uri="{FF2B5EF4-FFF2-40B4-BE49-F238E27FC236}">
                  <a16:creationId xmlns:a16="http://schemas.microsoft.com/office/drawing/2014/main" id="{91FE4BD5-142C-2545-3F96-71691C461E2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flipH="1">
              <a:off x="1246847" y="2469871"/>
              <a:ext cx="777292" cy="777292"/>
            </a:xfrm>
            <a:prstGeom prst="rect">
              <a:avLst/>
            </a:prstGeom>
          </p:spPr>
        </p:pic>
      </p:grpSp>
      <p:grpSp>
        <p:nvGrpSpPr>
          <p:cNvPr id="27" name="Group 26">
            <a:extLst>
              <a:ext uri="{FF2B5EF4-FFF2-40B4-BE49-F238E27FC236}">
                <a16:creationId xmlns:a16="http://schemas.microsoft.com/office/drawing/2014/main" id="{1840E8A5-693D-3A7E-0ABB-FB36A9EBDBEB}"/>
              </a:ext>
            </a:extLst>
          </p:cNvPr>
          <p:cNvGrpSpPr/>
          <p:nvPr/>
        </p:nvGrpSpPr>
        <p:grpSpPr>
          <a:xfrm>
            <a:off x="877600" y="4791245"/>
            <a:ext cx="665003" cy="616878"/>
            <a:chOff x="1076738" y="4089223"/>
            <a:chExt cx="1132843" cy="922990"/>
          </a:xfrm>
        </p:grpSpPr>
        <p:sp>
          <p:nvSpPr>
            <p:cNvPr id="28" name="Shape">
              <a:extLst>
                <a:ext uri="{FF2B5EF4-FFF2-40B4-BE49-F238E27FC236}">
                  <a16:creationId xmlns:a16="http://schemas.microsoft.com/office/drawing/2014/main" id="{421C540B-E80F-096A-352C-AFB4827F33E8}"/>
                </a:ext>
              </a:extLst>
            </p:cNvPr>
            <p:cNvSpPr/>
            <p:nvPr/>
          </p:nvSpPr>
          <p:spPr>
            <a:xfrm>
              <a:off x="1076738" y="4089223"/>
              <a:ext cx="1132843" cy="922990"/>
            </a:xfrm>
            <a:custGeom>
              <a:avLst/>
              <a:gdLst/>
              <a:ahLst/>
              <a:cxnLst>
                <a:cxn ang="0">
                  <a:pos x="wd2" y="hd2"/>
                </a:cxn>
                <a:cxn ang="5400000">
                  <a:pos x="wd2" y="hd2"/>
                </a:cxn>
                <a:cxn ang="10800000">
                  <a:pos x="wd2" y="hd2"/>
                </a:cxn>
                <a:cxn ang="16200000">
                  <a:pos x="wd2" y="hd2"/>
                </a:cxn>
              </a:cxnLst>
              <a:rect l="0" t="0" r="r" b="b"/>
              <a:pathLst>
                <a:path w="21600" h="21600" extrusionOk="0">
                  <a:moveTo>
                    <a:pt x="17760" y="21600"/>
                  </a:moveTo>
                  <a:lnTo>
                    <a:pt x="3840" y="21600"/>
                  </a:lnTo>
                  <a:cubicBezTo>
                    <a:pt x="1728" y="21600"/>
                    <a:pt x="0" y="19872"/>
                    <a:pt x="0" y="17760"/>
                  </a:cubicBezTo>
                  <a:lnTo>
                    <a:pt x="0" y="3840"/>
                  </a:lnTo>
                  <a:cubicBezTo>
                    <a:pt x="0" y="1728"/>
                    <a:pt x="1728" y="0"/>
                    <a:pt x="3840" y="0"/>
                  </a:cubicBezTo>
                  <a:lnTo>
                    <a:pt x="17760" y="0"/>
                  </a:lnTo>
                  <a:cubicBezTo>
                    <a:pt x="19872" y="0"/>
                    <a:pt x="21600" y="1728"/>
                    <a:pt x="21600" y="3840"/>
                  </a:cubicBezTo>
                  <a:lnTo>
                    <a:pt x="21600" y="17760"/>
                  </a:lnTo>
                  <a:cubicBezTo>
                    <a:pt x="21600" y="19896"/>
                    <a:pt x="19896" y="21600"/>
                    <a:pt x="17760" y="21600"/>
                  </a:cubicBezTo>
                  <a:close/>
                </a:path>
              </a:pathLst>
            </a:custGeom>
            <a:solidFill>
              <a:schemeClr val="accent2"/>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9" name="Graphic 28" descr="Artificial Intelligence with solid fill">
              <a:extLst>
                <a:ext uri="{FF2B5EF4-FFF2-40B4-BE49-F238E27FC236}">
                  <a16:creationId xmlns:a16="http://schemas.microsoft.com/office/drawing/2014/main" id="{1CDEA318-7E70-3CE0-F943-5B35F46B64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5774" y="4193110"/>
              <a:ext cx="715216" cy="715216"/>
            </a:xfrm>
            <a:prstGeom prst="rect">
              <a:avLst/>
            </a:prstGeom>
          </p:spPr>
        </p:pic>
      </p:grpSp>
      <p:grpSp>
        <p:nvGrpSpPr>
          <p:cNvPr id="30" name="Group 29">
            <a:extLst>
              <a:ext uri="{FF2B5EF4-FFF2-40B4-BE49-F238E27FC236}">
                <a16:creationId xmlns:a16="http://schemas.microsoft.com/office/drawing/2014/main" id="{2D1C9E6F-19F1-D62B-9710-85061D1A9447}"/>
              </a:ext>
            </a:extLst>
          </p:cNvPr>
          <p:cNvGrpSpPr/>
          <p:nvPr/>
        </p:nvGrpSpPr>
        <p:grpSpPr>
          <a:xfrm>
            <a:off x="10177305" y="814078"/>
            <a:ext cx="723950" cy="617986"/>
            <a:chOff x="9706305" y="1069705"/>
            <a:chExt cx="1132843" cy="922990"/>
          </a:xfrm>
        </p:grpSpPr>
        <p:sp>
          <p:nvSpPr>
            <p:cNvPr id="31" name="Shape">
              <a:extLst>
                <a:ext uri="{FF2B5EF4-FFF2-40B4-BE49-F238E27FC236}">
                  <a16:creationId xmlns:a16="http://schemas.microsoft.com/office/drawing/2014/main" id="{E9BECF07-1C09-DD14-2CE9-3E3D970B623C}"/>
                </a:ext>
              </a:extLst>
            </p:cNvPr>
            <p:cNvSpPr/>
            <p:nvPr/>
          </p:nvSpPr>
          <p:spPr>
            <a:xfrm>
              <a:off x="9706305" y="1069705"/>
              <a:ext cx="1132843" cy="922990"/>
            </a:xfrm>
            <a:custGeom>
              <a:avLst/>
              <a:gdLst/>
              <a:ahLst/>
              <a:cxnLst>
                <a:cxn ang="0">
                  <a:pos x="wd2" y="hd2"/>
                </a:cxn>
                <a:cxn ang="5400000">
                  <a:pos x="wd2" y="hd2"/>
                </a:cxn>
                <a:cxn ang="10800000">
                  <a:pos x="wd2" y="hd2"/>
                </a:cxn>
                <a:cxn ang="16200000">
                  <a:pos x="wd2" y="hd2"/>
                </a:cxn>
              </a:cxnLst>
              <a:rect l="0" t="0" r="r" b="b"/>
              <a:pathLst>
                <a:path w="21600" h="21600" extrusionOk="0">
                  <a:moveTo>
                    <a:pt x="17760" y="21600"/>
                  </a:moveTo>
                  <a:lnTo>
                    <a:pt x="3840" y="21600"/>
                  </a:lnTo>
                  <a:cubicBezTo>
                    <a:pt x="1728" y="21600"/>
                    <a:pt x="0" y="19872"/>
                    <a:pt x="0" y="17760"/>
                  </a:cubicBezTo>
                  <a:lnTo>
                    <a:pt x="0" y="3840"/>
                  </a:lnTo>
                  <a:cubicBezTo>
                    <a:pt x="0" y="1728"/>
                    <a:pt x="1728" y="0"/>
                    <a:pt x="3840" y="0"/>
                  </a:cubicBezTo>
                  <a:lnTo>
                    <a:pt x="17760" y="0"/>
                  </a:lnTo>
                  <a:cubicBezTo>
                    <a:pt x="19872" y="0"/>
                    <a:pt x="21600" y="1728"/>
                    <a:pt x="21600" y="3840"/>
                  </a:cubicBezTo>
                  <a:lnTo>
                    <a:pt x="21600" y="17760"/>
                  </a:lnTo>
                  <a:cubicBezTo>
                    <a:pt x="21600" y="19896"/>
                    <a:pt x="19896" y="21600"/>
                    <a:pt x="17760" y="21600"/>
                  </a:cubicBezTo>
                  <a:close/>
                </a:path>
              </a:pathLst>
            </a:custGeom>
            <a:solidFill>
              <a:srgbClr val="C00000"/>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32" name="Graphic 31" descr="Processor with solid fill">
              <a:extLst>
                <a:ext uri="{FF2B5EF4-FFF2-40B4-BE49-F238E27FC236}">
                  <a16:creationId xmlns:a16="http://schemas.microsoft.com/office/drawing/2014/main" id="{4EF791C9-AA09-67E4-90B7-CF8762B2E5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75550" y="1136866"/>
              <a:ext cx="794351" cy="794351"/>
            </a:xfrm>
            <a:prstGeom prst="rect">
              <a:avLst/>
            </a:prstGeom>
          </p:spPr>
        </p:pic>
      </p:grpSp>
      <p:grpSp>
        <p:nvGrpSpPr>
          <p:cNvPr id="33" name="Group 32">
            <a:extLst>
              <a:ext uri="{FF2B5EF4-FFF2-40B4-BE49-F238E27FC236}">
                <a16:creationId xmlns:a16="http://schemas.microsoft.com/office/drawing/2014/main" id="{9C89749D-0153-8813-8505-179A8B189D6A}"/>
              </a:ext>
            </a:extLst>
          </p:cNvPr>
          <p:cNvGrpSpPr/>
          <p:nvPr/>
        </p:nvGrpSpPr>
        <p:grpSpPr>
          <a:xfrm>
            <a:off x="10203564" y="2644156"/>
            <a:ext cx="715724" cy="625864"/>
            <a:chOff x="9733817" y="2376602"/>
            <a:chExt cx="1132843" cy="922990"/>
          </a:xfrm>
        </p:grpSpPr>
        <p:sp>
          <p:nvSpPr>
            <p:cNvPr id="34" name="Shape">
              <a:extLst>
                <a:ext uri="{FF2B5EF4-FFF2-40B4-BE49-F238E27FC236}">
                  <a16:creationId xmlns:a16="http://schemas.microsoft.com/office/drawing/2014/main" id="{2BF60B35-03C7-3DE8-E87A-7C59E8D6944F}"/>
                </a:ext>
              </a:extLst>
            </p:cNvPr>
            <p:cNvSpPr/>
            <p:nvPr/>
          </p:nvSpPr>
          <p:spPr>
            <a:xfrm>
              <a:off x="9733817" y="2376602"/>
              <a:ext cx="1132843" cy="922990"/>
            </a:xfrm>
            <a:custGeom>
              <a:avLst/>
              <a:gdLst/>
              <a:ahLst/>
              <a:cxnLst>
                <a:cxn ang="0">
                  <a:pos x="wd2" y="hd2"/>
                </a:cxn>
                <a:cxn ang="5400000">
                  <a:pos x="wd2" y="hd2"/>
                </a:cxn>
                <a:cxn ang="10800000">
                  <a:pos x="wd2" y="hd2"/>
                </a:cxn>
                <a:cxn ang="16200000">
                  <a:pos x="wd2" y="hd2"/>
                </a:cxn>
              </a:cxnLst>
              <a:rect l="0" t="0" r="r" b="b"/>
              <a:pathLst>
                <a:path w="21600" h="21600" extrusionOk="0">
                  <a:moveTo>
                    <a:pt x="17760" y="21600"/>
                  </a:moveTo>
                  <a:lnTo>
                    <a:pt x="3840" y="21600"/>
                  </a:lnTo>
                  <a:cubicBezTo>
                    <a:pt x="1728" y="21600"/>
                    <a:pt x="0" y="19872"/>
                    <a:pt x="0" y="17760"/>
                  </a:cubicBezTo>
                  <a:lnTo>
                    <a:pt x="0" y="3840"/>
                  </a:lnTo>
                  <a:cubicBezTo>
                    <a:pt x="0" y="1728"/>
                    <a:pt x="1728" y="0"/>
                    <a:pt x="3840" y="0"/>
                  </a:cubicBezTo>
                  <a:lnTo>
                    <a:pt x="17760" y="0"/>
                  </a:lnTo>
                  <a:cubicBezTo>
                    <a:pt x="19872" y="0"/>
                    <a:pt x="21600" y="1728"/>
                    <a:pt x="21600" y="3840"/>
                  </a:cubicBezTo>
                  <a:lnTo>
                    <a:pt x="21600" y="17760"/>
                  </a:lnTo>
                  <a:cubicBezTo>
                    <a:pt x="21600" y="19896"/>
                    <a:pt x="19896" y="21600"/>
                    <a:pt x="17760" y="21600"/>
                  </a:cubicBezTo>
                  <a:close/>
                </a:path>
              </a:pathLst>
            </a:custGeom>
            <a:solidFill>
              <a:schemeClr val="accent6">
                <a:lumMod val="75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5" name="Graphic 34" descr="Outer Space Landscape with solid fill">
              <a:extLst>
                <a:ext uri="{FF2B5EF4-FFF2-40B4-BE49-F238E27FC236}">
                  <a16:creationId xmlns:a16="http://schemas.microsoft.com/office/drawing/2014/main" id="{72ACBEA3-F675-A60E-73EE-5558D29D46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06163" y="2440996"/>
              <a:ext cx="784335" cy="784335"/>
            </a:xfrm>
            <a:prstGeom prst="rect">
              <a:avLst/>
            </a:prstGeom>
          </p:spPr>
        </p:pic>
      </p:grpSp>
      <p:grpSp>
        <p:nvGrpSpPr>
          <p:cNvPr id="36" name="Group 35">
            <a:extLst>
              <a:ext uri="{FF2B5EF4-FFF2-40B4-BE49-F238E27FC236}">
                <a16:creationId xmlns:a16="http://schemas.microsoft.com/office/drawing/2014/main" id="{A88A3EA6-D54F-9C30-8BAE-A6512EFF7703}"/>
              </a:ext>
            </a:extLst>
          </p:cNvPr>
          <p:cNvGrpSpPr/>
          <p:nvPr/>
        </p:nvGrpSpPr>
        <p:grpSpPr>
          <a:xfrm>
            <a:off x="10260449" y="4716626"/>
            <a:ext cx="715725" cy="625864"/>
            <a:chOff x="9702724" y="4151559"/>
            <a:chExt cx="1132843" cy="922990"/>
          </a:xfrm>
        </p:grpSpPr>
        <p:sp>
          <p:nvSpPr>
            <p:cNvPr id="37" name="Shape">
              <a:extLst>
                <a:ext uri="{FF2B5EF4-FFF2-40B4-BE49-F238E27FC236}">
                  <a16:creationId xmlns:a16="http://schemas.microsoft.com/office/drawing/2014/main" id="{9C6AA222-7DDF-C5BF-3CE4-F85171C9F13C}"/>
                </a:ext>
              </a:extLst>
            </p:cNvPr>
            <p:cNvSpPr/>
            <p:nvPr/>
          </p:nvSpPr>
          <p:spPr>
            <a:xfrm>
              <a:off x="9702724" y="4151559"/>
              <a:ext cx="1132843" cy="922990"/>
            </a:xfrm>
            <a:custGeom>
              <a:avLst/>
              <a:gdLst/>
              <a:ahLst/>
              <a:cxnLst>
                <a:cxn ang="0">
                  <a:pos x="wd2" y="hd2"/>
                </a:cxn>
                <a:cxn ang="5400000">
                  <a:pos x="wd2" y="hd2"/>
                </a:cxn>
                <a:cxn ang="10800000">
                  <a:pos x="wd2" y="hd2"/>
                </a:cxn>
                <a:cxn ang="16200000">
                  <a:pos x="wd2" y="hd2"/>
                </a:cxn>
              </a:cxnLst>
              <a:rect l="0" t="0" r="r" b="b"/>
              <a:pathLst>
                <a:path w="21600" h="21600" extrusionOk="0">
                  <a:moveTo>
                    <a:pt x="17760" y="21600"/>
                  </a:moveTo>
                  <a:lnTo>
                    <a:pt x="3840" y="21600"/>
                  </a:lnTo>
                  <a:cubicBezTo>
                    <a:pt x="1728" y="21600"/>
                    <a:pt x="0" y="19872"/>
                    <a:pt x="0" y="17760"/>
                  </a:cubicBezTo>
                  <a:lnTo>
                    <a:pt x="0" y="3840"/>
                  </a:lnTo>
                  <a:cubicBezTo>
                    <a:pt x="0" y="1728"/>
                    <a:pt x="1728" y="0"/>
                    <a:pt x="3840" y="0"/>
                  </a:cubicBezTo>
                  <a:lnTo>
                    <a:pt x="17760" y="0"/>
                  </a:lnTo>
                  <a:cubicBezTo>
                    <a:pt x="19872" y="0"/>
                    <a:pt x="21600" y="1728"/>
                    <a:pt x="21600" y="3840"/>
                  </a:cubicBezTo>
                  <a:lnTo>
                    <a:pt x="21600" y="17760"/>
                  </a:lnTo>
                  <a:cubicBezTo>
                    <a:pt x="21600" y="19896"/>
                    <a:pt x="19896" y="21600"/>
                    <a:pt x="17760" y="21600"/>
                  </a:cubicBezTo>
                  <a:close/>
                </a:path>
              </a:pathLst>
            </a:custGeom>
            <a:solidFill>
              <a:schemeClr val="tx2">
                <a:lumMod val="50000"/>
                <a:lumOff val="5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8" name="Graphic 37" descr="Children with solid fill">
              <a:extLst>
                <a:ext uri="{FF2B5EF4-FFF2-40B4-BE49-F238E27FC236}">
                  <a16:creationId xmlns:a16="http://schemas.microsoft.com/office/drawing/2014/main" id="{6C75BD26-78F3-2E3E-B7C4-EB53047546F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06163" y="4261603"/>
              <a:ext cx="760157" cy="760157"/>
            </a:xfrm>
            <a:prstGeom prst="rect">
              <a:avLst/>
            </a:prstGeom>
          </p:spPr>
        </p:pic>
      </p:grpSp>
      <p:sp>
        <p:nvSpPr>
          <p:cNvPr id="39" name="Rectangle 38">
            <a:extLst>
              <a:ext uri="{FF2B5EF4-FFF2-40B4-BE49-F238E27FC236}">
                <a16:creationId xmlns:a16="http://schemas.microsoft.com/office/drawing/2014/main" id="{51D30769-C4E4-9C2D-85BD-CB07A84B353B}"/>
              </a:ext>
            </a:extLst>
          </p:cNvPr>
          <p:cNvSpPr/>
          <p:nvPr/>
        </p:nvSpPr>
        <p:spPr>
          <a:xfrm>
            <a:off x="7732710" y="5309406"/>
            <a:ext cx="2703741" cy="1092607"/>
          </a:xfrm>
          <a:prstGeom prst="rect">
            <a:avLst/>
          </a:prstGeom>
        </p:spPr>
        <p:txBody>
          <a:bodyPr wrap="square" l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Virtual Worlds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AI, Data, and Robotics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Standardisation and Knowledge Valorisation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International cooperation</a:t>
            </a:r>
            <a:endParaRPr kumimoji="0" lang="en-US"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40" name="Group 39">
            <a:extLst>
              <a:ext uri="{FF2B5EF4-FFF2-40B4-BE49-F238E27FC236}">
                <a16:creationId xmlns:a16="http://schemas.microsoft.com/office/drawing/2014/main" id="{C8B87A0B-ECD5-1FCE-E3C5-A15BF0AB3753}"/>
              </a:ext>
            </a:extLst>
          </p:cNvPr>
          <p:cNvGrpSpPr/>
          <p:nvPr/>
        </p:nvGrpSpPr>
        <p:grpSpPr>
          <a:xfrm>
            <a:off x="4936809" y="2573884"/>
            <a:ext cx="1964867" cy="1914595"/>
            <a:chOff x="4781088" y="1468353"/>
            <a:chExt cx="1964867" cy="1914595"/>
          </a:xfrm>
        </p:grpSpPr>
        <p:sp>
          <p:nvSpPr>
            <p:cNvPr id="41" name="Shape">
              <a:extLst>
                <a:ext uri="{FF2B5EF4-FFF2-40B4-BE49-F238E27FC236}">
                  <a16:creationId xmlns:a16="http://schemas.microsoft.com/office/drawing/2014/main" id="{D9CD240E-6F4C-E71F-B429-67BEC57822B2}"/>
                </a:ext>
              </a:extLst>
            </p:cNvPr>
            <p:cNvSpPr/>
            <p:nvPr/>
          </p:nvSpPr>
          <p:spPr>
            <a:xfrm>
              <a:off x="4781088" y="1468353"/>
              <a:ext cx="1964867" cy="1914595"/>
            </a:xfrm>
            <a:custGeom>
              <a:avLst/>
              <a:gdLst/>
              <a:ahLst/>
              <a:cxnLst>
                <a:cxn ang="0">
                  <a:pos x="wd2" y="hd2"/>
                </a:cxn>
                <a:cxn ang="5400000">
                  <a:pos x="wd2" y="hd2"/>
                </a:cxn>
                <a:cxn ang="10800000">
                  <a:pos x="wd2" y="hd2"/>
                </a:cxn>
                <a:cxn ang="16200000">
                  <a:pos x="wd2" y="hd2"/>
                </a:cxn>
              </a:cxnLst>
              <a:rect l="0" t="0" r="r" b="b"/>
              <a:pathLst>
                <a:path w="21600" h="21600" extrusionOk="0">
                  <a:moveTo>
                    <a:pt x="19452" y="21600"/>
                  </a:moveTo>
                  <a:lnTo>
                    <a:pt x="2148" y="21600"/>
                  </a:lnTo>
                  <a:cubicBezTo>
                    <a:pt x="967" y="21600"/>
                    <a:pt x="0" y="20633"/>
                    <a:pt x="0" y="19452"/>
                  </a:cubicBezTo>
                  <a:lnTo>
                    <a:pt x="0" y="2148"/>
                  </a:lnTo>
                  <a:cubicBezTo>
                    <a:pt x="0" y="967"/>
                    <a:pt x="967" y="0"/>
                    <a:pt x="2148" y="0"/>
                  </a:cubicBezTo>
                  <a:lnTo>
                    <a:pt x="19452" y="0"/>
                  </a:lnTo>
                  <a:cubicBezTo>
                    <a:pt x="20633" y="0"/>
                    <a:pt x="21600" y="967"/>
                    <a:pt x="21600" y="2148"/>
                  </a:cubicBezTo>
                  <a:lnTo>
                    <a:pt x="21600" y="19452"/>
                  </a:lnTo>
                  <a:cubicBezTo>
                    <a:pt x="21600" y="20633"/>
                    <a:pt x="20633" y="21600"/>
                    <a:pt x="19452" y="21600"/>
                  </a:cubicBezTo>
                  <a:close/>
                </a:path>
              </a:pathLst>
            </a:custGeom>
            <a:solidFill>
              <a:schemeClr val="accent5">
                <a:lumMod val="5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65D1F48D-7330-9F52-A01E-2997DC2E01B5}"/>
                </a:ext>
              </a:extLst>
            </p:cNvPr>
            <p:cNvSpPr/>
            <p:nvPr/>
          </p:nvSpPr>
          <p:spPr>
            <a:xfrm>
              <a:off x="4849158" y="1893543"/>
              <a:ext cx="1828726" cy="1107996"/>
            </a:xfrm>
            <a:prstGeom prst="rect">
              <a:avLst/>
            </a:prstGeom>
          </p:spPr>
          <p:txBody>
            <a:bodyPr wrap="square" l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200" b="1" i="0" u="none" strike="noStrike" kern="1200" cap="all" spc="0" normalizeH="0" baseline="0" noProof="1">
                  <a:ln>
                    <a:noFill/>
                  </a:ln>
                  <a:solidFill>
                    <a:prstClr val="white"/>
                  </a:solidFill>
                  <a:effectLst/>
                  <a:uLnTx/>
                  <a:uFillTx/>
                  <a:latin typeface="Calibri" panose="020F0502020204030204" pitchFamily="34" charset="0"/>
                  <a:ea typeface="+mn-ea"/>
                  <a:cs typeface="Calibri" panose="020F0502020204030204" pitchFamily="34" charset="0"/>
                </a:rPr>
                <a:t>Work programme 2025</a:t>
              </a:r>
            </a:p>
          </p:txBody>
        </p:sp>
      </p:grpSp>
      <p:pic>
        <p:nvPicPr>
          <p:cNvPr id="43" name="Picture 42">
            <a:extLst>
              <a:ext uri="{FF2B5EF4-FFF2-40B4-BE49-F238E27FC236}">
                <a16:creationId xmlns:a16="http://schemas.microsoft.com/office/drawing/2014/main" id="{B7AD960F-E3BC-F39F-D133-5A2F25752128}"/>
              </a:ext>
            </a:extLst>
          </p:cNvPr>
          <p:cNvPicPr>
            <a:picLocks noChangeAspect="1"/>
          </p:cNvPicPr>
          <p:nvPr/>
        </p:nvPicPr>
        <p:blipFill>
          <a:blip r:embed="rId17"/>
          <a:stretch>
            <a:fillRect/>
          </a:stretch>
        </p:blipFill>
        <p:spPr>
          <a:xfrm>
            <a:off x="4782894" y="4791436"/>
            <a:ext cx="2272698" cy="1353559"/>
          </a:xfrm>
          <a:prstGeom prst="rect">
            <a:avLst/>
          </a:prstGeom>
        </p:spPr>
      </p:pic>
      <p:sp>
        <p:nvSpPr>
          <p:cNvPr id="45" name="Right Brace 44">
            <a:extLst>
              <a:ext uri="{FF2B5EF4-FFF2-40B4-BE49-F238E27FC236}">
                <a16:creationId xmlns:a16="http://schemas.microsoft.com/office/drawing/2014/main" id="{36DCA4D5-1D79-E6DD-BD7A-D320522053A5}"/>
              </a:ext>
            </a:extLst>
          </p:cNvPr>
          <p:cNvSpPr/>
          <p:nvPr/>
        </p:nvSpPr>
        <p:spPr>
          <a:xfrm>
            <a:off x="4218900" y="852532"/>
            <a:ext cx="539824" cy="5480718"/>
          </a:xfrm>
          <a:prstGeom prst="rightBrace">
            <a:avLst>
              <a:gd name="adj1" fmla="val 8333"/>
              <a:gd name="adj2" fmla="val 49878"/>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C0C0C0"/>
              </a:highlight>
              <a:uLnTx/>
              <a:uFillTx/>
              <a:latin typeface="Aptos" panose="02110004020202020204"/>
              <a:ea typeface="+mn-ea"/>
              <a:cs typeface="+mn-cs"/>
            </a:endParaRPr>
          </a:p>
        </p:txBody>
      </p:sp>
      <p:sp>
        <p:nvSpPr>
          <p:cNvPr id="46" name="Right Brace 45">
            <a:extLst>
              <a:ext uri="{FF2B5EF4-FFF2-40B4-BE49-F238E27FC236}">
                <a16:creationId xmlns:a16="http://schemas.microsoft.com/office/drawing/2014/main" id="{FCDB970B-7F75-9A9D-2C07-996DF18D93B0}"/>
              </a:ext>
            </a:extLst>
          </p:cNvPr>
          <p:cNvSpPr/>
          <p:nvPr/>
        </p:nvSpPr>
        <p:spPr>
          <a:xfrm rot="10800000">
            <a:off x="7055592" y="917347"/>
            <a:ext cx="539824" cy="5415903"/>
          </a:xfrm>
          <a:prstGeom prst="rightBrace">
            <a:avLst>
              <a:gd name="adj1" fmla="val 8333"/>
              <a:gd name="adj2" fmla="val 49878"/>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C0C0C0"/>
              </a:highlight>
              <a:uLnTx/>
              <a:uFillTx/>
              <a:latin typeface="Aptos" panose="02110004020202020204"/>
              <a:ea typeface="+mn-ea"/>
              <a:cs typeface="+mn-cs"/>
            </a:endParaRPr>
          </a:p>
        </p:txBody>
      </p:sp>
      <p:pic>
        <p:nvPicPr>
          <p:cNvPr id="47" name="Picture 6" descr="Horizon Europe Brokerage &amp; Infos Days - Cluster 6 - Forest-based Sector  Technology Platform (FTP)">
            <a:extLst>
              <a:ext uri="{FF2B5EF4-FFF2-40B4-BE49-F238E27FC236}">
                <a16:creationId xmlns:a16="http://schemas.microsoft.com/office/drawing/2014/main" id="{572AF0CF-73C0-E8FB-EF7C-8112A7626E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09098" y="896571"/>
            <a:ext cx="1557467" cy="1557467"/>
          </a:xfrm>
          <a:prstGeom prst="rect">
            <a:avLst/>
          </a:prstGeom>
          <a:noFill/>
          <a:extLst>
            <a:ext uri="{909E8E84-426E-40DD-AFC4-6F175D3DCCD1}">
              <a14:hiddenFill xmlns:a14="http://schemas.microsoft.com/office/drawing/2010/main">
                <a:solidFill>
                  <a:srgbClr val="FFFFFF"/>
                </a:solidFill>
              </a14:hiddenFill>
            </a:ext>
          </a:extLst>
        </p:spPr>
      </p:pic>
      <p:pic>
        <p:nvPicPr>
          <p:cNvPr id="48" name="Graphic 47" descr="Checkmark with solid fill">
            <a:extLst>
              <a:ext uri="{FF2B5EF4-FFF2-40B4-BE49-F238E27FC236}">
                <a16:creationId xmlns:a16="http://schemas.microsoft.com/office/drawing/2014/main" id="{A2C06366-A848-2B0B-09D2-FE5E772BF21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133504" y="4918788"/>
            <a:ext cx="361791" cy="361791"/>
          </a:xfrm>
          <a:prstGeom prst="rect">
            <a:avLst/>
          </a:prstGeom>
        </p:spPr>
      </p:pic>
      <p:pic>
        <p:nvPicPr>
          <p:cNvPr id="49" name="Graphic 48" descr="Checkmark with solid fill">
            <a:extLst>
              <a:ext uri="{FF2B5EF4-FFF2-40B4-BE49-F238E27FC236}">
                <a16:creationId xmlns:a16="http://schemas.microsoft.com/office/drawing/2014/main" id="{17650F3D-0B28-4C55-F701-8E5129B905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3907" y="4871278"/>
            <a:ext cx="361791" cy="361791"/>
          </a:xfrm>
          <a:prstGeom prst="rect">
            <a:avLst/>
          </a:prstGeom>
        </p:spPr>
      </p:pic>
      <p:pic>
        <p:nvPicPr>
          <p:cNvPr id="50" name="Graphic 49" descr="Checkmark with solid fill">
            <a:extLst>
              <a:ext uri="{FF2B5EF4-FFF2-40B4-BE49-F238E27FC236}">
                <a16:creationId xmlns:a16="http://schemas.microsoft.com/office/drawing/2014/main" id="{486C82BD-84BD-CE3A-D146-1D8383975B7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063134" y="943273"/>
            <a:ext cx="361791" cy="361791"/>
          </a:xfrm>
          <a:prstGeom prst="rect">
            <a:avLst/>
          </a:prstGeom>
        </p:spPr>
      </p:pic>
    </p:spTree>
    <p:extLst>
      <p:ext uri="{BB962C8B-B14F-4D97-AF65-F5344CB8AC3E}">
        <p14:creationId xmlns:p14="http://schemas.microsoft.com/office/powerpoint/2010/main" val="29602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9640C3-5C76-22B5-BCF6-D2FF531FD91E}"/>
              </a:ext>
            </a:extLst>
          </p:cNvPr>
          <p:cNvSpPr txBox="1"/>
          <p:nvPr/>
        </p:nvSpPr>
        <p:spPr>
          <a:xfrm>
            <a:off x="5516546" y="1071705"/>
            <a:ext cx="6219928" cy="3746475"/>
          </a:xfrm>
          <a:prstGeom prst="rect">
            <a:avLst/>
          </a:prstGeom>
          <a:noFill/>
        </p:spPr>
        <p:txBody>
          <a:bodyPr wrap="square" rtlCol="0">
            <a:spAutoFit/>
          </a:bodyPr>
          <a:lstStyle/>
          <a:p>
            <a:pPr marL="342900" indent="-342900">
              <a:lnSpc>
                <a:spcPct val="120000"/>
              </a:lnSpc>
              <a:buClr>
                <a:srgbClr val="0070C0"/>
              </a:buClr>
              <a:buFont typeface="Wingdings" panose="05000000000000000000" pitchFamily="2" charset="2"/>
              <a:buChar char="§"/>
            </a:pPr>
            <a:r>
              <a:rPr lang="lv-LV" sz="2000" b="1" noProof="0" dirty="0">
                <a:solidFill>
                  <a:srgbClr val="FF0000"/>
                </a:solidFill>
                <a:latin typeface="Verdana" panose="020B0604030504040204" pitchFamily="34" charset="0"/>
                <a:ea typeface="Verdana" panose="020B0604030504040204" pitchFamily="34" charset="0"/>
              </a:rPr>
              <a:t>Konfidenciāls dokuments!</a:t>
            </a:r>
          </a:p>
          <a:p>
            <a:pPr marL="800100" lvl="1" indent="-342900">
              <a:lnSpc>
                <a:spcPct val="120000"/>
              </a:lnSpc>
              <a:buClr>
                <a:srgbClr val="FF9966"/>
              </a:buClr>
              <a:buFont typeface="Wingdings" panose="05000000000000000000" pitchFamily="2" charset="2"/>
              <a:buChar char="ü"/>
            </a:pPr>
            <a:r>
              <a:rPr lang="lv-LV" sz="2000" u="sng" noProof="0" dirty="0">
                <a:latin typeface="Verdana" panose="020B0604030504040204" pitchFamily="34" charset="0"/>
                <a:ea typeface="Verdana" panose="020B0604030504040204" pitchFamily="34" charset="0"/>
              </a:rPr>
              <a:t>Satur oficiāli nepublicēto informāciju</a:t>
            </a:r>
            <a:r>
              <a:rPr lang="lv-LV" sz="2000" noProof="0" dirty="0">
                <a:latin typeface="Verdana" panose="020B0604030504040204" pitchFamily="34" charset="0"/>
                <a:ea typeface="Verdana" panose="020B0604030504040204" pitchFamily="34" charset="0"/>
              </a:rPr>
              <a:t>!</a:t>
            </a:r>
          </a:p>
          <a:p>
            <a:pPr marL="342900" indent="-342900">
              <a:lnSpc>
                <a:spcPct val="120000"/>
              </a:lnSpc>
              <a:buClr>
                <a:srgbClr val="0070C0"/>
              </a:buClr>
              <a:buFont typeface="Wingdings" panose="05000000000000000000" pitchFamily="2" charset="2"/>
              <a:buChar char="§"/>
            </a:pPr>
            <a:r>
              <a:rPr lang="lv-LV" sz="2000" noProof="0" dirty="0">
                <a:latin typeface="Verdana" panose="020B0604030504040204" pitchFamily="34" charset="0"/>
                <a:ea typeface="Verdana" panose="020B0604030504040204" pitchFamily="34" charset="0"/>
              </a:rPr>
              <a:t>Provizoriskie </a:t>
            </a:r>
            <a:r>
              <a:rPr lang="lv-LV" sz="2000" b="1" noProof="0" dirty="0">
                <a:latin typeface="Verdana" panose="020B0604030504040204" pitchFamily="34" charset="0"/>
                <a:ea typeface="Verdana" panose="020B0604030504040204" pitchFamily="34" charset="0"/>
              </a:rPr>
              <a:t>dati </a:t>
            </a:r>
            <a:r>
              <a:rPr lang="lv-LV" sz="2000" b="1" dirty="0">
                <a:latin typeface="Verdana" panose="020B0604030504040204" pitchFamily="34" charset="0"/>
                <a:ea typeface="Verdana" panose="020B0604030504040204" pitchFamily="34" charset="0"/>
              </a:rPr>
              <a:t>par </a:t>
            </a:r>
            <a:r>
              <a:rPr lang="lv-LV" sz="2000" b="1" noProof="0" dirty="0">
                <a:latin typeface="Verdana" panose="020B0604030504040204" pitchFamily="34" charset="0"/>
                <a:ea typeface="Verdana" panose="020B0604030504040204" pitchFamily="34" charset="0"/>
              </a:rPr>
              <a:t>nākamo</a:t>
            </a:r>
            <a:r>
              <a:rPr lang="lv-LV" sz="2000" noProof="0" dirty="0">
                <a:latin typeface="Verdana" panose="020B0604030504040204" pitchFamily="34" charset="0"/>
                <a:ea typeface="Verdana" panose="020B0604030504040204" pitchFamily="34" charset="0"/>
              </a:rPr>
              <a:t> Apvārsnis Eiropa </a:t>
            </a:r>
            <a:r>
              <a:rPr lang="lv-LV" sz="2000" b="1" noProof="0" dirty="0">
                <a:latin typeface="Verdana" panose="020B0604030504040204" pitchFamily="34" charset="0"/>
                <a:ea typeface="Verdana" panose="020B0604030504040204" pitchFamily="34" charset="0"/>
              </a:rPr>
              <a:t>konkursu virzieniem</a:t>
            </a:r>
            <a:r>
              <a:rPr lang="lv-LV" sz="2000" noProof="0" dirty="0">
                <a:latin typeface="Verdana" panose="020B0604030504040204" pitchFamily="34" charset="0"/>
                <a:ea typeface="Verdana" panose="020B0604030504040204" pitchFamily="34" charset="0"/>
              </a:rPr>
              <a:t>, </a:t>
            </a:r>
            <a:r>
              <a:rPr lang="lv-LV" sz="2000" b="1" noProof="0" dirty="0">
                <a:latin typeface="Verdana" panose="020B0604030504040204" pitchFamily="34" charset="0"/>
                <a:ea typeface="Verdana" panose="020B0604030504040204" pitchFamily="34" charset="0"/>
              </a:rPr>
              <a:t>tematikām</a:t>
            </a:r>
            <a:r>
              <a:rPr lang="lv-LV" sz="2000" noProof="0" dirty="0">
                <a:latin typeface="Verdana" panose="020B0604030504040204" pitchFamily="34" charset="0"/>
                <a:ea typeface="Verdana" panose="020B0604030504040204" pitchFamily="34" charset="0"/>
              </a:rPr>
              <a:t>, un </a:t>
            </a:r>
            <a:r>
              <a:rPr lang="lv-LV" sz="2000" b="1" noProof="0" dirty="0">
                <a:latin typeface="Verdana" panose="020B0604030504040204" pitchFamily="34" charset="0"/>
                <a:ea typeface="Verdana" panose="020B0604030504040204" pitchFamily="34" charset="0"/>
              </a:rPr>
              <a:t>budžetu</a:t>
            </a:r>
          </a:p>
          <a:p>
            <a:pPr marL="800100" lvl="1" indent="-342900">
              <a:lnSpc>
                <a:spcPct val="120000"/>
              </a:lnSpc>
              <a:buClr>
                <a:srgbClr val="FF9966"/>
              </a:buClr>
              <a:buFont typeface="Wingdings" panose="05000000000000000000" pitchFamily="2" charset="2"/>
              <a:buChar char="ü"/>
            </a:pPr>
            <a:r>
              <a:rPr lang="lv-LV" sz="2000" noProof="0" dirty="0">
                <a:latin typeface="Verdana" panose="020B0604030504040204" pitchFamily="34" charset="0"/>
                <a:ea typeface="Verdana" panose="020B0604030504040204" pitchFamily="34" charset="0"/>
              </a:rPr>
              <a:t>Programmas galīgajā versijā var būt izmaiņas un labojumi</a:t>
            </a:r>
          </a:p>
          <a:p>
            <a:pPr marL="342900" indent="-342900">
              <a:lnSpc>
                <a:spcPct val="120000"/>
              </a:lnSpc>
              <a:buClr>
                <a:srgbClr val="0070C0"/>
              </a:buClr>
              <a:buFont typeface="Wingdings" panose="05000000000000000000" pitchFamily="2" charset="2"/>
              <a:buChar char="§"/>
            </a:pPr>
            <a:r>
              <a:rPr lang="lv-LV" sz="2000" b="1" noProof="0" dirty="0">
                <a:latin typeface="Verdana" panose="020B0604030504040204" pitchFamily="34" charset="0"/>
                <a:ea typeface="Verdana" panose="020B0604030504040204" pitchFamily="34" charset="0"/>
              </a:rPr>
              <a:t>Noder </a:t>
            </a:r>
            <a:r>
              <a:rPr lang="lv-LV" sz="2000" b="1" dirty="0">
                <a:latin typeface="Verdana" panose="020B0604030504040204" pitchFamily="34" charset="0"/>
                <a:ea typeface="Verdana" panose="020B0604030504040204" pitchFamily="34" charset="0"/>
              </a:rPr>
              <a:t>kā atsauce, lai izvēlētos piemērotāko jomu </a:t>
            </a:r>
            <a:r>
              <a:rPr lang="lv-LV" sz="2000" noProof="0" dirty="0">
                <a:latin typeface="Verdana" panose="020B0604030504040204" pitchFamily="34" charset="0"/>
                <a:ea typeface="Verdana" panose="020B0604030504040204" pitchFamily="34" charset="0"/>
              </a:rPr>
              <a:t>atbilstoši savām interesēm un </a:t>
            </a:r>
            <a:r>
              <a:rPr lang="lv-LV" sz="2000" dirty="0">
                <a:latin typeface="Verdana" panose="020B0604030504040204" pitchFamily="34" charset="0"/>
                <a:ea typeface="Verdana" panose="020B0604030504040204" pitchFamily="34" charset="0"/>
              </a:rPr>
              <a:t>profesionālai darbībai</a:t>
            </a:r>
            <a:endParaRPr lang="lv-LV" sz="2000" noProof="0" dirty="0">
              <a:latin typeface="Verdana" panose="020B0604030504040204" pitchFamily="34" charset="0"/>
              <a:ea typeface="Verdana" panose="020B0604030504040204" pitchFamily="34" charset="0"/>
            </a:endParaRPr>
          </a:p>
        </p:txBody>
      </p:sp>
      <p:sp>
        <p:nvSpPr>
          <p:cNvPr id="6" name="Title 1">
            <a:extLst>
              <a:ext uri="{FF2B5EF4-FFF2-40B4-BE49-F238E27FC236}">
                <a16:creationId xmlns:a16="http://schemas.microsoft.com/office/drawing/2014/main" id="{624DA64F-9957-395A-0AD9-B79F883D5211}"/>
              </a:ext>
            </a:extLst>
          </p:cNvPr>
          <p:cNvSpPr>
            <a:spLocks noGrp="1"/>
          </p:cNvSpPr>
          <p:nvPr>
            <p:ph type="title"/>
          </p:nvPr>
        </p:nvSpPr>
        <p:spPr>
          <a:xfrm>
            <a:off x="1867880" y="219722"/>
            <a:ext cx="8456235" cy="717535"/>
          </a:xfrm>
        </p:spPr>
        <p:txBody>
          <a:bodyPr>
            <a:normAutofit fontScale="90000"/>
          </a:bodyPr>
          <a:lstStyle/>
          <a:p>
            <a:pPr algn="ctr">
              <a:defRPr/>
            </a:pPr>
            <a:r>
              <a:rPr lang="lv-LV" sz="2800" b="1" cap="all" noProof="0" dirty="0">
                <a:solidFill>
                  <a:srgbClr val="002060"/>
                </a:solidFill>
                <a:latin typeface="Verdana" panose="020B0604030504040204" pitchFamily="34" charset="0"/>
                <a:ea typeface="Verdana" panose="020B0604030504040204" pitchFamily="34" charset="0"/>
                <a:cs typeface="Arial" panose="020B0604020202020204" pitchFamily="34" charset="0"/>
              </a:rPr>
              <a:t>Darba programmas melnraksta versija</a:t>
            </a:r>
          </a:p>
        </p:txBody>
      </p:sp>
      <p:sp>
        <p:nvSpPr>
          <p:cNvPr id="2" name="TextBox 1">
            <a:extLst>
              <a:ext uri="{FF2B5EF4-FFF2-40B4-BE49-F238E27FC236}">
                <a16:creationId xmlns:a16="http://schemas.microsoft.com/office/drawing/2014/main" id="{39D24081-8ABE-4CD9-AE21-1149B16E1057}"/>
              </a:ext>
            </a:extLst>
          </p:cNvPr>
          <p:cNvSpPr txBox="1"/>
          <p:nvPr/>
        </p:nvSpPr>
        <p:spPr>
          <a:xfrm>
            <a:off x="2109597" y="5063347"/>
            <a:ext cx="7972803" cy="1054263"/>
          </a:xfrm>
          <a:prstGeom prst="rect">
            <a:avLst/>
          </a:prstGeom>
          <a:noFill/>
        </p:spPr>
        <p:txBody>
          <a:bodyPr wrap="square" rtlCol="0">
            <a:spAutoFit/>
          </a:bodyPr>
          <a:lstStyle/>
          <a:p>
            <a:pPr algn="ctr">
              <a:lnSpc>
                <a:spcPct val="120000"/>
              </a:lnSpc>
            </a:pPr>
            <a:r>
              <a:rPr lang="lv-LV" sz="1800" noProof="0" dirty="0">
                <a:latin typeface="Verdana" panose="020B0604030504040204" pitchFamily="34" charset="0"/>
                <a:ea typeface="Verdana" panose="020B0604030504040204" pitchFamily="34" charset="0"/>
              </a:rPr>
              <a:t>Apvārsnis Eiropa </a:t>
            </a:r>
            <a:r>
              <a:rPr lang="lv-LV" sz="1800" u="sng" noProof="0" dirty="0">
                <a:latin typeface="Verdana" panose="020B0604030504040204" pitchFamily="34" charset="0"/>
                <a:ea typeface="Verdana" panose="020B0604030504040204" pitchFamily="34" charset="0"/>
              </a:rPr>
              <a:t>Nacionālā kontaktpunkta eksperti piedāvā konsultācijas</a:t>
            </a:r>
            <a:r>
              <a:rPr lang="lv-LV" sz="1800" noProof="0" dirty="0">
                <a:latin typeface="Verdana" panose="020B0604030504040204" pitchFamily="34" charset="0"/>
                <a:ea typeface="Verdana" panose="020B0604030504040204" pitchFamily="34" charset="0"/>
              </a:rPr>
              <a:t>, lai palīdzētu izvēlēties atbilstošāko tematiku, kā arī sagatavot </a:t>
            </a:r>
            <a:r>
              <a:rPr lang="lv-LV" sz="1800" i="1" noProof="0" dirty="0" err="1">
                <a:latin typeface="Verdana" panose="020B0604030504040204" pitchFamily="34" charset="0"/>
                <a:ea typeface="Verdana" panose="020B0604030504040204" pitchFamily="34" charset="0"/>
              </a:rPr>
              <a:t>one-pager</a:t>
            </a:r>
            <a:r>
              <a:rPr lang="lv-LV" sz="1800" noProof="0" dirty="0">
                <a:latin typeface="Verdana" panose="020B0604030504040204" pitchFamily="34" charset="0"/>
                <a:ea typeface="Verdana" panose="020B0604030504040204" pitchFamily="34" charset="0"/>
              </a:rPr>
              <a:t> un </a:t>
            </a:r>
            <a:r>
              <a:rPr lang="lv-LV" sz="1800" i="1" noProof="0" dirty="0" err="1">
                <a:latin typeface="Verdana" panose="020B0604030504040204" pitchFamily="34" charset="0"/>
                <a:ea typeface="Verdana" panose="020B0604030504040204" pitchFamily="34" charset="0"/>
              </a:rPr>
              <a:t>pitch</a:t>
            </a:r>
            <a:r>
              <a:rPr lang="lv-LV" sz="1800" noProof="0" dirty="0">
                <a:latin typeface="Verdana" panose="020B0604030504040204" pitchFamily="34" charset="0"/>
                <a:ea typeface="Verdana" panose="020B0604030504040204" pitchFamily="34" charset="0"/>
              </a:rPr>
              <a:t> prezentācijas.</a:t>
            </a:r>
          </a:p>
        </p:txBody>
      </p:sp>
      <p:sp>
        <p:nvSpPr>
          <p:cNvPr id="8" name="Rectangle: Rounded Corners 7">
            <a:extLst>
              <a:ext uri="{FF2B5EF4-FFF2-40B4-BE49-F238E27FC236}">
                <a16:creationId xmlns:a16="http://schemas.microsoft.com/office/drawing/2014/main" id="{4C927685-DD3C-400D-A1CA-88B0BF09CE3D}"/>
              </a:ext>
            </a:extLst>
          </p:cNvPr>
          <p:cNvSpPr/>
          <p:nvPr/>
        </p:nvSpPr>
        <p:spPr>
          <a:xfrm>
            <a:off x="2109597" y="4952627"/>
            <a:ext cx="7972803" cy="128821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5" name="Picture 4" descr="A close up of a stamp&#10;&#10;Description automatically generated">
            <a:extLst>
              <a:ext uri="{FF2B5EF4-FFF2-40B4-BE49-F238E27FC236}">
                <a16:creationId xmlns:a16="http://schemas.microsoft.com/office/drawing/2014/main" id="{75E09FBB-6B90-511F-22DB-B3DD02379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26" y="2232304"/>
            <a:ext cx="4712803" cy="2630402"/>
          </a:xfrm>
          <a:prstGeom prst="rect">
            <a:avLst/>
          </a:prstGeom>
        </p:spPr>
      </p:pic>
      <p:pic>
        <p:nvPicPr>
          <p:cNvPr id="1030" name="Picture 6" descr="Confidential Logo PNGs for Free Download">
            <a:extLst>
              <a:ext uri="{FF2B5EF4-FFF2-40B4-BE49-F238E27FC236}">
                <a16:creationId xmlns:a16="http://schemas.microsoft.com/office/drawing/2014/main" id="{7207409B-ECB9-A2F9-6CA0-3BC36AA0B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76476">
            <a:off x="176013" y="1402602"/>
            <a:ext cx="4575395" cy="114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039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54AC57-C203-0089-6BDE-C46290DCFA6C}"/>
              </a:ext>
            </a:extLst>
          </p:cNvPr>
          <p:cNvSpPr txBox="1"/>
          <p:nvPr/>
        </p:nvSpPr>
        <p:spPr>
          <a:xfrm>
            <a:off x="774405" y="1581944"/>
            <a:ext cx="10643189" cy="356508"/>
          </a:xfrm>
          <a:prstGeom prst="rect">
            <a:avLst/>
          </a:prstGeom>
          <a:noFill/>
        </p:spPr>
        <p:txBody>
          <a:bodyPr wrap="square">
            <a:spAutoFit/>
          </a:bodyPr>
          <a:lstStyle/>
          <a:p>
            <a:pPr>
              <a:lnSpc>
                <a:spcPct val="120000"/>
              </a:lnSpc>
              <a:spcAft>
                <a:spcPts val="1200"/>
              </a:spcAft>
            </a:pP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Connected Collaborative Computing Networks (3C networks)</a:t>
            </a:r>
            <a:r>
              <a:rPr lang="en-US" sz="1600" dirty="0">
                <a:latin typeface="Verdana" panose="020B0604030504040204" pitchFamily="34" charset="0"/>
                <a:ea typeface="Verdana" panose="020B0604030504040204" pitchFamily="34" charset="0"/>
                <a:cs typeface="Arial" panose="020B0604020202020204" pitchFamily="34" charset="0"/>
              </a:rPr>
              <a:t>	</a:t>
            </a:r>
          </a:p>
        </p:txBody>
      </p:sp>
      <p:sp>
        <p:nvSpPr>
          <p:cNvPr id="6" name="Title 1">
            <a:extLst>
              <a:ext uri="{FF2B5EF4-FFF2-40B4-BE49-F238E27FC236}">
                <a16:creationId xmlns:a16="http://schemas.microsoft.com/office/drawing/2014/main" id="{84E16245-47DF-8EBE-2FE9-93FA8CE70439}"/>
              </a:ext>
            </a:extLst>
          </p:cNvPr>
          <p:cNvSpPr>
            <a:spLocks noGrp="1"/>
          </p:cNvSpPr>
          <p:nvPr>
            <p:ph type="title"/>
          </p:nvPr>
        </p:nvSpPr>
        <p:spPr>
          <a:xfrm>
            <a:off x="834007" y="119283"/>
            <a:ext cx="9169964" cy="773501"/>
          </a:xfrm>
        </p:spPr>
        <p:txBody>
          <a:bodyPr>
            <a:normAutofit/>
          </a:bodyPr>
          <a:lstStyle/>
          <a:p>
            <a:pPr>
              <a:defRPr/>
            </a:pP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DATA </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7" name="Title 1">
            <a:extLst>
              <a:ext uri="{FF2B5EF4-FFF2-40B4-BE49-F238E27FC236}">
                <a16:creationId xmlns:a16="http://schemas.microsoft.com/office/drawing/2014/main" id="{D74C0E7D-3B99-D04D-AC3A-D128DF1910AC}"/>
              </a:ext>
            </a:extLst>
          </p:cNvPr>
          <p:cNvSpPr txBox="1">
            <a:spLocks/>
          </p:cNvSpPr>
          <p:nvPr/>
        </p:nvSpPr>
        <p:spPr>
          <a:xfrm>
            <a:off x="834007" y="772203"/>
            <a:ext cx="10523986" cy="77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3: Developing an agile and secure single market and infrastructure for data-services and trustworthy artificial intelligence services </a:t>
            </a:r>
          </a:p>
        </p:txBody>
      </p:sp>
      <p:graphicFrame>
        <p:nvGraphicFramePr>
          <p:cNvPr id="8" name="Content Placeholder 10">
            <a:extLst>
              <a:ext uri="{FF2B5EF4-FFF2-40B4-BE49-F238E27FC236}">
                <a16:creationId xmlns:a16="http://schemas.microsoft.com/office/drawing/2014/main" id="{061F18A2-9166-4FA2-8EC4-B2047BEFD080}"/>
              </a:ext>
            </a:extLst>
          </p:cNvPr>
          <p:cNvGraphicFramePr>
            <a:graphicFrameLocks/>
          </p:cNvGraphicFramePr>
          <p:nvPr>
            <p:extLst>
              <p:ext uri="{D42A27DB-BD31-4B8C-83A1-F6EECF244321}">
                <p14:modId xmlns:p14="http://schemas.microsoft.com/office/powerpoint/2010/main" val="671509376"/>
              </p:ext>
            </p:extLst>
          </p:nvPr>
        </p:nvGraphicFramePr>
        <p:xfrm>
          <a:off x="389543" y="2084152"/>
          <a:ext cx="11412911" cy="4120426"/>
        </p:xfrm>
        <a:graphic>
          <a:graphicData uri="http://schemas.openxmlformats.org/drawingml/2006/table">
            <a:tbl>
              <a:tblPr/>
              <a:tblGrid>
                <a:gridCol w="1706204">
                  <a:extLst>
                    <a:ext uri="{9D8B030D-6E8A-4147-A177-3AD203B41FA5}">
                      <a16:colId xmlns:a16="http://schemas.microsoft.com/office/drawing/2014/main" val="1425082869"/>
                    </a:ext>
                  </a:extLst>
                </a:gridCol>
                <a:gridCol w="713433">
                  <a:extLst>
                    <a:ext uri="{9D8B030D-6E8A-4147-A177-3AD203B41FA5}">
                      <a16:colId xmlns:a16="http://schemas.microsoft.com/office/drawing/2014/main" val="4087515589"/>
                    </a:ext>
                  </a:extLst>
                </a:gridCol>
                <a:gridCol w="5114611">
                  <a:extLst>
                    <a:ext uri="{9D8B030D-6E8A-4147-A177-3AD203B41FA5}">
                      <a16:colId xmlns:a16="http://schemas.microsoft.com/office/drawing/2014/main" val="20000"/>
                    </a:ext>
                  </a:extLst>
                </a:gridCol>
                <a:gridCol w="1085222">
                  <a:extLst>
                    <a:ext uri="{9D8B030D-6E8A-4147-A177-3AD203B41FA5}">
                      <a16:colId xmlns:a16="http://schemas.microsoft.com/office/drawing/2014/main" val="20001"/>
                    </a:ext>
                  </a:extLst>
                </a:gridCol>
                <a:gridCol w="1627833">
                  <a:extLst>
                    <a:ext uri="{9D8B030D-6E8A-4147-A177-3AD203B41FA5}">
                      <a16:colId xmlns:a16="http://schemas.microsoft.com/office/drawing/2014/main" val="20003"/>
                    </a:ext>
                  </a:extLst>
                </a:gridCol>
                <a:gridCol w="1165608">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328858">
                <a:tc rowSpan="5">
                  <a:txBody>
                    <a:bodyPr/>
                    <a:lstStyle/>
                    <a:p>
                      <a:pPr algn="ctr" fontAlgn="b"/>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HORIZON-CL4-2025-03-DATA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Large-scale pilots for supply end-to-end infrastructures integrating device, network computing and communication capabilities for Telco Edge Cloud deployments, as a basis for Connected Collaborative Computing Networks (3C networks)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11444">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Alignment of stakeholders towards the supply-side large-scale pilot of end-to-end infrastructures integrating device, network computing and communication capabilities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8893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Roadmap for next generation computing technologies from IoT device level to edge to cloud to HPC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64375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Open Internet Stack: development of technological commons/open-source 3C building blocks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643755">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Preparing the Advancement of the state of the art of submarine cable infrastructures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41212047"/>
                  </a:ext>
                </a:extLst>
              </a:tr>
            </a:tbl>
          </a:graphicData>
        </a:graphic>
      </p:graphicFrame>
    </p:spTree>
    <p:extLst>
      <p:ext uri="{BB962C8B-B14F-4D97-AF65-F5344CB8AC3E}">
        <p14:creationId xmlns:p14="http://schemas.microsoft.com/office/powerpoint/2010/main" val="25629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E16245-47DF-8EBE-2FE9-93FA8CE70439}"/>
              </a:ext>
            </a:extLst>
          </p:cNvPr>
          <p:cNvSpPr>
            <a:spLocks noGrp="1"/>
          </p:cNvSpPr>
          <p:nvPr>
            <p:ph type="title"/>
          </p:nvPr>
        </p:nvSpPr>
        <p:spPr>
          <a:xfrm>
            <a:off x="834007" y="119283"/>
            <a:ext cx="9169964" cy="773501"/>
          </a:xfrm>
        </p:spPr>
        <p:txBody>
          <a:bodyPr>
            <a:normAutofit/>
          </a:bodyPr>
          <a:lstStyle/>
          <a:p>
            <a:pPr>
              <a:defRPr/>
            </a:pP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DATA </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7" name="Title 1">
            <a:extLst>
              <a:ext uri="{FF2B5EF4-FFF2-40B4-BE49-F238E27FC236}">
                <a16:creationId xmlns:a16="http://schemas.microsoft.com/office/drawing/2014/main" id="{D74C0E7D-3B99-D04D-AC3A-D128DF1910AC}"/>
              </a:ext>
            </a:extLst>
          </p:cNvPr>
          <p:cNvSpPr txBox="1">
            <a:spLocks/>
          </p:cNvSpPr>
          <p:nvPr/>
        </p:nvSpPr>
        <p:spPr>
          <a:xfrm>
            <a:off x="834006" y="892420"/>
            <a:ext cx="10523986" cy="77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3: Developing an agile and secure single market and infrastructure for data-services and trustworthy artificial intelligence services </a:t>
            </a:r>
          </a:p>
        </p:txBody>
      </p:sp>
      <p:graphicFrame>
        <p:nvGraphicFramePr>
          <p:cNvPr id="8" name="Content Placeholder 10">
            <a:extLst>
              <a:ext uri="{FF2B5EF4-FFF2-40B4-BE49-F238E27FC236}">
                <a16:creationId xmlns:a16="http://schemas.microsoft.com/office/drawing/2014/main" id="{061F18A2-9166-4FA2-8EC4-B2047BEFD080}"/>
              </a:ext>
            </a:extLst>
          </p:cNvPr>
          <p:cNvGraphicFramePr>
            <a:graphicFrameLocks/>
          </p:cNvGraphicFramePr>
          <p:nvPr>
            <p:extLst>
              <p:ext uri="{D42A27DB-BD31-4B8C-83A1-F6EECF244321}">
                <p14:modId xmlns:p14="http://schemas.microsoft.com/office/powerpoint/2010/main" val="962301391"/>
              </p:ext>
            </p:extLst>
          </p:nvPr>
        </p:nvGraphicFramePr>
        <p:xfrm>
          <a:off x="389543" y="2439058"/>
          <a:ext cx="11412911" cy="2833042"/>
        </p:xfrm>
        <a:graphic>
          <a:graphicData uri="http://schemas.openxmlformats.org/drawingml/2006/table">
            <a:tbl>
              <a:tblPr/>
              <a:tblGrid>
                <a:gridCol w="1706204">
                  <a:extLst>
                    <a:ext uri="{9D8B030D-6E8A-4147-A177-3AD203B41FA5}">
                      <a16:colId xmlns:a16="http://schemas.microsoft.com/office/drawing/2014/main" val="1425082869"/>
                    </a:ext>
                  </a:extLst>
                </a:gridCol>
                <a:gridCol w="713433">
                  <a:extLst>
                    <a:ext uri="{9D8B030D-6E8A-4147-A177-3AD203B41FA5}">
                      <a16:colId xmlns:a16="http://schemas.microsoft.com/office/drawing/2014/main" val="4087515589"/>
                    </a:ext>
                  </a:extLst>
                </a:gridCol>
                <a:gridCol w="4264859">
                  <a:extLst>
                    <a:ext uri="{9D8B030D-6E8A-4147-A177-3AD203B41FA5}">
                      <a16:colId xmlns:a16="http://schemas.microsoft.com/office/drawing/2014/main" val="20000"/>
                    </a:ext>
                  </a:extLst>
                </a:gridCol>
                <a:gridCol w="1587639">
                  <a:extLst>
                    <a:ext uri="{9D8B030D-6E8A-4147-A177-3AD203B41FA5}">
                      <a16:colId xmlns:a16="http://schemas.microsoft.com/office/drawing/2014/main" val="20001"/>
                    </a:ext>
                  </a:extLst>
                </a:gridCol>
                <a:gridCol w="1975168">
                  <a:extLst>
                    <a:ext uri="{9D8B030D-6E8A-4147-A177-3AD203B41FA5}">
                      <a16:colId xmlns:a16="http://schemas.microsoft.com/office/drawing/2014/main" val="20003"/>
                    </a:ext>
                  </a:extLst>
                </a:gridCol>
                <a:gridCol w="1165608">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918337">
                <a:tc>
                  <a:txBody>
                    <a:bodyPr/>
                    <a:lstStyle/>
                    <a:p>
                      <a:pPr algn="ctr" fontAlgn="b"/>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HORIZON-CL4-2025-03-DATA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Fostering Innovative and Compliant Data Ecosystems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 to 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 or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80593">
                <a:tc>
                  <a:txBody>
                    <a:bodyPr/>
                    <a:lstStyle/>
                    <a:p>
                      <a:pPr algn="ctr" fontAlgn="b"/>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HORIZON-CL4-2025-04-DATA</a:t>
                      </a:r>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Empowering AI/generative AI along the Cognitive Computing continuum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 to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 or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88935">
                <a:tc>
                  <a:txBody>
                    <a:bodyPr/>
                    <a:lstStyle/>
                    <a:p>
                      <a:pPr algn="ctr" fontAlgn="b"/>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HORIZON-CL4-2025-04-</a:t>
                      </a: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DATA</a:t>
                      </a:r>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Software Engineering for AI and generative AI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 to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 or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934B8915-61E1-4048-B829-2F281AB4D2ED}"/>
              </a:ext>
            </a:extLst>
          </p:cNvPr>
          <p:cNvSpPr txBox="1"/>
          <p:nvPr/>
        </p:nvSpPr>
        <p:spPr>
          <a:xfrm>
            <a:off x="834006" y="1797467"/>
            <a:ext cx="6094324" cy="356508"/>
          </a:xfrm>
          <a:prstGeom prst="rect">
            <a:avLst/>
          </a:prstGeom>
          <a:noFill/>
        </p:spPr>
        <p:txBody>
          <a:bodyPr wrap="square">
            <a:spAutoFit/>
          </a:bodyPr>
          <a:lstStyle/>
          <a:p>
            <a:pPr>
              <a:lnSpc>
                <a:spcPct val="120000"/>
              </a:lnSpc>
              <a:spcAft>
                <a:spcPts val="1200"/>
              </a:spcAft>
            </a:pP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AI-</a:t>
            </a:r>
            <a:r>
              <a:rPr lang="en-US" sz="1600" b="1" dirty="0" err="1">
                <a:solidFill>
                  <a:srgbClr val="7030A0"/>
                </a:solidFill>
                <a:latin typeface="Verdana" panose="020B0604030504040204" pitchFamily="34" charset="0"/>
                <a:ea typeface="Verdana" panose="020B0604030504040204" pitchFamily="34" charset="0"/>
                <a:cs typeface="Arial" panose="020B0604020202020204" pitchFamily="34" charset="0"/>
              </a:rPr>
              <a:t>GenAI</a:t>
            </a: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 / Data / Robotics</a:t>
            </a:r>
            <a:endParaRPr lang="lv-LV" sz="1600" b="1" dirty="0">
              <a:solidFill>
                <a:srgbClr val="7030A0"/>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6584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3E2A4-E8C6-27D7-3019-2395F6DE0A5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C2EC909-7BF0-CC3B-3F00-6208641369BA}"/>
              </a:ext>
            </a:extLst>
          </p:cNvPr>
          <p:cNvSpPr>
            <a:spLocks noGrp="1"/>
          </p:cNvSpPr>
          <p:nvPr>
            <p:ph type="title"/>
          </p:nvPr>
        </p:nvSpPr>
        <p:spPr>
          <a:xfrm>
            <a:off x="834007" y="119283"/>
            <a:ext cx="9169964" cy="773501"/>
          </a:xfrm>
        </p:spPr>
        <p:txBody>
          <a:bodyPr>
            <a:normAutofit/>
          </a:bodyPr>
          <a:lstStyle/>
          <a:p>
            <a:pPr>
              <a:defRPr/>
            </a:pP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DATA </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10" name="Title 1">
            <a:extLst>
              <a:ext uri="{FF2B5EF4-FFF2-40B4-BE49-F238E27FC236}">
                <a16:creationId xmlns:a16="http://schemas.microsoft.com/office/drawing/2014/main" id="{D0CF269C-5F02-A73E-B3AA-1FAFDDDF15CA}"/>
              </a:ext>
            </a:extLst>
          </p:cNvPr>
          <p:cNvSpPr txBox="1">
            <a:spLocks/>
          </p:cNvSpPr>
          <p:nvPr/>
        </p:nvSpPr>
        <p:spPr>
          <a:xfrm>
            <a:off x="666524" y="936819"/>
            <a:ext cx="10643189" cy="77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a:t>
            </a:r>
            <a:r>
              <a:rPr lang="lv-LV"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4</a:t>
            </a: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a:t>
            </a:r>
            <a:r>
              <a:rPr lang="lv-LV"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 </a:t>
            </a: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Achieving open strategic autonomy in digital and emerging enabling technologies</a:t>
            </a:r>
          </a:p>
        </p:txBody>
      </p:sp>
      <p:sp>
        <p:nvSpPr>
          <p:cNvPr id="11" name="TextBox 10">
            <a:extLst>
              <a:ext uri="{FF2B5EF4-FFF2-40B4-BE49-F238E27FC236}">
                <a16:creationId xmlns:a16="http://schemas.microsoft.com/office/drawing/2014/main" id="{85907B34-A4D3-9250-079A-F4AD6B274085}"/>
              </a:ext>
            </a:extLst>
          </p:cNvPr>
          <p:cNvSpPr txBox="1"/>
          <p:nvPr/>
        </p:nvSpPr>
        <p:spPr>
          <a:xfrm>
            <a:off x="666525" y="1806117"/>
            <a:ext cx="10643189" cy="338554"/>
          </a:xfrm>
          <a:prstGeom prst="rect">
            <a:avLst/>
          </a:prstGeom>
          <a:noFill/>
        </p:spPr>
        <p:txBody>
          <a:bodyPr wrap="square">
            <a:spAutoFit/>
          </a:bodyPr>
          <a:lstStyle/>
          <a:p>
            <a:pPr>
              <a:spcAft>
                <a:spcPts val="1200"/>
              </a:spcAft>
            </a:pP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Quantum and High-performance Computing</a:t>
            </a:r>
            <a:endParaRPr lang="lv-LV" sz="1600" b="1" dirty="0">
              <a:solidFill>
                <a:srgbClr val="7030A0"/>
              </a:solidFill>
              <a:latin typeface="Verdana" panose="020B0604030504040204" pitchFamily="34" charset="0"/>
              <a:ea typeface="Verdana" panose="020B0604030504040204" pitchFamily="34" charset="0"/>
              <a:cs typeface="Arial" panose="020B0604020202020204" pitchFamily="34" charset="0"/>
            </a:endParaRPr>
          </a:p>
        </p:txBody>
      </p:sp>
      <p:graphicFrame>
        <p:nvGraphicFramePr>
          <p:cNvPr id="12" name="Content Placeholder 10">
            <a:extLst>
              <a:ext uri="{FF2B5EF4-FFF2-40B4-BE49-F238E27FC236}">
                <a16:creationId xmlns:a16="http://schemas.microsoft.com/office/drawing/2014/main" id="{87E4EA40-3520-EB35-E81D-2DFD4A1E93C5}"/>
              </a:ext>
            </a:extLst>
          </p:cNvPr>
          <p:cNvGraphicFramePr>
            <a:graphicFrameLocks/>
          </p:cNvGraphicFramePr>
          <p:nvPr>
            <p:extLst>
              <p:ext uri="{D42A27DB-BD31-4B8C-83A1-F6EECF244321}">
                <p14:modId xmlns:p14="http://schemas.microsoft.com/office/powerpoint/2010/main" val="2784431136"/>
              </p:ext>
            </p:extLst>
          </p:nvPr>
        </p:nvGraphicFramePr>
        <p:xfrm>
          <a:off x="389544" y="2336264"/>
          <a:ext cx="11412911" cy="2985321"/>
        </p:xfrm>
        <a:graphic>
          <a:graphicData uri="http://schemas.openxmlformats.org/drawingml/2006/table">
            <a:tbl>
              <a:tblPr/>
              <a:tblGrid>
                <a:gridCol w="1911529">
                  <a:extLst>
                    <a:ext uri="{9D8B030D-6E8A-4147-A177-3AD203B41FA5}">
                      <a16:colId xmlns:a16="http://schemas.microsoft.com/office/drawing/2014/main" val="1425082869"/>
                    </a:ext>
                  </a:extLst>
                </a:gridCol>
                <a:gridCol w="703384">
                  <a:extLst>
                    <a:ext uri="{9D8B030D-6E8A-4147-A177-3AD203B41FA5}">
                      <a16:colId xmlns:a16="http://schemas.microsoft.com/office/drawing/2014/main" val="4087515589"/>
                    </a:ext>
                  </a:extLst>
                </a:gridCol>
                <a:gridCol w="4919335">
                  <a:extLst>
                    <a:ext uri="{9D8B030D-6E8A-4147-A177-3AD203B41FA5}">
                      <a16:colId xmlns:a16="http://schemas.microsoft.com/office/drawing/2014/main" val="20000"/>
                    </a:ext>
                  </a:extLst>
                </a:gridCol>
                <a:gridCol w="1085222">
                  <a:extLst>
                    <a:ext uri="{9D8B030D-6E8A-4147-A177-3AD203B41FA5}">
                      <a16:colId xmlns:a16="http://schemas.microsoft.com/office/drawing/2014/main" val="20001"/>
                    </a:ext>
                  </a:extLst>
                </a:gridCol>
                <a:gridCol w="1627833">
                  <a:extLst>
                    <a:ext uri="{9D8B030D-6E8A-4147-A177-3AD203B41FA5}">
                      <a16:colId xmlns:a16="http://schemas.microsoft.com/office/drawing/2014/main" val="20003"/>
                    </a:ext>
                  </a:extLst>
                </a:gridCol>
                <a:gridCol w="1165608">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62862">
                <a:tc row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HORIZON-CL4-2025-03-DIGITAL-EMERGING</a:t>
                      </a: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GB" sz="1300" kern="1200" dirty="0">
                          <a:solidFill>
                            <a:schemeClr val="tx1"/>
                          </a:solidFill>
                          <a:effectLst/>
                          <a:latin typeface="Verdana" panose="020B0604030504040204" pitchFamily="34" charset="0"/>
                          <a:ea typeface="Verdana" panose="020B0604030504040204" pitchFamily="34" charset="0"/>
                          <a:cs typeface="+mn-cs"/>
                        </a:rPr>
                        <a:t>Continuation of the Quantum Technologies Flagship </a:t>
                      </a:r>
                      <a:endParaRPr lang="en-US" sz="1300" kern="1200" dirty="0">
                        <a:solidFill>
                          <a:schemeClr val="tx1"/>
                        </a:solidFill>
                        <a:effectLst/>
                        <a:latin typeface="Verdana" panose="020B0604030504040204" pitchFamily="34" charset="0"/>
                        <a:ea typeface="Verdana" panose="020B0604030504040204" pitchFamily="34" charset="0"/>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lv-LV"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4.5</a:t>
                      </a:r>
                      <a:endPar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11444">
                <a:tc vMerge="1">
                  <a:txBody>
                    <a:bodyPr/>
                    <a:lstStyle/>
                    <a:p>
                      <a:endParaRPr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GB" sz="1300" kern="1200" dirty="0">
                          <a:solidFill>
                            <a:schemeClr val="tx1"/>
                          </a:solidFill>
                          <a:effectLst/>
                          <a:latin typeface="Verdana" panose="020B0604030504040204" pitchFamily="34" charset="0"/>
                          <a:ea typeface="Verdana" panose="020B0604030504040204" pitchFamily="34" charset="0"/>
                          <a:cs typeface="+mn-cs"/>
                        </a:rPr>
                        <a:t>Quantum Computing – complementing the quantum computing FPAs with the development of a technology agnostic software stack </a:t>
                      </a:r>
                      <a:endParaRPr lang="en-US" sz="1300" kern="1200" dirty="0">
                        <a:solidFill>
                          <a:schemeClr val="tx1"/>
                        </a:solidFill>
                        <a:effectLst/>
                        <a:latin typeface="Verdana" panose="020B0604030504040204" pitchFamily="34" charset="0"/>
                        <a:ea typeface="Verdana" panose="020B0604030504040204" pitchFamily="34" charset="0"/>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52997">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GB" sz="1300" kern="1200" dirty="0">
                          <a:solidFill>
                            <a:schemeClr val="tx1"/>
                          </a:solidFill>
                          <a:effectLst/>
                          <a:latin typeface="Verdana" panose="020B0604030504040204" pitchFamily="34" charset="0"/>
                          <a:ea typeface="Verdana" panose="020B0604030504040204" pitchFamily="34" charset="0"/>
                          <a:cs typeface="+mn-cs"/>
                        </a:rPr>
                        <a:t>International cooperation: joint research and development with the Republic of Korea</a:t>
                      </a:r>
                      <a:r>
                        <a:rPr lang="en-US" sz="1300" kern="1200" dirty="0">
                          <a:solidFill>
                            <a:schemeClr val="tx1"/>
                          </a:solidFill>
                          <a:effectLst/>
                          <a:latin typeface="Verdana" panose="020B0604030504040204" pitchFamily="34" charset="0"/>
                          <a:ea typeface="Verdana" panose="020B0604030504040204" pitchFamily="34" charset="0"/>
                          <a:cs typeface="+mn-cs"/>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 and 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64375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GB" sz="1300" kern="1200" dirty="0">
                          <a:solidFill>
                            <a:schemeClr val="tx1"/>
                          </a:solidFill>
                          <a:effectLst/>
                          <a:latin typeface="Verdana" panose="020B0604030504040204" pitchFamily="34" charset="0"/>
                          <a:ea typeface="Verdana" panose="020B0604030504040204" pitchFamily="34" charset="0"/>
                          <a:cs typeface="+mn-cs"/>
                        </a:rPr>
                        <a:t>Post-exascale HPC </a:t>
                      </a:r>
                      <a:endParaRPr lang="en-US" sz="1300" kern="1200" dirty="0">
                        <a:solidFill>
                          <a:schemeClr val="tx1"/>
                        </a:solidFill>
                        <a:effectLst/>
                        <a:latin typeface="Verdana" panose="020B0604030504040204" pitchFamily="34" charset="0"/>
                        <a:ea typeface="Verdana" panose="020B0604030504040204" pitchFamily="34" charset="0"/>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endPar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bl>
          </a:graphicData>
        </a:graphic>
      </p:graphicFrame>
    </p:spTree>
    <p:extLst>
      <p:ext uri="{BB962C8B-B14F-4D97-AF65-F5344CB8AC3E}">
        <p14:creationId xmlns:p14="http://schemas.microsoft.com/office/powerpoint/2010/main" val="1997040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E16245-47DF-8EBE-2FE9-93FA8CE70439}"/>
              </a:ext>
            </a:extLst>
          </p:cNvPr>
          <p:cNvSpPr>
            <a:spLocks noGrp="1"/>
          </p:cNvSpPr>
          <p:nvPr>
            <p:ph type="title"/>
          </p:nvPr>
        </p:nvSpPr>
        <p:spPr>
          <a:xfrm>
            <a:off x="834007" y="119283"/>
            <a:ext cx="9169964" cy="773501"/>
          </a:xfrm>
        </p:spPr>
        <p:txBody>
          <a:bodyPr>
            <a:normAutofit/>
          </a:bodyPr>
          <a:lstStyle/>
          <a:p>
            <a:pPr>
              <a:defRPr/>
            </a:pPr>
            <a:r>
              <a:rPr lang="en-US"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DATA </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a:t>
            </a:r>
            <a:r>
              <a:rPr lang="lv-LV" sz="2800" b="1" i="1" dirty="0">
                <a:solidFill>
                  <a:srgbClr val="002060"/>
                </a:solidFill>
                <a:latin typeface="Verdana" panose="020B0604030504040204" pitchFamily="34" charset="0"/>
                <a:ea typeface="Verdana" panose="020B0604030504040204" pitchFamily="34" charset="0"/>
                <a:cs typeface="Arial" panose="020B0604020202020204" pitchFamily="34" charset="0"/>
              </a:rPr>
              <a:t>melnraksts</a:t>
            </a:r>
            <a:r>
              <a:rPr lang="lv-LV" sz="2800" b="1" cap="all" dirty="0">
                <a:solidFill>
                  <a:srgbClr val="002060"/>
                </a:solidFill>
                <a:latin typeface="Verdana" panose="020B0604030504040204" pitchFamily="34" charset="0"/>
                <a:ea typeface="Verdana" panose="020B0604030504040204" pitchFamily="34" charset="0"/>
                <a:cs typeface="Arial" panose="020B0604020202020204" pitchFamily="34" charset="0"/>
              </a:rPr>
              <a:t>)</a:t>
            </a:r>
          </a:p>
        </p:txBody>
      </p:sp>
      <p:sp>
        <p:nvSpPr>
          <p:cNvPr id="10" name="Title 1">
            <a:extLst>
              <a:ext uri="{FF2B5EF4-FFF2-40B4-BE49-F238E27FC236}">
                <a16:creationId xmlns:a16="http://schemas.microsoft.com/office/drawing/2014/main" id="{22DF040D-5FE7-4A9A-A56E-A2FD68D8AA62}"/>
              </a:ext>
            </a:extLst>
          </p:cNvPr>
          <p:cNvSpPr txBox="1">
            <a:spLocks/>
          </p:cNvSpPr>
          <p:nvPr/>
        </p:nvSpPr>
        <p:spPr>
          <a:xfrm>
            <a:off x="666524" y="936819"/>
            <a:ext cx="10643189" cy="77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Destination </a:t>
            </a:r>
            <a:r>
              <a:rPr lang="lv-LV"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4</a:t>
            </a: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a:t>
            </a:r>
            <a:r>
              <a:rPr lang="lv-LV"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 </a:t>
            </a:r>
            <a:r>
              <a:rPr lang="en-US" sz="1800" b="1" dirty="0">
                <a:solidFill>
                  <a:schemeClr val="accent1">
                    <a:lumMod val="75000"/>
                  </a:schemeClr>
                </a:solidFill>
                <a:effectLst/>
                <a:latin typeface="Verdana" panose="020B0604030504040204" pitchFamily="34" charset="0"/>
                <a:ea typeface="Verdana" panose="020B0604030504040204" pitchFamily="34" charset="0"/>
                <a:cs typeface="Arial" panose="020B0604020202020204" pitchFamily="34" charset="0"/>
              </a:rPr>
              <a:t>Achieving open strategic autonomy in digital and emerging enabling technologies</a:t>
            </a:r>
          </a:p>
        </p:txBody>
      </p:sp>
      <p:sp>
        <p:nvSpPr>
          <p:cNvPr id="11" name="TextBox 10">
            <a:extLst>
              <a:ext uri="{FF2B5EF4-FFF2-40B4-BE49-F238E27FC236}">
                <a16:creationId xmlns:a16="http://schemas.microsoft.com/office/drawing/2014/main" id="{75A1C89F-C1DE-4DFB-B6A2-ADEBE62519C2}"/>
              </a:ext>
            </a:extLst>
          </p:cNvPr>
          <p:cNvSpPr txBox="1"/>
          <p:nvPr/>
        </p:nvSpPr>
        <p:spPr>
          <a:xfrm>
            <a:off x="666525" y="1806117"/>
            <a:ext cx="10643189" cy="338554"/>
          </a:xfrm>
          <a:prstGeom prst="rect">
            <a:avLst/>
          </a:prstGeom>
          <a:noFill/>
        </p:spPr>
        <p:txBody>
          <a:bodyPr wrap="square">
            <a:spAutoFit/>
          </a:bodyPr>
          <a:lstStyle/>
          <a:p>
            <a:pPr>
              <a:spcAft>
                <a:spcPts val="1200"/>
              </a:spcAft>
            </a:pP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AI-</a:t>
            </a:r>
            <a:r>
              <a:rPr lang="en-US" sz="1600" b="1" dirty="0" err="1">
                <a:solidFill>
                  <a:srgbClr val="7030A0"/>
                </a:solidFill>
                <a:latin typeface="Verdana" panose="020B0604030504040204" pitchFamily="34" charset="0"/>
                <a:ea typeface="Verdana" panose="020B0604030504040204" pitchFamily="34" charset="0"/>
                <a:cs typeface="Arial" panose="020B0604020202020204" pitchFamily="34" charset="0"/>
              </a:rPr>
              <a:t>GenAI</a:t>
            </a:r>
            <a:r>
              <a:rPr lang="en-US" sz="1600" b="1" dirty="0">
                <a:solidFill>
                  <a:srgbClr val="7030A0"/>
                </a:solidFill>
                <a:latin typeface="Verdana" panose="020B0604030504040204" pitchFamily="34" charset="0"/>
                <a:ea typeface="Verdana" panose="020B0604030504040204" pitchFamily="34" charset="0"/>
                <a:cs typeface="Arial" panose="020B0604020202020204" pitchFamily="34" charset="0"/>
              </a:rPr>
              <a:t> / Data / Robotics</a:t>
            </a:r>
            <a:endParaRPr lang="lv-LV" sz="1600" b="1" dirty="0">
              <a:solidFill>
                <a:srgbClr val="7030A0"/>
              </a:solidFill>
              <a:latin typeface="Verdana" panose="020B0604030504040204" pitchFamily="34" charset="0"/>
              <a:ea typeface="Verdana" panose="020B0604030504040204" pitchFamily="34" charset="0"/>
              <a:cs typeface="Arial" panose="020B0604020202020204" pitchFamily="34" charset="0"/>
            </a:endParaRPr>
          </a:p>
        </p:txBody>
      </p:sp>
      <p:graphicFrame>
        <p:nvGraphicFramePr>
          <p:cNvPr id="12" name="Content Placeholder 10">
            <a:extLst>
              <a:ext uri="{FF2B5EF4-FFF2-40B4-BE49-F238E27FC236}">
                <a16:creationId xmlns:a16="http://schemas.microsoft.com/office/drawing/2014/main" id="{EB1CEC91-6139-4D45-8264-1D6281D28384}"/>
              </a:ext>
            </a:extLst>
          </p:cNvPr>
          <p:cNvGraphicFramePr>
            <a:graphicFrameLocks/>
          </p:cNvGraphicFramePr>
          <p:nvPr>
            <p:extLst>
              <p:ext uri="{D42A27DB-BD31-4B8C-83A1-F6EECF244321}">
                <p14:modId xmlns:p14="http://schemas.microsoft.com/office/powerpoint/2010/main" val="2870001400"/>
              </p:ext>
            </p:extLst>
          </p:nvPr>
        </p:nvGraphicFramePr>
        <p:xfrm>
          <a:off x="389544" y="2336264"/>
          <a:ext cx="11412911" cy="3646733"/>
        </p:xfrm>
        <a:graphic>
          <a:graphicData uri="http://schemas.openxmlformats.org/drawingml/2006/table">
            <a:tbl>
              <a:tblPr/>
              <a:tblGrid>
                <a:gridCol w="1911529">
                  <a:extLst>
                    <a:ext uri="{9D8B030D-6E8A-4147-A177-3AD203B41FA5}">
                      <a16:colId xmlns:a16="http://schemas.microsoft.com/office/drawing/2014/main" val="1425082869"/>
                    </a:ext>
                  </a:extLst>
                </a:gridCol>
                <a:gridCol w="703384">
                  <a:extLst>
                    <a:ext uri="{9D8B030D-6E8A-4147-A177-3AD203B41FA5}">
                      <a16:colId xmlns:a16="http://schemas.microsoft.com/office/drawing/2014/main" val="4087515589"/>
                    </a:ext>
                  </a:extLst>
                </a:gridCol>
                <a:gridCol w="4919335">
                  <a:extLst>
                    <a:ext uri="{9D8B030D-6E8A-4147-A177-3AD203B41FA5}">
                      <a16:colId xmlns:a16="http://schemas.microsoft.com/office/drawing/2014/main" val="20000"/>
                    </a:ext>
                  </a:extLst>
                </a:gridCol>
                <a:gridCol w="1085222">
                  <a:extLst>
                    <a:ext uri="{9D8B030D-6E8A-4147-A177-3AD203B41FA5}">
                      <a16:colId xmlns:a16="http://schemas.microsoft.com/office/drawing/2014/main" val="20001"/>
                    </a:ext>
                  </a:extLst>
                </a:gridCol>
                <a:gridCol w="1627833">
                  <a:extLst>
                    <a:ext uri="{9D8B030D-6E8A-4147-A177-3AD203B41FA5}">
                      <a16:colId xmlns:a16="http://schemas.microsoft.com/office/drawing/2014/main" val="20003"/>
                    </a:ext>
                  </a:extLst>
                </a:gridCol>
                <a:gridCol w="1165608">
                  <a:extLst>
                    <a:ext uri="{9D8B030D-6E8A-4147-A177-3AD203B41FA5}">
                      <a16:colId xmlns:a16="http://schemas.microsoft.com/office/drawing/2014/main" val="1771316509"/>
                    </a:ext>
                  </a:extLst>
                </a:gridCol>
              </a:tblGrid>
              <a:tr h="0">
                <a:tc>
                  <a:txBody>
                    <a:bodyPr/>
                    <a:lstStyle/>
                    <a:p>
                      <a:pPr algn="ctr" fontAlgn="ctr"/>
                      <a:r>
                        <a:rPr lang="en-GB"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en-GB" sz="1400" b="1" i="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itle</a:t>
                      </a:r>
                      <a:endPar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dirty="0"/>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Type of 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EU contribution per project (EUR million)</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Number of projects to be funded</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6286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HORIZON-CL4-2025-03-DIGITAL-EMERGING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Robust and trustworthy </a:t>
                      </a:r>
                      <a:r>
                        <a:rPr lang="en-US" sz="1300" kern="1200" dirty="0" err="1">
                          <a:solidFill>
                            <a:schemeClr val="tx1"/>
                          </a:solidFill>
                          <a:effectLst/>
                          <a:latin typeface="Verdana" panose="020B0604030504040204" pitchFamily="34" charset="0"/>
                          <a:ea typeface="Verdana" panose="020B0604030504040204" pitchFamily="34" charset="0"/>
                          <a:cs typeface="+mn-cs"/>
                        </a:rPr>
                        <a:t>GenerativeAI</a:t>
                      </a:r>
                      <a:r>
                        <a:rPr lang="en-US" sz="1300" kern="1200" dirty="0">
                          <a:solidFill>
                            <a:schemeClr val="tx1"/>
                          </a:solidFill>
                          <a:effectLst/>
                          <a:latin typeface="Verdana" panose="020B0604030504040204" pitchFamily="34" charset="0"/>
                          <a:ea typeface="Verdana" panose="020B0604030504040204" pitchFamily="34" charset="0"/>
                          <a:cs typeface="+mn-cs"/>
                        </a:rPr>
                        <a:t> for Robotics and industrial automation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r>
                        <a:rPr lang="lv-LV"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a:t>
                      </a: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to 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11444">
                <a:tc row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HORIZON-CL4-2025-04-DIGITAL-EMERGING</a:t>
                      </a:r>
                    </a:p>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Assessment methodologies for General Purpose AI capabilities and risks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 to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52997">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Soft Robotics for Advanced physical capabilities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643755">
                <a:tc vMerge="1">
                  <a:txBody>
                    <a:bodyPr/>
                    <a:lstStyle/>
                    <a:p>
                      <a:pPr algn="ctr" fontAlgn="b"/>
                      <a:endParaRPr lang="en-US"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US" sz="1300" kern="1200" dirty="0">
                          <a:solidFill>
                            <a:schemeClr val="tx1"/>
                          </a:solidFill>
                          <a:effectLst/>
                          <a:latin typeface="Verdana" panose="020B0604030504040204" pitchFamily="34" charset="0"/>
                          <a:ea typeface="Verdana" panose="020B0604030504040204" pitchFamily="34" charset="0"/>
                          <a:cs typeface="+mn-cs"/>
                        </a:rPr>
                        <a:t>Challenge-Driven GenAI4EU Booster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8024413"/>
                  </a:ext>
                </a:extLst>
              </a:tr>
              <a:tr h="643755">
                <a:tc vMerge="1">
                  <a:txBody>
                    <a:bodyPr/>
                    <a:lstStyle/>
                    <a:p>
                      <a:pPr algn="ctr" fontAlgn="b"/>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377" rtl="0" eaLnBrk="1" fontAlgn="b" latinLnBrk="0" hangingPunct="1">
                        <a:lnSpc>
                          <a:spcPct val="120000"/>
                        </a:lnSpc>
                        <a:spcBef>
                          <a:spcPts val="0"/>
                        </a:spcBef>
                        <a:spcAft>
                          <a:spcPts val="0"/>
                        </a:spcAft>
                        <a:buClrTx/>
                        <a:buSzTx/>
                        <a:buFontTx/>
                        <a:buNone/>
                        <a:tabLst/>
                        <a:defRPr/>
                      </a:pPr>
                      <a:r>
                        <a:rPr lang="en-GB" sz="1300" kern="1200" dirty="0">
                          <a:solidFill>
                            <a:schemeClr val="tx1"/>
                          </a:solidFill>
                          <a:effectLst/>
                          <a:latin typeface="Verdana" panose="020B0604030504040204" pitchFamily="34" charset="0"/>
                          <a:ea typeface="Verdana" panose="020B0604030504040204" pitchFamily="34" charset="0"/>
                          <a:cs typeface="+mn-cs"/>
                        </a:rPr>
                        <a:t>Enhanced Learning Strategies for General Purpose AI: Advancing GenAI4EU </a:t>
                      </a:r>
                      <a:endParaRPr lang="en-US" sz="1300" kern="1200" dirty="0">
                        <a:solidFill>
                          <a:schemeClr val="tx1"/>
                        </a:solidFill>
                        <a:effectLst/>
                        <a:latin typeface="Verdana" panose="020B0604030504040204" pitchFamily="34" charset="0"/>
                        <a:ea typeface="Verdana" panose="020B0604030504040204" pitchFamily="34" charset="0"/>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41212047"/>
                  </a:ext>
                </a:extLst>
              </a:tr>
            </a:tbl>
          </a:graphicData>
        </a:graphic>
      </p:graphicFrame>
    </p:spTree>
    <p:extLst>
      <p:ext uri="{BB962C8B-B14F-4D97-AF65-F5344CB8AC3E}">
        <p14:creationId xmlns:p14="http://schemas.microsoft.com/office/powerpoint/2010/main" val="2084580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c04e77d-702b-4270-bfd8-12ec561e14fa">
      <UserInfo>
        <DisplayName>Liene Kairiša</DisplayName>
        <AccountId>68</AccountId>
        <AccountType/>
      </UserInfo>
      <UserInfo>
        <DisplayName>Darja Aksjonova</DisplayName>
        <AccountId>15</AccountId>
        <AccountType/>
      </UserInfo>
      <UserInfo>
        <DisplayName>Jānis Ancāns</DisplayName>
        <AccountId>24</AccountId>
        <AccountType/>
      </UserInfo>
      <UserInfo>
        <DisplayName>Aiga Salmiņa</DisplayName>
        <AccountId>23</AccountId>
        <AccountType/>
      </UserInfo>
      <UserInfo>
        <DisplayName>Marija Plotniece</DisplayName>
        <AccountId>9</AccountId>
        <AccountType/>
      </UserInfo>
      <UserInfo>
        <DisplayName>Lasma Brenca</DisplayName>
        <AccountId>14</AccountId>
        <AccountType/>
      </UserInfo>
      <UserInfo>
        <DisplayName>Sarmīte Mickeviča</DisplayName>
        <AccountId>21</AccountId>
        <AccountType/>
      </UserInfo>
      <UserInfo>
        <DisplayName>Jūlija Asmuss</DisplayName>
        <AccountId>13</AccountId>
        <AccountType/>
      </UserInfo>
      <UserInfo>
        <DisplayName>Līga Līce da Costa</DisplayName>
        <AccountId>129</AccountId>
        <AccountType/>
      </UserInfo>
      <UserInfo>
        <DisplayName>Zane Zondaka</DisplayName>
        <AccountId>111</AccountId>
        <AccountType/>
      </UserInfo>
    </SharedWithUsers>
    <lcf76f155ced4ddcb4097134ff3c332f xmlns="6adcef3d-66e4-4441-b622-2181f76b34ed">
      <Terms xmlns="http://schemas.microsoft.com/office/infopath/2007/PartnerControls"/>
    </lcf76f155ced4ddcb4097134ff3c332f>
    <TaxCatchAll xmlns="ec04e77d-702b-4270-bfd8-12ec561e14f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s" ma:contentTypeID="0x0101003D0118E830AEDD428D4BE0AAFD13557A" ma:contentTypeVersion="14" ma:contentTypeDescription="Izveidot jaunu dokumentu." ma:contentTypeScope="" ma:versionID="f470fb0671ea1dc7e8ed29218557c5d1">
  <xsd:schema xmlns:xsd="http://www.w3.org/2001/XMLSchema" xmlns:xs="http://www.w3.org/2001/XMLSchema" xmlns:p="http://schemas.microsoft.com/office/2006/metadata/properties" xmlns:ns2="6adcef3d-66e4-4441-b622-2181f76b34ed" xmlns:ns3="ec04e77d-702b-4270-bfd8-12ec561e14fa" targetNamespace="http://schemas.microsoft.com/office/2006/metadata/properties" ma:root="true" ma:fieldsID="cce4b6d32c26a0b8b33692488a0c47c2" ns2:_="" ns3:_="">
    <xsd:import namespace="6adcef3d-66e4-4441-b622-2181f76b34ed"/>
    <xsd:import namespace="ec04e77d-702b-4270-bfd8-12ec561e14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cef3d-66e4-4441-b622-2181f76b34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ttēlu atzīmes" ma:readOnly="false" ma:fieldId="{5cf76f15-5ced-4ddc-b409-7134ff3c332f}" ma:taxonomyMulti="true" ma:sspId="0249d25f-f95e-4c4d-a144-e59fc8911d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04e77d-702b-4270-bfd8-12ec561e14fa" elementFormDefault="qualified">
    <xsd:import namespace="http://schemas.microsoft.com/office/2006/documentManagement/types"/>
    <xsd:import namespace="http://schemas.microsoft.com/office/infopath/2007/PartnerControls"/>
    <xsd:element name="SharedWithUsers" ma:index="1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Koplietots ar: detalizēti" ma:internalName="SharedWithDetails" ma:readOnly="true">
      <xsd:simpleType>
        <xsd:restriction base="dms:Note">
          <xsd:maxLength value="255"/>
        </xsd:restriction>
      </xsd:simpleType>
    </xsd:element>
    <xsd:element name="TaxCatchAll" ma:index="16" nillable="true" ma:displayName="Taxonomy Catch All Column" ma:hidden="true" ma:list="{18f0af80-302c-4627-8e9b-56d2acbfcfdb}" ma:internalName="TaxCatchAll" ma:showField="CatchAllData" ma:web="ec04e77d-702b-4270-bfd8-12ec561e14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86B500-E824-4775-ADA9-A84AE9DC5E2A}">
  <ds:schemaRefs>
    <ds:schemaRef ds:uri="6adcef3d-66e4-4441-b622-2181f76b34ed"/>
    <ds:schemaRef ds:uri="9da87ffd-8f64-4f8c-a64f-c56ce314df41"/>
    <ds:schemaRef ds:uri="d083aa81-a035-440d-ba4b-753329d0a7cf"/>
    <ds:schemaRef ds:uri="ec04e77d-702b-4270-bfd8-12ec561e14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579FBA3-6913-4F04-991A-B1CDFEAECC4F}">
  <ds:schemaRefs>
    <ds:schemaRef ds:uri="http://schemas.microsoft.com/sharepoint/v3/contenttype/forms"/>
  </ds:schemaRefs>
</ds:datastoreItem>
</file>

<file path=customXml/itemProps3.xml><?xml version="1.0" encoding="utf-8"?>
<ds:datastoreItem xmlns:ds="http://schemas.openxmlformats.org/officeDocument/2006/customXml" ds:itemID="{91298C4D-4ED3-461E-8749-C1C669EE087F}">
  <ds:schemaRefs>
    <ds:schemaRef ds:uri="6adcef3d-66e4-4441-b622-2181f76b34ed"/>
    <ds:schemaRef ds:uri="ec04e77d-702b-4270-bfd8-12ec561e14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5591</TotalTime>
  <Words>3168</Words>
  <Application>Microsoft Office PowerPoint</Application>
  <PresentationFormat>Widescreen</PresentationFormat>
  <Paragraphs>923</Paragraphs>
  <Slides>34</Slides>
  <Notes>16</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ESA_Presentation_DARK</vt:lpstr>
      <vt:lpstr>ESA_Presentation_CLEAR</vt:lpstr>
      <vt:lpstr>PowerPoint Presentation</vt:lpstr>
      <vt:lpstr>CLUSTER 4: Advancing Digital, Industry and Space</vt:lpstr>
      <vt:lpstr>2025. Gada darba programma</vt:lpstr>
      <vt:lpstr>Tematiskās jomas</vt:lpstr>
      <vt:lpstr>Darba programmas melnraksta versija</vt:lpstr>
      <vt:lpstr>DATA (WP2025 melnraksts)</vt:lpstr>
      <vt:lpstr>DATA (WP2025 melnraksts)</vt:lpstr>
      <vt:lpstr>DATA (WP2025 melnraksts)</vt:lpstr>
      <vt:lpstr>DATA (WP2025 melnraksts)</vt:lpstr>
      <vt:lpstr>DIGITAL EMERGING (WP2025 melnraksts)</vt:lpstr>
      <vt:lpstr>HUMAN-CENTRIc INNOVATION (WP2025 melnraksts)</vt:lpstr>
      <vt:lpstr>HUMAN-CENTRIc INNOVATION (WP2025 melnraksts)</vt:lpstr>
      <vt:lpstr>HUMAN-CENTRIc INNOVATION (WP2025 melnraksts)</vt:lpstr>
      <vt:lpstr>HUMAN-CENTRIc INNOVATION (WP2025 melnraksts)</vt:lpstr>
      <vt:lpstr>PowerPoint Presentation</vt:lpstr>
      <vt:lpstr>ChipsJU: Driving advancements in semiconductor technologies</vt:lpstr>
      <vt:lpstr>SNS JU: European Smart Networks and Services Joint Undertaking</vt:lpstr>
      <vt:lpstr>HPC JU: THE EUROPEAN HIGH PERFORMANCE COMPUTING JOINT UNDERTAKING</vt:lpstr>
      <vt:lpstr>ADRA: AI, Data and Robotics Association</vt:lpstr>
      <vt:lpstr>Jauna partnerība</vt:lpstr>
      <vt:lpstr>statistika</vt:lpstr>
      <vt:lpstr>Statistika</vt:lpstr>
      <vt:lpstr>Statistika</vt:lpstr>
      <vt:lpstr>Statistika</vt:lpstr>
      <vt:lpstr>Statistika</vt:lpstr>
      <vt:lpstr>Statistika</vt:lpstr>
      <vt:lpstr>Statistika</vt:lpstr>
      <vt:lpstr>Statistika</vt:lpstr>
      <vt:lpstr>Statistika</vt:lpstr>
      <vt:lpstr>ES R&amp;I prioritātes viedo materiālu jomā</vt:lpstr>
      <vt:lpstr>PowerPoint Presentation</vt:lpstr>
      <vt:lpstr>Tuvākie pasākumi</vt:lpstr>
      <vt:lpstr>PowerPoint Presentation</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Ingrida Lavrinovica</dc:creator>
  <cp:lastModifiedBy>Ingrīda Lavrinoviča</cp:lastModifiedBy>
  <cp:revision>50</cp:revision>
  <cp:lastPrinted>2024-04-18T08:02:20Z</cp:lastPrinted>
  <dcterms:created xsi:type="dcterms:W3CDTF">2021-03-25T13:44:11Z</dcterms:created>
  <dcterms:modified xsi:type="dcterms:W3CDTF">2025-03-13T08:27:48Z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0x0101003D0118E830AEDD428D4BE0AAFD13557A</vt:lpwstr>
  </property>
  <property fmtid="{D5CDD505-2E9C-101B-9397-08002B2CF9AE}" pid="3" name="MediaServiceImageTags">
    <vt:lpwstr/>
  </property>
</Properties>
</file>