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8" r:id="rId5"/>
    <p:sldId id="271" r:id="rId6"/>
    <p:sldId id="265" r:id="rId7"/>
    <p:sldId id="274" r:id="rId8"/>
    <p:sldId id="261" r:id="rId9"/>
    <p:sldId id="276" r:id="rId10"/>
    <p:sldId id="284" r:id="rId11"/>
    <p:sldId id="257" r:id="rId12"/>
    <p:sldId id="258" r:id="rId13"/>
    <p:sldId id="264" r:id="rId14"/>
    <p:sldId id="260" r:id="rId15"/>
    <p:sldId id="27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3763-A892-445A-9BA7-6C7295232C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EF0F-82D5-42F4-A1AB-FE5349D03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1EF0F-82D5-42F4-A1AB-FE5349D03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FFFB-6389-4ACD-FECF-B9AF9CD08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165BA-5052-F066-6D3E-780D4BC8A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E93E4-9E51-9A52-9D87-AB9F67A5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CD4D9-C8B6-4224-AD61-EE9C5DFF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7E8BB-96B0-4B5D-9375-3257AC65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7554-D925-5E22-4877-02A4FB65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1E5E0-26F5-BBD1-1547-0BD6465E1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A8572-FD16-4508-015E-D782EA06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637AC-DF87-B258-3C51-759F6CAE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9024-E48C-641C-EBCE-32908340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1E20A-4C69-05A8-B3E4-E015D2864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76BEA-4CAD-E2C9-73F7-C3262B55E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053DE-BDA8-C798-2539-97AB8441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4A994-D8A3-91F1-FB5F-89570935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CB0A7-8381-51B7-7163-60175077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9515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8" y="2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800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800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5" y="211769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800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1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6415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36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4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1D5C66-9D6E-B16B-60DE-EBB0CA8CB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2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4CE0-F7FC-BA12-3EC4-D64009A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8726-077E-99E4-1675-089B1617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CFE43-3DA7-38C0-EDF2-BEDA1CE8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A0F96-F798-98D6-14B8-DE51F7C3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B8766-E73E-1272-94B4-B85352AC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EBA2-3A7F-41A0-9D3E-4EC08A56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21D94-500E-5290-DF32-DD122BE7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F12F-4E2E-585D-2FD0-C4EA18D2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4F91D-B70A-6521-650D-855F3ADC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1EA69-4678-A8C0-9603-AEB9CF4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6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2862-95A0-B22F-0CEF-1BC62154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0E2C-BEA2-CE38-20F8-DD4988565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5B009-CFB3-89A3-47D7-5BC94A86C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7E448-5FC3-F6E3-E2F6-97AF2FAE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14379-436A-EAE4-061F-273B3127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0AF36-EB9F-C9C5-B23E-E30F2454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506E-9C35-6DC1-EC81-E3C16514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EF221-D962-700C-B52E-C9D2DD98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40A3D-5209-8AD3-BC1F-FFD834F46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AC411-74C0-78AA-8742-74ABEF693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726A5-3697-EBD6-861B-D9DF9616B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5D127-5F3E-600C-378E-D0A4D91E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2D68E-258A-27E0-0A28-D39F28D2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828715-B6CB-C354-A24B-C963C06D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FD44-B861-5603-6467-ABB5A568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3B7E5-3E9A-5818-1B9F-CFCA2BF0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DBD0-DCCD-4E34-4C78-3C27450A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EF338-1C00-CB47-D290-8B592D51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F4CAA-CDD2-E09A-22A5-47135839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D6D55-DA50-9AF6-C647-B036A038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3D002-85E6-4A3D-EF09-991D1283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5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CA86-679E-E7BA-F1F2-A9362A6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42C4-0159-2D7A-037B-34CEA91C0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5E5D-BA54-8C87-9BCE-84765D12C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3B174-83C8-BC23-9D24-F7D5A302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E6BF2-B4F7-6657-78F2-B2558AB8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C2B3E-4CC9-BA5A-055A-44FA8925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8663-46CC-8400-C738-7AE95811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6F831-1E96-77C3-8502-56CA5313D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D96F4-0481-D682-8367-4FD56A4CA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A00A9-6B7C-904C-77BE-C3B96850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B33F4-BBEF-96FA-08CE-21924ED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B78A8-CB67-006B-6719-BE88345A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E39F2-8CD3-4482-1E13-11D45955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F0D19-DF4A-00D8-A57C-C0D3BE4F8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C0230-D057-36E7-7A36-0E69DA0A2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E5AB19-A988-40E5-BBFD-9F83FF0CB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B353-430F-F520-D461-32E0DA713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A217C-E2C3-2044-962F-9AFF7FE52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E4AAAB-2121-4839-A54C-3BB55E8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4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yd-hAaBxM0w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996E9BF-4B81-0F45-A97D-BCCB66C7D5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3006F2-9441-DD4C-B6DA-70E6C242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97" y="2132858"/>
            <a:ext cx="8212821" cy="27663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sz="4400" dirty="0">
                <a:solidFill>
                  <a:schemeClr val="bg1"/>
                </a:solidFill>
                <a:latin typeface="+mj-lt"/>
              </a:rPr>
              <a:t>Latvijas Tehnoloģiskais centrs – atbalsts uzņēmējiem!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8322" y="293614"/>
            <a:ext cx="755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Apvārsnis Eiropa: No idejas līdz ietekmei</a:t>
            </a:r>
            <a:endParaRPr lang="lv-LV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7608" y="5733257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https://een.ec.europa.eu</a:t>
            </a:r>
            <a:endParaRPr lang="lv-LV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https://een.lv</a:t>
            </a:r>
            <a:endParaRPr lang="lv-LV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</a:rPr>
              <a:t>https://techcenter.lv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6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0"/>
            <a:ext cx="12256316" cy="684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43805" y="4893126"/>
            <a:ext cx="4883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tx2"/>
                </a:solidFill>
              </a:rPr>
              <a:t>TEHNOLOĢIJU SADARBĪBAS PROFILS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8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0"/>
            <a:ext cx="12192000" cy="683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3889" y="4990637"/>
            <a:ext cx="4630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tx2"/>
                </a:solidFill>
              </a:rPr>
              <a:t>PĒTNIECĪBAS (PROJEKTU KONSORCIJS) SADARBĪBAS PROFILS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1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927868" y="2929520"/>
            <a:ext cx="4043494" cy="26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lv-LV" b="1" dirty="0"/>
              <a:t>Ja esi mazs uzņēmums!!!</a:t>
            </a:r>
          </a:p>
          <a:p>
            <a:pPr marL="285750" indent="-285750"/>
            <a:r>
              <a:rPr lang="lv-LV" b="1" dirty="0"/>
              <a:t>Ja tev ir interesants produkts!!!</a:t>
            </a:r>
          </a:p>
          <a:p>
            <a:pPr marL="285750" indent="-285750"/>
            <a:r>
              <a:rPr lang="lv-LV" b="1" dirty="0"/>
              <a:t>Ja tev ir inovatīvs risinājums!!!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3769" cy="3274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9867" y="558103"/>
            <a:ext cx="5152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/>
              <a:t>PIESAKI SAVU DALĪBU BEZMAKSAS INOVĀCIJAS STENDĀ</a:t>
            </a:r>
            <a:r>
              <a:rPr lang="lv-LV" sz="3600" dirty="0"/>
              <a:t>:</a:t>
            </a:r>
          </a:p>
          <a:p>
            <a:pPr algn="ctr"/>
            <a:endParaRPr lang="en-US" dirty="0"/>
          </a:p>
        </p:txBody>
      </p:sp>
      <p:pic>
        <p:nvPicPr>
          <p:cNvPr id="1028" name="Picture 4" descr="RIGA COMM 2025 – Baltijas biznesa tehnoloģiju izstāde un ...">
            <a:extLst>
              <a:ext uri="{FF2B5EF4-FFF2-40B4-BE49-F238E27FC236}">
                <a16:creationId xmlns:a16="http://schemas.microsoft.com/office/drawing/2014/main" id="{44DFAAED-AF2D-B359-9651-A9FA7CB9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48547"/>
            <a:ext cx="3833769" cy="36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ED974-FDAA-167C-0354-ACAA6834961C}"/>
              </a:ext>
            </a:extLst>
          </p:cNvPr>
          <p:cNvSpPr txBox="1"/>
          <p:nvPr/>
        </p:nvSpPr>
        <p:spPr>
          <a:xfrm>
            <a:off x="536895" y="5696125"/>
            <a:ext cx="275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bg1"/>
                </a:solidFill>
              </a:rPr>
              <a:t>9-10 OKTOBRIS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1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752600" y="2857630"/>
            <a:ext cx="4629150" cy="1142740"/>
            <a:chOff x="6345842" y="2749602"/>
            <a:chExt cx="51169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345842" y="2749602"/>
              <a:ext cx="509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lv-LV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Paldies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FBCEA83-A62C-2E54-A21C-83428C9B1C00}"/>
              </a:ext>
            </a:extLst>
          </p:cNvPr>
          <p:cNvSpPr txBox="1"/>
          <p:nvPr/>
        </p:nvSpPr>
        <p:spPr>
          <a:xfrm>
            <a:off x="3400151" y="3717026"/>
            <a:ext cx="2895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v-LV" dirty="0">
                <a:solidFill>
                  <a:schemeClr val="bg1"/>
                </a:solidFill>
              </a:rPr>
              <a:t>Agnese Kore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+371 </a:t>
            </a:r>
            <a:r>
              <a:rPr lang="lv-LV" dirty="0">
                <a:solidFill>
                  <a:schemeClr val="bg1"/>
                </a:solidFill>
              </a:rPr>
              <a:t>29276547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lv-LV" dirty="0">
                <a:solidFill>
                  <a:schemeClr val="bg1"/>
                </a:solidFill>
              </a:rPr>
              <a:t>agnese.kore</a:t>
            </a:r>
            <a:r>
              <a:rPr lang="en-US" dirty="0">
                <a:solidFill>
                  <a:schemeClr val="bg1"/>
                </a:solidFill>
              </a:rPr>
              <a:t>@techcenter.lv</a:t>
            </a:r>
            <a:endParaRPr lang="lv-LV" dirty="0">
              <a:solidFill>
                <a:schemeClr val="bg1"/>
              </a:solidFill>
            </a:endParaRPr>
          </a:p>
          <a:p>
            <a:pPr algn="r"/>
            <a:r>
              <a:rPr lang="lv-LV" dirty="0">
                <a:solidFill>
                  <a:schemeClr val="bg1"/>
                </a:solidFill>
              </a:rPr>
              <a:t>www.techcenter.lv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843B7-888C-9267-E6CB-20EA459FB4C6}"/>
              </a:ext>
            </a:extLst>
          </p:cNvPr>
          <p:cNvSpPr txBox="1"/>
          <p:nvPr/>
        </p:nvSpPr>
        <p:spPr>
          <a:xfrm>
            <a:off x="1696411" y="5570529"/>
            <a:ext cx="532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https://www.linkedin.com/company/techcenter-lv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BEABC-1B58-4046-BA21-23B03F635E43}"/>
              </a:ext>
            </a:extLst>
          </p:cNvPr>
          <p:cNvSpPr txBox="1"/>
          <p:nvPr/>
        </p:nvSpPr>
        <p:spPr>
          <a:xfrm>
            <a:off x="1696411" y="51767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https://www.facebook.com/lvtehcentrs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0970" y="199673"/>
            <a:ext cx="5115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v-LV" b="1" i="1" dirty="0">
                <a:solidFill>
                  <a:prstClr val="white"/>
                </a:solidFill>
              </a:rPr>
              <a:t>Mēs neatsakam palīdzību nevienam uzņēmumam, kas darbojas Latvijā un grib ko sasniegt un attīstīt savā nozarē!!!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76120" y="910545"/>
            <a:ext cx="1469578" cy="144016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7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D071702-248D-4F3B-A10C-731C914D3549}"/>
              </a:ext>
            </a:extLst>
          </p:cNvPr>
          <p:cNvGrpSpPr/>
          <p:nvPr/>
        </p:nvGrpSpPr>
        <p:grpSpPr>
          <a:xfrm>
            <a:off x="4288384" y="3516056"/>
            <a:ext cx="1113452" cy="2491421"/>
            <a:chOff x="752129" y="4751668"/>
            <a:chExt cx="780084" cy="15878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60E625B-C276-44C9-AB5F-9E19D79D70A8}"/>
                </a:ext>
              </a:extLst>
            </p:cNvPr>
            <p:cNvGrpSpPr/>
            <p:nvPr/>
          </p:nvGrpSpPr>
          <p:grpSpPr>
            <a:xfrm>
              <a:off x="752129" y="5532922"/>
              <a:ext cx="780084" cy="806640"/>
              <a:chOff x="2195736" y="5121188"/>
              <a:chExt cx="901189" cy="931868"/>
            </a:xfrm>
          </p:grpSpPr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C46334DF-B478-44E8-BDB0-3BDB6BBDB5D2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EFBA6150-5245-4E79-B4BA-082A546BC3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F0B3FDDD-AA0F-47AC-B743-4850BAF69AB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86C217C8-1632-4093-A8CC-C862C47C0027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0D581756-B2FC-4A6E-811F-FE9A9A8439F3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37652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89857A-DE60-4C24-BEB1-E1DCA8FCE204}"/>
                </a:ext>
              </a:extLst>
            </p:cNvPr>
            <p:cNvGrpSpPr/>
            <p:nvPr/>
          </p:nvGrpSpPr>
          <p:grpSpPr>
            <a:xfrm>
              <a:off x="752129" y="4751668"/>
              <a:ext cx="777946" cy="874750"/>
              <a:chOff x="5796136" y="1372502"/>
              <a:chExt cx="2284244" cy="3424647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9C1F9DDD-8189-4A2A-9468-BE34132E627C}"/>
                  </a:ext>
                </a:extLst>
              </p:cNvPr>
              <p:cNvSpPr/>
              <p:nvPr/>
            </p:nvSpPr>
            <p:spPr>
              <a:xfrm>
                <a:off x="5796136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171025 h 4392488"/>
                  <a:gd name="connsiteX1" fmla="*/ 571061 w 571061"/>
                  <a:gd name="connsiteY1" fmla="*/ 0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171025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171025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1710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2B42F16C-BE61-4178-BB43-ED9C9E7FCAAC}"/>
                  </a:ext>
                </a:extLst>
              </p:cNvPr>
              <p:cNvSpPr/>
              <p:nvPr/>
            </p:nvSpPr>
            <p:spPr>
              <a:xfrm>
                <a:off x="6367197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3EEEB5C7-9333-4F02-9955-31596406990C}"/>
                  </a:ext>
                </a:extLst>
              </p:cNvPr>
              <p:cNvSpPr/>
              <p:nvPr/>
            </p:nvSpPr>
            <p:spPr>
              <a:xfrm>
                <a:off x="6938259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">
                <a:extLst>
                  <a:ext uri="{FF2B5EF4-FFF2-40B4-BE49-F238E27FC236}">
                    <a16:creationId xmlns:a16="http://schemas.microsoft.com/office/drawing/2014/main" id="{71EE9DB4-E449-4811-AB0B-F480E076712E}"/>
                  </a:ext>
                </a:extLst>
              </p:cNvPr>
              <p:cNvSpPr/>
              <p:nvPr/>
            </p:nvSpPr>
            <p:spPr>
              <a:xfrm>
                <a:off x="7509319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0 h 4392488"/>
                  <a:gd name="connsiteX1" fmla="*/ 571061 w 571061"/>
                  <a:gd name="connsiteY1" fmla="*/ 346732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  <a:gd name="connsiteX0" fmla="*/ 0 w 571061"/>
                  <a:gd name="connsiteY0" fmla="*/ 0 h 4392488"/>
                  <a:gd name="connsiteX1" fmla="*/ 562694 w 571061"/>
                  <a:gd name="connsiteY1" fmla="*/ 416078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62694" y="416078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2" name="그룹 7">
            <a:extLst>
              <a:ext uri="{FF2B5EF4-FFF2-40B4-BE49-F238E27FC236}">
                <a16:creationId xmlns:a16="http://schemas.microsoft.com/office/drawing/2014/main" id="{ED920C50-2680-4CB7-8F4F-F7F10D5DEAC8}"/>
              </a:ext>
            </a:extLst>
          </p:cNvPr>
          <p:cNvGrpSpPr/>
          <p:nvPr/>
        </p:nvGrpSpPr>
        <p:grpSpPr>
          <a:xfrm>
            <a:off x="4289265" y="2635133"/>
            <a:ext cx="1105865" cy="1024946"/>
            <a:chOff x="3687015" y="2635131"/>
            <a:chExt cx="1474486" cy="1024946"/>
          </a:xfrm>
        </p:grpSpPr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F69012EB-3D67-4B8A-B0A1-4CB6D5EA97B7}"/>
                </a:ext>
              </a:extLst>
            </p:cNvPr>
            <p:cNvSpPr/>
            <p:nvPr/>
          </p:nvSpPr>
          <p:spPr>
            <a:xfrm>
              <a:off x="4051039" y="3016332"/>
              <a:ext cx="371104" cy="511846"/>
            </a:xfrm>
            <a:custGeom>
              <a:avLst/>
              <a:gdLst>
                <a:gd name="connsiteX0" fmla="*/ 29688 w 290946"/>
                <a:gd name="connsiteY0" fmla="*/ 0 h 599704"/>
                <a:gd name="connsiteX1" fmla="*/ 0 w 290946"/>
                <a:gd name="connsiteY1" fmla="*/ 593766 h 599704"/>
                <a:gd name="connsiteX2" fmla="*/ 290946 w 290946"/>
                <a:gd name="connsiteY2" fmla="*/ 599704 h 599704"/>
                <a:gd name="connsiteX3" fmla="*/ 29688 w 290946"/>
                <a:gd name="connsiteY3" fmla="*/ 0 h 599704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65314 w 290946"/>
                <a:gd name="connsiteY0" fmla="*/ 0 h 546266"/>
                <a:gd name="connsiteX1" fmla="*/ 0 w 290946"/>
                <a:gd name="connsiteY1" fmla="*/ 540328 h 546266"/>
                <a:gd name="connsiteX2" fmla="*/ 290946 w 290946"/>
                <a:gd name="connsiteY2" fmla="*/ 546266 h 546266"/>
                <a:gd name="connsiteX3" fmla="*/ 65314 w 290946"/>
                <a:gd name="connsiteY3" fmla="*/ 0 h 546266"/>
                <a:gd name="connsiteX0" fmla="*/ 79875 w 305507"/>
                <a:gd name="connsiteY0" fmla="*/ 0 h 546266"/>
                <a:gd name="connsiteX1" fmla="*/ 14561 w 305507"/>
                <a:gd name="connsiteY1" fmla="*/ 540328 h 546266"/>
                <a:gd name="connsiteX2" fmla="*/ 305507 w 305507"/>
                <a:gd name="connsiteY2" fmla="*/ 546266 h 546266"/>
                <a:gd name="connsiteX3" fmla="*/ 79875 w 305507"/>
                <a:gd name="connsiteY3" fmla="*/ 0 h 546266"/>
                <a:gd name="connsiteX0" fmla="*/ 86136 w 311768"/>
                <a:gd name="connsiteY0" fmla="*/ 0 h 546266"/>
                <a:gd name="connsiteX1" fmla="*/ 20822 w 311768"/>
                <a:gd name="connsiteY1" fmla="*/ 540328 h 546266"/>
                <a:gd name="connsiteX2" fmla="*/ 311768 w 311768"/>
                <a:gd name="connsiteY2" fmla="*/ 546266 h 546266"/>
                <a:gd name="connsiteX3" fmla="*/ 86136 w 311768"/>
                <a:gd name="connsiteY3" fmla="*/ 0 h 546266"/>
                <a:gd name="connsiteX0" fmla="*/ 90558 w 316190"/>
                <a:gd name="connsiteY0" fmla="*/ 0 h 546266"/>
                <a:gd name="connsiteX1" fmla="*/ 25244 w 316190"/>
                <a:gd name="connsiteY1" fmla="*/ 540328 h 546266"/>
                <a:gd name="connsiteX2" fmla="*/ 316190 w 316190"/>
                <a:gd name="connsiteY2" fmla="*/ 546266 h 546266"/>
                <a:gd name="connsiteX3" fmla="*/ 90558 w 316190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98413 w 294357"/>
                <a:gd name="connsiteY0" fmla="*/ 0 h 469077"/>
                <a:gd name="connsiteX1" fmla="*/ 3411 w 294357"/>
                <a:gd name="connsiteY1" fmla="*/ 463139 h 469077"/>
                <a:gd name="connsiteX2" fmla="*/ 294357 w 294357"/>
                <a:gd name="connsiteY2" fmla="*/ 469077 h 469077"/>
                <a:gd name="connsiteX3" fmla="*/ 98413 w 294357"/>
                <a:gd name="connsiteY3" fmla="*/ 0 h 469077"/>
                <a:gd name="connsiteX0" fmla="*/ 97100 w 293044"/>
                <a:gd name="connsiteY0" fmla="*/ 0 h 469077"/>
                <a:gd name="connsiteX1" fmla="*/ 2098 w 293044"/>
                <a:gd name="connsiteY1" fmla="*/ 463139 h 469077"/>
                <a:gd name="connsiteX2" fmla="*/ 293044 w 293044"/>
                <a:gd name="connsiteY2" fmla="*/ 469077 h 469077"/>
                <a:gd name="connsiteX3" fmla="*/ 97100 w 293044"/>
                <a:gd name="connsiteY3" fmla="*/ 0 h 469077"/>
                <a:gd name="connsiteX0" fmla="*/ 74381 w 294075"/>
                <a:gd name="connsiteY0" fmla="*/ 0 h 504703"/>
                <a:gd name="connsiteX1" fmla="*/ 3129 w 294075"/>
                <a:gd name="connsiteY1" fmla="*/ 498765 h 504703"/>
                <a:gd name="connsiteX2" fmla="*/ 294075 w 294075"/>
                <a:gd name="connsiteY2" fmla="*/ 504703 h 504703"/>
                <a:gd name="connsiteX3" fmla="*/ 74381 w 294075"/>
                <a:gd name="connsiteY3" fmla="*/ 0 h 504703"/>
                <a:gd name="connsiteX0" fmla="*/ 73214 w 292908"/>
                <a:gd name="connsiteY0" fmla="*/ 0 h 504703"/>
                <a:gd name="connsiteX1" fmla="*/ 1962 w 292908"/>
                <a:gd name="connsiteY1" fmla="*/ 498765 h 504703"/>
                <a:gd name="connsiteX2" fmla="*/ 292908 w 292908"/>
                <a:gd name="connsiteY2" fmla="*/ 504703 h 504703"/>
                <a:gd name="connsiteX3" fmla="*/ 73214 w 292908"/>
                <a:gd name="connsiteY3" fmla="*/ 0 h 504703"/>
                <a:gd name="connsiteX0" fmla="*/ 71252 w 290946"/>
                <a:gd name="connsiteY0" fmla="*/ 0 h 504703"/>
                <a:gd name="connsiteX1" fmla="*/ 0 w 290946"/>
                <a:gd name="connsiteY1" fmla="*/ 498765 h 504703"/>
                <a:gd name="connsiteX2" fmla="*/ 290946 w 290946"/>
                <a:gd name="connsiteY2" fmla="*/ 504703 h 504703"/>
                <a:gd name="connsiteX3" fmla="*/ 71252 w 290946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3158 w 298090"/>
                <a:gd name="connsiteY0" fmla="*/ 0 h 508290"/>
                <a:gd name="connsiteX1" fmla="*/ 0 w 298090"/>
                <a:gd name="connsiteY1" fmla="*/ 508290 h 508290"/>
                <a:gd name="connsiteX2" fmla="*/ 298090 w 298090"/>
                <a:gd name="connsiteY2" fmla="*/ 504703 h 508290"/>
                <a:gd name="connsiteX3" fmla="*/ 83158 w 298090"/>
                <a:gd name="connsiteY3" fmla="*/ 0 h 508290"/>
                <a:gd name="connsiteX0" fmla="*/ 8315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8315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9443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9443 w 302852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71" h="511846">
                  <a:moveTo>
                    <a:pt x="109443" y="0"/>
                  </a:moveTo>
                  <a:cubicBezTo>
                    <a:pt x="159108" y="251021"/>
                    <a:pt x="7516" y="353169"/>
                    <a:pt x="0" y="508290"/>
                  </a:cubicBezTo>
                  <a:lnTo>
                    <a:pt x="296571" y="511846"/>
                  </a:lnTo>
                  <a:cubicBezTo>
                    <a:pt x="294705" y="373243"/>
                    <a:pt x="260792" y="217684"/>
                    <a:pt x="109443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B7F320B4-9999-4783-9942-ECDBCF447703}"/>
                </a:ext>
              </a:extLst>
            </p:cNvPr>
            <p:cNvSpPr/>
            <p:nvPr/>
          </p:nvSpPr>
          <p:spPr>
            <a:xfrm>
              <a:off x="3687015" y="3037007"/>
              <a:ext cx="518563" cy="537633"/>
            </a:xfrm>
            <a:custGeom>
              <a:avLst/>
              <a:gdLst>
                <a:gd name="connsiteX0" fmla="*/ 0 w 338447"/>
                <a:gd name="connsiteY0" fmla="*/ 498764 h 540328"/>
                <a:gd name="connsiteX1" fmla="*/ 338447 w 338447"/>
                <a:gd name="connsiteY1" fmla="*/ 0 h 540328"/>
                <a:gd name="connsiteX2" fmla="*/ 296883 w 338447"/>
                <a:gd name="connsiteY2" fmla="*/ 540328 h 540328"/>
                <a:gd name="connsiteX3" fmla="*/ 0 w 338447"/>
                <a:gd name="connsiteY3" fmla="*/ 498764 h 540328"/>
                <a:gd name="connsiteX0" fmla="*/ 0 w 332510"/>
                <a:gd name="connsiteY0" fmla="*/ 617517 h 617517"/>
                <a:gd name="connsiteX1" fmla="*/ 332510 w 332510"/>
                <a:gd name="connsiteY1" fmla="*/ 0 h 617517"/>
                <a:gd name="connsiteX2" fmla="*/ 290946 w 332510"/>
                <a:gd name="connsiteY2" fmla="*/ 540328 h 617517"/>
                <a:gd name="connsiteX3" fmla="*/ 0 w 332510"/>
                <a:gd name="connsiteY3" fmla="*/ 617517 h 617517"/>
                <a:gd name="connsiteX0" fmla="*/ 0 w 332510"/>
                <a:gd name="connsiteY0" fmla="*/ 587828 h 587828"/>
                <a:gd name="connsiteX1" fmla="*/ 332510 w 332510"/>
                <a:gd name="connsiteY1" fmla="*/ 0 h 587828"/>
                <a:gd name="connsiteX2" fmla="*/ 290946 w 332510"/>
                <a:gd name="connsiteY2" fmla="*/ 540328 h 587828"/>
                <a:gd name="connsiteX3" fmla="*/ 0 w 332510"/>
                <a:gd name="connsiteY3" fmla="*/ 587828 h 587828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302821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96648"/>
                <a:gd name="connsiteY0" fmla="*/ 564232 h 564232"/>
                <a:gd name="connsiteX1" fmla="*/ 396648 w 396648"/>
                <a:gd name="connsiteY1" fmla="*/ 0 h 564232"/>
                <a:gd name="connsiteX2" fmla="*/ 295677 w 396648"/>
                <a:gd name="connsiteY2" fmla="*/ 504857 h 564232"/>
                <a:gd name="connsiteX3" fmla="*/ 0 w 396648"/>
                <a:gd name="connsiteY3" fmla="*/ 564232 h 564232"/>
                <a:gd name="connsiteX0" fmla="*/ 0 w 405008"/>
                <a:gd name="connsiteY0" fmla="*/ 564232 h 564232"/>
                <a:gd name="connsiteX1" fmla="*/ 396648 w 405008"/>
                <a:gd name="connsiteY1" fmla="*/ 0 h 564232"/>
                <a:gd name="connsiteX2" fmla="*/ 295677 w 405008"/>
                <a:gd name="connsiteY2" fmla="*/ 504857 h 564232"/>
                <a:gd name="connsiteX3" fmla="*/ 0 w 405008"/>
                <a:gd name="connsiteY3" fmla="*/ 564232 h 564232"/>
                <a:gd name="connsiteX0" fmla="*/ 0 w 405233"/>
                <a:gd name="connsiteY0" fmla="*/ 564232 h 564232"/>
                <a:gd name="connsiteX1" fmla="*/ 396648 w 405233"/>
                <a:gd name="connsiteY1" fmla="*/ 0 h 564232"/>
                <a:gd name="connsiteX2" fmla="*/ 295677 w 405233"/>
                <a:gd name="connsiteY2" fmla="*/ 504857 h 564232"/>
                <a:gd name="connsiteX3" fmla="*/ 0 w 405233"/>
                <a:gd name="connsiteY3" fmla="*/ 564232 h 564232"/>
                <a:gd name="connsiteX0" fmla="*/ 0 w 414413"/>
                <a:gd name="connsiteY0" fmla="*/ 561214 h 561214"/>
                <a:gd name="connsiteX1" fmla="*/ 406294 w 414413"/>
                <a:gd name="connsiteY1" fmla="*/ 0 h 561214"/>
                <a:gd name="connsiteX2" fmla="*/ 295677 w 414413"/>
                <a:gd name="connsiteY2" fmla="*/ 501839 h 561214"/>
                <a:gd name="connsiteX3" fmla="*/ 0 w 414413"/>
                <a:gd name="connsiteY3" fmla="*/ 561214 h 561214"/>
                <a:gd name="connsiteX0" fmla="*/ 0 w 414413"/>
                <a:gd name="connsiteY0" fmla="*/ 529773 h 529773"/>
                <a:gd name="connsiteX1" fmla="*/ 406294 w 414413"/>
                <a:gd name="connsiteY1" fmla="*/ 0 h 529773"/>
                <a:gd name="connsiteX2" fmla="*/ 295677 w 414413"/>
                <a:gd name="connsiteY2" fmla="*/ 501839 h 529773"/>
                <a:gd name="connsiteX3" fmla="*/ 0 w 414413"/>
                <a:gd name="connsiteY3" fmla="*/ 529773 h 529773"/>
                <a:gd name="connsiteX0" fmla="*/ 0 w 414413"/>
                <a:gd name="connsiteY0" fmla="*/ 516673 h 516673"/>
                <a:gd name="connsiteX1" fmla="*/ 406294 w 414413"/>
                <a:gd name="connsiteY1" fmla="*/ 0 h 516673"/>
                <a:gd name="connsiteX2" fmla="*/ 295677 w 414413"/>
                <a:gd name="connsiteY2" fmla="*/ 501839 h 516673"/>
                <a:gd name="connsiteX3" fmla="*/ 0 w 414413"/>
                <a:gd name="connsiteY3" fmla="*/ 516673 h 516673"/>
                <a:gd name="connsiteX0" fmla="*/ 0 w 412319"/>
                <a:gd name="connsiteY0" fmla="*/ 532393 h 532393"/>
                <a:gd name="connsiteX1" fmla="*/ 404200 w 412319"/>
                <a:gd name="connsiteY1" fmla="*/ 0 h 532393"/>
                <a:gd name="connsiteX2" fmla="*/ 293583 w 412319"/>
                <a:gd name="connsiteY2" fmla="*/ 501839 h 532393"/>
                <a:gd name="connsiteX3" fmla="*/ 0 w 412319"/>
                <a:gd name="connsiteY3" fmla="*/ 532393 h 53239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1866"/>
                <a:gd name="connsiteY0" fmla="*/ 537633 h 537633"/>
                <a:gd name="connsiteX1" fmla="*/ 404200 w 411866"/>
                <a:gd name="connsiteY1" fmla="*/ 0 h 537633"/>
                <a:gd name="connsiteX2" fmla="*/ 283113 w 411866"/>
                <a:gd name="connsiteY2" fmla="*/ 415377 h 537633"/>
                <a:gd name="connsiteX3" fmla="*/ 0 w 411866"/>
                <a:gd name="connsiteY3" fmla="*/ 537633 h 537633"/>
                <a:gd name="connsiteX0" fmla="*/ 0 w 412224"/>
                <a:gd name="connsiteY0" fmla="*/ 537633 h 537633"/>
                <a:gd name="connsiteX1" fmla="*/ 404200 w 412224"/>
                <a:gd name="connsiteY1" fmla="*/ 0 h 537633"/>
                <a:gd name="connsiteX2" fmla="*/ 291489 w 412224"/>
                <a:gd name="connsiteY2" fmla="*/ 499219 h 537633"/>
                <a:gd name="connsiteX3" fmla="*/ 0 w 412224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4413"/>
                <a:gd name="connsiteY0" fmla="*/ 537633 h 537633"/>
                <a:gd name="connsiteX1" fmla="*/ 406294 w 414413"/>
                <a:gd name="connsiteY1" fmla="*/ 0 h 537633"/>
                <a:gd name="connsiteX2" fmla="*/ 295677 w 414413"/>
                <a:gd name="connsiteY2" fmla="*/ 507079 h 537633"/>
                <a:gd name="connsiteX3" fmla="*/ 0 w 414413"/>
                <a:gd name="connsiteY3" fmla="*/ 537633 h 53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413" h="537633">
                  <a:moveTo>
                    <a:pt x="0" y="537633"/>
                  </a:moveTo>
                  <a:cubicBezTo>
                    <a:pt x="1" y="311605"/>
                    <a:pt x="262862" y="287234"/>
                    <a:pt x="406294" y="0"/>
                  </a:cubicBezTo>
                  <a:cubicBezTo>
                    <a:pt x="450022" y="243815"/>
                    <a:pt x="303223" y="304734"/>
                    <a:pt x="295677" y="507079"/>
                  </a:cubicBezTo>
                  <a:lnTo>
                    <a:pt x="0" y="537633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0CB7CD6-6890-426E-90E6-F549246AE951}"/>
                </a:ext>
              </a:extLst>
            </p:cNvPr>
            <p:cNvSpPr/>
            <p:nvPr/>
          </p:nvSpPr>
          <p:spPr>
            <a:xfrm>
              <a:off x="3924127" y="2759347"/>
              <a:ext cx="872924" cy="769532"/>
            </a:xfrm>
            <a:custGeom>
              <a:avLst/>
              <a:gdLst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1159"/>
                <a:gd name="connsiteX1" fmla="*/ 400135 w 697634"/>
                <a:gd name="connsiteY1" fmla="*/ 751159 h 751159"/>
                <a:gd name="connsiteX2" fmla="*/ 0 w 697634"/>
                <a:gd name="connsiteY2" fmla="*/ 0 h 751159"/>
                <a:gd name="connsiteX3" fmla="*/ 697634 w 697634"/>
                <a:gd name="connsiteY3" fmla="*/ 749208 h 751159"/>
                <a:gd name="connsiteX0" fmla="*/ 700015 w 700015"/>
                <a:gd name="connsiteY0" fmla="*/ 763496 h 763496"/>
                <a:gd name="connsiteX1" fmla="*/ 400135 w 700015"/>
                <a:gd name="connsiteY1" fmla="*/ 751159 h 763496"/>
                <a:gd name="connsiteX2" fmla="*/ 0 w 700015"/>
                <a:gd name="connsiteY2" fmla="*/ 0 h 763496"/>
                <a:gd name="connsiteX3" fmla="*/ 700015 w 700015"/>
                <a:gd name="connsiteY3" fmla="*/ 763496 h 763496"/>
                <a:gd name="connsiteX0" fmla="*/ 697603 w 697603"/>
                <a:gd name="connsiteY0" fmla="*/ 769532 h 769532"/>
                <a:gd name="connsiteX1" fmla="*/ 397723 w 697603"/>
                <a:gd name="connsiteY1" fmla="*/ 75719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603" h="769532">
                  <a:moveTo>
                    <a:pt x="697603" y="769532"/>
                  </a:moveTo>
                  <a:lnTo>
                    <a:pt x="397723" y="759815"/>
                  </a:lnTo>
                  <a:cubicBezTo>
                    <a:pt x="394664" y="601690"/>
                    <a:pt x="301785" y="317739"/>
                    <a:pt x="0" y="0"/>
                  </a:cubicBezTo>
                  <a:cubicBezTo>
                    <a:pt x="435554" y="314467"/>
                    <a:pt x="689236" y="622966"/>
                    <a:pt x="697603" y="76953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30000"/>
                  </a:schemeClr>
                </a:gs>
                <a:gs pos="64000">
                  <a:schemeClr val="accent2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7B49EDF7-DB13-44A9-A0C5-3334FC70B7D6}"/>
                </a:ext>
              </a:extLst>
            </p:cNvPr>
            <p:cNvSpPr/>
            <p:nvPr/>
          </p:nvSpPr>
          <p:spPr>
            <a:xfrm>
              <a:off x="3712363" y="2635131"/>
              <a:ext cx="1449138" cy="1024946"/>
            </a:xfrm>
            <a:custGeom>
              <a:avLst/>
              <a:gdLst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719092 w 994299"/>
                <a:gd name="connsiteY2" fmla="*/ 781235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684423 w 994299"/>
                <a:gd name="connsiteY2" fmla="*/ 763900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63900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76901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76964"/>
                <a:gd name="connsiteY0" fmla="*/ 88777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46230 w 976964"/>
                <a:gd name="connsiteY4" fmla="*/ 88777 h 777322"/>
                <a:gd name="connsiteX0" fmla="*/ 372232 w 976964"/>
                <a:gd name="connsiteY0" fmla="*/ 119112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72232 w 976964"/>
                <a:gd name="connsiteY4" fmla="*/ 119112 h 777322"/>
                <a:gd name="connsiteX0" fmla="*/ 354897 w 976964"/>
                <a:gd name="connsiteY0" fmla="*/ 106111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54897 w 976964"/>
                <a:gd name="connsiteY4" fmla="*/ 106111 h 777322"/>
                <a:gd name="connsiteX0" fmla="*/ 337562 w 976964"/>
                <a:gd name="connsiteY0" fmla="*/ 136446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37562 w 976964"/>
                <a:gd name="connsiteY4" fmla="*/ 136446 h 777322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58903 w 1111306"/>
                <a:gd name="connsiteY0" fmla="*/ 197118 h 937667"/>
                <a:gd name="connsiteX1" fmla="*/ 1111306 w 1111306"/>
                <a:gd name="connsiteY1" fmla="*/ 937667 h 937667"/>
                <a:gd name="connsiteX2" fmla="*/ 818765 w 1111306"/>
                <a:gd name="connsiteY2" fmla="*/ 802903 h 937667"/>
                <a:gd name="connsiteX3" fmla="*/ 0 w 1111306"/>
                <a:gd name="connsiteY3" fmla="*/ 0 h 937667"/>
                <a:gd name="connsiteX4" fmla="*/ 458903 w 1111306"/>
                <a:gd name="connsiteY4" fmla="*/ 197118 h 937667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74788"/>
                <a:gd name="connsiteY0" fmla="*/ 0 h 1016531"/>
                <a:gd name="connsiteX1" fmla="*/ 1174788 w 1174788"/>
                <a:gd name="connsiteY1" fmla="*/ 1016531 h 1016531"/>
                <a:gd name="connsiteX2" fmla="*/ 882247 w 1174788"/>
                <a:gd name="connsiteY2" fmla="*/ 881767 h 1016531"/>
                <a:gd name="connsiteX3" fmla="*/ 0 w 1174788"/>
                <a:gd name="connsiteY3" fmla="*/ 0 h 1016531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82247 w 1165263"/>
                <a:gd name="connsiteY2" fmla="*/ 881767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21293"/>
                <a:gd name="connsiteX1" fmla="*/ 1165263 w 1165263"/>
                <a:gd name="connsiteY1" fmla="*/ 1021293 h 1021293"/>
                <a:gd name="connsiteX2" fmla="*/ 875103 w 1165263"/>
                <a:gd name="connsiteY2" fmla="*/ 884149 h 1021293"/>
                <a:gd name="connsiteX3" fmla="*/ 0 w 1165263"/>
                <a:gd name="connsiteY3" fmla="*/ 0 h 1021293"/>
                <a:gd name="connsiteX0" fmla="*/ 0 w 1172407"/>
                <a:gd name="connsiteY0" fmla="*/ 0 h 1018911"/>
                <a:gd name="connsiteX1" fmla="*/ 1172407 w 1172407"/>
                <a:gd name="connsiteY1" fmla="*/ 1018911 h 1018911"/>
                <a:gd name="connsiteX2" fmla="*/ 875103 w 1172407"/>
                <a:gd name="connsiteY2" fmla="*/ 884149 h 1018911"/>
                <a:gd name="connsiteX3" fmla="*/ 0 w 1172407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088" h="1024946">
                  <a:moveTo>
                    <a:pt x="0" y="0"/>
                  </a:moveTo>
                  <a:cubicBezTo>
                    <a:pt x="695995" y="281858"/>
                    <a:pt x="1149390" y="683745"/>
                    <a:pt x="1158088" y="1024946"/>
                  </a:cubicBezTo>
                  <a:lnTo>
                    <a:pt x="865547" y="890184"/>
                  </a:lnTo>
                  <a:cubicBezTo>
                    <a:pt x="825277" y="670457"/>
                    <a:pt x="447443" y="313352"/>
                    <a:pt x="0" y="0"/>
                  </a:cubicBezTo>
                  <a:close/>
                </a:path>
              </a:pathLst>
            </a:custGeom>
            <a:gradFill>
              <a:gsLst>
                <a:gs pos="63000">
                  <a:schemeClr val="accent1"/>
                </a:gs>
                <a:gs pos="29000">
                  <a:schemeClr val="accent1">
                    <a:lumMod val="50000"/>
                  </a:schemeClr>
                </a:gs>
                <a:gs pos="0">
                  <a:schemeClr val="accent1">
                    <a:lumMod val="30000"/>
                  </a:schemeClr>
                </a:gs>
                <a:gs pos="100000">
                  <a:schemeClr val="accent1"/>
                </a:gs>
              </a:gsLst>
              <a:lin ang="36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2B6865-A6BB-478F-9E23-FC6E5E0849FA}"/>
              </a:ext>
            </a:extLst>
          </p:cNvPr>
          <p:cNvGrpSpPr/>
          <p:nvPr/>
        </p:nvGrpSpPr>
        <p:grpSpPr>
          <a:xfrm>
            <a:off x="3517821" y="3"/>
            <a:ext cx="1327286" cy="2866407"/>
            <a:chOff x="1950887" y="-1"/>
            <a:chExt cx="1414279" cy="2866407"/>
          </a:xfrm>
          <a:gradFill>
            <a:gsLst>
              <a:gs pos="0">
                <a:srgbClr val="92D050">
                  <a:lumMod val="30000"/>
                </a:srgbClr>
              </a:gs>
              <a:gs pos="65000">
                <a:srgbClr val="92D050"/>
              </a:gs>
              <a:gs pos="100000">
                <a:srgbClr val="92D050"/>
              </a:gs>
            </a:gsLst>
            <a:lin ang="14400000" scaled="0"/>
          </a:gradFill>
        </p:grpSpPr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3E0958E6-65DF-407A-A07A-318A8119280E}"/>
                </a:ext>
              </a:extLst>
            </p:cNvPr>
            <p:cNvSpPr/>
            <p:nvPr/>
          </p:nvSpPr>
          <p:spPr>
            <a:xfrm>
              <a:off x="1950887" y="-1"/>
              <a:ext cx="1414279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6715 w 1412807"/>
                <a:gd name="connsiteY3" fmla="*/ 1621006 h 2045803"/>
                <a:gd name="connsiteX4" fmla="*/ 0 w 1412807"/>
                <a:gd name="connsiteY4" fmla="*/ 0 h 2045803"/>
                <a:gd name="connsiteX0" fmla="*/ 1472 w 1414279"/>
                <a:gd name="connsiteY0" fmla="*/ 0 h 2045803"/>
                <a:gd name="connsiteX1" fmla="*/ 1414279 w 1414279"/>
                <a:gd name="connsiteY1" fmla="*/ 0 h 2045803"/>
                <a:gd name="connsiteX2" fmla="*/ 1414279 w 1414279"/>
                <a:gd name="connsiteY2" fmla="*/ 2045803 h 2045803"/>
                <a:gd name="connsiteX3" fmla="*/ 3424 w 1414279"/>
                <a:gd name="connsiteY3" fmla="*/ 1561474 h 2045803"/>
                <a:gd name="connsiteX4" fmla="*/ 1472 w 1414279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279" h="2045803">
                  <a:moveTo>
                    <a:pt x="1472" y="0"/>
                  </a:moveTo>
                  <a:lnTo>
                    <a:pt x="1414279" y="0"/>
                  </a:lnTo>
                  <a:lnTo>
                    <a:pt x="1414279" y="2045803"/>
                  </a:lnTo>
                  <a:lnTo>
                    <a:pt x="3424" y="1561474"/>
                  </a:lnTo>
                  <a:cubicBezTo>
                    <a:pt x="-5243" y="951767"/>
                    <a:pt x="5806" y="618374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0DB7D-E246-42CE-9CBA-A4CD7D675C12}"/>
                </a:ext>
              </a:extLst>
            </p:cNvPr>
            <p:cNvSpPr/>
            <p:nvPr/>
          </p:nvSpPr>
          <p:spPr>
            <a:xfrm>
              <a:off x="1955039" y="1552780"/>
              <a:ext cx="1399862" cy="1313626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214894"/>
                <a:gd name="connsiteX1" fmla="*/ 1407005 w 1407005"/>
                <a:gd name="connsiteY1" fmla="*/ 299022 h 1214894"/>
                <a:gd name="connsiteX2" fmla="*/ 1404515 w 1407005"/>
                <a:gd name="connsiteY2" fmla="*/ 1214894 h 1214894"/>
                <a:gd name="connsiteX3" fmla="*/ 0 w 1407005"/>
                <a:gd name="connsiteY3" fmla="*/ 0 h 1214894"/>
                <a:gd name="connsiteX0" fmla="*/ 0 w 1409956"/>
                <a:gd name="connsiteY0" fmla="*/ 0 h 1214894"/>
                <a:gd name="connsiteX1" fmla="*/ 1407005 w 1409956"/>
                <a:gd name="connsiteY1" fmla="*/ 299022 h 1214894"/>
                <a:gd name="connsiteX2" fmla="*/ 1404515 w 1409956"/>
                <a:gd name="connsiteY2" fmla="*/ 1214894 h 1214894"/>
                <a:gd name="connsiteX3" fmla="*/ 0 w 1409956"/>
                <a:gd name="connsiteY3" fmla="*/ 0 h 1214894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05598"/>
                <a:gd name="connsiteX1" fmla="*/ 1402243 w 1402243"/>
                <a:gd name="connsiteY1" fmla="*/ 477616 h 1305598"/>
                <a:gd name="connsiteX2" fmla="*/ 1292907 w 1402243"/>
                <a:gd name="connsiteY2" fmla="*/ 1305598 h 1305598"/>
                <a:gd name="connsiteX3" fmla="*/ 0 w 1402243"/>
                <a:gd name="connsiteY3" fmla="*/ 0 h 1305598"/>
                <a:gd name="connsiteX0" fmla="*/ 34 w 1402277"/>
                <a:gd name="connsiteY0" fmla="*/ 0 h 1305598"/>
                <a:gd name="connsiteX1" fmla="*/ 1402277 w 1402277"/>
                <a:gd name="connsiteY1" fmla="*/ 477616 h 1305598"/>
                <a:gd name="connsiteX2" fmla="*/ 1292941 w 1402277"/>
                <a:gd name="connsiteY2" fmla="*/ 1305598 h 1305598"/>
                <a:gd name="connsiteX3" fmla="*/ 34 w 1402277"/>
                <a:gd name="connsiteY3" fmla="*/ 0 h 1305598"/>
                <a:gd name="connsiteX0" fmla="*/ 37 w 1402280"/>
                <a:gd name="connsiteY0" fmla="*/ 0 h 1305598"/>
                <a:gd name="connsiteX1" fmla="*/ 1402280 w 1402280"/>
                <a:gd name="connsiteY1" fmla="*/ 477616 h 1305598"/>
                <a:gd name="connsiteX2" fmla="*/ 1292944 w 1402280"/>
                <a:gd name="connsiteY2" fmla="*/ 1305598 h 1305598"/>
                <a:gd name="connsiteX3" fmla="*/ 37 w 1402280"/>
                <a:gd name="connsiteY3" fmla="*/ 0 h 1305598"/>
                <a:gd name="connsiteX0" fmla="*/ 37 w 1409424"/>
                <a:gd name="connsiteY0" fmla="*/ 0 h 1307979"/>
                <a:gd name="connsiteX1" fmla="*/ 1409424 w 1409424"/>
                <a:gd name="connsiteY1" fmla="*/ 479997 h 1307979"/>
                <a:gd name="connsiteX2" fmla="*/ 1300088 w 1409424"/>
                <a:gd name="connsiteY2" fmla="*/ 1307979 h 1307979"/>
                <a:gd name="connsiteX3" fmla="*/ 37 w 1409424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399862"/>
                <a:gd name="connsiteY0" fmla="*/ 0 h 1310360"/>
                <a:gd name="connsiteX1" fmla="*/ 1399862 w 1399862"/>
                <a:gd name="connsiteY1" fmla="*/ 475234 h 1310360"/>
                <a:gd name="connsiteX2" fmla="*/ 1292907 w 1399862"/>
                <a:gd name="connsiteY2" fmla="*/ 1310360 h 1310360"/>
                <a:gd name="connsiteX3" fmla="*/ 0 w 1399862"/>
                <a:gd name="connsiteY3" fmla="*/ 0 h 1310360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9862" h="1313626">
                  <a:moveTo>
                    <a:pt x="0" y="0"/>
                  </a:moveTo>
                  <a:lnTo>
                    <a:pt x="1399862" y="475234"/>
                  </a:lnTo>
                  <a:cubicBezTo>
                    <a:pt x="1333023" y="1022495"/>
                    <a:pt x="1333801" y="1008878"/>
                    <a:pt x="1296172" y="1313626"/>
                  </a:cubicBezTo>
                  <a:cubicBezTo>
                    <a:pt x="1116035" y="1197087"/>
                    <a:pt x="44855" y="66536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30000"/>
                  </a:schemeClr>
                </a:gs>
                <a:gs pos="65000">
                  <a:schemeClr val="accent2"/>
                </a:gs>
                <a:gs pos="100000">
                  <a:schemeClr val="accent2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177DBE-29BC-47FD-BAB4-9903422CC441}"/>
              </a:ext>
            </a:extLst>
          </p:cNvPr>
          <p:cNvGrpSpPr/>
          <p:nvPr/>
        </p:nvGrpSpPr>
        <p:grpSpPr>
          <a:xfrm flipH="1">
            <a:off x="4790779" y="5"/>
            <a:ext cx="2676824" cy="2926378"/>
            <a:chOff x="539552" y="-1"/>
            <a:chExt cx="2852268" cy="2926378"/>
          </a:xfrm>
        </p:grpSpPr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F8133C9B-81FB-4198-B824-EC4C53F84C56}"/>
                </a:ext>
              </a:extLst>
            </p:cNvPr>
            <p:cNvSpPr/>
            <p:nvPr/>
          </p:nvSpPr>
          <p:spPr>
            <a:xfrm>
              <a:off x="539552" y="-1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6D4EC9F5-CF6E-462D-942F-0D42B42AD164}"/>
                </a:ext>
              </a:extLst>
            </p:cNvPr>
            <p:cNvSpPr/>
            <p:nvPr/>
          </p:nvSpPr>
          <p:spPr>
            <a:xfrm>
              <a:off x="554751" y="1168505"/>
              <a:ext cx="2837069" cy="1757872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78058 h 1678058"/>
                <a:gd name="connsiteX1" fmla="*/ 1398550 w 2888315"/>
                <a:gd name="connsiteY1" fmla="*/ 355359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781436 w 2781436"/>
                <a:gd name="connsiteY0" fmla="*/ 1755247 h 1755247"/>
                <a:gd name="connsiteX1" fmla="*/ 1380737 w 2781436"/>
                <a:gd name="connsiteY1" fmla="*/ 367235 h 1755247"/>
                <a:gd name="connsiteX2" fmla="*/ 0 w 2781436"/>
                <a:gd name="connsiteY2" fmla="*/ 0 h 1755247"/>
                <a:gd name="connsiteX3" fmla="*/ 2781436 w 2781436"/>
                <a:gd name="connsiteY3" fmla="*/ 1755247 h 1755247"/>
                <a:gd name="connsiteX0" fmla="*/ 2781436 w 3063903"/>
                <a:gd name="connsiteY0" fmla="*/ 1755247 h 1920305"/>
                <a:gd name="connsiteX1" fmla="*/ 2837069 w 3063903"/>
                <a:gd name="connsiteY1" fmla="*/ 1705322 h 1920305"/>
                <a:gd name="connsiteX2" fmla="*/ 1380737 w 3063903"/>
                <a:gd name="connsiteY2" fmla="*/ 367235 h 1920305"/>
                <a:gd name="connsiteX3" fmla="*/ 0 w 3063903"/>
                <a:gd name="connsiteY3" fmla="*/ 0 h 1920305"/>
                <a:gd name="connsiteX4" fmla="*/ 2781436 w 3063903"/>
                <a:gd name="connsiteY4" fmla="*/ 1755247 h 1920305"/>
                <a:gd name="connsiteX0" fmla="*/ 2781436 w 2986629"/>
                <a:gd name="connsiteY0" fmla="*/ 1755247 h 1864154"/>
                <a:gd name="connsiteX1" fmla="*/ 2837069 w 2986629"/>
                <a:gd name="connsiteY1" fmla="*/ 1705322 h 1864154"/>
                <a:gd name="connsiteX2" fmla="*/ 1380737 w 2986629"/>
                <a:gd name="connsiteY2" fmla="*/ 367235 h 1864154"/>
                <a:gd name="connsiteX3" fmla="*/ 0 w 2986629"/>
                <a:gd name="connsiteY3" fmla="*/ 0 h 1864154"/>
                <a:gd name="connsiteX4" fmla="*/ 2781436 w 2986629"/>
                <a:gd name="connsiteY4" fmla="*/ 1755247 h 186415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74201 w 2837069"/>
                <a:gd name="connsiteY0" fmla="*/ 1772961 h 1780640"/>
                <a:gd name="connsiteX1" fmla="*/ 2837069 w 2837069"/>
                <a:gd name="connsiteY1" fmla="*/ 1729072 h 1780640"/>
                <a:gd name="connsiteX2" fmla="*/ 1380737 w 2837069"/>
                <a:gd name="connsiteY2" fmla="*/ 361296 h 1780640"/>
                <a:gd name="connsiteX3" fmla="*/ 0 w 2837069"/>
                <a:gd name="connsiteY3" fmla="*/ 0 h 1780640"/>
                <a:gd name="connsiteX4" fmla="*/ 2774201 w 2837069"/>
                <a:gd name="connsiteY4" fmla="*/ 1772961 h 1780640"/>
                <a:gd name="connsiteX0" fmla="*/ 2781436 w 2837069"/>
                <a:gd name="connsiteY0" fmla="*/ 1766926 h 1775206"/>
                <a:gd name="connsiteX1" fmla="*/ 2837069 w 2837069"/>
                <a:gd name="connsiteY1" fmla="*/ 1729072 h 1775206"/>
                <a:gd name="connsiteX2" fmla="*/ 1380737 w 2837069"/>
                <a:gd name="connsiteY2" fmla="*/ 361296 h 1775206"/>
                <a:gd name="connsiteX3" fmla="*/ 0 w 2837069"/>
                <a:gd name="connsiteY3" fmla="*/ 0 h 1775206"/>
                <a:gd name="connsiteX4" fmla="*/ 2781436 w 2837069"/>
                <a:gd name="connsiteY4" fmla="*/ 1766926 h 1775206"/>
                <a:gd name="connsiteX0" fmla="*/ 2774202 w 2837069"/>
                <a:gd name="connsiteY0" fmla="*/ 1760890 h 1769871"/>
                <a:gd name="connsiteX1" fmla="*/ 2837069 w 2837069"/>
                <a:gd name="connsiteY1" fmla="*/ 1729072 h 1769871"/>
                <a:gd name="connsiteX2" fmla="*/ 1380737 w 2837069"/>
                <a:gd name="connsiteY2" fmla="*/ 361296 h 1769871"/>
                <a:gd name="connsiteX3" fmla="*/ 0 w 2837069"/>
                <a:gd name="connsiteY3" fmla="*/ 0 h 1769871"/>
                <a:gd name="connsiteX4" fmla="*/ 2774202 w 2837069"/>
                <a:gd name="connsiteY4" fmla="*/ 1760890 h 1769871"/>
                <a:gd name="connsiteX0" fmla="*/ 2776614 w 2837069"/>
                <a:gd name="connsiteY0" fmla="*/ 1757872 h 1767248"/>
                <a:gd name="connsiteX1" fmla="*/ 2837069 w 2837069"/>
                <a:gd name="connsiteY1" fmla="*/ 1729072 h 1767248"/>
                <a:gd name="connsiteX2" fmla="*/ 1380737 w 2837069"/>
                <a:gd name="connsiteY2" fmla="*/ 361296 h 1767248"/>
                <a:gd name="connsiteX3" fmla="*/ 0 w 2837069"/>
                <a:gd name="connsiteY3" fmla="*/ 0 h 1767248"/>
                <a:gd name="connsiteX4" fmla="*/ 2776614 w 2837069"/>
                <a:gd name="connsiteY4" fmla="*/ 1757872 h 1767248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069" h="1757872">
                  <a:moveTo>
                    <a:pt x="2776614" y="1757872"/>
                  </a:moveTo>
                  <a:cubicBezTo>
                    <a:pt x="2786995" y="1747541"/>
                    <a:pt x="2826143" y="1734678"/>
                    <a:pt x="2837069" y="1729072"/>
                  </a:cubicBezTo>
                  <a:cubicBezTo>
                    <a:pt x="2306735" y="1123663"/>
                    <a:pt x="1341953" y="1369911"/>
                    <a:pt x="1380737" y="361296"/>
                  </a:cubicBezTo>
                  <a:lnTo>
                    <a:pt x="0" y="0"/>
                  </a:lnTo>
                  <a:cubicBezTo>
                    <a:pt x="46787" y="1048043"/>
                    <a:pt x="839290" y="1179016"/>
                    <a:pt x="2776614" y="1757872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A6273-2C76-4A28-98EF-45690346127B}"/>
              </a:ext>
            </a:extLst>
          </p:cNvPr>
          <p:cNvGrpSpPr/>
          <p:nvPr/>
        </p:nvGrpSpPr>
        <p:grpSpPr>
          <a:xfrm flipH="1">
            <a:off x="4736143" y="0"/>
            <a:ext cx="1423178" cy="2903518"/>
            <a:chOff x="1952359" y="-1"/>
            <a:chExt cx="1516456" cy="2903518"/>
          </a:xfrm>
          <a:gradFill>
            <a:gsLst>
              <a:gs pos="0">
                <a:schemeClr val="accent5">
                  <a:lumMod val="30000"/>
                </a:schemeClr>
              </a:gs>
              <a:gs pos="65000">
                <a:schemeClr val="accent5"/>
              </a:gs>
              <a:gs pos="100000">
                <a:schemeClr val="accent5"/>
              </a:gs>
            </a:gsLst>
            <a:lin ang="14400000" scaled="0"/>
          </a:gradFill>
        </p:grpSpPr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D912E081-252B-44B9-9ADA-2FF3C634C8D2}"/>
                </a:ext>
              </a:extLst>
            </p:cNvPr>
            <p:cNvSpPr/>
            <p:nvPr/>
          </p:nvSpPr>
          <p:spPr>
            <a:xfrm>
              <a:off x="1952359" y="-1"/>
              <a:ext cx="1412807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2045803">
                  <a:moveTo>
                    <a:pt x="0" y="0"/>
                  </a:moveTo>
                  <a:lnTo>
                    <a:pt x="1412807" y="0"/>
                  </a:lnTo>
                  <a:lnTo>
                    <a:pt x="1412807" y="2045803"/>
                  </a:lnTo>
                  <a:lnTo>
                    <a:pt x="4334" y="1742450"/>
                  </a:lnTo>
                  <a:cubicBezTo>
                    <a:pt x="-4333" y="1132743"/>
                    <a:pt x="4334" y="61837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DD633676-FCBE-4271-80C6-7CF582928C03}"/>
                </a:ext>
              </a:extLst>
            </p:cNvPr>
            <p:cNvSpPr/>
            <p:nvPr/>
          </p:nvSpPr>
          <p:spPr>
            <a:xfrm>
              <a:off x="1957421" y="1733754"/>
              <a:ext cx="1511394" cy="1169763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8052"/>
                <a:gd name="connsiteY0" fmla="*/ 0 h 1185206"/>
                <a:gd name="connsiteX1" fmla="*/ 1407005 w 1408052"/>
                <a:gd name="connsiteY1" fmla="*/ 299022 h 1185206"/>
                <a:gd name="connsiteX2" fmla="*/ 1398578 w 1408052"/>
                <a:gd name="connsiteY2" fmla="*/ 1185206 h 1185206"/>
                <a:gd name="connsiteX3" fmla="*/ 0 w 1408052"/>
                <a:gd name="connsiteY3" fmla="*/ 0 h 1185206"/>
                <a:gd name="connsiteX0" fmla="*/ 0 w 1523295"/>
                <a:gd name="connsiteY0" fmla="*/ 0 h 1143642"/>
                <a:gd name="connsiteX1" fmla="*/ 1407005 w 1523295"/>
                <a:gd name="connsiteY1" fmla="*/ 299022 h 1143642"/>
                <a:gd name="connsiteX2" fmla="*/ 1523269 w 1523295"/>
                <a:gd name="connsiteY2" fmla="*/ 1143642 h 1143642"/>
                <a:gd name="connsiteX3" fmla="*/ 0 w 1523295"/>
                <a:gd name="connsiteY3" fmla="*/ 0 h 1143642"/>
                <a:gd name="connsiteX0" fmla="*/ 0 w 1525299"/>
                <a:gd name="connsiteY0" fmla="*/ 0 h 1143642"/>
                <a:gd name="connsiteX1" fmla="*/ 1407005 w 1525299"/>
                <a:gd name="connsiteY1" fmla="*/ 299022 h 1143642"/>
                <a:gd name="connsiteX2" fmla="*/ 1523269 w 1525299"/>
                <a:gd name="connsiteY2" fmla="*/ 1143642 h 1143642"/>
                <a:gd name="connsiteX3" fmla="*/ 0 w 1525299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75 w 1579499"/>
                <a:gd name="connsiteY0" fmla="*/ 0 h 1285076"/>
                <a:gd name="connsiteX1" fmla="*/ 1407080 w 1579499"/>
                <a:gd name="connsiteY1" fmla="*/ 299022 h 1285076"/>
                <a:gd name="connsiteX2" fmla="*/ 1511469 w 1579499"/>
                <a:gd name="connsiteY2" fmla="*/ 1131767 h 1285076"/>
                <a:gd name="connsiteX3" fmla="*/ 1453252 w 1579499"/>
                <a:gd name="connsiteY3" fmla="*/ 1187576 h 1285076"/>
                <a:gd name="connsiteX4" fmla="*/ 75 w 1579499"/>
                <a:gd name="connsiteY4" fmla="*/ 0 h 1285076"/>
                <a:gd name="connsiteX0" fmla="*/ 75 w 1511469"/>
                <a:gd name="connsiteY0" fmla="*/ 0 h 1197192"/>
                <a:gd name="connsiteX1" fmla="*/ 1407080 w 1511469"/>
                <a:gd name="connsiteY1" fmla="*/ 299022 h 1197192"/>
                <a:gd name="connsiteX2" fmla="*/ 1511469 w 1511469"/>
                <a:gd name="connsiteY2" fmla="*/ 1131767 h 1197192"/>
                <a:gd name="connsiteX3" fmla="*/ 1453252 w 1511469"/>
                <a:gd name="connsiteY3" fmla="*/ 1187576 h 1197192"/>
                <a:gd name="connsiteX4" fmla="*/ 75 w 1511469"/>
                <a:gd name="connsiteY4" fmla="*/ 0 h 1197192"/>
                <a:gd name="connsiteX0" fmla="*/ 75 w 1511469"/>
                <a:gd name="connsiteY0" fmla="*/ 0 h 1187576"/>
                <a:gd name="connsiteX1" fmla="*/ 1407080 w 1511469"/>
                <a:gd name="connsiteY1" fmla="*/ 299022 h 1187576"/>
                <a:gd name="connsiteX2" fmla="*/ 1511469 w 1511469"/>
                <a:gd name="connsiteY2" fmla="*/ 1131767 h 1187576"/>
                <a:gd name="connsiteX3" fmla="*/ 1453252 w 1511469"/>
                <a:gd name="connsiteY3" fmla="*/ 1187576 h 1187576"/>
                <a:gd name="connsiteX4" fmla="*/ 75 w 1511469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493581"/>
                <a:gd name="connsiteY0" fmla="*/ 0 h 1169763"/>
                <a:gd name="connsiteX1" fmla="*/ 1407005 w 1493581"/>
                <a:gd name="connsiteY1" fmla="*/ 299022 h 1169763"/>
                <a:gd name="connsiteX2" fmla="*/ 1493581 w 1493581"/>
                <a:gd name="connsiteY2" fmla="*/ 1155518 h 1169763"/>
                <a:gd name="connsiteX3" fmla="*/ 1447239 w 1493581"/>
                <a:gd name="connsiteY3" fmla="*/ 1169763 h 1169763"/>
                <a:gd name="connsiteX4" fmla="*/ 0 w 1493581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047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3738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394" h="1169763">
                  <a:moveTo>
                    <a:pt x="0" y="0"/>
                  </a:moveTo>
                  <a:lnTo>
                    <a:pt x="1407003" y="299022"/>
                  </a:lnTo>
                  <a:cubicBezTo>
                    <a:pt x="1445868" y="630053"/>
                    <a:pt x="1465896" y="714205"/>
                    <a:pt x="1511394" y="1131767"/>
                  </a:cubicBezTo>
                  <a:cubicBezTo>
                    <a:pt x="1443261" y="1169858"/>
                    <a:pt x="1479445" y="1144636"/>
                    <a:pt x="1447239" y="1169763"/>
                  </a:cubicBezTo>
                  <a:cubicBezTo>
                    <a:pt x="987522" y="630813"/>
                    <a:pt x="48269" y="74581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1A825B-137B-4115-B9DF-D2B2018AD776}"/>
              </a:ext>
            </a:extLst>
          </p:cNvPr>
          <p:cNvGrpSpPr/>
          <p:nvPr/>
        </p:nvGrpSpPr>
        <p:grpSpPr>
          <a:xfrm>
            <a:off x="2202657" y="2812"/>
            <a:ext cx="2452838" cy="2812523"/>
            <a:chOff x="549524" y="2804"/>
            <a:chExt cx="2613602" cy="2812523"/>
          </a:xfrm>
        </p:grpSpPr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264A6680-D085-476A-8BFA-FBC6F1EC908D}"/>
                </a:ext>
              </a:extLst>
            </p:cNvPr>
            <p:cNvSpPr/>
            <p:nvPr/>
          </p:nvSpPr>
          <p:spPr>
            <a:xfrm>
              <a:off x="549524" y="2804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D869972D-68EE-4852-AAF5-6B1BC6D5FEC8}"/>
                </a:ext>
              </a:extLst>
            </p:cNvPr>
            <p:cNvSpPr/>
            <p:nvPr/>
          </p:nvSpPr>
          <p:spPr>
            <a:xfrm>
              <a:off x="557203" y="1189502"/>
              <a:ext cx="2605923" cy="1625825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5923 w 2605923"/>
                <a:gd name="connsiteY0" fmla="*/ 1625825 h 1625825"/>
                <a:gd name="connsiteX1" fmla="*/ 1401604 w 2605923"/>
                <a:gd name="connsiteY1" fmla="*/ 355359 h 1625825"/>
                <a:gd name="connsiteX2" fmla="*/ 0 w 2605923"/>
                <a:gd name="connsiteY2" fmla="*/ 0 h 1625825"/>
                <a:gd name="connsiteX3" fmla="*/ 2605923 w 2605923"/>
                <a:gd name="connsiteY3" fmla="*/ 1625825 h 16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923" h="1625825">
                  <a:moveTo>
                    <a:pt x="2605923" y="1625825"/>
                  </a:moveTo>
                  <a:cubicBezTo>
                    <a:pt x="1888916" y="1152329"/>
                    <a:pt x="1469593" y="865752"/>
                    <a:pt x="1401604" y="355359"/>
                  </a:cubicBezTo>
                  <a:lnTo>
                    <a:pt x="0" y="0"/>
                  </a:lnTo>
                  <a:cubicBezTo>
                    <a:pt x="46787" y="1048043"/>
                    <a:pt x="1246189" y="903146"/>
                    <a:pt x="2605923" y="162582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65000">
                  <a:schemeClr val="accent1"/>
                </a:gs>
                <a:gs pos="100000">
                  <a:schemeClr val="accent1"/>
                </a:gs>
              </a:gsLst>
              <a:lin ang="150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FAE5130-E3E2-487A-AD07-102D138D9DFE}"/>
              </a:ext>
            </a:extLst>
          </p:cNvPr>
          <p:cNvSpPr txBox="1"/>
          <p:nvPr/>
        </p:nvSpPr>
        <p:spPr>
          <a:xfrm>
            <a:off x="1905145" y="5473006"/>
            <a:ext cx="2726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ko-KR" sz="2800" b="1" dirty="0">
                <a:solidFill>
                  <a:srgbClr val="002060"/>
                </a:solidFill>
                <a:latin typeface="Gigi" panose="04040504061007020D02" pitchFamily="82" charset="0"/>
                <a:cs typeface="Arial" pitchFamily="34" charset="0"/>
              </a:rPr>
              <a:t>Latvijas Tehnoloģiskais centrs</a:t>
            </a:r>
            <a:endParaRPr lang="ko-KR" altLang="en-US" sz="2800" b="1" dirty="0">
              <a:solidFill>
                <a:srgbClr val="002060"/>
              </a:solidFill>
              <a:latin typeface="Gigi" panose="04040504061007020D02" pitchFamily="82" charset="0"/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408EAE-F838-4464-A650-3F5F98911085}"/>
              </a:ext>
            </a:extLst>
          </p:cNvPr>
          <p:cNvGrpSpPr/>
          <p:nvPr/>
        </p:nvGrpSpPr>
        <p:grpSpPr>
          <a:xfrm>
            <a:off x="3583198" y="416395"/>
            <a:ext cx="1268505" cy="830997"/>
            <a:chOff x="2352132" y="4283314"/>
            <a:chExt cx="3093320" cy="83099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21257A-B477-48ED-8AC0-E12018F3B28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BD0936-A212-4523-BAFB-C3F1BD7CB93D}"/>
                </a:ext>
              </a:extLst>
            </p:cNvPr>
            <p:cNvSpPr txBox="1"/>
            <p:nvPr/>
          </p:nvSpPr>
          <p:spPr>
            <a:xfrm>
              <a:off x="2352132" y="4283314"/>
              <a:ext cx="3093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600" b="1" dirty="0">
                  <a:solidFill>
                    <a:schemeClr val="bg1"/>
                  </a:solidFill>
                  <a:cs typeface="Arial" pitchFamily="34" charset="0"/>
                </a:rPr>
                <a:t>Fizikālās Enerģētikas institūts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F8C8DE-EE24-42CD-9F3E-27CCB7E7C57C}"/>
              </a:ext>
            </a:extLst>
          </p:cNvPr>
          <p:cNvGrpSpPr/>
          <p:nvPr/>
        </p:nvGrpSpPr>
        <p:grpSpPr>
          <a:xfrm>
            <a:off x="4968263" y="567023"/>
            <a:ext cx="1030931" cy="615553"/>
            <a:chOff x="2551705" y="4283314"/>
            <a:chExt cx="2357003" cy="61555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938582-6066-4FB3-A6FD-95D09925F0D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D90683-4D34-4F11-A88D-49D70448181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600" b="1" dirty="0">
                  <a:solidFill>
                    <a:schemeClr val="bg1"/>
                  </a:solidFill>
                  <a:cs typeface="Arial" pitchFamily="34" charset="0"/>
                </a:rPr>
                <a:t>Rīgas dome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E81932-C351-4180-8D19-B7754C0519E8}"/>
              </a:ext>
            </a:extLst>
          </p:cNvPr>
          <p:cNvGrpSpPr/>
          <p:nvPr/>
        </p:nvGrpSpPr>
        <p:grpSpPr>
          <a:xfrm>
            <a:off x="6189922" y="464026"/>
            <a:ext cx="1379977" cy="1077218"/>
            <a:chOff x="2551703" y="4283314"/>
            <a:chExt cx="2879894" cy="107721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80C342-B301-4EEE-B153-BE21BFA7BB5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7D19023-5424-45CF-B73E-AF9650D97181}"/>
                </a:ext>
              </a:extLst>
            </p:cNvPr>
            <p:cNvSpPr txBox="1"/>
            <p:nvPr/>
          </p:nvSpPr>
          <p:spPr>
            <a:xfrm>
              <a:off x="2551703" y="4283314"/>
              <a:ext cx="28798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600" b="1" dirty="0">
                  <a:solidFill>
                    <a:schemeClr val="bg1"/>
                  </a:solidFill>
                  <a:cs typeface="Arial" pitchFamily="34" charset="0"/>
                </a:rPr>
                <a:t>Latvijas Nacionālā Kvalitātes biedrība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0C4635-1DC0-4B74-8ED1-5FB7E9D257A6}"/>
              </a:ext>
            </a:extLst>
          </p:cNvPr>
          <p:cNvGrpSpPr/>
          <p:nvPr/>
        </p:nvGrpSpPr>
        <p:grpSpPr>
          <a:xfrm>
            <a:off x="5352186" y="3328156"/>
            <a:ext cx="5064294" cy="923330"/>
            <a:chOff x="2761810" y="4283314"/>
            <a:chExt cx="1645388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85F8E0-7E90-47D1-9CF9-E6FAE7180DC0}"/>
                </a:ext>
              </a:extLst>
            </p:cNvPr>
            <p:cNvSpPr txBox="1"/>
            <p:nvPr/>
          </p:nvSpPr>
          <p:spPr>
            <a:xfrm>
              <a:off x="2850617" y="4560313"/>
              <a:ext cx="1416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endParaRPr lang="lv-LV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451DF4A-5AB4-4190-8972-074B046E5A98}"/>
                </a:ext>
              </a:extLst>
            </p:cNvPr>
            <p:cNvSpPr txBox="1"/>
            <p:nvPr/>
          </p:nvSpPr>
          <p:spPr>
            <a:xfrm>
              <a:off x="2761810" y="4283314"/>
              <a:ext cx="1645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400" b="1" cap="all" dirty="0">
                  <a:solidFill>
                    <a:srgbClr val="002060"/>
                  </a:solidFill>
                  <a:cs typeface="Arial" pitchFamily="34" charset="0"/>
                </a:rPr>
                <a:t>Pirmā tehnoloģiski orientēta biznesa atbalsta struktūra Latvijā</a:t>
              </a:r>
            </a:p>
          </p:txBody>
        </p:sp>
      </p:grpSp>
      <p:sp>
        <p:nvSpPr>
          <p:cNvPr id="71" name="Freeform 92">
            <a:extLst>
              <a:ext uri="{FF2B5EF4-FFF2-40B4-BE49-F238E27FC236}">
                <a16:creationId xmlns:a16="http://schemas.microsoft.com/office/drawing/2014/main" id="{636A8BE7-0862-45A1-847C-B84486F1C2FD}"/>
              </a:ext>
            </a:extLst>
          </p:cNvPr>
          <p:cNvSpPr/>
          <p:nvPr/>
        </p:nvSpPr>
        <p:spPr>
          <a:xfrm>
            <a:off x="4353787" y="5988370"/>
            <a:ext cx="497084" cy="305525"/>
          </a:xfrm>
          <a:custGeom>
            <a:avLst/>
            <a:gdLst>
              <a:gd name="connsiteX0" fmla="*/ 0 w 757029"/>
              <a:gd name="connsiteY0" fmla="*/ 201059 h 282425"/>
              <a:gd name="connsiteX1" fmla="*/ 342900 w 757029"/>
              <a:gd name="connsiteY1" fmla="*/ 1034 h 282425"/>
              <a:gd name="connsiteX2" fmla="*/ 514350 w 757029"/>
              <a:gd name="connsiteY2" fmla="*/ 277259 h 282425"/>
              <a:gd name="connsiteX3" fmla="*/ 742950 w 757029"/>
              <a:gd name="connsiteY3" fmla="*/ 182009 h 282425"/>
              <a:gd name="connsiteX4" fmla="*/ 733425 w 757029"/>
              <a:gd name="connsiteY4" fmla="*/ 191534 h 282425"/>
              <a:gd name="connsiteX0" fmla="*/ 0 w 742950"/>
              <a:gd name="connsiteY0" fmla="*/ 201059 h 282425"/>
              <a:gd name="connsiteX1" fmla="*/ 342900 w 742950"/>
              <a:gd name="connsiteY1" fmla="*/ 1034 h 282425"/>
              <a:gd name="connsiteX2" fmla="*/ 514350 w 742950"/>
              <a:gd name="connsiteY2" fmla="*/ 277259 h 282425"/>
              <a:gd name="connsiteX3" fmla="*/ 742950 w 742950"/>
              <a:gd name="connsiteY3" fmla="*/ 182009 h 282425"/>
              <a:gd name="connsiteX0" fmla="*/ 0 w 742950"/>
              <a:gd name="connsiteY0" fmla="*/ 213115 h 282068"/>
              <a:gd name="connsiteX1" fmla="*/ 342900 w 742950"/>
              <a:gd name="connsiteY1" fmla="*/ 677 h 282068"/>
              <a:gd name="connsiteX2" fmla="*/ 514350 w 742950"/>
              <a:gd name="connsiteY2" fmla="*/ 276902 h 282068"/>
              <a:gd name="connsiteX3" fmla="*/ 742950 w 742950"/>
              <a:gd name="connsiteY3" fmla="*/ 181652 h 282068"/>
              <a:gd name="connsiteX0" fmla="*/ 0 w 742950"/>
              <a:gd name="connsiteY0" fmla="*/ 112016 h 177020"/>
              <a:gd name="connsiteX1" fmla="*/ 355313 w 742950"/>
              <a:gd name="connsiteY1" fmla="*/ 3016 h 177020"/>
              <a:gd name="connsiteX2" fmla="*/ 514350 w 742950"/>
              <a:gd name="connsiteY2" fmla="*/ 175803 h 177020"/>
              <a:gd name="connsiteX3" fmla="*/ 742950 w 742950"/>
              <a:gd name="connsiteY3" fmla="*/ 80553 h 177020"/>
              <a:gd name="connsiteX0" fmla="*/ 0 w 742950"/>
              <a:gd name="connsiteY0" fmla="*/ 112264 h 181358"/>
              <a:gd name="connsiteX1" fmla="*/ 355313 w 742950"/>
              <a:gd name="connsiteY1" fmla="*/ 3264 h 181358"/>
              <a:gd name="connsiteX2" fmla="*/ 377811 w 742950"/>
              <a:gd name="connsiteY2" fmla="*/ 180188 h 181358"/>
              <a:gd name="connsiteX3" fmla="*/ 742950 w 742950"/>
              <a:gd name="connsiteY3" fmla="*/ 80801 h 181358"/>
              <a:gd name="connsiteX0" fmla="*/ 0 w 742950"/>
              <a:gd name="connsiteY0" fmla="*/ 119934 h 189261"/>
              <a:gd name="connsiteX1" fmla="*/ 400826 w 742950"/>
              <a:gd name="connsiteY1" fmla="*/ 2659 h 189261"/>
              <a:gd name="connsiteX2" fmla="*/ 377811 w 742950"/>
              <a:gd name="connsiteY2" fmla="*/ 187858 h 189261"/>
              <a:gd name="connsiteX3" fmla="*/ 742950 w 742950"/>
              <a:gd name="connsiteY3" fmla="*/ 88471 h 189261"/>
              <a:gd name="connsiteX0" fmla="*/ 0 w 752817"/>
              <a:gd name="connsiteY0" fmla="*/ 122863 h 188900"/>
              <a:gd name="connsiteX1" fmla="*/ 410693 w 752817"/>
              <a:gd name="connsiteY1" fmla="*/ 2298 h 188900"/>
              <a:gd name="connsiteX2" fmla="*/ 387678 w 752817"/>
              <a:gd name="connsiteY2" fmla="*/ 187497 h 188900"/>
              <a:gd name="connsiteX3" fmla="*/ 752817 w 752817"/>
              <a:gd name="connsiteY3" fmla="*/ 88110 h 188900"/>
              <a:gd name="connsiteX0" fmla="*/ 0 w 767448"/>
              <a:gd name="connsiteY0" fmla="*/ 139778 h 187527"/>
              <a:gd name="connsiteX1" fmla="*/ 425324 w 767448"/>
              <a:gd name="connsiteY1" fmla="*/ 925 h 187527"/>
              <a:gd name="connsiteX2" fmla="*/ 402309 w 767448"/>
              <a:gd name="connsiteY2" fmla="*/ 186124 h 187527"/>
              <a:gd name="connsiteX3" fmla="*/ 767448 w 767448"/>
              <a:gd name="connsiteY3" fmla="*/ 86737 h 187527"/>
              <a:gd name="connsiteX0" fmla="*/ 0 w 767448"/>
              <a:gd name="connsiteY0" fmla="*/ 140230 h 187979"/>
              <a:gd name="connsiteX1" fmla="*/ 425324 w 767448"/>
              <a:gd name="connsiteY1" fmla="*/ 1377 h 187979"/>
              <a:gd name="connsiteX2" fmla="*/ 402309 w 767448"/>
              <a:gd name="connsiteY2" fmla="*/ 186576 h 187979"/>
              <a:gd name="connsiteX3" fmla="*/ 767448 w 767448"/>
              <a:gd name="connsiteY3" fmla="*/ 87189 h 187979"/>
              <a:gd name="connsiteX0" fmla="*/ 0 w 767448"/>
              <a:gd name="connsiteY0" fmla="*/ 141802 h 189551"/>
              <a:gd name="connsiteX1" fmla="*/ 425324 w 767448"/>
              <a:gd name="connsiteY1" fmla="*/ 2949 h 189551"/>
              <a:gd name="connsiteX2" fmla="*/ 402309 w 767448"/>
              <a:gd name="connsiteY2" fmla="*/ 188148 h 189551"/>
              <a:gd name="connsiteX3" fmla="*/ 767448 w 767448"/>
              <a:gd name="connsiteY3" fmla="*/ 88761 h 189551"/>
              <a:gd name="connsiteX0" fmla="*/ 0 w 785736"/>
              <a:gd name="connsiteY0" fmla="*/ 154570 h 187689"/>
              <a:gd name="connsiteX1" fmla="*/ 443612 w 785736"/>
              <a:gd name="connsiteY1" fmla="*/ 1087 h 187689"/>
              <a:gd name="connsiteX2" fmla="*/ 420597 w 785736"/>
              <a:gd name="connsiteY2" fmla="*/ 186286 h 187689"/>
              <a:gd name="connsiteX3" fmla="*/ 785736 w 785736"/>
              <a:gd name="connsiteY3" fmla="*/ 86899 h 187689"/>
              <a:gd name="connsiteX0" fmla="*/ 0 w 785736"/>
              <a:gd name="connsiteY0" fmla="*/ 158688 h 191807"/>
              <a:gd name="connsiteX1" fmla="*/ 443612 w 785736"/>
              <a:gd name="connsiteY1" fmla="*/ 5205 h 191807"/>
              <a:gd name="connsiteX2" fmla="*/ 420597 w 785736"/>
              <a:gd name="connsiteY2" fmla="*/ 190404 h 191807"/>
              <a:gd name="connsiteX3" fmla="*/ 785736 w 785736"/>
              <a:gd name="connsiteY3" fmla="*/ 91017 h 191807"/>
              <a:gd name="connsiteX0" fmla="*/ 0 w 785736"/>
              <a:gd name="connsiteY0" fmla="*/ 182905 h 216024"/>
              <a:gd name="connsiteX1" fmla="*/ 443612 w 785736"/>
              <a:gd name="connsiteY1" fmla="*/ 29422 h 216024"/>
              <a:gd name="connsiteX2" fmla="*/ 420597 w 785736"/>
              <a:gd name="connsiteY2" fmla="*/ 214621 h 216024"/>
              <a:gd name="connsiteX3" fmla="*/ 785736 w 785736"/>
              <a:gd name="connsiteY3" fmla="*/ 115234 h 216024"/>
              <a:gd name="connsiteX0" fmla="*/ 0 w 785736"/>
              <a:gd name="connsiteY0" fmla="*/ 191488 h 224939"/>
              <a:gd name="connsiteX1" fmla="*/ 414351 w 785736"/>
              <a:gd name="connsiteY1" fmla="*/ 27032 h 224939"/>
              <a:gd name="connsiteX2" fmla="*/ 420597 w 785736"/>
              <a:gd name="connsiteY2" fmla="*/ 223204 h 224939"/>
              <a:gd name="connsiteX3" fmla="*/ 785736 w 785736"/>
              <a:gd name="connsiteY3" fmla="*/ 123817 h 224939"/>
              <a:gd name="connsiteX0" fmla="*/ 0 w 785736"/>
              <a:gd name="connsiteY0" fmla="*/ 191488 h 231591"/>
              <a:gd name="connsiteX1" fmla="*/ 414351 w 785736"/>
              <a:gd name="connsiteY1" fmla="*/ 27032 h 231591"/>
              <a:gd name="connsiteX2" fmla="*/ 420597 w 785736"/>
              <a:gd name="connsiteY2" fmla="*/ 223204 h 231591"/>
              <a:gd name="connsiteX3" fmla="*/ 785736 w 785736"/>
              <a:gd name="connsiteY3" fmla="*/ 123817 h 231591"/>
              <a:gd name="connsiteX0" fmla="*/ 0 w 936656"/>
              <a:gd name="connsiteY0" fmla="*/ 397809 h 432217"/>
              <a:gd name="connsiteX1" fmla="*/ 414351 w 936656"/>
              <a:gd name="connsiteY1" fmla="*/ 233353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81336 w 936656"/>
              <a:gd name="connsiteY1" fmla="*/ 205056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27528"/>
              <a:gd name="connsiteX1" fmla="*/ 367187 w 936656"/>
              <a:gd name="connsiteY1" fmla="*/ 176759 h 427528"/>
              <a:gd name="connsiteX2" fmla="*/ 387582 w 936656"/>
              <a:gd name="connsiteY2" fmla="*/ 424809 h 427528"/>
              <a:gd name="connsiteX3" fmla="*/ 936656 w 936656"/>
              <a:gd name="connsiteY3" fmla="*/ 0 h 427528"/>
              <a:gd name="connsiteX0" fmla="*/ 0 w 936656"/>
              <a:gd name="connsiteY0" fmla="*/ 397809 h 431778"/>
              <a:gd name="connsiteX1" fmla="*/ 367187 w 936656"/>
              <a:gd name="connsiteY1" fmla="*/ 176759 h 431778"/>
              <a:gd name="connsiteX2" fmla="*/ 387582 w 936656"/>
              <a:gd name="connsiteY2" fmla="*/ 424809 h 431778"/>
              <a:gd name="connsiteX3" fmla="*/ 936656 w 936656"/>
              <a:gd name="connsiteY3" fmla="*/ 0 h 431778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656" h="431777">
                <a:moveTo>
                  <a:pt x="0" y="397809"/>
                </a:moveTo>
                <a:cubicBezTo>
                  <a:pt x="227342" y="207322"/>
                  <a:pt x="283725" y="148677"/>
                  <a:pt x="367187" y="176759"/>
                </a:cubicBezTo>
                <a:cubicBezTo>
                  <a:pt x="450649" y="204841"/>
                  <a:pt x="305279" y="378359"/>
                  <a:pt x="387582" y="424809"/>
                </a:cubicBezTo>
                <a:cubicBezTo>
                  <a:pt x="493464" y="494840"/>
                  <a:pt x="900144" y="14287"/>
                  <a:pt x="936656" y="0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FEF8C6-52F6-4793-A1AD-CF8CE48FD0A6}"/>
              </a:ext>
            </a:extLst>
          </p:cNvPr>
          <p:cNvGrpSpPr/>
          <p:nvPr/>
        </p:nvGrpSpPr>
        <p:grpSpPr>
          <a:xfrm>
            <a:off x="2269273" y="522881"/>
            <a:ext cx="1248549" cy="830997"/>
            <a:chOff x="2248029" y="4283314"/>
            <a:chExt cx="2660679" cy="83099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D34A2E4-DA33-4237-BE8D-C99D9C0B82F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5560DEB-4633-4EF3-A214-B189731168A5}"/>
                </a:ext>
              </a:extLst>
            </p:cNvPr>
            <p:cNvSpPr txBox="1"/>
            <p:nvPr/>
          </p:nvSpPr>
          <p:spPr>
            <a:xfrm>
              <a:off x="2248029" y="4283314"/>
              <a:ext cx="26406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600" b="1" dirty="0">
                  <a:solidFill>
                    <a:schemeClr val="bg1"/>
                  </a:solidFill>
                  <a:cs typeface="Arial" pitchFamily="34" charset="0"/>
                </a:rPr>
                <a:t>Latvijas Zinātņu akadēmija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881545" y="3516056"/>
            <a:ext cx="46069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1" dirty="0"/>
              <a:t>Veicināt sadarbību starp industriju un augstākās izglītības un pētniecības institūcijām;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1" dirty="0"/>
              <a:t>Veicināt MVU uzņēmumu izaugsmi un uz augstām tehnoloģijām balstītas produkcijas ražošanu;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1" dirty="0"/>
              <a:t>Veicināt starptautisko sadarbību zinātnes, ekonomikas un konkurētspējīgas produkcijas ražošanas sfērā;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1" dirty="0"/>
              <a:t>Veicināt inovācijai atvērtas sabiedrības veidošanos Latvijā.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49" y="305221"/>
            <a:ext cx="2540864" cy="2500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8563" y="1577974"/>
            <a:ext cx="259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</a:rPr>
              <a:t>1993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0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93444" y="338562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lv-LV" dirty="0">
                <a:solidFill>
                  <a:srgbClr val="002060"/>
                </a:solidFill>
              </a:rPr>
              <a:t>Galvenās aktivitātes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404F84-8E66-498C-9BBB-5E33BCFEACB6}"/>
              </a:ext>
            </a:extLst>
          </p:cNvPr>
          <p:cNvGrpSpPr/>
          <p:nvPr/>
        </p:nvGrpSpPr>
        <p:grpSpPr>
          <a:xfrm>
            <a:off x="8393872" y="2110836"/>
            <a:ext cx="1790496" cy="1477328"/>
            <a:chOff x="3017859" y="4283314"/>
            <a:chExt cx="1890849" cy="14773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947ABC-26FA-448C-B29D-140F5118D41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Inovāciju stendi: Riga Food, TechIndustry, Riga Comm, Game Wave</a:t>
              </a:r>
            </a:p>
            <a:p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Kontaktbiržas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(visi formāti)</a:t>
              </a:r>
            </a:p>
            <a:p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Teh-tūrisms.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0BB54F-16BD-4A3E-832A-C2A4A0DB06C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400" b="1" dirty="0">
                  <a:solidFill>
                    <a:schemeClr val="accent4"/>
                  </a:solidFill>
                  <a:cs typeface="Arial" pitchFamily="34" charset="0"/>
                </a:rPr>
                <a:t>PASĀKUMI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6FF07-79FF-4FB7-B704-51306328ED4C}"/>
              </a:ext>
            </a:extLst>
          </p:cNvPr>
          <p:cNvGrpSpPr/>
          <p:nvPr/>
        </p:nvGrpSpPr>
        <p:grpSpPr>
          <a:xfrm>
            <a:off x="2175465" y="4371652"/>
            <a:ext cx="1790496" cy="1477328"/>
            <a:chOff x="3017859" y="4283314"/>
            <a:chExt cx="1890849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EDE970-E74D-4F9F-8285-CD91A354EAE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MVU apmācības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, 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politikas veidošana&amp;ieteikumi, tehnoloģiju pārnese, pētniecības rezultātu komercializācija.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A91EAB-5676-430F-B89D-922B9B3C817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400" b="1" dirty="0">
                  <a:solidFill>
                    <a:schemeClr val="accent2"/>
                  </a:solidFill>
                  <a:cs typeface="Arial" pitchFamily="34" charset="0"/>
                </a:rPr>
                <a:t>INOVĀCIJA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11D42D-F297-4B06-B5C7-AD050B276002}"/>
              </a:ext>
            </a:extLst>
          </p:cNvPr>
          <p:cNvGrpSpPr/>
          <p:nvPr/>
        </p:nvGrpSpPr>
        <p:grpSpPr>
          <a:xfrm>
            <a:off x="2175465" y="2198258"/>
            <a:ext cx="1790496" cy="1107996"/>
            <a:chOff x="3017859" y="4283314"/>
            <a:chExt cx="189084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75539F-FA9D-403E-A738-0D0479FFCC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Interreg, Framework, (Horizon Europe, SMP), Erasmus. 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Īndividuālie projekti.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E6B3D5-D04A-4362-B8A8-ACF6AF6052E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400" b="1" dirty="0">
                  <a:solidFill>
                    <a:schemeClr val="accent1"/>
                  </a:solidFill>
                  <a:cs typeface="Arial" pitchFamily="34" charset="0"/>
                </a:rPr>
                <a:t>PROJEKTI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91EB74-FA28-48DC-AC28-70F241B686EE}"/>
              </a:ext>
            </a:extLst>
          </p:cNvPr>
          <p:cNvGrpSpPr/>
          <p:nvPr/>
        </p:nvGrpSpPr>
        <p:grpSpPr>
          <a:xfrm>
            <a:off x="8405474" y="4371652"/>
            <a:ext cx="1790496" cy="1292662"/>
            <a:chOff x="3017859" y="4283314"/>
            <a:chExt cx="1890849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7F8494-DF50-4A82-BE56-90844D3675E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Digitālo prototipu tīkls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-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tehnikas laik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 iegāde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ar operatoriem MVU darba vietās. Starptautiskā sadarbība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34917-68E4-494B-97F8-6591C74A180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PROTOTIPĒŠANA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D50744-1823-478F-B34B-1271B253FA3C}"/>
              </a:ext>
            </a:extLst>
          </p:cNvPr>
          <p:cNvGrpSpPr/>
          <p:nvPr/>
        </p:nvGrpSpPr>
        <p:grpSpPr>
          <a:xfrm>
            <a:off x="4455509" y="1513069"/>
            <a:ext cx="3280982" cy="4381817"/>
            <a:chOff x="3923928" y="1671918"/>
            <a:chExt cx="4540696" cy="4548142"/>
          </a:xfrm>
        </p:grpSpPr>
        <p:sp>
          <p:nvSpPr>
            <p:cNvPr id="16" name="Bent Arrow 16">
              <a:extLst>
                <a:ext uri="{FF2B5EF4-FFF2-40B4-BE49-F238E27FC236}">
                  <a16:creationId xmlns:a16="http://schemas.microsoft.com/office/drawing/2014/main" id="{A450B536-A7BF-48A3-A512-084F3776853C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Bent Arrow 17">
              <a:extLst>
                <a:ext uri="{FF2B5EF4-FFF2-40B4-BE49-F238E27FC236}">
                  <a16:creationId xmlns:a16="http://schemas.microsoft.com/office/drawing/2014/main" id="{5B61C671-C3CC-4C33-9DE9-09B5C5772CD7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Bent Arrow 18">
              <a:extLst>
                <a:ext uri="{FF2B5EF4-FFF2-40B4-BE49-F238E27FC236}">
                  <a16:creationId xmlns:a16="http://schemas.microsoft.com/office/drawing/2014/main" id="{363BEB6C-F8B5-422C-9939-6AD42CBA1D62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Bent Arrow 19">
              <a:extLst>
                <a:ext uri="{FF2B5EF4-FFF2-40B4-BE49-F238E27FC236}">
                  <a16:creationId xmlns:a16="http://schemas.microsoft.com/office/drawing/2014/main" id="{74E8D72D-DB74-4D44-B906-3FF7A39E7614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CBBC37-FD3E-4AF7-A0CB-0A88F856E900}"/>
              </a:ext>
            </a:extLst>
          </p:cNvPr>
          <p:cNvSpPr txBox="1"/>
          <p:nvPr/>
        </p:nvSpPr>
        <p:spPr>
          <a:xfrm>
            <a:off x="4620311" y="2695612"/>
            <a:ext cx="6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8576F1-72D1-44F3-A54D-0549E9EBA084}"/>
              </a:ext>
            </a:extLst>
          </p:cNvPr>
          <p:cNvSpPr txBox="1"/>
          <p:nvPr/>
        </p:nvSpPr>
        <p:spPr>
          <a:xfrm>
            <a:off x="6324286" y="1805606"/>
            <a:ext cx="6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99582-EA73-4C80-9D32-507ACAD7D7CD}"/>
              </a:ext>
            </a:extLst>
          </p:cNvPr>
          <p:cNvSpPr txBox="1"/>
          <p:nvPr/>
        </p:nvSpPr>
        <p:spPr>
          <a:xfrm>
            <a:off x="5291291" y="4906142"/>
            <a:ext cx="6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I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C352C-9232-47FD-A976-2A0020046FD1}"/>
              </a:ext>
            </a:extLst>
          </p:cNvPr>
          <p:cNvSpPr txBox="1"/>
          <p:nvPr/>
        </p:nvSpPr>
        <p:spPr>
          <a:xfrm>
            <a:off x="6954071" y="4003946"/>
            <a:ext cx="6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D72A7E1D-4FC0-4CCA-8AD8-A1D47FD7AD7D}"/>
              </a:ext>
            </a:extLst>
          </p:cNvPr>
          <p:cNvSpPr/>
          <p:nvPr/>
        </p:nvSpPr>
        <p:spPr>
          <a:xfrm>
            <a:off x="5037044" y="2027410"/>
            <a:ext cx="103944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altLang="ko-KR" sz="1200" b="1" dirty="0">
                <a:solidFill>
                  <a:schemeClr val="bg1"/>
                </a:solidFill>
              </a:rPr>
              <a:t>PROJEKTI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75E9C516-42CA-4DEE-8E3E-20CEF91135C1}"/>
              </a:ext>
            </a:extLst>
          </p:cNvPr>
          <p:cNvSpPr/>
          <p:nvPr/>
        </p:nvSpPr>
        <p:spPr>
          <a:xfrm>
            <a:off x="6220871" y="5127946"/>
            <a:ext cx="1302065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altLang="ko-KR" sz="1200" b="1" dirty="0">
                <a:solidFill>
                  <a:schemeClr val="bg1"/>
                </a:solidFill>
              </a:rPr>
              <a:t>PROTOTIPĒŠANA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DE0F1AC6-CAAE-48A3-95FD-8A95F0553B9A}"/>
              </a:ext>
            </a:extLst>
          </p:cNvPr>
          <p:cNvSpPr/>
          <p:nvPr/>
        </p:nvSpPr>
        <p:spPr>
          <a:xfrm rot="5400000">
            <a:off x="6570785" y="2981906"/>
            <a:ext cx="1385922" cy="198214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altLang="ko-KR" sz="1200" b="1" dirty="0">
                <a:solidFill>
                  <a:schemeClr val="bg1"/>
                </a:solidFill>
              </a:rPr>
              <a:t>PASĀKUMI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440B72BD-D00A-42EA-B70E-1F31E866E768}"/>
              </a:ext>
            </a:extLst>
          </p:cNvPr>
          <p:cNvSpPr/>
          <p:nvPr/>
        </p:nvSpPr>
        <p:spPr>
          <a:xfrm rot="5400000">
            <a:off x="4038472" y="4532706"/>
            <a:ext cx="1783028" cy="198214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altLang="ko-KR" sz="1200" b="1" dirty="0">
                <a:solidFill>
                  <a:schemeClr val="bg1"/>
                </a:solidFill>
              </a:rPr>
              <a:t>INOVĀCIJA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7199E2-3623-47C6-8C48-5183B9096961}"/>
              </a:ext>
            </a:extLst>
          </p:cNvPr>
          <p:cNvGrpSpPr/>
          <p:nvPr/>
        </p:nvGrpSpPr>
        <p:grpSpPr>
          <a:xfrm>
            <a:off x="5299444" y="2622076"/>
            <a:ext cx="1633197" cy="2179560"/>
            <a:chOff x="5058700" y="2797181"/>
            <a:chExt cx="2308261" cy="23103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9A08054-8974-4490-A1F3-FD6509241D74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5CBB0EF-F033-4150-82E6-DD78D6B8D97E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B2820546-D1C7-44C9-A490-DD63B9719864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E445539-80D5-4DA7-9744-F7EAB2BB905F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4FD4728C-5B0F-4969-B7CF-4448AF6F735D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467687CD-B34A-4D2A-BF24-16C99133A7B3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3084047-5905-4735-975A-14360A11CDF8}"/>
              </a:ext>
            </a:extLst>
          </p:cNvPr>
          <p:cNvSpPr txBox="1"/>
          <p:nvPr/>
        </p:nvSpPr>
        <p:spPr>
          <a:xfrm>
            <a:off x="5780144" y="3527285"/>
            <a:ext cx="68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3P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62388DEC-851F-A0BF-D520-D34CE72D6E5B}"/>
              </a:ext>
            </a:extLst>
          </p:cNvPr>
          <p:cNvSpPr txBox="1">
            <a:spLocks/>
          </p:cNvSpPr>
          <p:nvPr/>
        </p:nvSpPr>
        <p:spPr>
          <a:xfrm>
            <a:off x="1766646" y="6181085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solidFill>
                  <a:srgbClr val="002060"/>
                </a:solidFill>
              </a:rPr>
              <a:t>Kā</a:t>
            </a:r>
            <a:r>
              <a:rPr lang="en-US" sz="2400" dirty="0">
                <a:solidFill>
                  <a:srgbClr val="002060"/>
                </a:solidFill>
              </a:rPr>
              <a:t>                 vienmēr gatav</a:t>
            </a:r>
            <a:r>
              <a:rPr lang="lv-LV" sz="2400" dirty="0">
                <a:solidFill>
                  <a:srgbClr val="002060"/>
                </a:solidFill>
              </a:rPr>
              <a:t>i jauniem</a:t>
            </a:r>
            <a:r>
              <a:rPr lang="en-US" sz="2400" dirty="0">
                <a:solidFill>
                  <a:srgbClr val="002060"/>
                </a:solidFill>
              </a:rPr>
              <a:t> izaicinājumiem</a:t>
            </a:r>
            <a:r>
              <a:rPr lang="lv-LV" sz="2400" dirty="0">
                <a:solidFill>
                  <a:srgbClr val="002060"/>
                </a:solidFill>
              </a:rPr>
              <a:t>!!!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Nordstjernan">
            <a:extLst>
              <a:ext uri="{FF2B5EF4-FFF2-40B4-BE49-F238E27FC236}">
                <a16:creationId xmlns:a16="http://schemas.microsoft.com/office/drawing/2014/main" id="{F5624F45-2252-E3C5-5FB0-20E3EB21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13" y="5764980"/>
            <a:ext cx="718764" cy="93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LTC-logo-new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197720"/>
            <a:ext cx="1746959" cy="17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4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"/>
            <a:ext cx="5642070" cy="3797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70" y="0"/>
            <a:ext cx="6549930" cy="3883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894"/>
            <a:ext cx="12192000" cy="3748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14677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chemeClr val="bg1"/>
                </a:solidFill>
              </a:rPr>
              <a:t>UZŅĒMUMU APMEKLĒJUMI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0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996E9BF-4B81-0F45-A97D-BCCB66C7D5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3006F2-9441-DD4C-B6DA-70E6C242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61" y="1926907"/>
            <a:ext cx="8783273" cy="34292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lv-LV" altLang="en-US" b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EEN- pasaulē lielākais atbalsta tīkls MVU starptautiskās sadarbības veicināšanai</a:t>
            </a:r>
            <a:endParaRPr lang="en-GB" b="0" noProof="0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512" y="116633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tx2"/>
                </a:solidFill>
              </a:rPr>
              <a:t>ENTERPRISE EUROPE NETWORK (EEN)</a:t>
            </a:r>
          </a:p>
          <a:p>
            <a:endParaRPr lang="lv-LV" sz="2000" b="1" dirty="0">
              <a:solidFill>
                <a:schemeClr val="tx2"/>
              </a:solidFill>
            </a:endParaRPr>
          </a:p>
          <a:p>
            <a:r>
              <a:rPr lang="lv-LV" sz="2000" b="1" dirty="0">
                <a:solidFill>
                  <a:schemeClr val="tx2"/>
                </a:solidFill>
              </a:rPr>
              <a:t>EIROPAS BIZNESA ATBALSTA TĪKLS (no 2008)</a:t>
            </a:r>
          </a:p>
          <a:p>
            <a:r>
              <a:rPr lang="lv-LV" sz="2000" b="1" dirty="0">
                <a:solidFill>
                  <a:schemeClr val="tx2"/>
                </a:solidFill>
              </a:rPr>
              <a:t>(EEN LATVIJA – LTC, LIAA, LTRK)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3E155-46AE-D2F3-2154-8904CF492F0C}"/>
              </a:ext>
            </a:extLst>
          </p:cNvPr>
          <p:cNvSpPr txBox="1"/>
          <p:nvPr/>
        </p:nvSpPr>
        <p:spPr>
          <a:xfrm>
            <a:off x="1871321" y="570809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https://een.ec.europa.eu</a:t>
            </a:r>
            <a:endParaRPr lang="lv-LV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https://een.lv</a:t>
            </a:r>
            <a:endParaRPr lang="lv-LV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</a:rPr>
              <a:t>https://techcenter.lv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6">
            <a:extLst>
              <a:ext uri="{FF2B5EF4-FFF2-40B4-BE49-F238E27FC236}">
                <a16:creationId xmlns:a16="http://schemas.microsoft.com/office/drawing/2014/main" id="{4F5B91BF-1B43-4457-419B-70A832F51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119" y="1625602"/>
            <a:ext cx="5642349" cy="4044695"/>
          </a:xfrm>
          <a:prstGeom prst="rect">
            <a:avLst/>
          </a:prstGeom>
        </p:spPr>
      </p:pic>
      <p:sp>
        <p:nvSpPr>
          <p:cNvPr id="24" name="CuadroTexto 2">
            <a:extLst>
              <a:ext uri="{FF2B5EF4-FFF2-40B4-BE49-F238E27FC236}">
                <a16:creationId xmlns:a16="http://schemas.microsoft.com/office/drawing/2014/main" id="{CB7772A5-EEB5-740C-550C-9A1CEAD95067}"/>
              </a:ext>
            </a:extLst>
          </p:cNvPr>
          <p:cNvSpPr txBox="1"/>
          <p:nvPr/>
        </p:nvSpPr>
        <p:spPr>
          <a:xfrm>
            <a:off x="1789498" y="6179950"/>
            <a:ext cx="5704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Disclaimer: Some countries’ agreements might still be in process of being signed</a:t>
            </a:r>
          </a:p>
        </p:txBody>
      </p:sp>
      <p:sp>
        <p:nvSpPr>
          <p:cNvPr id="25" name="CuadroTexto 1">
            <a:extLst>
              <a:ext uri="{FF2B5EF4-FFF2-40B4-BE49-F238E27FC236}">
                <a16:creationId xmlns:a16="http://schemas.microsoft.com/office/drawing/2014/main" id="{E1F9E078-587C-8A23-D44F-A35A636E084B}"/>
              </a:ext>
            </a:extLst>
          </p:cNvPr>
          <p:cNvSpPr txBox="1"/>
          <p:nvPr/>
        </p:nvSpPr>
        <p:spPr>
          <a:xfrm>
            <a:off x="7793413" y="1482988"/>
            <a:ext cx="3858895" cy="4893647"/>
          </a:xfrm>
          <a:prstGeom prst="rect">
            <a:avLst/>
          </a:prstGeom>
          <a:noFill/>
        </p:spPr>
        <p:txBody>
          <a:bodyPr wrap="square" lIns="0" rIns="144000" numCol="3" rtlCol="0">
            <a:spAutoFit/>
          </a:bodyPr>
          <a:lstStyle/>
          <a:p>
            <a:pPr marL="133350">
              <a:buSzPct val="98000"/>
            </a:pPr>
            <a:r>
              <a:rPr lang="en-GB" sz="1300" b="1" u="sng" dirty="0">
                <a:solidFill>
                  <a:srgbClr val="006B8E"/>
                </a:solidFill>
                <a:ea typeface="Blogger Sans Medium" panose="02000506030000020004" pitchFamily="50" charset="0"/>
              </a:rPr>
              <a:t>EU-27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Austria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Belgium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Bulgaria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Croatia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Cyprus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Czechia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Denmark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Estonia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Finland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France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Germany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Greece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Hungary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Ireland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Italy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Latvia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Lithuania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Luxembourg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Malta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Netherlands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Poland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Portugal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Romania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Slovakia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Slovenia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Spain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Sweden</a:t>
            </a:r>
          </a:p>
          <a:p>
            <a:pPr marL="133350">
              <a:buSzPct val="98000"/>
            </a:pPr>
            <a:br>
              <a:rPr lang="en-GB" sz="1300" b="1" u="sng" dirty="0">
                <a:solidFill>
                  <a:srgbClr val="006B8E"/>
                </a:solidFill>
                <a:ea typeface="Blogger Sans Medium" panose="02000506030000020004" pitchFamily="50" charset="0"/>
              </a:rPr>
            </a:br>
            <a:br>
              <a:rPr lang="en-GB" sz="1300" b="1" u="sng" dirty="0">
                <a:solidFill>
                  <a:srgbClr val="006B8E"/>
                </a:solidFill>
                <a:ea typeface="Blogger Sans Medium" panose="02000506030000020004" pitchFamily="50" charset="0"/>
              </a:rPr>
            </a:br>
            <a:r>
              <a:rPr lang="en-GB" sz="1300" b="1" u="sng" dirty="0">
                <a:solidFill>
                  <a:srgbClr val="006B8E"/>
                </a:solidFill>
                <a:ea typeface="Blogger Sans Medium" panose="02000506030000020004" pitchFamily="50" charset="0"/>
              </a:rPr>
              <a:t>International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Albania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Armenia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Bosnia and Herzegovina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Brazil 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Canada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Chile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Colombia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Egypt 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Iceland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India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Israel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Japan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Korea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Kosovo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Moldova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Montenegro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New Zealand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Northern Macedonia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Norway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Serbia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Singapore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Switzerland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Taiwan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Türkiye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Ukraine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United Kingdom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United States</a:t>
            </a:r>
          </a:p>
          <a:p>
            <a:pPr marL="287338" indent="-153988">
              <a:buSzPct val="98000"/>
              <a:buBlip>
                <a:blip r:embed="rId3"/>
              </a:buBlip>
            </a:pPr>
            <a:r>
              <a:rPr lang="en-GB" sz="1300" dirty="0">
                <a:solidFill>
                  <a:srgbClr val="006B8E"/>
                </a:solidFill>
                <a:ea typeface="Blogger Sans Medium" panose="02000506030000020004" pitchFamily="50" charset="0"/>
              </a:rPr>
              <a:t>Vietnam </a:t>
            </a:r>
          </a:p>
          <a:p>
            <a:pPr marL="287338" indent="-153988">
              <a:buSzPct val="98000"/>
              <a:buBlip>
                <a:blip r:embed="rId3"/>
              </a:buBlip>
            </a:pPr>
            <a:endParaRPr lang="en-GB" sz="1300" dirty="0">
              <a:solidFill>
                <a:srgbClr val="006B8E"/>
              </a:solidFill>
              <a:ea typeface="Blogger Sans Medium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1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What is the Enterprise Europe Network ?">
            <a:hlinkClick r:id="" action="ppaction://media"/>
            <a:extLst>
              <a:ext uri="{FF2B5EF4-FFF2-40B4-BE49-F238E27FC236}">
                <a16:creationId xmlns:a16="http://schemas.microsoft.com/office/drawing/2014/main" id="{A38EDE0F-E78A-B5D5-BD9F-BE310B9758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13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powerpoint.officeapps.live.com/pods/GetClipboardImage.ashx?Id=bd31cdbe-0d5e-4b51-9f0c-8bfd68070106&amp;DC=PNL1&amp;pkey=66bc11c7-3e41-48e6-a7ac-2d064262be95&amp;wdwaccluster=PNL1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A996E9BF-4B81-0F45-A97D-BCCB66C7D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37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</p:spPr>
      </p:pic>
      <p:sp>
        <p:nvSpPr>
          <p:cNvPr id="7" name="Cloud Callout 6"/>
          <p:cNvSpPr/>
          <p:nvPr/>
        </p:nvSpPr>
        <p:spPr>
          <a:xfrm>
            <a:off x="7032104" y="692696"/>
            <a:ext cx="3024336" cy="2088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5015880" y="0"/>
            <a:ext cx="2964126" cy="21111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787486" y="456735"/>
            <a:ext cx="2816019" cy="2063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2927649" y="2111139"/>
            <a:ext cx="5141641" cy="2974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8770" y="1350206"/>
            <a:ext cx="145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bg1"/>
                </a:solidFill>
              </a:rPr>
              <a:t>Bizness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5920" y="572962"/>
            <a:ext cx="23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bg1"/>
                </a:solidFill>
              </a:rPr>
              <a:t>Tehnoloģijas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2174" y="1088595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bg1"/>
                </a:solidFill>
              </a:rPr>
              <a:t>Pētniecība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9566" y="263691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</a:rPr>
              <a:t>EIROPAS BIZNESA ATBALSTA TĪKLS (EEN)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736726" y="4005064"/>
            <a:ext cx="3761743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95599" y="4797152"/>
            <a:ext cx="2797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Starptautiska sadarbība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0016" y="573325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400" b="1" dirty="0">
                <a:solidFill>
                  <a:schemeClr val="bg1"/>
                </a:solidFill>
                <a:ea typeface="Blogger Sans Medium" panose="02000506030000020004" pitchFamily="50" charset="0"/>
                <a:cs typeface="Arial" panose="020B0604020202020204" pitchFamily="34" charset="0"/>
              </a:rPr>
              <a:t>Palīdzam MVU atrast  jaunus</a:t>
            </a:r>
            <a:endParaRPr lang="en-US" sz="2400" b="1" dirty="0">
              <a:solidFill>
                <a:schemeClr val="bg1"/>
              </a:solidFill>
              <a:ea typeface="Blogger Sans Medium" panose="02000506030000020004" pitchFamily="50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400" b="1" dirty="0">
                <a:solidFill>
                  <a:schemeClr val="bg1"/>
                </a:solidFill>
                <a:ea typeface="Blogger Sans Medium" panose="02000506030000020004" pitchFamily="50" charset="0"/>
                <a:cs typeface="Arial" panose="020B0604020202020204" pitchFamily="34" charset="0"/>
              </a:rPr>
              <a:t>sadarbības partnerus pasaulē</a:t>
            </a:r>
            <a:endParaRPr lang="en-US" sz="2400" b="1" dirty="0">
              <a:solidFill>
                <a:schemeClr val="bg1"/>
              </a:solidFill>
              <a:ea typeface="Blogger Sans Medium" panose="02000506030000020004" pitchFamily="50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powerpoint.officeapps.live.com/pods/GetClipboardImage.ashx?Id=62851442-b687-4741-a228-3a95cec98466&amp;DC=PNL1&amp;pkey=21c1992a-68e6-4745-96b1-a744e188e408&amp;wdwaccluster=PNL1"/>
          <p:cNvSpPr>
            <a:spLocks noChangeAspect="1" noChangeArrowheads="1"/>
          </p:cNvSpPr>
          <p:nvPr/>
        </p:nvSpPr>
        <p:spPr bwMode="auto">
          <a:xfrm>
            <a:off x="1743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werpoint.officeapps.live.com/pods/GetClipboardImage.ashx?Id=62851442-b687-4741-a228-3a95cec98466&amp;DC=PNL1&amp;pkey=21c1992a-68e6-4745-96b1-a744e188e408&amp;wdwaccluster=PNL1"/>
          <p:cNvSpPr>
            <a:spLocks noChangeAspect="1" noChangeArrowheads="1"/>
          </p:cNvSpPr>
          <p:nvPr/>
        </p:nvSpPr>
        <p:spPr bwMode="auto">
          <a:xfrm>
            <a:off x="18954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powerpoint.officeapps.live.com/pods/GetClipboardImage.ashx?Id=2694584c-607a-4781-9e4b-25a800a57282&amp;DC=PNL1&amp;pkey=26d37007-b05d-44dd-9fc1-2b74b5b29010&amp;wdwaccluster=PNL1"/>
          <p:cNvSpPr>
            <a:spLocks noChangeAspect="1" noChangeArrowheads="1"/>
          </p:cNvSpPr>
          <p:nvPr/>
        </p:nvSpPr>
        <p:spPr bwMode="auto">
          <a:xfrm>
            <a:off x="204152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powerpoint.officeapps.live.com/pods/GetClipboardImage.ashx?Id=2694584c-607a-4781-9e4b-25a800a57282&amp;DC=PNL1&amp;pkey=26d37007-b05d-44dd-9fc1-2b74b5b29010&amp;wdwaccluster=PNL1"/>
          <p:cNvSpPr>
            <a:spLocks noChangeAspect="1" noChangeArrowheads="1"/>
          </p:cNvSpPr>
          <p:nvPr/>
        </p:nvSpPr>
        <p:spPr bwMode="auto">
          <a:xfrm>
            <a:off x="219392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powerpoint.officeapps.live.com/pods/GetClipboardImage.ashx?Id=aa28293e-e0c2-4da0-b43f-373df75e6dbb&amp;DC=PNL1&amp;pkey=691a3959-03b1-4c0d-bf19-906da6881458&amp;wdwaccluster=PNL1"/>
          <p:cNvSpPr>
            <a:spLocks noChangeAspect="1" noChangeArrowheads="1"/>
          </p:cNvSpPr>
          <p:nvPr/>
        </p:nvSpPr>
        <p:spPr bwMode="auto">
          <a:xfrm>
            <a:off x="234632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s://powerpoint.officeapps.live.com/pods/GetClipboardImage.ashx?Id=aa28293e-e0c2-4da0-b43f-373df75e6dbb&amp;DC=PNL1&amp;pkey=691a3959-03b1-4c0d-bf19-906da6881458&amp;wdwaccluster=PNL1"/>
          <p:cNvSpPr>
            <a:spLocks noChangeAspect="1" noChangeArrowheads="1"/>
          </p:cNvSpPr>
          <p:nvPr/>
        </p:nvSpPr>
        <p:spPr bwMode="auto">
          <a:xfrm>
            <a:off x="249872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s://powerpoint.officeapps.live.com/pods/GetClipboardImage.ashx?Id=41525961-46b2-410e-aded-babe817bad10&amp;DC=PNL1&amp;pkey=11223cf8-6d8a-409e-a03e-06e4ef5ba315&amp;wdwaccluster=PNL1"/>
          <p:cNvSpPr>
            <a:spLocks noChangeAspect="1" noChangeArrowheads="1"/>
          </p:cNvSpPr>
          <p:nvPr/>
        </p:nvSpPr>
        <p:spPr bwMode="auto">
          <a:xfrm>
            <a:off x="265112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1"/>
            <a:ext cx="12192000" cy="68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296" y="4993794"/>
            <a:ext cx="4693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tx2"/>
                </a:solidFill>
              </a:rPr>
              <a:t>BIZNESA SADARBĪBAS PROFILS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5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9930D167FB0478A3B9C6CEB88795C" ma:contentTypeVersion="8" ma:contentTypeDescription="Create a new document." ma:contentTypeScope="" ma:versionID="028b4624f052d11d0a51e8f583176e1e">
  <xsd:schema xmlns:xsd="http://www.w3.org/2001/XMLSchema" xmlns:xs="http://www.w3.org/2001/XMLSchema" xmlns:p="http://schemas.microsoft.com/office/2006/metadata/properties" xmlns:ns3="b67aeaac-b12a-49c4-a6a8-870ed6df1cc4" xmlns:ns4="fc448baa-5f01-43ff-9556-5773d2f01740" targetNamespace="http://schemas.microsoft.com/office/2006/metadata/properties" ma:root="true" ma:fieldsID="22c588cc63959ec54c8a46169b1985f5" ns3:_="" ns4:_="">
    <xsd:import namespace="b67aeaac-b12a-49c4-a6a8-870ed6df1cc4"/>
    <xsd:import namespace="fc448baa-5f01-43ff-9556-5773d2f017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aeaac-b12a-49c4-a6a8-870ed6df1c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48baa-5f01-43ff-9556-5773d2f0174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7aeaac-b12a-49c4-a6a8-870ed6df1c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0D1141-F3EF-4AD4-9068-0B67B0276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aeaac-b12a-49c4-a6a8-870ed6df1cc4"/>
    <ds:schemaRef ds:uri="fc448baa-5f01-43ff-9556-5773d2f017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69E2D2-6BDD-4758-AA7B-E027D43D67EA}">
  <ds:schemaRefs>
    <ds:schemaRef ds:uri="http://schemas.microsoft.com/office/2006/documentManagement/types"/>
    <ds:schemaRef ds:uri="b67aeaac-b12a-49c4-a6a8-870ed6df1cc4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purl.org/dc/elements/1.1/"/>
    <ds:schemaRef ds:uri="fc448baa-5f01-43ff-9556-5773d2f01740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B2EE22B-3AEE-4141-B2F5-8E66BE558F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437</Words>
  <Application>Microsoft Office PowerPoint</Application>
  <PresentationFormat>Widescreen</PresentationFormat>
  <Paragraphs>131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Latvijas Tehnoloģiskais centrs – atbalsts uzņēmējiem!</vt:lpstr>
      <vt:lpstr>PowerPoint Presentation</vt:lpstr>
      <vt:lpstr>PowerPoint Presentation</vt:lpstr>
      <vt:lpstr>PowerPoint Presentation</vt:lpstr>
      <vt:lpstr>EEN- pasaulē lielākais atbalsta tīkls MVU starptautiskās sadarbības veicināšanai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Agnese Kore</dc:creator>
  <cp:lastModifiedBy>Agnese Kore</cp:lastModifiedBy>
  <cp:revision>18</cp:revision>
  <dcterms:created xsi:type="dcterms:W3CDTF">2025-02-05T07:28:13Z</dcterms:created>
  <dcterms:modified xsi:type="dcterms:W3CDTF">2025-03-13T08:28:21Z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0x0101009C89930D167FB0478A3B9C6CEB88795C</vt:lpwstr>
  </property>
</Properties>
</file>