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78" r:id="rId5"/>
    <p:sldId id="271" r:id="rId6"/>
    <p:sldId id="265" r:id="rId7"/>
    <p:sldId id="274" r:id="rId8"/>
    <p:sldId id="261" r:id="rId9"/>
    <p:sldId id="276" r:id="rId10"/>
    <p:sldId id="284" r:id="rId11"/>
    <p:sldId id="257" r:id="rId12"/>
    <p:sldId id="258" r:id="rId13"/>
    <p:sldId id="264" r:id="rId14"/>
    <p:sldId id="260" r:id="rId15"/>
    <p:sldId id="272" r:id="rId16"/>
    <p:sldId id="2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33763-A892-445A-9BA7-6C7295232C0E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1EF0F-82D5-42F4-A1AB-FE5349D03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03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1EF0F-82D5-42F4-A1AB-FE5349D033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20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DFFFB-6389-4ACD-FECF-B9AF9CD08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9165BA-5052-F066-6D3E-780D4BC8A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E93E4-9E51-9A52-9D87-AB9F67A5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D4D9-C8B6-4224-AD61-EE9C5DFFF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7E8BB-96B0-4B5D-9375-3257AC650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8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A7554-D925-5E22-4877-02A4FB654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A1E5E0-26F5-BBD1-1547-0BD6465E10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A8572-FD16-4508-015E-D782EA064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637AC-DF87-B258-3C51-759F6CAE0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39024-E48C-641C-EBCE-329083402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07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11E20A-4C69-05A8-B3E4-E015D28648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C76BEA-4CAD-E2C9-73F7-C3262B55E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053DE-BDA8-C798-2539-97AB84412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4A994-D8A3-91F1-FB5F-89570935C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CB0A7-8381-51B7-7163-60175077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91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76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9515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ort Curve Top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9FE140-6688-0E91-85AD-43EDD2171187}"/>
              </a:ext>
            </a:extLst>
          </p:cNvPr>
          <p:cNvGrpSpPr/>
          <p:nvPr userDrawn="1"/>
        </p:nvGrpSpPr>
        <p:grpSpPr>
          <a:xfrm flipV="1">
            <a:off x="7041778" y="2"/>
            <a:ext cx="5150223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337AE3A8-F078-F5F3-90EC-BEF0DA6AF3F1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x-none" sz="1800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6D6D72A-1B11-E07C-E773-E9F77CC3830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x-none" sz="1800" dirty="0"/>
            </a:p>
          </p:txBody>
        </p:sp>
      </p:grpSp>
      <p:grpSp>
        <p:nvGrpSpPr>
          <p:cNvPr id="11" name="Graphic 9">
            <a:extLst>
              <a:ext uri="{FF2B5EF4-FFF2-40B4-BE49-F238E27FC236}">
                <a16:creationId xmlns:a16="http://schemas.microsoft.com/office/drawing/2014/main" id="{8173938A-99E5-66FE-2C51-EF93EED45669}"/>
              </a:ext>
            </a:extLst>
          </p:cNvPr>
          <p:cNvGrpSpPr/>
          <p:nvPr/>
        </p:nvGrpSpPr>
        <p:grpSpPr>
          <a:xfrm>
            <a:off x="9874975" y="211769"/>
            <a:ext cx="2103115" cy="739683"/>
            <a:chOff x="9874974" y="211767"/>
            <a:chExt cx="2103115" cy="739683"/>
          </a:xfrm>
        </p:grpSpPr>
        <p:grpSp>
          <p:nvGrpSpPr>
            <p:cNvPr id="12" name="Graphic 9">
              <a:extLst>
                <a:ext uri="{FF2B5EF4-FFF2-40B4-BE49-F238E27FC236}">
                  <a16:creationId xmlns:a16="http://schemas.microsoft.com/office/drawing/2014/main" id="{5597A445-8671-3ABF-1AC7-7EFFF93ABF71}"/>
                </a:ext>
              </a:extLst>
            </p:cNvPr>
            <p:cNvGrpSpPr/>
            <p:nvPr/>
          </p:nvGrpSpPr>
          <p:grpSpPr>
            <a:xfrm>
              <a:off x="9874974" y="211767"/>
              <a:ext cx="858794" cy="739683"/>
              <a:chOff x="9874974" y="211767"/>
              <a:chExt cx="858794" cy="739683"/>
            </a:xfrm>
          </p:grpSpPr>
          <p:grpSp>
            <p:nvGrpSpPr>
              <p:cNvPr id="14" name="Graphic 9">
                <a:extLst>
                  <a:ext uri="{FF2B5EF4-FFF2-40B4-BE49-F238E27FC236}">
                    <a16:creationId xmlns:a16="http://schemas.microsoft.com/office/drawing/2014/main" id="{5B33081A-A823-8B17-24A7-AF6732F3051B}"/>
                  </a:ext>
                </a:extLst>
              </p:cNvPr>
              <p:cNvGrpSpPr/>
              <p:nvPr/>
            </p:nvGrpSpPr>
            <p:grpSpPr>
              <a:xfrm>
                <a:off x="10086060" y="361497"/>
                <a:ext cx="647708" cy="426668"/>
                <a:chOff x="10086060" y="361497"/>
                <a:chExt cx="647708" cy="426668"/>
              </a:xfrm>
              <a:solidFill>
                <a:srgbClr val="003399"/>
              </a:solidFill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E199B7F3-706E-C1A5-5F54-2CC206F6DF68}"/>
                    </a:ext>
                  </a:extLst>
                </p:cNvPr>
                <p:cNvSpPr/>
                <p:nvPr/>
              </p:nvSpPr>
              <p:spPr>
                <a:xfrm>
                  <a:off x="10086060" y="391944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7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04A71B2C-9877-E1F6-5AFB-A63065294B69}"/>
                    </a:ext>
                  </a:extLst>
                </p:cNvPr>
                <p:cNvSpPr/>
                <p:nvPr/>
              </p:nvSpPr>
              <p:spPr>
                <a:xfrm>
                  <a:off x="10165008" y="391840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7 w 69524"/>
                    <a:gd name="connsiteY6" fmla="*/ 25546 h 88837"/>
                    <a:gd name="connsiteX7" fmla="*/ 20837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7 w 69524"/>
                    <a:gd name="connsiteY14" fmla="*/ 6569 h 88837"/>
                    <a:gd name="connsiteX15" fmla="*/ 69525 w 69524"/>
                    <a:gd name="connsiteY15" fmla="*/ 26484 h 88837"/>
                    <a:gd name="connsiteX16" fmla="*/ 69525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7" y="11470"/>
                        <a:pt x="20837" y="21688"/>
                        <a:pt x="20837" y="25546"/>
                      </a:cubicBezTo>
                      <a:lnTo>
                        <a:pt x="20837" y="84875"/>
                      </a:lnTo>
                      <a:cubicBezTo>
                        <a:pt x="20837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7" y="6569"/>
                      </a:cubicBezTo>
                      <a:cubicBezTo>
                        <a:pt x="69315" y="12721"/>
                        <a:pt x="69525" y="20645"/>
                        <a:pt x="69525" y="26484"/>
                      </a:cubicBezTo>
                      <a:lnTo>
                        <a:pt x="69525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02DCCC0F-809E-211C-0478-EF0296574E4E}"/>
                    </a:ext>
                  </a:extLst>
                </p:cNvPr>
                <p:cNvSpPr/>
                <p:nvPr/>
              </p:nvSpPr>
              <p:spPr>
                <a:xfrm>
                  <a:off x="10238616" y="369839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6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7"/>
                        <a:pt x="15915" y="105520"/>
                      </a:cubicBezTo>
                      <a:cubicBezTo>
                        <a:pt x="11204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5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6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9CD6CA5D-D7BA-5A59-4F84-95E4FC8AA485}"/>
                    </a:ext>
                  </a:extLst>
                </p:cNvPr>
                <p:cNvSpPr/>
                <p:nvPr/>
              </p:nvSpPr>
              <p:spPr>
                <a:xfrm>
                  <a:off x="10287932" y="391944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4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4" y="61414"/>
                      </a:cubicBezTo>
                      <a:cubicBezTo>
                        <a:pt x="63347" y="57556"/>
                        <a:pt x="64185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0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46F727F5-2BE2-F64F-B015-652556933E4D}"/>
                    </a:ext>
                  </a:extLst>
                </p:cNvPr>
                <p:cNvSpPr/>
                <p:nvPr/>
              </p:nvSpPr>
              <p:spPr>
                <a:xfrm>
                  <a:off x="10366671" y="391944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72E90714-3EE0-AAC8-051A-644CA5E70FC7}"/>
                    </a:ext>
                  </a:extLst>
                </p:cNvPr>
                <p:cNvSpPr/>
                <p:nvPr/>
              </p:nvSpPr>
              <p:spPr>
                <a:xfrm>
                  <a:off x="10424573" y="391944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4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90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7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EE1C2674-5AD9-69B1-F8A8-95124BC21BE8}"/>
                    </a:ext>
                  </a:extLst>
                </p:cNvPr>
                <p:cNvSpPr/>
                <p:nvPr/>
              </p:nvSpPr>
              <p:spPr>
                <a:xfrm>
                  <a:off x="10506976" y="391944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7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E029C6C7-50EF-2527-B968-8D74EE87F253}"/>
                    </a:ext>
                  </a:extLst>
                </p:cNvPr>
                <p:cNvSpPr/>
                <p:nvPr/>
              </p:nvSpPr>
              <p:spPr>
                <a:xfrm>
                  <a:off x="10563936" y="361497"/>
                  <a:ext cx="22309" cy="119074"/>
                </a:xfrm>
                <a:custGeom>
                  <a:avLst/>
                  <a:gdLst>
                    <a:gd name="connsiteX0" fmla="*/ 11413 w 22309"/>
                    <a:gd name="connsiteY0" fmla="*/ 20541 h 119074"/>
                    <a:gd name="connsiteX1" fmla="*/ 0 w 22309"/>
                    <a:gd name="connsiteY1" fmla="*/ 10531 h 119074"/>
                    <a:gd name="connsiteX2" fmla="*/ 11413 w 22309"/>
                    <a:gd name="connsiteY2" fmla="*/ 0 h 119074"/>
                    <a:gd name="connsiteX3" fmla="*/ 22302 w 22309"/>
                    <a:gd name="connsiteY3" fmla="*/ 10010 h 119074"/>
                    <a:gd name="connsiteX4" fmla="*/ 11413 w 22309"/>
                    <a:gd name="connsiteY4" fmla="*/ 20541 h 119074"/>
                    <a:gd name="connsiteX5" fmla="*/ 21988 w 22309"/>
                    <a:gd name="connsiteY5" fmla="*/ 115426 h 119074"/>
                    <a:gd name="connsiteX6" fmla="*/ 18323 w 22309"/>
                    <a:gd name="connsiteY6" fmla="*/ 119075 h 119074"/>
                    <a:gd name="connsiteX7" fmla="*/ 3770 w 22309"/>
                    <a:gd name="connsiteY7" fmla="*/ 119075 h 119074"/>
                    <a:gd name="connsiteX8" fmla="*/ 942 w 22309"/>
                    <a:gd name="connsiteY8" fmla="*/ 115530 h 119074"/>
                    <a:gd name="connsiteX9" fmla="*/ 942 w 22309"/>
                    <a:gd name="connsiteY9" fmla="*/ 35973 h 119074"/>
                    <a:gd name="connsiteX10" fmla="*/ 4084 w 22309"/>
                    <a:gd name="connsiteY10" fmla="*/ 32428 h 119074"/>
                    <a:gd name="connsiteX11" fmla="*/ 18323 w 22309"/>
                    <a:gd name="connsiteY11" fmla="*/ 32428 h 119074"/>
                    <a:gd name="connsiteX12" fmla="*/ 21988 w 22309"/>
                    <a:gd name="connsiteY12" fmla="*/ 36077 h 119074"/>
                    <a:gd name="connsiteX13" fmla="*/ 21988 w 22309"/>
                    <a:gd name="connsiteY13" fmla="*/ 115321 h 11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4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70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7E48F1D5-F501-5330-5FDF-5665573FBE63}"/>
                    </a:ext>
                  </a:extLst>
                </p:cNvPr>
                <p:cNvSpPr/>
                <p:nvPr/>
              </p:nvSpPr>
              <p:spPr>
                <a:xfrm>
                  <a:off x="10595243" y="391944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4 w 61357"/>
                    <a:gd name="connsiteY12" fmla="*/ 17934 h 90922"/>
                    <a:gd name="connsiteX13" fmla="*/ 50782 w 61357"/>
                    <a:gd name="connsiteY13" fmla="*/ 26172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7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4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4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4" y="11157"/>
                        <a:pt x="58844" y="17934"/>
                      </a:cubicBezTo>
                      <a:cubicBezTo>
                        <a:pt x="58844" y="22626"/>
                        <a:pt x="55494" y="26172"/>
                        <a:pt x="50782" y="26172"/>
                      </a:cubicBezTo>
                      <a:cubicBezTo>
                        <a:pt x="45547" y="26172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4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7" y="32636"/>
                        <a:pt x="33401" y="35139"/>
                      </a:cubicBezTo>
                      <a:lnTo>
                        <a:pt x="41777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331C1DA3-CCB0-9661-F4DD-9755126488A7}"/>
                    </a:ext>
                  </a:extLst>
                </p:cNvPr>
                <p:cNvSpPr/>
                <p:nvPr/>
              </p:nvSpPr>
              <p:spPr>
                <a:xfrm>
                  <a:off x="10662987" y="391944"/>
                  <a:ext cx="70781" cy="90922"/>
                </a:xfrm>
                <a:custGeom>
                  <a:avLst/>
                  <a:gdLst>
                    <a:gd name="connsiteX0" fmla="*/ 17591 w 70781"/>
                    <a:gd name="connsiteY0" fmla="*/ 44940 h 90922"/>
                    <a:gd name="connsiteX1" fmla="*/ 40731 w 70781"/>
                    <a:gd name="connsiteY1" fmla="*/ 72467 h 90922"/>
                    <a:gd name="connsiteX2" fmla="*/ 60729 w 70781"/>
                    <a:gd name="connsiteY2" fmla="*/ 61414 h 90922"/>
                    <a:gd name="connsiteX3" fmla="*/ 66384 w 70781"/>
                    <a:gd name="connsiteY3" fmla="*/ 56618 h 90922"/>
                    <a:gd name="connsiteX4" fmla="*/ 70781 w 70781"/>
                    <a:gd name="connsiteY4" fmla="*/ 61831 h 90922"/>
                    <a:gd name="connsiteX5" fmla="*/ 37590 w 70781"/>
                    <a:gd name="connsiteY5" fmla="*/ 90922 h 90922"/>
                    <a:gd name="connsiteX6" fmla="*/ 0 w 70781"/>
                    <a:gd name="connsiteY6" fmla="*/ 45253 h 90922"/>
                    <a:gd name="connsiteX7" fmla="*/ 37590 w 70781"/>
                    <a:gd name="connsiteY7" fmla="*/ 0 h 90922"/>
                    <a:gd name="connsiteX8" fmla="*/ 69944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1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8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1" y="72467"/>
                      </a:cubicBezTo>
                      <a:cubicBezTo>
                        <a:pt x="49631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4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90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90" y="0"/>
                      </a:cubicBezTo>
                      <a:cubicBezTo>
                        <a:pt x="63766" y="0"/>
                        <a:pt x="69944" y="23356"/>
                        <a:pt x="69944" y="31385"/>
                      </a:cubicBezTo>
                      <a:cubicBezTo>
                        <a:pt x="69944" y="37224"/>
                        <a:pt x="66070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11ABD9E4-747F-5752-FC11-EF7734392BFB}"/>
                    </a:ext>
                  </a:extLst>
                </p:cNvPr>
                <p:cNvSpPr/>
                <p:nvPr/>
              </p:nvSpPr>
              <p:spPr>
                <a:xfrm>
                  <a:off x="10086060" y="544489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7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5044"/>
                      </a:moveTo>
                      <a:cubicBezTo>
                        <a:pt x="20417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7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7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713B35DC-E80A-4181-272F-6C5BEAE31B55}"/>
                    </a:ext>
                  </a:extLst>
                </p:cNvPr>
                <p:cNvSpPr/>
                <p:nvPr/>
              </p:nvSpPr>
              <p:spPr>
                <a:xfrm>
                  <a:off x="10164694" y="546783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7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4 w 70048"/>
                    <a:gd name="connsiteY14" fmla="*/ 3545 h 88732"/>
                    <a:gd name="connsiteX15" fmla="*/ 69944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7" y="104"/>
                      </a:lnTo>
                      <a:cubicBezTo>
                        <a:pt x="19790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8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4" y="313"/>
                        <a:pt x="69944" y="3545"/>
                      </a:cubicBezTo>
                      <a:lnTo>
                        <a:pt x="69944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E1038A40-CEF4-70EB-49CA-244E257E7FCD}"/>
                    </a:ext>
                  </a:extLst>
                </p:cNvPr>
                <p:cNvSpPr/>
                <p:nvPr/>
              </p:nvSpPr>
              <p:spPr>
                <a:xfrm>
                  <a:off x="10247307" y="544593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7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7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532C219D-CB70-10BD-BA6D-1F45DD4A2920}"/>
                    </a:ext>
                  </a:extLst>
                </p:cNvPr>
                <p:cNvSpPr/>
                <p:nvPr/>
              </p:nvSpPr>
              <p:spPr>
                <a:xfrm>
                  <a:off x="10301753" y="544593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7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7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0A2367F7-F593-CFFF-02B0-F6BB793C06E3}"/>
                    </a:ext>
                  </a:extLst>
                </p:cNvPr>
                <p:cNvSpPr/>
                <p:nvPr/>
              </p:nvSpPr>
              <p:spPr>
                <a:xfrm>
                  <a:off x="10391277" y="544593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10 h 128042"/>
                    <a:gd name="connsiteX13" fmla="*/ 32563 w 72979"/>
                    <a:gd name="connsiteY13" fmla="*/ 77368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10"/>
                      </a:moveTo>
                      <a:cubicBezTo>
                        <a:pt x="26176" y="76846"/>
                        <a:pt x="30574" y="77368"/>
                        <a:pt x="32563" y="77368"/>
                      </a:cubicBezTo>
                      <a:cubicBezTo>
                        <a:pt x="45023" y="77368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A9E693C0-E426-90BE-0AD0-D939C11F7A9F}"/>
                    </a:ext>
                  </a:extLst>
                </p:cNvPr>
                <p:cNvSpPr/>
                <p:nvPr/>
              </p:nvSpPr>
              <p:spPr>
                <a:xfrm>
                  <a:off x="10470015" y="544489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5044 h 90922"/>
                    <a:gd name="connsiteX1" fmla="*/ 40731 w 70781"/>
                    <a:gd name="connsiteY1" fmla="*/ 72571 h 90922"/>
                    <a:gd name="connsiteX2" fmla="*/ 60729 w 70781"/>
                    <a:gd name="connsiteY2" fmla="*/ 61519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508 h 90922"/>
                    <a:gd name="connsiteX12" fmla="*/ 34448 w 70781"/>
                    <a:gd name="connsiteY12" fmla="*/ 12617 h 90922"/>
                    <a:gd name="connsiteX13" fmla="*/ 16858 w 70781"/>
                    <a:gd name="connsiteY13" fmla="*/ 34722 h 90922"/>
                    <a:gd name="connsiteX14" fmla="*/ 49107 w 70781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5044"/>
                      </a:moveTo>
                      <a:cubicBezTo>
                        <a:pt x="20418" y="68088"/>
                        <a:pt x="32668" y="72571"/>
                        <a:pt x="40731" y="72571"/>
                      </a:cubicBezTo>
                      <a:cubicBezTo>
                        <a:pt x="49631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CC237732-80F2-E892-122A-7C804EBF14F7}"/>
                    </a:ext>
                  </a:extLst>
                </p:cNvPr>
                <p:cNvSpPr/>
                <p:nvPr/>
              </p:nvSpPr>
              <p:spPr>
                <a:xfrm>
                  <a:off x="10089620" y="697139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7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7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4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08267565-E8C1-82CC-D2EE-81B5D979D4B9}"/>
                    </a:ext>
                  </a:extLst>
                </p:cNvPr>
                <p:cNvSpPr/>
                <p:nvPr/>
              </p:nvSpPr>
              <p:spPr>
                <a:xfrm>
                  <a:off x="10168463" y="697243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4940 h 90922"/>
                    <a:gd name="connsiteX1" fmla="*/ 40730 w 70781"/>
                    <a:gd name="connsiteY1" fmla="*/ 72467 h 90922"/>
                    <a:gd name="connsiteX2" fmla="*/ 60729 w 70781"/>
                    <a:gd name="connsiteY2" fmla="*/ 61414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7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E692D092-B31B-58C6-DB0E-E8A5B9F95CD9}"/>
                    </a:ext>
                  </a:extLst>
                </p:cNvPr>
                <p:cNvSpPr/>
                <p:nvPr/>
              </p:nvSpPr>
              <p:spPr>
                <a:xfrm>
                  <a:off x="10238616" y="675138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6"/>
                        <a:pt x="15915" y="105520"/>
                      </a:cubicBezTo>
                      <a:cubicBezTo>
                        <a:pt x="11204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779BBBEF-68D7-448F-C286-C7F19406DC36}"/>
                    </a:ext>
                  </a:extLst>
                </p:cNvPr>
                <p:cNvSpPr/>
                <p:nvPr/>
              </p:nvSpPr>
              <p:spPr>
                <a:xfrm>
                  <a:off x="10282383" y="699433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0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4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8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2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4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0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4" y="0"/>
                        <a:pt x="60624" y="0"/>
                        <a:pt x="62404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8" y="3337"/>
                      </a:lnTo>
                      <a:cubicBezTo>
                        <a:pt x="98947" y="834"/>
                        <a:pt x="99365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2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38B5F061-2C5F-BC6D-4F32-EAD8EFA2D26D}"/>
                    </a:ext>
                  </a:extLst>
                </p:cNvPr>
                <p:cNvSpPr/>
                <p:nvPr/>
              </p:nvSpPr>
              <p:spPr>
                <a:xfrm>
                  <a:off x="10398187" y="697139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8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0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8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1D880F58-C0CF-1AA7-29C9-B25F3405273D}"/>
                    </a:ext>
                  </a:extLst>
                </p:cNvPr>
                <p:cNvSpPr/>
                <p:nvPr/>
              </p:nvSpPr>
              <p:spPr>
                <a:xfrm>
                  <a:off x="10487606" y="697243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7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9" y="7924"/>
                        <a:pt x="4817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7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7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CDBF9D45-BA13-BFBC-D517-266AF53D2B85}"/>
                    </a:ext>
                  </a:extLst>
                </p:cNvPr>
                <p:cNvSpPr/>
                <p:nvPr/>
              </p:nvSpPr>
              <p:spPr>
                <a:xfrm>
                  <a:off x="10545613" y="658038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8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4 w 77167"/>
                    <a:gd name="connsiteY17" fmla="*/ 41290 h 127937"/>
                    <a:gd name="connsiteX18" fmla="*/ 68896 w 77167"/>
                    <a:gd name="connsiteY18" fmla="*/ 41290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8" y="127938"/>
                      </a:cubicBezTo>
                      <a:lnTo>
                        <a:pt x="56332" y="127938"/>
                      </a:lnTo>
                      <a:cubicBezTo>
                        <a:pt x="53191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4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0"/>
                        <a:pt x="57484" y="41290"/>
                      </a:cubicBezTo>
                      <a:lnTo>
                        <a:pt x="68896" y="41290"/>
                      </a:lnTo>
                      <a:cubicBezTo>
                        <a:pt x="69943" y="41290"/>
                        <a:pt x="72247" y="41290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 sz="1800"/>
                </a:p>
              </p:txBody>
            </p:sp>
          </p:grp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EC40785-53E5-4821-E4CC-6DBAE5D94F39}"/>
                  </a:ext>
                </a:extLst>
              </p:cNvPr>
              <p:cNvSpPr/>
              <p:nvPr/>
            </p:nvSpPr>
            <p:spPr>
              <a:xfrm>
                <a:off x="10117158" y="855627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231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955 h 81538"/>
                  <a:gd name="connsiteX6" fmla="*/ 23873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522 h 81538"/>
                  <a:gd name="connsiteX9" fmla="*/ 33610 w 89313"/>
                  <a:gd name="connsiteY9" fmla="*/ 27214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231" y="50779"/>
                    </a:lnTo>
                    <a:lnTo>
                      <a:pt x="79157" y="81538"/>
                    </a:lnTo>
                    <a:lnTo>
                      <a:pt x="49002" y="59955"/>
                    </a:lnTo>
                    <a:lnTo>
                      <a:pt x="23873" y="73405"/>
                    </a:lnTo>
                    <a:lnTo>
                      <a:pt x="29422" y="45357"/>
                    </a:lnTo>
                    <a:lnTo>
                      <a:pt x="0" y="22522"/>
                    </a:lnTo>
                    <a:lnTo>
                      <a:pt x="33610" y="27214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5F9723F3-1E60-394A-E114-FA25D49859B6}"/>
                  </a:ext>
                </a:extLst>
              </p:cNvPr>
              <p:cNvSpPr/>
              <p:nvPr/>
            </p:nvSpPr>
            <p:spPr>
              <a:xfrm>
                <a:off x="9979470" y="262233"/>
                <a:ext cx="116013" cy="108856"/>
              </a:xfrm>
              <a:custGeom>
                <a:avLst/>
                <a:gdLst>
                  <a:gd name="connsiteX0" fmla="*/ 52772 w 116013"/>
                  <a:gd name="connsiteY0" fmla="*/ 0 h 108856"/>
                  <a:gd name="connsiteX1" fmla="*/ 72142 w 116013"/>
                  <a:gd name="connsiteY1" fmla="*/ 40978 h 108856"/>
                  <a:gd name="connsiteX2" fmla="*/ 116014 w 116013"/>
                  <a:gd name="connsiteY2" fmla="*/ 53907 h 108856"/>
                  <a:gd name="connsiteX3" fmla="*/ 84393 w 116013"/>
                  <a:gd name="connsiteY3" fmla="*/ 67879 h 108856"/>
                  <a:gd name="connsiteX4" fmla="*/ 102298 w 116013"/>
                  <a:gd name="connsiteY4" fmla="*/ 108857 h 108856"/>
                  <a:gd name="connsiteX5" fmla="*/ 63242 w 116013"/>
                  <a:gd name="connsiteY5" fmla="*/ 76846 h 108856"/>
                  <a:gd name="connsiteX6" fmla="*/ 30260 w 116013"/>
                  <a:gd name="connsiteY6" fmla="*/ 89984 h 108856"/>
                  <a:gd name="connsiteX7" fmla="*/ 37904 w 116013"/>
                  <a:gd name="connsiteY7" fmla="*/ 55262 h 108856"/>
                  <a:gd name="connsiteX8" fmla="*/ 0 w 116013"/>
                  <a:gd name="connsiteY8" fmla="*/ 21896 h 108856"/>
                  <a:gd name="connsiteX9" fmla="*/ 43453 w 116013"/>
                  <a:gd name="connsiteY9" fmla="*/ 33053 h 108856"/>
                  <a:gd name="connsiteX10" fmla="*/ 52772 w 116013"/>
                  <a:gd name="connsiteY10" fmla="*/ 0 h 108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856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393" y="67879"/>
                    </a:lnTo>
                    <a:lnTo>
                      <a:pt x="102298" y="108857"/>
                    </a:lnTo>
                    <a:lnTo>
                      <a:pt x="63242" y="76846"/>
                    </a:lnTo>
                    <a:lnTo>
                      <a:pt x="30260" y="89984"/>
                    </a:lnTo>
                    <a:lnTo>
                      <a:pt x="37904" y="55262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1263F8D-B533-D1F4-0941-41451A2130FA}"/>
                  </a:ext>
                </a:extLst>
              </p:cNvPr>
              <p:cNvSpPr/>
              <p:nvPr/>
            </p:nvSpPr>
            <p:spPr>
              <a:xfrm>
                <a:off x="10005541" y="787227"/>
                <a:ext cx="98213" cy="91756"/>
              </a:xfrm>
              <a:custGeom>
                <a:avLst/>
                <a:gdLst>
                  <a:gd name="connsiteX0" fmla="*/ 44604 w 98213"/>
                  <a:gd name="connsiteY0" fmla="*/ 0 h 91756"/>
                  <a:gd name="connsiteX1" fmla="*/ 61043 w 98213"/>
                  <a:gd name="connsiteY1" fmla="*/ 34409 h 91756"/>
                  <a:gd name="connsiteX2" fmla="*/ 98214 w 98213"/>
                  <a:gd name="connsiteY2" fmla="*/ 41499 h 91756"/>
                  <a:gd name="connsiteX3" fmla="*/ 71514 w 98213"/>
                  <a:gd name="connsiteY3" fmla="*/ 57139 h 91756"/>
                  <a:gd name="connsiteX4" fmla="*/ 86801 w 98213"/>
                  <a:gd name="connsiteY4" fmla="*/ 91757 h 91756"/>
                  <a:gd name="connsiteX5" fmla="*/ 53609 w 98213"/>
                  <a:gd name="connsiteY5" fmla="*/ 67045 h 91756"/>
                  <a:gd name="connsiteX6" fmla="*/ 25862 w 98213"/>
                  <a:gd name="connsiteY6" fmla="*/ 81642 h 91756"/>
                  <a:gd name="connsiteX7" fmla="*/ 32145 w 98213"/>
                  <a:gd name="connsiteY7" fmla="*/ 50466 h 91756"/>
                  <a:gd name="connsiteX8" fmla="*/ 0 w 98213"/>
                  <a:gd name="connsiteY8" fmla="*/ 24295 h 91756"/>
                  <a:gd name="connsiteX9" fmla="*/ 36751 w 98213"/>
                  <a:gd name="connsiteY9" fmla="*/ 30134 h 91756"/>
                  <a:gd name="connsiteX10" fmla="*/ 44604 w 98213"/>
                  <a:gd name="connsiteY10" fmla="*/ 0 h 9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756">
                    <a:moveTo>
                      <a:pt x="44604" y="0"/>
                    </a:moveTo>
                    <a:lnTo>
                      <a:pt x="61043" y="34409"/>
                    </a:lnTo>
                    <a:lnTo>
                      <a:pt x="98214" y="41499"/>
                    </a:lnTo>
                    <a:lnTo>
                      <a:pt x="71514" y="57139"/>
                    </a:lnTo>
                    <a:lnTo>
                      <a:pt x="86801" y="91757"/>
                    </a:lnTo>
                    <a:lnTo>
                      <a:pt x="53609" y="67045"/>
                    </a:lnTo>
                    <a:lnTo>
                      <a:pt x="25862" y="81642"/>
                    </a:lnTo>
                    <a:lnTo>
                      <a:pt x="32145" y="50466"/>
                    </a:lnTo>
                    <a:lnTo>
                      <a:pt x="0" y="24295"/>
                    </a:lnTo>
                    <a:lnTo>
                      <a:pt x="36751" y="30134"/>
                    </a:lnTo>
                    <a:lnTo>
                      <a:pt x="4460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23347428-6521-84A1-EB69-32F75919B229}"/>
                  </a:ext>
                </a:extLst>
              </p:cNvPr>
              <p:cNvSpPr/>
              <p:nvPr/>
            </p:nvSpPr>
            <p:spPr>
              <a:xfrm>
                <a:off x="9895077" y="366085"/>
                <a:ext cx="133290" cy="126999"/>
              </a:xfrm>
              <a:custGeom>
                <a:avLst/>
                <a:gdLst>
                  <a:gd name="connsiteX0" fmla="*/ 60834 w 133290"/>
                  <a:gd name="connsiteY0" fmla="*/ 0 h 126999"/>
                  <a:gd name="connsiteX1" fmla="*/ 82927 w 133290"/>
                  <a:gd name="connsiteY1" fmla="*/ 47755 h 126999"/>
                  <a:gd name="connsiteX2" fmla="*/ 133290 w 133290"/>
                  <a:gd name="connsiteY2" fmla="*/ 61102 h 126999"/>
                  <a:gd name="connsiteX3" fmla="*/ 96853 w 133290"/>
                  <a:gd name="connsiteY3" fmla="*/ 79140 h 126999"/>
                  <a:gd name="connsiteX4" fmla="*/ 117270 w 133290"/>
                  <a:gd name="connsiteY4" fmla="*/ 126999 h 126999"/>
                  <a:gd name="connsiteX5" fmla="*/ 72456 w 133290"/>
                  <a:gd name="connsiteY5" fmla="*/ 90714 h 126999"/>
                  <a:gd name="connsiteX6" fmla="*/ 34553 w 133290"/>
                  <a:gd name="connsiteY6" fmla="*/ 107605 h 126999"/>
                  <a:gd name="connsiteX7" fmla="*/ 43453 w 133290"/>
                  <a:gd name="connsiteY7" fmla="*/ 66211 h 126999"/>
                  <a:gd name="connsiteX8" fmla="*/ 0 w 133290"/>
                  <a:gd name="connsiteY8" fmla="*/ 28257 h 126999"/>
                  <a:gd name="connsiteX9" fmla="*/ 49945 w 133290"/>
                  <a:gd name="connsiteY9" fmla="*/ 39622 h 126999"/>
                  <a:gd name="connsiteX10" fmla="*/ 60834 w 133290"/>
                  <a:gd name="connsiteY10" fmla="*/ 0 h 126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999">
                    <a:moveTo>
                      <a:pt x="60834" y="0"/>
                    </a:moveTo>
                    <a:lnTo>
                      <a:pt x="82927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999"/>
                    </a:lnTo>
                    <a:lnTo>
                      <a:pt x="72456" y="90714"/>
                    </a:lnTo>
                    <a:lnTo>
                      <a:pt x="34553" y="107605"/>
                    </a:lnTo>
                    <a:lnTo>
                      <a:pt x="43453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930DEE02-04A9-374D-08F8-CE596DE9097C}"/>
                  </a:ext>
                </a:extLst>
              </p:cNvPr>
              <p:cNvSpPr/>
              <p:nvPr/>
            </p:nvSpPr>
            <p:spPr>
              <a:xfrm>
                <a:off x="9916332" y="661792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2037 w 115699"/>
                  <a:gd name="connsiteY1" fmla="*/ 41186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983 w 115699"/>
                  <a:gd name="connsiteY4" fmla="*/ 109795 h 109795"/>
                  <a:gd name="connsiteX5" fmla="*/ 63033 w 115699"/>
                  <a:gd name="connsiteY5" fmla="*/ 79661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736 h 109795"/>
                  <a:gd name="connsiteX9" fmla="*/ 43453 w 115699"/>
                  <a:gd name="connsiteY9" fmla="*/ 35556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2037" y="41186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983" y="109795"/>
                    </a:lnTo>
                    <a:lnTo>
                      <a:pt x="63033" y="79661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736"/>
                    </a:lnTo>
                    <a:lnTo>
                      <a:pt x="43453" y="35556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15B0415E-968A-D501-F550-EF21E972E9F6}"/>
                  </a:ext>
                </a:extLst>
              </p:cNvPr>
              <p:cNvSpPr/>
              <p:nvPr/>
            </p:nvSpPr>
            <p:spPr>
              <a:xfrm>
                <a:off x="9874974" y="517483"/>
                <a:ext cx="125751" cy="120221"/>
              </a:xfrm>
              <a:custGeom>
                <a:avLst/>
                <a:gdLst>
                  <a:gd name="connsiteX0" fmla="*/ 57483 w 125751"/>
                  <a:gd name="connsiteY0" fmla="*/ 0 h 120221"/>
                  <a:gd name="connsiteX1" fmla="*/ 78215 w 125751"/>
                  <a:gd name="connsiteY1" fmla="*/ 45148 h 120221"/>
                  <a:gd name="connsiteX2" fmla="*/ 125751 w 125751"/>
                  <a:gd name="connsiteY2" fmla="*/ 56409 h 120221"/>
                  <a:gd name="connsiteX3" fmla="*/ 91303 w 125751"/>
                  <a:gd name="connsiteY3" fmla="*/ 74865 h 120221"/>
                  <a:gd name="connsiteX4" fmla="*/ 110569 w 125751"/>
                  <a:gd name="connsiteY4" fmla="*/ 120222 h 120221"/>
                  <a:gd name="connsiteX5" fmla="*/ 68373 w 125751"/>
                  <a:gd name="connsiteY5" fmla="*/ 86647 h 120221"/>
                  <a:gd name="connsiteX6" fmla="*/ 32563 w 125751"/>
                  <a:gd name="connsiteY6" fmla="*/ 103852 h 120221"/>
                  <a:gd name="connsiteX7" fmla="*/ 41044 w 125751"/>
                  <a:gd name="connsiteY7" fmla="*/ 64021 h 120221"/>
                  <a:gd name="connsiteX8" fmla="*/ 0 w 125751"/>
                  <a:gd name="connsiteY8" fmla="*/ 28778 h 120221"/>
                  <a:gd name="connsiteX9" fmla="*/ 47118 w 125751"/>
                  <a:gd name="connsiteY9" fmla="*/ 38371 h 120221"/>
                  <a:gd name="connsiteX10" fmla="*/ 57483 w 125751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751" h="120221">
                    <a:moveTo>
                      <a:pt x="57483" y="0"/>
                    </a:moveTo>
                    <a:lnTo>
                      <a:pt x="78215" y="45148"/>
                    </a:lnTo>
                    <a:lnTo>
                      <a:pt x="125751" y="56409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373" y="86647"/>
                    </a:lnTo>
                    <a:lnTo>
                      <a:pt x="32563" y="103852"/>
                    </a:lnTo>
                    <a:lnTo>
                      <a:pt x="41044" y="64021"/>
                    </a:lnTo>
                    <a:lnTo>
                      <a:pt x="0" y="28778"/>
                    </a:lnTo>
                    <a:lnTo>
                      <a:pt x="47118" y="38371"/>
                    </a:lnTo>
                    <a:lnTo>
                      <a:pt x="57483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213E9F6B-91BE-862D-87D0-B03AA191A2E0}"/>
                  </a:ext>
                </a:extLst>
              </p:cNvPr>
              <p:cNvSpPr/>
              <p:nvPr/>
            </p:nvSpPr>
            <p:spPr>
              <a:xfrm>
                <a:off x="10223120" y="877107"/>
                <a:ext cx="83554" cy="74343"/>
              </a:xfrm>
              <a:custGeom>
                <a:avLst/>
                <a:gdLst>
                  <a:gd name="connsiteX0" fmla="*/ 37694 w 83554"/>
                  <a:gd name="connsiteY0" fmla="*/ 0 h 74343"/>
                  <a:gd name="connsiteX1" fmla="*/ 52039 w 83554"/>
                  <a:gd name="connsiteY1" fmla="*/ 27944 h 74343"/>
                  <a:gd name="connsiteX2" fmla="*/ 83555 w 83554"/>
                  <a:gd name="connsiteY2" fmla="*/ 32845 h 74343"/>
                  <a:gd name="connsiteX3" fmla="*/ 61043 w 83554"/>
                  <a:gd name="connsiteY3" fmla="*/ 46295 h 74343"/>
                  <a:gd name="connsiteX4" fmla="*/ 74236 w 83554"/>
                  <a:gd name="connsiteY4" fmla="*/ 74344 h 74343"/>
                  <a:gd name="connsiteX5" fmla="*/ 45966 w 83554"/>
                  <a:gd name="connsiteY5" fmla="*/ 54845 h 74343"/>
                  <a:gd name="connsiteX6" fmla="*/ 22512 w 83554"/>
                  <a:gd name="connsiteY6" fmla="*/ 67462 h 74343"/>
                  <a:gd name="connsiteX7" fmla="*/ 27642 w 83554"/>
                  <a:gd name="connsiteY7" fmla="*/ 41603 h 74343"/>
                  <a:gd name="connsiteX8" fmla="*/ 0 w 83554"/>
                  <a:gd name="connsiteY8" fmla="*/ 20854 h 74343"/>
                  <a:gd name="connsiteX9" fmla="*/ 31412 w 83554"/>
                  <a:gd name="connsiteY9" fmla="*/ 24920 h 74343"/>
                  <a:gd name="connsiteX10" fmla="*/ 37694 w 83554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554" h="74343">
                    <a:moveTo>
                      <a:pt x="37694" y="0"/>
                    </a:moveTo>
                    <a:lnTo>
                      <a:pt x="52039" y="27944"/>
                    </a:lnTo>
                    <a:lnTo>
                      <a:pt x="83555" y="32845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966" y="54845"/>
                    </a:lnTo>
                    <a:lnTo>
                      <a:pt x="22512" y="67462"/>
                    </a:lnTo>
                    <a:lnTo>
                      <a:pt x="27642" y="41603"/>
                    </a:lnTo>
                    <a:lnTo>
                      <a:pt x="0" y="20854"/>
                    </a:lnTo>
                    <a:lnTo>
                      <a:pt x="31412" y="24920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7262787-5FDC-3931-C07E-282944570F80}"/>
                  </a:ext>
                </a:extLst>
              </p:cNvPr>
              <p:cNvSpPr/>
              <p:nvPr/>
            </p:nvSpPr>
            <p:spPr>
              <a:xfrm>
                <a:off x="10330547" y="873040"/>
                <a:ext cx="61462" cy="53281"/>
              </a:xfrm>
              <a:custGeom>
                <a:avLst/>
                <a:gdLst>
                  <a:gd name="connsiteX0" fmla="*/ 27642 w 61462"/>
                  <a:gd name="connsiteY0" fmla="*/ 0 h 53281"/>
                  <a:gd name="connsiteX1" fmla="*/ 38218 w 61462"/>
                  <a:gd name="connsiteY1" fmla="*/ 20020 h 53281"/>
                  <a:gd name="connsiteX2" fmla="*/ 61462 w 61462"/>
                  <a:gd name="connsiteY2" fmla="*/ 23565 h 53281"/>
                  <a:gd name="connsiteX3" fmla="*/ 44919 w 61462"/>
                  <a:gd name="connsiteY3" fmla="*/ 33262 h 53281"/>
                  <a:gd name="connsiteX4" fmla="*/ 54656 w 61462"/>
                  <a:gd name="connsiteY4" fmla="*/ 53281 h 53281"/>
                  <a:gd name="connsiteX5" fmla="*/ 33820 w 61462"/>
                  <a:gd name="connsiteY5" fmla="*/ 39309 h 53281"/>
                  <a:gd name="connsiteX6" fmla="*/ 16648 w 61462"/>
                  <a:gd name="connsiteY6" fmla="*/ 48381 h 53281"/>
                  <a:gd name="connsiteX7" fmla="*/ 20313 w 61462"/>
                  <a:gd name="connsiteY7" fmla="*/ 29925 h 53281"/>
                  <a:gd name="connsiteX8" fmla="*/ 0 w 61462"/>
                  <a:gd name="connsiteY8" fmla="*/ 15119 h 53281"/>
                  <a:gd name="connsiteX9" fmla="*/ 23035 w 61462"/>
                  <a:gd name="connsiteY9" fmla="*/ 17934 h 53281"/>
                  <a:gd name="connsiteX10" fmla="*/ 27642 w 61462"/>
                  <a:gd name="connsiteY10" fmla="*/ 0 h 53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281">
                    <a:moveTo>
                      <a:pt x="27642" y="0"/>
                    </a:moveTo>
                    <a:lnTo>
                      <a:pt x="38218" y="20020"/>
                    </a:lnTo>
                    <a:lnTo>
                      <a:pt x="61462" y="23565"/>
                    </a:lnTo>
                    <a:lnTo>
                      <a:pt x="44919" y="33262"/>
                    </a:lnTo>
                    <a:lnTo>
                      <a:pt x="54656" y="53281"/>
                    </a:lnTo>
                    <a:lnTo>
                      <a:pt x="33820" y="39309"/>
                    </a:lnTo>
                    <a:lnTo>
                      <a:pt x="16648" y="48381"/>
                    </a:lnTo>
                    <a:lnTo>
                      <a:pt x="20313" y="29925"/>
                    </a:lnTo>
                    <a:lnTo>
                      <a:pt x="0" y="15119"/>
                    </a:lnTo>
                    <a:lnTo>
                      <a:pt x="23035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F29CFC84-24BE-9477-F9A9-9762B742284F}"/>
                  </a:ext>
                </a:extLst>
              </p:cNvPr>
              <p:cNvSpPr/>
              <p:nvPr/>
            </p:nvSpPr>
            <p:spPr>
              <a:xfrm>
                <a:off x="10409286" y="837902"/>
                <a:ext cx="61357" cy="51821"/>
              </a:xfrm>
              <a:custGeom>
                <a:avLst/>
                <a:gdLst>
                  <a:gd name="connsiteX0" fmla="*/ 27538 w 61357"/>
                  <a:gd name="connsiteY0" fmla="*/ 0 h 51821"/>
                  <a:gd name="connsiteX1" fmla="*/ 38217 w 61357"/>
                  <a:gd name="connsiteY1" fmla="*/ 19498 h 51821"/>
                  <a:gd name="connsiteX2" fmla="*/ 61357 w 61357"/>
                  <a:gd name="connsiteY2" fmla="*/ 23043 h 51821"/>
                  <a:gd name="connsiteX3" fmla="*/ 44919 w 61357"/>
                  <a:gd name="connsiteY3" fmla="*/ 32323 h 51821"/>
                  <a:gd name="connsiteX4" fmla="*/ 54761 w 61357"/>
                  <a:gd name="connsiteY4" fmla="*/ 51822 h 51821"/>
                  <a:gd name="connsiteX5" fmla="*/ 33925 w 61357"/>
                  <a:gd name="connsiteY5" fmla="*/ 38267 h 51821"/>
                  <a:gd name="connsiteX6" fmla="*/ 16753 w 61357"/>
                  <a:gd name="connsiteY6" fmla="*/ 46921 h 51821"/>
                  <a:gd name="connsiteX7" fmla="*/ 20417 w 61357"/>
                  <a:gd name="connsiteY7" fmla="*/ 28987 h 51821"/>
                  <a:gd name="connsiteX8" fmla="*/ 0 w 61357"/>
                  <a:gd name="connsiteY8" fmla="*/ 14598 h 51821"/>
                  <a:gd name="connsiteX9" fmla="*/ 23035 w 61357"/>
                  <a:gd name="connsiteY9" fmla="*/ 17413 h 51821"/>
                  <a:gd name="connsiteX10" fmla="*/ 27538 w 61357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357" h="51821">
                    <a:moveTo>
                      <a:pt x="27538" y="0"/>
                    </a:moveTo>
                    <a:lnTo>
                      <a:pt x="38217" y="19498"/>
                    </a:lnTo>
                    <a:lnTo>
                      <a:pt x="61357" y="23043"/>
                    </a:lnTo>
                    <a:lnTo>
                      <a:pt x="44919" y="32323"/>
                    </a:lnTo>
                    <a:lnTo>
                      <a:pt x="54761" y="51822"/>
                    </a:lnTo>
                    <a:lnTo>
                      <a:pt x="33925" y="38267"/>
                    </a:lnTo>
                    <a:lnTo>
                      <a:pt x="16753" y="46921"/>
                    </a:lnTo>
                    <a:lnTo>
                      <a:pt x="20417" y="28987"/>
                    </a:lnTo>
                    <a:lnTo>
                      <a:pt x="0" y="14598"/>
                    </a:lnTo>
                    <a:lnTo>
                      <a:pt x="23035" y="17413"/>
                    </a:lnTo>
                    <a:lnTo>
                      <a:pt x="27538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19CAF910-44FE-696B-B32B-DADAA20926C0}"/>
                  </a:ext>
                </a:extLst>
              </p:cNvPr>
              <p:cNvSpPr/>
              <p:nvPr/>
            </p:nvSpPr>
            <p:spPr>
              <a:xfrm>
                <a:off x="10339133" y="264110"/>
                <a:ext cx="81670" cy="69547"/>
              </a:xfrm>
              <a:custGeom>
                <a:avLst/>
                <a:gdLst>
                  <a:gd name="connsiteX0" fmla="*/ 36752 w 81670"/>
                  <a:gd name="connsiteY0" fmla="*/ 0 h 69547"/>
                  <a:gd name="connsiteX1" fmla="*/ 50887 w 81670"/>
                  <a:gd name="connsiteY1" fmla="*/ 26276 h 69547"/>
                  <a:gd name="connsiteX2" fmla="*/ 81671 w 81670"/>
                  <a:gd name="connsiteY2" fmla="*/ 36598 h 69547"/>
                  <a:gd name="connsiteX3" fmla="*/ 59682 w 81670"/>
                  <a:gd name="connsiteY3" fmla="*/ 43480 h 69547"/>
                  <a:gd name="connsiteX4" fmla="*/ 72666 w 81670"/>
                  <a:gd name="connsiteY4" fmla="*/ 69547 h 69547"/>
                  <a:gd name="connsiteX5" fmla="*/ 45024 w 81670"/>
                  <a:gd name="connsiteY5" fmla="*/ 47859 h 69547"/>
                  <a:gd name="connsiteX6" fmla="*/ 22093 w 81670"/>
                  <a:gd name="connsiteY6" fmla="*/ 54220 h 69547"/>
                  <a:gd name="connsiteX7" fmla="*/ 27014 w 81670"/>
                  <a:gd name="connsiteY7" fmla="*/ 33262 h 69547"/>
                  <a:gd name="connsiteX8" fmla="*/ 0 w 81670"/>
                  <a:gd name="connsiteY8" fmla="*/ 10635 h 69547"/>
                  <a:gd name="connsiteX9" fmla="*/ 30679 w 81670"/>
                  <a:gd name="connsiteY9" fmla="*/ 19811 h 69547"/>
                  <a:gd name="connsiteX10" fmla="*/ 36752 w 81670"/>
                  <a:gd name="connsiteY10" fmla="*/ 0 h 6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670" h="69547">
                    <a:moveTo>
                      <a:pt x="36752" y="0"/>
                    </a:moveTo>
                    <a:lnTo>
                      <a:pt x="50887" y="26276"/>
                    </a:lnTo>
                    <a:lnTo>
                      <a:pt x="81671" y="36598"/>
                    </a:lnTo>
                    <a:lnTo>
                      <a:pt x="59682" y="43480"/>
                    </a:lnTo>
                    <a:lnTo>
                      <a:pt x="72666" y="69547"/>
                    </a:lnTo>
                    <a:lnTo>
                      <a:pt x="45024" y="47859"/>
                    </a:lnTo>
                    <a:lnTo>
                      <a:pt x="22093" y="54220"/>
                    </a:lnTo>
                    <a:lnTo>
                      <a:pt x="27014" y="33262"/>
                    </a:lnTo>
                    <a:lnTo>
                      <a:pt x="0" y="10635"/>
                    </a:lnTo>
                    <a:lnTo>
                      <a:pt x="30679" y="19811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C5114486-D4D4-7A50-5299-97A9A2BF9D72}"/>
                  </a:ext>
                </a:extLst>
              </p:cNvPr>
              <p:cNvSpPr/>
              <p:nvPr/>
            </p:nvSpPr>
            <p:spPr>
              <a:xfrm>
                <a:off x="10223120" y="218232"/>
                <a:ext cx="92873" cy="82163"/>
              </a:xfrm>
              <a:custGeom>
                <a:avLst/>
                <a:gdLst>
                  <a:gd name="connsiteX0" fmla="*/ 41882 w 92873"/>
                  <a:gd name="connsiteY0" fmla="*/ 0 h 82163"/>
                  <a:gd name="connsiteX1" fmla="*/ 57797 w 92873"/>
                  <a:gd name="connsiteY1" fmla="*/ 30968 h 82163"/>
                  <a:gd name="connsiteX2" fmla="*/ 92874 w 92873"/>
                  <a:gd name="connsiteY2" fmla="*/ 42750 h 82163"/>
                  <a:gd name="connsiteX3" fmla="*/ 67849 w 92873"/>
                  <a:gd name="connsiteY3" fmla="*/ 51300 h 82163"/>
                  <a:gd name="connsiteX4" fmla="*/ 82508 w 92873"/>
                  <a:gd name="connsiteY4" fmla="*/ 82164 h 82163"/>
                  <a:gd name="connsiteX5" fmla="*/ 50992 w 92873"/>
                  <a:gd name="connsiteY5" fmla="*/ 56722 h 82163"/>
                  <a:gd name="connsiteX6" fmla="*/ 24815 w 92873"/>
                  <a:gd name="connsiteY6" fmla="*/ 64647 h 82163"/>
                  <a:gd name="connsiteX7" fmla="*/ 30574 w 92873"/>
                  <a:gd name="connsiteY7" fmla="*/ 39726 h 82163"/>
                  <a:gd name="connsiteX8" fmla="*/ 0 w 92873"/>
                  <a:gd name="connsiteY8" fmla="*/ 13242 h 82163"/>
                  <a:gd name="connsiteX9" fmla="*/ 34867 w 92873"/>
                  <a:gd name="connsiteY9" fmla="*/ 23669 h 82163"/>
                  <a:gd name="connsiteX10" fmla="*/ 41882 w 92873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873" h="82163">
                    <a:moveTo>
                      <a:pt x="41882" y="0"/>
                    </a:moveTo>
                    <a:lnTo>
                      <a:pt x="57797" y="30968"/>
                    </a:lnTo>
                    <a:lnTo>
                      <a:pt x="92874" y="42750"/>
                    </a:lnTo>
                    <a:lnTo>
                      <a:pt x="67849" y="51300"/>
                    </a:lnTo>
                    <a:lnTo>
                      <a:pt x="82508" y="82164"/>
                    </a:lnTo>
                    <a:lnTo>
                      <a:pt x="50992" y="56722"/>
                    </a:lnTo>
                    <a:lnTo>
                      <a:pt x="24815" y="64647"/>
                    </a:lnTo>
                    <a:lnTo>
                      <a:pt x="30574" y="39726"/>
                    </a:lnTo>
                    <a:lnTo>
                      <a:pt x="0" y="13242"/>
                    </a:lnTo>
                    <a:lnTo>
                      <a:pt x="34867" y="23669"/>
                    </a:lnTo>
                    <a:lnTo>
                      <a:pt x="4188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92C2E486-4CFD-45D7-5066-BA7CD90FFB36}"/>
                  </a:ext>
                </a:extLst>
              </p:cNvPr>
              <p:cNvSpPr/>
              <p:nvPr/>
            </p:nvSpPr>
            <p:spPr>
              <a:xfrm>
                <a:off x="10100091" y="211767"/>
                <a:ext cx="102820" cy="93841"/>
              </a:xfrm>
              <a:custGeom>
                <a:avLst/>
                <a:gdLst>
                  <a:gd name="connsiteX0" fmla="*/ 46594 w 102820"/>
                  <a:gd name="connsiteY0" fmla="*/ 0 h 93841"/>
                  <a:gd name="connsiteX1" fmla="*/ 63975 w 102820"/>
                  <a:gd name="connsiteY1" fmla="*/ 35451 h 93841"/>
                  <a:gd name="connsiteX2" fmla="*/ 102821 w 102820"/>
                  <a:gd name="connsiteY2" fmla="*/ 47859 h 93841"/>
                  <a:gd name="connsiteX3" fmla="*/ 74969 w 102820"/>
                  <a:gd name="connsiteY3" fmla="*/ 58599 h 93841"/>
                  <a:gd name="connsiteX4" fmla="*/ 90989 w 102820"/>
                  <a:gd name="connsiteY4" fmla="*/ 93842 h 93841"/>
                  <a:gd name="connsiteX5" fmla="*/ 56227 w 102820"/>
                  <a:gd name="connsiteY5" fmla="*/ 65377 h 93841"/>
                  <a:gd name="connsiteX6" fmla="*/ 27224 w 102820"/>
                  <a:gd name="connsiteY6" fmla="*/ 75386 h 93841"/>
                  <a:gd name="connsiteX7" fmla="*/ 33820 w 102820"/>
                  <a:gd name="connsiteY7" fmla="*/ 46400 h 93841"/>
                  <a:gd name="connsiteX8" fmla="*/ 0 w 102820"/>
                  <a:gd name="connsiteY8" fmla="*/ 16683 h 93841"/>
                  <a:gd name="connsiteX9" fmla="*/ 38532 w 102820"/>
                  <a:gd name="connsiteY9" fmla="*/ 27736 h 93841"/>
                  <a:gd name="connsiteX10" fmla="*/ 46594 w 102820"/>
                  <a:gd name="connsiteY10" fmla="*/ 0 h 9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820" h="93841">
                    <a:moveTo>
                      <a:pt x="46594" y="0"/>
                    </a:moveTo>
                    <a:lnTo>
                      <a:pt x="63975" y="35451"/>
                    </a:lnTo>
                    <a:lnTo>
                      <a:pt x="102821" y="47859"/>
                    </a:lnTo>
                    <a:lnTo>
                      <a:pt x="74969" y="58599"/>
                    </a:lnTo>
                    <a:lnTo>
                      <a:pt x="90989" y="93842"/>
                    </a:lnTo>
                    <a:lnTo>
                      <a:pt x="56227" y="65377"/>
                    </a:lnTo>
                    <a:lnTo>
                      <a:pt x="27224" y="75386"/>
                    </a:lnTo>
                    <a:lnTo>
                      <a:pt x="33820" y="46400"/>
                    </a:lnTo>
                    <a:lnTo>
                      <a:pt x="0" y="16683"/>
                    </a:lnTo>
                    <a:lnTo>
                      <a:pt x="38532" y="27736"/>
                    </a:lnTo>
                    <a:lnTo>
                      <a:pt x="465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</p:grpSp>
        <p:grpSp>
          <p:nvGrpSpPr>
            <p:cNvPr id="50" name="Graphic 9">
              <a:extLst>
                <a:ext uri="{FF2B5EF4-FFF2-40B4-BE49-F238E27FC236}">
                  <a16:creationId xmlns:a16="http://schemas.microsoft.com/office/drawing/2014/main" id="{6C15E5D9-0669-DD78-FC3F-D4F61A01CD76}"/>
                </a:ext>
              </a:extLst>
            </p:cNvPr>
            <p:cNvGrpSpPr/>
            <p:nvPr/>
          </p:nvGrpSpPr>
          <p:grpSpPr>
            <a:xfrm>
              <a:off x="10863918" y="211767"/>
              <a:ext cx="1114171" cy="739683"/>
              <a:chOff x="10863918" y="211767"/>
              <a:chExt cx="1114171" cy="739683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47A3607F-9B70-D712-3229-0DA86CA17D9A}"/>
                  </a:ext>
                </a:extLst>
              </p:cNvPr>
              <p:cNvSpPr/>
              <p:nvPr/>
            </p:nvSpPr>
            <p:spPr>
              <a:xfrm>
                <a:off x="10863918" y="211767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F286352C-3012-713B-712A-1034E1948F43}"/>
                  </a:ext>
                </a:extLst>
              </p:cNvPr>
              <p:cNvSpPr/>
              <p:nvPr/>
            </p:nvSpPr>
            <p:spPr>
              <a:xfrm>
                <a:off x="11142434" y="304254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20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2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1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2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1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20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6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9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70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70 w 557138"/>
                  <a:gd name="connsiteY101" fmla="*/ 77055 h 554710"/>
                  <a:gd name="connsiteX102" fmla="*/ 384270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8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8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8 h 554710"/>
                  <a:gd name="connsiteX113" fmla="*/ 477143 w 557138"/>
                  <a:gd name="connsiteY113" fmla="*/ 147958 h 554710"/>
                  <a:gd name="connsiteX114" fmla="*/ 495258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8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1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70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20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2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1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2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1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20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6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9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70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70" y="77055"/>
                    </a:lnTo>
                    <a:lnTo>
                      <a:pt x="384270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8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8" y="193002"/>
                    </a:lnTo>
                    <a:lnTo>
                      <a:pt x="472222" y="165266"/>
                    </a:lnTo>
                    <a:lnTo>
                      <a:pt x="448873" y="147958"/>
                    </a:lnTo>
                    <a:lnTo>
                      <a:pt x="477143" y="147958"/>
                    </a:lnTo>
                    <a:close/>
                    <a:moveTo>
                      <a:pt x="495258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8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1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70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 sz="1800"/>
              </a:p>
            </p:txBody>
          </p:sp>
        </p:grp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76DB6834-FD2E-BFE9-D961-29D0537A7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x-non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96FB18-1EF1-C5E2-FF09-45BBA491A8C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6001" y="2675943"/>
            <a:ext cx="10979999" cy="3252676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6415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364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Blu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E4D4774-7350-45EA-623F-B6B448F549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388974"/>
            <a:ext cx="10980000" cy="3764939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C04BCE-96EF-B837-CD59-601434E7B0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x-none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21D5C66-9D6E-B16B-60DE-EBB0CA8CB4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102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2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84CE0-F7FC-BA12-3EC4-D64009AB1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88726-077E-99E4-1675-089B1617D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CFE43-3DA7-38C0-EDF2-BEDA1CE83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A0F96-F798-98D6-14B8-DE51F7C35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B8766-E73E-1272-94B4-B85352ACD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23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2EBA2-3A7F-41A0-9D3E-4EC08A56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21D94-500E-5290-DF32-DD122BE73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6F12F-4E2E-585D-2FD0-C4EA18D29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4F91D-B70A-6521-650D-855F3ADC8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1EA69-4678-A8C0-9603-AEB9CF49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6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02862-95A0-B22F-0CEF-1BC62154C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D0E2C-BEA2-CE38-20F8-DD4988565D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65B009-CFB3-89A3-47D7-5BC94A86C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7E448-5FC3-F6E3-E2F6-97AF2FAE4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C14379-436A-EAE4-061F-273B3127C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0AF36-EB9F-C9C5-B23E-E30F2454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99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C506E-9C35-6DC1-EC81-E3C165146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EF221-D962-700C-B52E-C9D2DD987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40A3D-5209-8AD3-BC1F-FFD834F46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DAC411-74C0-78AA-8742-74ABEF693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726A5-3697-EBD6-861B-D9DF9616B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F5D127-5F3E-600C-378E-D0A4D91E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D2D68E-258A-27E0-0A28-D39F28D2A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828715-B6CB-C354-A24B-C963C06D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28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9FD44-B861-5603-6467-ABB5A5681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83B7E5-3E9A-5818-1B9F-CFCA2BF0C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2BDBD0-DCCD-4E34-4C78-3C27450AA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3EF338-1C00-CB47-D290-8B592D51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5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CF4CAA-CDD2-E09A-22A5-471358399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FD6D55-DA50-9AF6-C647-B036A038E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3D002-85E6-4A3D-EF09-991D1283E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758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BCA86-679E-E7BA-F1F2-A9362A67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942C4-0159-2D7A-037B-34CEA91C0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A45E5D-BA54-8C87-9BCE-84765D12C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3B174-83C8-BC23-9D24-F7D5A3024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1E6BF2-B4F7-6657-78F2-B2558AB8C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AC2B3E-4CC9-BA5A-055A-44FA8925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93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08663-46CC-8400-C738-7AE95811D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E6F831-1E96-77C3-8502-56CA5313D5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3D96F4-0481-D682-8367-4FD56A4CA8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A00A9-6B7C-904C-77BE-C3B96850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B33F4-BBEF-96FA-08CE-21924ED8C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B78A8-CB67-006B-6719-BE88345A9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BE39F2-8CD3-4482-1E13-11D459558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F0D19-DF4A-00D8-A57C-C0D3BE4F8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C0230-D057-36E7-7A36-0E69DA0A2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E5AB19-A988-40E5-BBFD-9F83FF0CBB66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2B353-430F-F520-D461-32E0DA713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A217C-E2C3-2044-962F-9AFF7FE52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E4AAAB-2121-4839-A54C-3BB55E8C3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40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5" r:id="rId15"/>
    <p:sldLayoutId id="214748366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4.xml"/><Relationship Id="rId1" Type="http://schemas.openxmlformats.org/officeDocument/2006/relationships/video" Target="https://www.youtube.com/embed/yd-hAaBxM0w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996E9BF-4B81-0F45-A97D-BCCB66C7D56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700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53006F2-9441-DD4C-B6DA-70E6C2426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897" y="2132858"/>
            <a:ext cx="8212821" cy="276631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lv-LV" sz="4400" dirty="0">
                <a:solidFill>
                  <a:schemeClr val="bg1"/>
                </a:solidFill>
                <a:latin typeface="+mj-lt"/>
              </a:rPr>
              <a:t>Latvijas Tehnoloģiskais centrs – atbalsts uzņēmējiem!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98322" y="293614"/>
            <a:ext cx="7552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0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Apvārsnis Eiropa: No idejas līdz ietekmei</a:t>
            </a:r>
            <a:endParaRPr lang="lv-LV" sz="3200" b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67608" y="5733257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https://een.ec.europa.eu</a:t>
            </a:r>
            <a:endParaRPr lang="lv-LV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https://een.lv</a:t>
            </a:r>
            <a:endParaRPr lang="lv-LV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</a:rPr>
              <a:t>https://techcenter.lv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560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0"/>
            <a:ext cx="12256316" cy="684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43805" y="4893126"/>
            <a:ext cx="4883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tx2"/>
                </a:solidFill>
              </a:rPr>
              <a:t>TEHNOLOĢIJU SADARBĪBAS PROFILS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285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70"/>
            <a:ext cx="12192000" cy="683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83889" y="4990637"/>
            <a:ext cx="46307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tx2"/>
                </a:solidFill>
              </a:rPr>
              <a:t>PĒTNIECĪBAS (PROJEKTU KONSORCIJS) SADARBĪBAS PROFILS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613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 noGrp="1"/>
          </p:cNvSpPr>
          <p:nvPr>
            <p:ph idx="1"/>
          </p:nvPr>
        </p:nvSpPr>
        <p:spPr>
          <a:xfrm>
            <a:off x="5927868" y="2929520"/>
            <a:ext cx="4043494" cy="267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lv-LV" b="1" dirty="0"/>
              <a:t>Ja esi mazs uzņēmums!!!</a:t>
            </a:r>
          </a:p>
          <a:p>
            <a:pPr marL="285750" indent="-285750"/>
            <a:r>
              <a:rPr lang="lv-LV" b="1" dirty="0"/>
              <a:t>Ja tev ir interesants produkts!!!</a:t>
            </a:r>
          </a:p>
          <a:p>
            <a:pPr marL="285750" indent="-285750"/>
            <a:r>
              <a:rPr lang="lv-LV" b="1" dirty="0"/>
              <a:t>Ja tev ir inovatīvs risinājums!!!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33769" cy="32747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29867" y="558103"/>
            <a:ext cx="51529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/>
              <a:t>PIESAKI SAVU DALĪBU BEZMAKSAS INOVĀCIJAS STENDĀ</a:t>
            </a:r>
            <a:r>
              <a:rPr lang="lv-LV" sz="3600" dirty="0"/>
              <a:t>:</a:t>
            </a:r>
          </a:p>
          <a:p>
            <a:pPr algn="ctr"/>
            <a:endParaRPr lang="en-US" dirty="0"/>
          </a:p>
        </p:txBody>
      </p:sp>
      <p:pic>
        <p:nvPicPr>
          <p:cNvPr id="1028" name="Picture 4" descr="RIGA COMM 2025 – Baltijas biznesa tehnoloģiju izstāde un ...">
            <a:extLst>
              <a:ext uri="{FF2B5EF4-FFF2-40B4-BE49-F238E27FC236}">
                <a16:creationId xmlns:a16="http://schemas.microsoft.com/office/drawing/2014/main" id="{44DFAAED-AF2D-B359-9651-A9FA7CB9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248547"/>
            <a:ext cx="3833769" cy="360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3ED974-FDAA-167C-0354-ACAA6834961C}"/>
              </a:ext>
            </a:extLst>
          </p:cNvPr>
          <p:cNvSpPr txBox="1"/>
          <p:nvPr/>
        </p:nvSpPr>
        <p:spPr>
          <a:xfrm>
            <a:off x="536895" y="5696125"/>
            <a:ext cx="2759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chemeClr val="bg1"/>
                </a:solidFill>
              </a:rPr>
              <a:t>9-10 OKTOBRIS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015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1752600" y="2857630"/>
            <a:ext cx="4629150" cy="1142740"/>
            <a:chOff x="6345842" y="2749602"/>
            <a:chExt cx="51169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345842" y="2749602"/>
              <a:ext cx="50968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lv-LV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Paldies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FBCEA83-A62C-2E54-A21C-83428C9B1C00}"/>
              </a:ext>
            </a:extLst>
          </p:cNvPr>
          <p:cNvSpPr txBox="1"/>
          <p:nvPr/>
        </p:nvSpPr>
        <p:spPr>
          <a:xfrm>
            <a:off x="3400151" y="3717026"/>
            <a:ext cx="28957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Agnese Kore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dirty="0">
                <a:solidFill>
                  <a:schemeClr val="bg1"/>
                </a:solidFill>
              </a:rPr>
              <a:t>+371 </a:t>
            </a:r>
            <a:r>
              <a:rPr lang="lv-LV" dirty="0">
                <a:solidFill>
                  <a:schemeClr val="bg1"/>
                </a:solidFill>
              </a:rPr>
              <a:t>29276547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lv-LV" dirty="0">
                <a:solidFill>
                  <a:schemeClr val="bg1"/>
                </a:solidFill>
              </a:rPr>
              <a:t>agnese.kore</a:t>
            </a:r>
            <a:r>
              <a:rPr lang="en-US" dirty="0">
                <a:solidFill>
                  <a:schemeClr val="bg1"/>
                </a:solidFill>
              </a:rPr>
              <a:t>@techcenter.lv</a:t>
            </a:r>
            <a:endParaRPr lang="lv-LV" dirty="0">
              <a:solidFill>
                <a:schemeClr val="bg1"/>
              </a:solidFill>
            </a:endParaRPr>
          </a:p>
          <a:p>
            <a:pPr algn="r"/>
            <a:r>
              <a:rPr lang="lv-LV" dirty="0">
                <a:solidFill>
                  <a:schemeClr val="bg1"/>
                </a:solidFill>
              </a:rPr>
              <a:t>www.techcenter.lv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2843B7-888C-9267-E6CB-20EA459FB4C6}"/>
              </a:ext>
            </a:extLst>
          </p:cNvPr>
          <p:cNvSpPr txBox="1"/>
          <p:nvPr/>
        </p:nvSpPr>
        <p:spPr>
          <a:xfrm>
            <a:off x="1696411" y="5570529"/>
            <a:ext cx="53220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https://www.linkedin.com/company/techcenter-lv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DBEABC-1B58-4046-BA21-23B03F635E43}"/>
              </a:ext>
            </a:extLst>
          </p:cNvPr>
          <p:cNvSpPr txBox="1"/>
          <p:nvPr/>
        </p:nvSpPr>
        <p:spPr>
          <a:xfrm>
            <a:off x="1696411" y="517672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https://www.facebook.com/lvtehcentrs</a:t>
            </a:r>
          </a:p>
        </p:txBody>
      </p:sp>
      <p:sp>
        <p:nvSpPr>
          <p:cNvPr id="5" name="Rectangle 4"/>
          <p:cNvSpPr/>
          <p:nvPr/>
        </p:nvSpPr>
        <p:spPr>
          <a:xfrm>
            <a:off x="1540970" y="199673"/>
            <a:ext cx="51156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lv-LV" b="1" i="1" dirty="0">
                <a:solidFill>
                  <a:prstClr val="white"/>
                </a:solidFill>
              </a:rPr>
              <a:t>Mēs neatsakam palīdzību nevienam uzņēmumam, kas darbojas Latvijā un grib ko sasniegt un attīstīt savā nozarē!!!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176120" y="910545"/>
            <a:ext cx="1469578" cy="1440160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" b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71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D071702-248D-4F3B-A10C-731C914D3549}"/>
              </a:ext>
            </a:extLst>
          </p:cNvPr>
          <p:cNvGrpSpPr/>
          <p:nvPr/>
        </p:nvGrpSpPr>
        <p:grpSpPr>
          <a:xfrm>
            <a:off x="4288384" y="3516056"/>
            <a:ext cx="1113452" cy="2491421"/>
            <a:chOff x="752129" y="4751668"/>
            <a:chExt cx="780084" cy="158789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60E625B-C276-44C9-AB5F-9E19D79D70A8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27" name="Rectangle 8">
                <a:extLst>
                  <a:ext uri="{FF2B5EF4-FFF2-40B4-BE49-F238E27FC236}">
                    <a16:creationId xmlns:a16="http://schemas.microsoft.com/office/drawing/2014/main" id="{C46334DF-B478-44E8-BDB0-3BDB6BBDB5D2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8">
                <a:extLst>
                  <a:ext uri="{FF2B5EF4-FFF2-40B4-BE49-F238E27FC236}">
                    <a16:creationId xmlns:a16="http://schemas.microsoft.com/office/drawing/2014/main" id="{EFBA6150-5245-4E79-B4BA-082A546BC3EC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8">
                <a:extLst>
                  <a:ext uri="{FF2B5EF4-FFF2-40B4-BE49-F238E27FC236}">
                    <a16:creationId xmlns:a16="http://schemas.microsoft.com/office/drawing/2014/main" id="{F0B3FDDD-AA0F-47AC-B743-4850BAF69AB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8">
                <a:extLst>
                  <a:ext uri="{FF2B5EF4-FFF2-40B4-BE49-F238E27FC236}">
                    <a16:creationId xmlns:a16="http://schemas.microsoft.com/office/drawing/2014/main" id="{86C217C8-1632-4093-A8CC-C862C47C002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8">
                <a:extLst>
                  <a:ext uri="{FF2B5EF4-FFF2-40B4-BE49-F238E27FC236}">
                    <a16:creationId xmlns:a16="http://schemas.microsoft.com/office/drawing/2014/main" id="{0D581756-B2FC-4A6E-811F-FE9A9A8439F3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389857A-DE60-4C24-BEB1-E1DCA8FCE204}"/>
                </a:ext>
              </a:extLst>
            </p:cNvPr>
            <p:cNvGrpSpPr/>
            <p:nvPr/>
          </p:nvGrpSpPr>
          <p:grpSpPr>
            <a:xfrm>
              <a:off x="752129" y="4751668"/>
              <a:ext cx="777946" cy="874750"/>
              <a:chOff x="5796136" y="1372502"/>
              <a:chExt cx="2284244" cy="3424647"/>
            </a:xfrm>
          </p:grpSpPr>
          <p:sp>
            <p:nvSpPr>
              <p:cNvPr id="21" name="Rectangle 2">
                <a:extLst>
                  <a:ext uri="{FF2B5EF4-FFF2-40B4-BE49-F238E27FC236}">
                    <a16:creationId xmlns:a16="http://schemas.microsoft.com/office/drawing/2014/main" id="{9C1F9DDD-8189-4A2A-9468-BE34132E627C}"/>
                  </a:ext>
                </a:extLst>
              </p:cNvPr>
              <p:cNvSpPr/>
              <p:nvPr/>
            </p:nvSpPr>
            <p:spPr>
              <a:xfrm>
                <a:off x="5796136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2">
                <a:extLst>
                  <a:ext uri="{FF2B5EF4-FFF2-40B4-BE49-F238E27FC236}">
                    <a16:creationId xmlns:a16="http://schemas.microsoft.com/office/drawing/2014/main" id="{2B42F16C-BE61-4178-BB43-ED9C9E7FCAAC}"/>
                  </a:ext>
                </a:extLst>
              </p:cNvPr>
              <p:cNvSpPr/>
              <p:nvPr/>
            </p:nvSpPr>
            <p:spPr>
              <a:xfrm>
                <a:off x="6367197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ectangle 2">
                <a:extLst>
                  <a:ext uri="{FF2B5EF4-FFF2-40B4-BE49-F238E27FC236}">
                    <a16:creationId xmlns:a16="http://schemas.microsoft.com/office/drawing/2014/main" id="{3EEEB5C7-9333-4F02-9955-31596406990C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">
                <a:extLst>
                  <a:ext uri="{FF2B5EF4-FFF2-40B4-BE49-F238E27FC236}">
                    <a16:creationId xmlns:a16="http://schemas.microsoft.com/office/drawing/2014/main" id="{71EE9DB4-E449-4811-AB0B-F480E076712E}"/>
                  </a:ext>
                </a:extLst>
              </p:cNvPr>
              <p:cNvSpPr/>
              <p:nvPr/>
            </p:nvSpPr>
            <p:spPr>
              <a:xfrm>
                <a:off x="7509319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2" name="그룹 7">
            <a:extLst>
              <a:ext uri="{FF2B5EF4-FFF2-40B4-BE49-F238E27FC236}">
                <a16:creationId xmlns:a16="http://schemas.microsoft.com/office/drawing/2014/main" id="{ED920C50-2680-4CB7-8F4F-F7F10D5DEAC8}"/>
              </a:ext>
            </a:extLst>
          </p:cNvPr>
          <p:cNvGrpSpPr/>
          <p:nvPr/>
        </p:nvGrpSpPr>
        <p:grpSpPr>
          <a:xfrm>
            <a:off x="4289265" y="2635133"/>
            <a:ext cx="1105865" cy="1024946"/>
            <a:chOff x="3687015" y="2635131"/>
            <a:chExt cx="1474486" cy="1024946"/>
          </a:xfrm>
        </p:grpSpPr>
        <p:sp>
          <p:nvSpPr>
            <p:cNvPr id="33" name="Freeform 64">
              <a:extLst>
                <a:ext uri="{FF2B5EF4-FFF2-40B4-BE49-F238E27FC236}">
                  <a16:creationId xmlns:a16="http://schemas.microsoft.com/office/drawing/2014/main" id="{F69012EB-3D67-4B8A-B0A1-4CB6D5EA97B7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Freeform 65">
              <a:extLst>
                <a:ext uri="{FF2B5EF4-FFF2-40B4-BE49-F238E27FC236}">
                  <a16:creationId xmlns:a16="http://schemas.microsoft.com/office/drawing/2014/main" id="{B7F320B4-9999-4783-9942-ECDBCF447703}"/>
                </a:ext>
              </a:extLst>
            </p:cNvPr>
            <p:cNvSpPr/>
            <p:nvPr/>
          </p:nvSpPr>
          <p:spPr>
            <a:xfrm>
              <a:off x="3687015" y="3037007"/>
              <a:ext cx="518563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40CB7CD6-6890-426E-90E6-F549246AE951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30000"/>
                  </a:schemeClr>
                </a:gs>
                <a:gs pos="64000">
                  <a:schemeClr val="accent2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7B49EDF7-DB13-44A9-A0C5-3334FC70B7D6}"/>
                </a:ext>
              </a:extLst>
            </p:cNvPr>
            <p:cNvSpPr/>
            <p:nvPr/>
          </p:nvSpPr>
          <p:spPr>
            <a:xfrm>
              <a:off x="3712363" y="2635131"/>
              <a:ext cx="1449138" cy="1024946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gradFill>
              <a:gsLst>
                <a:gs pos="63000">
                  <a:schemeClr val="accent1"/>
                </a:gs>
                <a:gs pos="29000">
                  <a:schemeClr val="accent1">
                    <a:lumMod val="50000"/>
                  </a:schemeClr>
                </a:gs>
                <a:gs pos="0">
                  <a:schemeClr val="accent1">
                    <a:lumMod val="30000"/>
                  </a:schemeClr>
                </a:gs>
                <a:gs pos="100000">
                  <a:schemeClr val="accent1"/>
                </a:gs>
              </a:gsLst>
              <a:lin ang="3600000" scaled="0"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A2B6865-A6BB-478F-9E23-FC6E5E0849FA}"/>
              </a:ext>
            </a:extLst>
          </p:cNvPr>
          <p:cNvGrpSpPr/>
          <p:nvPr/>
        </p:nvGrpSpPr>
        <p:grpSpPr>
          <a:xfrm>
            <a:off x="3517821" y="3"/>
            <a:ext cx="1327286" cy="2866407"/>
            <a:chOff x="1950887" y="-1"/>
            <a:chExt cx="1414279" cy="2866407"/>
          </a:xfrm>
          <a:gradFill>
            <a:gsLst>
              <a:gs pos="0">
                <a:srgbClr val="92D050">
                  <a:lumMod val="30000"/>
                </a:srgbClr>
              </a:gs>
              <a:gs pos="65000">
                <a:srgbClr val="92D050"/>
              </a:gs>
              <a:gs pos="100000">
                <a:srgbClr val="92D050"/>
              </a:gs>
            </a:gsLst>
            <a:lin ang="14400000" scaled="0"/>
          </a:gradFill>
        </p:grpSpPr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3E0958E6-65DF-407A-A07A-318A8119280E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1E90DB7D-E246-42CE-9CBA-A4CD7D675C12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30000"/>
                  </a:schemeClr>
                </a:gs>
                <a:gs pos="65000">
                  <a:schemeClr val="accent2"/>
                </a:gs>
                <a:gs pos="100000">
                  <a:schemeClr val="accent2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6177DBE-29BC-47FD-BAB4-9903422CC441}"/>
              </a:ext>
            </a:extLst>
          </p:cNvPr>
          <p:cNvGrpSpPr/>
          <p:nvPr/>
        </p:nvGrpSpPr>
        <p:grpSpPr>
          <a:xfrm flipH="1">
            <a:off x="4790779" y="5"/>
            <a:ext cx="2676824" cy="2926378"/>
            <a:chOff x="539552" y="-1"/>
            <a:chExt cx="2852268" cy="2926378"/>
          </a:xfrm>
        </p:grpSpPr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F8133C9B-81FB-4198-B824-EC4C53F84C56}"/>
                </a:ext>
              </a:extLst>
            </p:cNvPr>
            <p:cNvSpPr/>
            <p:nvPr/>
          </p:nvSpPr>
          <p:spPr>
            <a:xfrm>
              <a:off x="539552" y="-1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59">
              <a:extLst>
                <a:ext uri="{FF2B5EF4-FFF2-40B4-BE49-F238E27FC236}">
                  <a16:creationId xmlns:a16="http://schemas.microsoft.com/office/drawing/2014/main" id="{6D4EC9F5-CF6E-462D-942F-0D42B42AD164}"/>
                </a:ext>
              </a:extLst>
            </p:cNvPr>
            <p:cNvSpPr/>
            <p:nvPr/>
          </p:nvSpPr>
          <p:spPr>
            <a:xfrm>
              <a:off x="554751" y="1168505"/>
              <a:ext cx="2837069" cy="1757872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168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DDA6273-2C76-4A28-98EF-45690346127B}"/>
              </a:ext>
            </a:extLst>
          </p:cNvPr>
          <p:cNvGrpSpPr/>
          <p:nvPr/>
        </p:nvGrpSpPr>
        <p:grpSpPr>
          <a:xfrm flipH="1">
            <a:off x="4736143" y="0"/>
            <a:ext cx="1423178" cy="2903518"/>
            <a:chOff x="1952359" y="-1"/>
            <a:chExt cx="1516456" cy="2903518"/>
          </a:xfrm>
          <a:gradFill>
            <a:gsLst>
              <a:gs pos="0">
                <a:schemeClr val="accent5">
                  <a:lumMod val="30000"/>
                </a:schemeClr>
              </a:gs>
              <a:gs pos="65000">
                <a:schemeClr val="accent5"/>
              </a:gs>
              <a:gs pos="100000">
                <a:schemeClr val="accent5"/>
              </a:gs>
            </a:gsLst>
            <a:lin ang="14400000" scaled="0"/>
          </a:gradFill>
        </p:grpSpPr>
        <p:sp>
          <p:nvSpPr>
            <p:cNvPr id="44" name="Rectangle 24">
              <a:extLst>
                <a:ext uri="{FF2B5EF4-FFF2-40B4-BE49-F238E27FC236}">
                  <a16:creationId xmlns:a16="http://schemas.microsoft.com/office/drawing/2014/main" id="{D912E081-252B-44B9-9ADA-2FF3C634C8D2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62">
              <a:extLst>
                <a:ext uri="{FF2B5EF4-FFF2-40B4-BE49-F238E27FC236}">
                  <a16:creationId xmlns:a16="http://schemas.microsoft.com/office/drawing/2014/main" id="{DD633676-FCBE-4271-80C6-7CF582928C03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16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41A825B-137B-4115-B9DF-D2B2018AD776}"/>
              </a:ext>
            </a:extLst>
          </p:cNvPr>
          <p:cNvGrpSpPr/>
          <p:nvPr/>
        </p:nvGrpSpPr>
        <p:grpSpPr>
          <a:xfrm>
            <a:off x="2202657" y="2812"/>
            <a:ext cx="2452838" cy="2812523"/>
            <a:chOff x="549524" y="2804"/>
            <a:chExt cx="2613602" cy="2812523"/>
          </a:xfrm>
        </p:grpSpPr>
        <p:sp>
          <p:nvSpPr>
            <p:cNvPr id="47" name="Rectangle 23">
              <a:extLst>
                <a:ext uri="{FF2B5EF4-FFF2-40B4-BE49-F238E27FC236}">
                  <a16:creationId xmlns:a16="http://schemas.microsoft.com/office/drawing/2014/main" id="{264A6680-D085-476A-8BFA-FBC6F1EC908D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8" name="Freeform 30">
              <a:extLst>
                <a:ext uri="{FF2B5EF4-FFF2-40B4-BE49-F238E27FC236}">
                  <a16:creationId xmlns:a16="http://schemas.microsoft.com/office/drawing/2014/main" id="{D869972D-68EE-4852-AAF5-6B1BC6D5FEC8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65000">
                  <a:schemeClr val="accent1"/>
                </a:gs>
                <a:gs pos="100000">
                  <a:schemeClr val="accent1"/>
                </a:gs>
              </a:gsLst>
              <a:lin ang="150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FAE5130-E3E2-487A-AD07-102D138D9DFE}"/>
              </a:ext>
            </a:extLst>
          </p:cNvPr>
          <p:cNvSpPr txBox="1"/>
          <p:nvPr/>
        </p:nvSpPr>
        <p:spPr>
          <a:xfrm>
            <a:off x="1905145" y="5473006"/>
            <a:ext cx="2726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altLang="ko-KR" sz="2800" b="1" dirty="0">
                <a:solidFill>
                  <a:srgbClr val="002060"/>
                </a:solidFill>
                <a:latin typeface="Gigi" panose="04040504061007020D02" pitchFamily="82" charset="0"/>
                <a:cs typeface="Arial" pitchFamily="34" charset="0"/>
              </a:rPr>
              <a:t>Latvijas Tehnoloģiskais centrs</a:t>
            </a:r>
            <a:endParaRPr lang="ko-KR" altLang="en-US" sz="2800" b="1" dirty="0">
              <a:solidFill>
                <a:srgbClr val="002060"/>
              </a:solidFill>
              <a:latin typeface="Gigi" panose="04040504061007020D02" pitchFamily="82" charset="0"/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2408EAE-F838-4464-A650-3F5F98911085}"/>
              </a:ext>
            </a:extLst>
          </p:cNvPr>
          <p:cNvGrpSpPr/>
          <p:nvPr/>
        </p:nvGrpSpPr>
        <p:grpSpPr>
          <a:xfrm>
            <a:off x="3583198" y="416395"/>
            <a:ext cx="1268505" cy="830997"/>
            <a:chOff x="2352132" y="4283314"/>
            <a:chExt cx="3093320" cy="83099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621257A-B477-48ED-8AC0-E12018F3B28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3BD0936-A212-4523-BAFB-C3F1BD7CB93D}"/>
                </a:ext>
              </a:extLst>
            </p:cNvPr>
            <p:cNvSpPr txBox="1"/>
            <p:nvPr/>
          </p:nvSpPr>
          <p:spPr>
            <a:xfrm>
              <a:off x="2352132" y="4283314"/>
              <a:ext cx="3093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600" b="1" dirty="0">
                  <a:solidFill>
                    <a:schemeClr val="bg1"/>
                  </a:solidFill>
                  <a:cs typeface="Arial" pitchFamily="34" charset="0"/>
                </a:rPr>
                <a:t>Fizikālās Enerģētikas institūts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3F8C8DE-EE24-42CD-9F3E-27CCB7E7C57C}"/>
              </a:ext>
            </a:extLst>
          </p:cNvPr>
          <p:cNvGrpSpPr/>
          <p:nvPr/>
        </p:nvGrpSpPr>
        <p:grpSpPr>
          <a:xfrm>
            <a:off x="4968263" y="567023"/>
            <a:ext cx="1030931" cy="615553"/>
            <a:chOff x="2551705" y="4283314"/>
            <a:chExt cx="2357003" cy="61555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9938582-6066-4FB3-A6FD-95D09925F0D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5D90683-4D34-4F11-A88D-49D70448181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600" b="1" dirty="0">
                  <a:solidFill>
                    <a:schemeClr val="bg1"/>
                  </a:solidFill>
                  <a:cs typeface="Arial" pitchFamily="34" charset="0"/>
                </a:rPr>
                <a:t>Rīgas dome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5E81932-C351-4180-8D19-B7754C0519E8}"/>
              </a:ext>
            </a:extLst>
          </p:cNvPr>
          <p:cNvGrpSpPr/>
          <p:nvPr/>
        </p:nvGrpSpPr>
        <p:grpSpPr>
          <a:xfrm>
            <a:off x="6189922" y="464026"/>
            <a:ext cx="1379977" cy="1077218"/>
            <a:chOff x="2551703" y="4283314"/>
            <a:chExt cx="2879894" cy="107721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180C342-B301-4EEE-B153-BE21BFA7BB5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7D19023-5424-45CF-B73E-AF9650D97181}"/>
                </a:ext>
              </a:extLst>
            </p:cNvPr>
            <p:cNvSpPr txBox="1"/>
            <p:nvPr/>
          </p:nvSpPr>
          <p:spPr>
            <a:xfrm>
              <a:off x="2551703" y="4283314"/>
              <a:ext cx="28798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600" b="1" dirty="0">
                  <a:solidFill>
                    <a:schemeClr val="bg1"/>
                  </a:solidFill>
                  <a:cs typeface="Arial" pitchFamily="34" charset="0"/>
                </a:rPr>
                <a:t>Latvijas Nacionālā Kvalitātes biedrība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B0C4635-1DC0-4B74-8ED1-5FB7E9D257A6}"/>
              </a:ext>
            </a:extLst>
          </p:cNvPr>
          <p:cNvGrpSpPr/>
          <p:nvPr/>
        </p:nvGrpSpPr>
        <p:grpSpPr>
          <a:xfrm>
            <a:off x="5352186" y="3328156"/>
            <a:ext cx="5064294" cy="923330"/>
            <a:chOff x="2761810" y="4283314"/>
            <a:chExt cx="1645388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E85F8E0-7E90-47D1-9CF9-E6FAE7180DC0}"/>
                </a:ext>
              </a:extLst>
            </p:cNvPr>
            <p:cNvSpPr txBox="1"/>
            <p:nvPr/>
          </p:nvSpPr>
          <p:spPr>
            <a:xfrm>
              <a:off x="2850617" y="4560313"/>
              <a:ext cx="1416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endParaRPr lang="lv-LV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451DF4A-5AB4-4190-8972-074B046E5A98}"/>
                </a:ext>
              </a:extLst>
            </p:cNvPr>
            <p:cNvSpPr txBox="1"/>
            <p:nvPr/>
          </p:nvSpPr>
          <p:spPr>
            <a:xfrm>
              <a:off x="2761810" y="4283314"/>
              <a:ext cx="16453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400" b="1" cap="all" dirty="0">
                  <a:solidFill>
                    <a:srgbClr val="002060"/>
                  </a:solidFill>
                  <a:cs typeface="Arial" pitchFamily="34" charset="0"/>
                </a:rPr>
                <a:t>Pirmā tehnoloģiski orientēta biznesa atbalsta struktūra Latvijā</a:t>
              </a:r>
            </a:p>
          </p:txBody>
        </p:sp>
      </p:grpSp>
      <p:sp>
        <p:nvSpPr>
          <p:cNvPr id="71" name="Freeform 92">
            <a:extLst>
              <a:ext uri="{FF2B5EF4-FFF2-40B4-BE49-F238E27FC236}">
                <a16:creationId xmlns:a16="http://schemas.microsoft.com/office/drawing/2014/main" id="{636A8BE7-0862-45A1-847C-B84486F1C2FD}"/>
              </a:ext>
            </a:extLst>
          </p:cNvPr>
          <p:cNvSpPr/>
          <p:nvPr/>
        </p:nvSpPr>
        <p:spPr>
          <a:xfrm>
            <a:off x="4353787" y="5988370"/>
            <a:ext cx="497084" cy="305525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3FEF8C6-52F6-4793-A1AD-CF8CE48FD0A6}"/>
              </a:ext>
            </a:extLst>
          </p:cNvPr>
          <p:cNvGrpSpPr/>
          <p:nvPr/>
        </p:nvGrpSpPr>
        <p:grpSpPr>
          <a:xfrm>
            <a:off x="2269273" y="522881"/>
            <a:ext cx="1248549" cy="830997"/>
            <a:chOff x="2248029" y="4283314"/>
            <a:chExt cx="2660679" cy="83099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D34A2E4-DA33-4237-BE8D-C99D9C0B82F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5560DEB-4633-4EF3-A214-B189731168A5}"/>
                </a:ext>
              </a:extLst>
            </p:cNvPr>
            <p:cNvSpPr txBox="1"/>
            <p:nvPr/>
          </p:nvSpPr>
          <p:spPr>
            <a:xfrm>
              <a:off x="2248029" y="4283314"/>
              <a:ext cx="26406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600" b="1" dirty="0">
                  <a:solidFill>
                    <a:schemeClr val="bg1"/>
                  </a:solidFill>
                  <a:cs typeface="Arial" pitchFamily="34" charset="0"/>
                </a:rPr>
                <a:t>Latvijas Zinātņu akadēmija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5881545" y="3516056"/>
            <a:ext cx="46069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dirty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1" dirty="0"/>
              <a:t>Veicināt sadarbību starp industriju un augstākās izglītības un pētniecības institūcijām;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1" dirty="0"/>
              <a:t>Veicināt MVU uzņēmumu izaugsmi un uz augstām tehnoloģijām balstītas produkcijas ražošanu;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1" dirty="0"/>
              <a:t>Veicināt starptautisko sadarbību zinātnes, ekonomikas un konkurētspējīgas produkcijas ražošanas sfērā;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1" dirty="0"/>
              <a:t>Veicināt inovācijai atvērtas sabiedrības veidošanos Latvijā.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249" y="305221"/>
            <a:ext cx="2540864" cy="25003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28563" y="1577974"/>
            <a:ext cx="2593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solidFill>
                  <a:schemeClr val="bg1"/>
                </a:solidFill>
              </a:rPr>
              <a:t>1993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800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93444" y="338562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lv-LV" dirty="0">
                <a:solidFill>
                  <a:srgbClr val="002060"/>
                </a:solidFill>
              </a:rPr>
              <a:t>Galvenās aktivitātes</a:t>
            </a:r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404F84-8E66-498C-9BBB-5E33BCFEACB6}"/>
              </a:ext>
            </a:extLst>
          </p:cNvPr>
          <p:cNvGrpSpPr/>
          <p:nvPr/>
        </p:nvGrpSpPr>
        <p:grpSpPr>
          <a:xfrm>
            <a:off x="8393872" y="2110836"/>
            <a:ext cx="1790496" cy="1477328"/>
            <a:chOff x="3017859" y="4283314"/>
            <a:chExt cx="1890849" cy="147732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6947ABC-26FA-448C-B29D-140F5118D41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Inovāciju stendi: Riga Food, TechIndustry, Riga Comm, Game Wave</a:t>
              </a:r>
            </a:p>
            <a:p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Kontaktbiržas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(visi formāti)</a:t>
              </a:r>
            </a:p>
            <a:p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Teh-tūrisms.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0BB54F-16BD-4A3E-832A-C2A4A0DB06C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400" b="1" dirty="0">
                  <a:solidFill>
                    <a:schemeClr val="accent4"/>
                  </a:solidFill>
                  <a:cs typeface="Arial" pitchFamily="34" charset="0"/>
                </a:rPr>
                <a:t>PASĀKUMI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76FF07-79FF-4FB7-B704-51306328ED4C}"/>
              </a:ext>
            </a:extLst>
          </p:cNvPr>
          <p:cNvGrpSpPr/>
          <p:nvPr/>
        </p:nvGrpSpPr>
        <p:grpSpPr>
          <a:xfrm>
            <a:off x="2175465" y="4371652"/>
            <a:ext cx="1790496" cy="1477328"/>
            <a:chOff x="3017859" y="4283314"/>
            <a:chExt cx="1890849" cy="14773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EDE970-E74D-4F9F-8285-CD91A354EAE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MVU apmācības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, 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politikas veidošana&amp;ieteikumi, tehnoloģiju pārnese, pētniecības rezultātu komercializācija.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A91EAB-5676-430F-B89D-922B9B3C817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400" b="1" dirty="0">
                  <a:solidFill>
                    <a:schemeClr val="accent2"/>
                  </a:solidFill>
                  <a:cs typeface="Arial" pitchFamily="34" charset="0"/>
                </a:rPr>
                <a:t>INOVĀCIJA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711D42D-F297-4B06-B5C7-AD050B276002}"/>
              </a:ext>
            </a:extLst>
          </p:cNvPr>
          <p:cNvGrpSpPr/>
          <p:nvPr/>
        </p:nvGrpSpPr>
        <p:grpSpPr>
          <a:xfrm>
            <a:off x="2175465" y="2198258"/>
            <a:ext cx="1790496" cy="1107996"/>
            <a:chOff x="3017859" y="4283314"/>
            <a:chExt cx="189084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75539F-FA9D-403E-A738-0D0479FFCC8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Interreg, Framework, (Horizon Europe, SMP), Erasmus. 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Īndividuālie projekti.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E6B3D5-D04A-4362-B8A8-ACF6AF6052E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400" b="1" dirty="0">
                  <a:solidFill>
                    <a:schemeClr val="accent1"/>
                  </a:solidFill>
                  <a:cs typeface="Arial" pitchFamily="34" charset="0"/>
                </a:rPr>
                <a:t>PROJEKTI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91EB74-FA28-48DC-AC28-70F241B686EE}"/>
              </a:ext>
            </a:extLst>
          </p:cNvPr>
          <p:cNvGrpSpPr/>
          <p:nvPr/>
        </p:nvGrpSpPr>
        <p:grpSpPr>
          <a:xfrm>
            <a:off x="8405474" y="4371652"/>
            <a:ext cx="1790496" cy="1292662"/>
            <a:chOff x="3017859" y="4283314"/>
            <a:chExt cx="1890849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7F8494-DF50-4A82-BE56-90844D3675E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Digitālo prototipu tīkls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-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tehnikas laik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 iegāde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ar operatoriem MVU darba vietās. Starptautiskā sadarbība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034917-68E4-494B-97F8-6591C74A180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PROTOTIPĒŠANA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D50744-1823-478F-B34B-1271B253FA3C}"/>
              </a:ext>
            </a:extLst>
          </p:cNvPr>
          <p:cNvGrpSpPr/>
          <p:nvPr/>
        </p:nvGrpSpPr>
        <p:grpSpPr>
          <a:xfrm>
            <a:off x="4455509" y="1513069"/>
            <a:ext cx="3280982" cy="4381817"/>
            <a:chOff x="3923928" y="1671918"/>
            <a:chExt cx="4540696" cy="4548142"/>
          </a:xfrm>
        </p:grpSpPr>
        <p:sp>
          <p:nvSpPr>
            <p:cNvPr id="16" name="Bent Arrow 16">
              <a:extLst>
                <a:ext uri="{FF2B5EF4-FFF2-40B4-BE49-F238E27FC236}">
                  <a16:creationId xmlns:a16="http://schemas.microsoft.com/office/drawing/2014/main" id="{A450B536-A7BF-48A3-A512-084F3776853C}"/>
                </a:ext>
              </a:extLst>
            </p:cNvPr>
            <p:cNvSpPr/>
            <p:nvPr/>
          </p:nvSpPr>
          <p:spPr>
            <a:xfrm>
              <a:off x="4210062" y="16719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Bent Arrow 17">
              <a:extLst>
                <a:ext uri="{FF2B5EF4-FFF2-40B4-BE49-F238E27FC236}">
                  <a16:creationId xmlns:a16="http://schemas.microsoft.com/office/drawing/2014/main" id="{5B61C671-C3CC-4C33-9DE9-09B5C5772CD7}"/>
                </a:ext>
              </a:extLst>
            </p:cNvPr>
            <p:cNvSpPr/>
            <p:nvPr/>
          </p:nvSpPr>
          <p:spPr>
            <a:xfrm rot="5400000">
              <a:off x="6399938" y="20645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Bent Arrow 18">
              <a:extLst>
                <a:ext uri="{FF2B5EF4-FFF2-40B4-BE49-F238E27FC236}">
                  <a16:creationId xmlns:a16="http://schemas.microsoft.com/office/drawing/2014/main" id="{363BEB6C-F8B5-422C-9939-6AD42CBA1D62}"/>
                </a:ext>
              </a:extLst>
            </p:cNvPr>
            <p:cNvSpPr/>
            <p:nvPr/>
          </p:nvSpPr>
          <p:spPr>
            <a:xfrm rot="10800000">
              <a:off x="6022700" y="4237063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Bent Arrow 19">
              <a:extLst>
                <a:ext uri="{FF2B5EF4-FFF2-40B4-BE49-F238E27FC236}">
                  <a16:creationId xmlns:a16="http://schemas.microsoft.com/office/drawing/2014/main" id="{74E8D72D-DB74-4D44-B906-3FF7A39E7614}"/>
                </a:ext>
              </a:extLst>
            </p:cNvPr>
            <p:cNvSpPr/>
            <p:nvPr/>
          </p:nvSpPr>
          <p:spPr>
            <a:xfrm rot="16200000">
              <a:off x="3842239" y="3851597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DCBBC37-FD3E-4AF7-A0CB-0A88F856E900}"/>
              </a:ext>
            </a:extLst>
          </p:cNvPr>
          <p:cNvSpPr txBox="1"/>
          <p:nvPr/>
        </p:nvSpPr>
        <p:spPr>
          <a:xfrm>
            <a:off x="4620311" y="2695612"/>
            <a:ext cx="61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8576F1-72D1-44F3-A54D-0549E9EBA084}"/>
              </a:ext>
            </a:extLst>
          </p:cNvPr>
          <p:cNvSpPr txBox="1"/>
          <p:nvPr/>
        </p:nvSpPr>
        <p:spPr>
          <a:xfrm>
            <a:off x="6324286" y="1805606"/>
            <a:ext cx="61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299582-EA73-4C80-9D32-507ACAD7D7CD}"/>
              </a:ext>
            </a:extLst>
          </p:cNvPr>
          <p:cNvSpPr txBox="1"/>
          <p:nvPr/>
        </p:nvSpPr>
        <p:spPr>
          <a:xfrm>
            <a:off x="5291291" y="4906142"/>
            <a:ext cx="61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I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0C352C-9232-47FD-A976-2A0020046FD1}"/>
              </a:ext>
            </a:extLst>
          </p:cNvPr>
          <p:cNvSpPr txBox="1"/>
          <p:nvPr/>
        </p:nvSpPr>
        <p:spPr>
          <a:xfrm>
            <a:off x="6954071" y="4003946"/>
            <a:ext cx="61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D72A7E1D-4FC0-4CCA-8AD8-A1D47FD7AD7D}"/>
              </a:ext>
            </a:extLst>
          </p:cNvPr>
          <p:cNvSpPr/>
          <p:nvPr/>
        </p:nvSpPr>
        <p:spPr>
          <a:xfrm>
            <a:off x="5037044" y="2027410"/>
            <a:ext cx="103944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altLang="ko-KR" sz="1200" b="1" dirty="0">
                <a:solidFill>
                  <a:schemeClr val="bg1"/>
                </a:solidFill>
              </a:rPr>
              <a:t>PROJEKTI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75E9C516-42CA-4DEE-8E3E-20CEF91135C1}"/>
              </a:ext>
            </a:extLst>
          </p:cNvPr>
          <p:cNvSpPr/>
          <p:nvPr/>
        </p:nvSpPr>
        <p:spPr>
          <a:xfrm>
            <a:off x="6220871" y="5127946"/>
            <a:ext cx="1302065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altLang="ko-KR" sz="1200" b="1" dirty="0">
                <a:solidFill>
                  <a:schemeClr val="bg1"/>
                </a:solidFill>
              </a:rPr>
              <a:t>PROTOTIPĒŠANA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DE0F1AC6-CAAE-48A3-95FD-8A95F0553B9A}"/>
              </a:ext>
            </a:extLst>
          </p:cNvPr>
          <p:cNvSpPr/>
          <p:nvPr/>
        </p:nvSpPr>
        <p:spPr>
          <a:xfrm rot="5400000">
            <a:off x="6570785" y="2981906"/>
            <a:ext cx="1385922" cy="198214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altLang="ko-KR" sz="1200" b="1" dirty="0">
                <a:solidFill>
                  <a:schemeClr val="bg1"/>
                </a:solidFill>
              </a:rPr>
              <a:t>PASĀKUMI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440B72BD-D00A-42EA-B70E-1F31E866E768}"/>
              </a:ext>
            </a:extLst>
          </p:cNvPr>
          <p:cNvSpPr/>
          <p:nvPr/>
        </p:nvSpPr>
        <p:spPr>
          <a:xfrm rot="5400000">
            <a:off x="4038472" y="4532706"/>
            <a:ext cx="1783028" cy="198214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altLang="ko-KR" sz="1200" b="1" dirty="0">
                <a:solidFill>
                  <a:schemeClr val="bg1"/>
                </a:solidFill>
              </a:rPr>
              <a:t>INOVĀCIJA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7199E2-3623-47C6-8C48-5183B9096961}"/>
              </a:ext>
            </a:extLst>
          </p:cNvPr>
          <p:cNvGrpSpPr/>
          <p:nvPr/>
        </p:nvGrpSpPr>
        <p:grpSpPr>
          <a:xfrm>
            <a:off x="5299444" y="2622076"/>
            <a:ext cx="1633197" cy="2179560"/>
            <a:chOff x="5058700" y="2797181"/>
            <a:chExt cx="2308261" cy="231034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9A08054-8974-4490-A1F3-FD6509241D74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31" name="Right Triangle 30">
                <a:extLst>
                  <a:ext uri="{FF2B5EF4-FFF2-40B4-BE49-F238E27FC236}">
                    <a16:creationId xmlns:a16="http://schemas.microsoft.com/office/drawing/2014/main" id="{D5CBB0EF-F033-4150-82E6-DD78D6B8D97E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ight Triangle 31">
                <a:extLst>
                  <a:ext uri="{FF2B5EF4-FFF2-40B4-BE49-F238E27FC236}">
                    <a16:creationId xmlns:a16="http://schemas.microsoft.com/office/drawing/2014/main" id="{B2820546-D1C7-44C9-A490-DD63B9719864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ight Triangle 32">
                <a:extLst>
                  <a:ext uri="{FF2B5EF4-FFF2-40B4-BE49-F238E27FC236}">
                    <a16:creationId xmlns:a16="http://schemas.microsoft.com/office/drawing/2014/main" id="{7E445539-80D5-4DA7-9744-F7EAB2BB905F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34" name="Right Triangle 33">
                <a:extLst>
                  <a:ext uri="{FF2B5EF4-FFF2-40B4-BE49-F238E27FC236}">
                    <a16:creationId xmlns:a16="http://schemas.microsoft.com/office/drawing/2014/main" id="{4FD4728C-5B0F-4969-B7CF-4448AF6F735D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" name="Rounded Rectangle 30">
              <a:extLst>
                <a:ext uri="{FF2B5EF4-FFF2-40B4-BE49-F238E27FC236}">
                  <a16:creationId xmlns:a16="http://schemas.microsoft.com/office/drawing/2014/main" id="{467687CD-B34A-4D2A-BF24-16C99133A7B3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3084047-5905-4735-975A-14360A11CDF8}"/>
              </a:ext>
            </a:extLst>
          </p:cNvPr>
          <p:cNvSpPr txBox="1"/>
          <p:nvPr/>
        </p:nvSpPr>
        <p:spPr>
          <a:xfrm>
            <a:off x="5780144" y="3527285"/>
            <a:ext cx="68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3P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 Placeholder 1">
            <a:extLst>
              <a:ext uri="{FF2B5EF4-FFF2-40B4-BE49-F238E27FC236}">
                <a16:creationId xmlns:a16="http://schemas.microsoft.com/office/drawing/2014/main" id="{62388DEC-851F-A0BF-D520-D34CE72D6E5B}"/>
              </a:ext>
            </a:extLst>
          </p:cNvPr>
          <p:cNvSpPr txBox="1">
            <a:spLocks/>
          </p:cNvSpPr>
          <p:nvPr/>
        </p:nvSpPr>
        <p:spPr>
          <a:xfrm>
            <a:off x="1766646" y="6181085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rgbClr val="002060"/>
                </a:solidFill>
              </a:rPr>
              <a:t>Kā</a:t>
            </a:r>
            <a:r>
              <a:rPr lang="en-US" sz="2400" dirty="0">
                <a:solidFill>
                  <a:srgbClr val="002060"/>
                </a:solidFill>
              </a:rPr>
              <a:t>                 vienmēr gatav</a:t>
            </a:r>
            <a:r>
              <a:rPr lang="lv-LV" sz="2400" dirty="0">
                <a:solidFill>
                  <a:srgbClr val="002060"/>
                </a:solidFill>
              </a:rPr>
              <a:t>i jauniem</a:t>
            </a:r>
            <a:r>
              <a:rPr lang="en-US" sz="2400" dirty="0">
                <a:solidFill>
                  <a:srgbClr val="002060"/>
                </a:solidFill>
              </a:rPr>
              <a:t> izaicinājumiem</a:t>
            </a:r>
            <a:r>
              <a:rPr lang="lv-LV" sz="2400" dirty="0">
                <a:solidFill>
                  <a:srgbClr val="002060"/>
                </a:solidFill>
              </a:rPr>
              <a:t>!!!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Nordstjernan">
            <a:extLst>
              <a:ext uri="{FF2B5EF4-FFF2-40B4-BE49-F238E27FC236}">
                <a16:creationId xmlns:a16="http://schemas.microsoft.com/office/drawing/2014/main" id="{F5624F45-2252-E3C5-5FB0-20E3EB21B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913" y="5764980"/>
            <a:ext cx="718764" cy="93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LTC-logo-new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7" y="197720"/>
            <a:ext cx="1746959" cy="171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44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3"/>
            <a:ext cx="5642070" cy="37974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70" y="0"/>
            <a:ext cx="6549930" cy="38831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5894"/>
            <a:ext cx="12192000" cy="37488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99656" y="3146779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b="1" dirty="0">
                <a:solidFill>
                  <a:schemeClr val="bg1"/>
                </a:solidFill>
              </a:rPr>
              <a:t>UZŅĒMUMU APMEKLĒJUMI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70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996E9BF-4B81-0F45-A97D-BCCB66C7D56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700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53006F2-9441-DD4C-B6DA-70E6C2426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061" y="1926907"/>
            <a:ext cx="8783273" cy="342926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lv-LV" altLang="en-US" b="0" dirty="0">
                <a:solidFill>
                  <a:schemeClr val="bg1"/>
                </a:solidFill>
                <a:latin typeface="Blogger Sans Medium" panose="02000506030000020004" pitchFamily="50" charset="0"/>
                <a:ea typeface="Blogger Sans Medium" panose="02000506030000020004" pitchFamily="50" charset="0"/>
                <a:cs typeface="Arial" panose="020B0604020202020204" pitchFamily="34" charset="0"/>
              </a:rPr>
              <a:t>EEN- pasaulē lielākais atbalsta tīkls MVU starptautiskās sadarbības veicināšanai</a:t>
            </a:r>
            <a:endParaRPr lang="en-GB" b="0" noProof="0" dirty="0">
              <a:solidFill>
                <a:schemeClr val="bg1"/>
              </a:solidFill>
              <a:latin typeface="Blogger Sans Medium" panose="02000506030000020004" pitchFamily="50" charset="0"/>
              <a:ea typeface="Blogger Sans Medium" panose="02000506030000020004" pitchFamily="50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03512" y="116633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tx2"/>
                </a:solidFill>
              </a:rPr>
              <a:t>ENTERPRISE EUROPE NETWORK (EEN)</a:t>
            </a:r>
          </a:p>
          <a:p>
            <a:endParaRPr lang="lv-LV" sz="2000" b="1" dirty="0">
              <a:solidFill>
                <a:schemeClr val="tx2"/>
              </a:solidFill>
            </a:endParaRPr>
          </a:p>
          <a:p>
            <a:r>
              <a:rPr lang="lv-LV" sz="2000" b="1" dirty="0">
                <a:solidFill>
                  <a:schemeClr val="tx2"/>
                </a:solidFill>
              </a:rPr>
              <a:t>EIROPAS BIZNESA ATBALSTA TĪKLS (no 2008)</a:t>
            </a:r>
          </a:p>
          <a:p>
            <a:r>
              <a:rPr lang="lv-LV" sz="2000" b="1" dirty="0">
                <a:solidFill>
                  <a:schemeClr val="tx2"/>
                </a:solidFill>
              </a:rPr>
              <a:t>(EEN LATVIJA – LTC, LIAA, LTRK)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03E155-46AE-D2F3-2154-8904CF492F0C}"/>
              </a:ext>
            </a:extLst>
          </p:cNvPr>
          <p:cNvSpPr txBox="1"/>
          <p:nvPr/>
        </p:nvSpPr>
        <p:spPr>
          <a:xfrm>
            <a:off x="1871321" y="5708090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https://een.ec.europa.eu</a:t>
            </a:r>
            <a:endParaRPr lang="lv-LV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https://een.lv</a:t>
            </a:r>
            <a:endParaRPr lang="lv-LV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</a:rPr>
              <a:t>https://techcenter.lv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6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6">
            <a:extLst>
              <a:ext uri="{FF2B5EF4-FFF2-40B4-BE49-F238E27FC236}">
                <a16:creationId xmlns:a16="http://schemas.microsoft.com/office/drawing/2014/main" id="{4F5B91BF-1B43-4457-419B-70A832F51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2119" y="1625602"/>
            <a:ext cx="5642349" cy="4044695"/>
          </a:xfrm>
          <a:prstGeom prst="rect">
            <a:avLst/>
          </a:prstGeom>
        </p:spPr>
      </p:pic>
      <p:sp>
        <p:nvSpPr>
          <p:cNvPr id="24" name="CuadroTexto 2">
            <a:extLst>
              <a:ext uri="{FF2B5EF4-FFF2-40B4-BE49-F238E27FC236}">
                <a16:creationId xmlns:a16="http://schemas.microsoft.com/office/drawing/2014/main" id="{CB7772A5-EEB5-740C-550C-9A1CEAD95067}"/>
              </a:ext>
            </a:extLst>
          </p:cNvPr>
          <p:cNvSpPr txBox="1"/>
          <p:nvPr/>
        </p:nvSpPr>
        <p:spPr>
          <a:xfrm>
            <a:off x="1789498" y="6179950"/>
            <a:ext cx="57045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Disclaimer: Some countries’ agreements might still be in process of being signed</a:t>
            </a:r>
          </a:p>
        </p:txBody>
      </p:sp>
      <p:sp>
        <p:nvSpPr>
          <p:cNvPr id="25" name="CuadroTexto 1">
            <a:extLst>
              <a:ext uri="{FF2B5EF4-FFF2-40B4-BE49-F238E27FC236}">
                <a16:creationId xmlns:a16="http://schemas.microsoft.com/office/drawing/2014/main" id="{E1F9E078-587C-8A23-D44F-A35A636E084B}"/>
              </a:ext>
            </a:extLst>
          </p:cNvPr>
          <p:cNvSpPr txBox="1"/>
          <p:nvPr/>
        </p:nvSpPr>
        <p:spPr>
          <a:xfrm>
            <a:off x="7793413" y="1482988"/>
            <a:ext cx="3858895" cy="4893647"/>
          </a:xfrm>
          <a:prstGeom prst="rect">
            <a:avLst/>
          </a:prstGeom>
          <a:noFill/>
        </p:spPr>
        <p:txBody>
          <a:bodyPr wrap="square" lIns="0" rIns="144000" numCol="3" rtlCol="0">
            <a:spAutoFit/>
          </a:bodyPr>
          <a:lstStyle/>
          <a:p>
            <a:pPr marL="133350">
              <a:buSzPct val="98000"/>
            </a:pPr>
            <a:r>
              <a:rPr lang="en-GB" sz="1300" b="1" u="sng" dirty="0">
                <a:solidFill>
                  <a:srgbClr val="006B8E"/>
                </a:solidFill>
                <a:ea typeface="Blogger Sans Medium" panose="02000506030000020004" pitchFamily="50" charset="0"/>
              </a:rPr>
              <a:t>EU-27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Austria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Belgium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Bulgaria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Croatia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Cyprus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Czechia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Denmark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Estonia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Finland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France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Germany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Greece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Hungary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Ireland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Italy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Latvia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Lithuania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Luxembourg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Malta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Netherlands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Poland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Portugal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Romania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Slovakia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Slovenia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Spain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Sweden</a:t>
            </a:r>
          </a:p>
          <a:p>
            <a:pPr marL="133350">
              <a:buSzPct val="98000"/>
            </a:pPr>
            <a:br>
              <a:rPr lang="en-GB" sz="1300" b="1" u="sng" dirty="0">
                <a:solidFill>
                  <a:srgbClr val="006B8E"/>
                </a:solidFill>
                <a:ea typeface="Blogger Sans Medium" panose="02000506030000020004" pitchFamily="50" charset="0"/>
              </a:rPr>
            </a:br>
            <a:br>
              <a:rPr lang="en-GB" sz="1300" b="1" u="sng" dirty="0">
                <a:solidFill>
                  <a:srgbClr val="006B8E"/>
                </a:solidFill>
                <a:ea typeface="Blogger Sans Medium" panose="02000506030000020004" pitchFamily="50" charset="0"/>
              </a:rPr>
            </a:br>
            <a:r>
              <a:rPr lang="en-GB" sz="1300" b="1" u="sng" dirty="0">
                <a:solidFill>
                  <a:srgbClr val="006B8E"/>
                </a:solidFill>
                <a:ea typeface="Blogger Sans Medium" panose="02000506030000020004" pitchFamily="50" charset="0"/>
              </a:rPr>
              <a:t>International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Albania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Armenia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Bosnia and Herzegovina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Brazil 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Canada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Chile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Colombia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Egypt 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Iceland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India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Israel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Japan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Korea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Kosovo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Moldova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Montenegro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New Zealand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Northern Macedonia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Norway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Serbia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Singapore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Switzerland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Taiwan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Türkiye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Ukraine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United Kingdom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United States</a:t>
            </a:r>
          </a:p>
          <a:p>
            <a:pPr marL="287338" indent="-153988">
              <a:buSzPct val="98000"/>
              <a:buBlip>
                <a:blip r:embed="rId3"/>
              </a:buBlip>
            </a:pPr>
            <a:r>
              <a:rPr lang="en-GB" sz="1300" dirty="0">
                <a:solidFill>
                  <a:srgbClr val="006B8E"/>
                </a:solidFill>
                <a:ea typeface="Blogger Sans Medium" panose="02000506030000020004" pitchFamily="50" charset="0"/>
              </a:rPr>
              <a:t>Vietnam </a:t>
            </a:r>
          </a:p>
          <a:p>
            <a:pPr marL="287338" indent="-153988">
              <a:buSzPct val="98000"/>
              <a:buBlip>
                <a:blip r:embed="rId3"/>
              </a:buBlip>
            </a:pPr>
            <a:endParaRPr lang="en-GB" sz="1300" dirty="0">
              <a:solidFill>
                <a:srgbClr val="006B8E"/>
              </a:solidFill>
              <a:ea typeface="Blogger Sans Medium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815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What is the Enterprise Europe Network ?">
            <a:hlinkClick r:id="" action="ppaction://media"/>
            <a:extLst>
              <a:ext uri="{FF2B5EF4-FFF2-40B4-BE49-F238E27FC236}">
                <a16:creationId xmlns:a16="http://schemas.microsoft.com/office/drawing/2014/main" id="{A38EDE0F-E78A-B5D5-BD9F-BE310B9758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13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9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powerpoint.officeapps.live.com/pods/GetClipboardImage.ashx?Id=bd31cdbe-0d5e-4b51-9f0c-8bfd68070106&amp;DC=PNL1&amp;pkey=66bc11c7-3e41-48e6-a7ac-2d064262be95&amp;wdwaccluster=PNL1"/>
          <p:cNvSpPr>
            <a:spLocks noChangeAspect="1" noChangeArrowheads="1"/>
          </p:cNvSpPr>
          <p:nvPr/>
        </p:nvSpPr>
        <p:spPr bwMode="auto">
          <a:xfrm>
            <a:off x="1736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Placeholder 10">
            <a:extLst>
              <a:ext uri="{FF2B5EF4-FFF2-40B4-BE49-F238E27FC236}">
                <a16:creationId xmlns:a16="http://schemas.microsoft.com/office/drawing/2014/main" id="{A996E9BF-4B81-0F45-A97D-BCCB66C7D5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7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</p:spPr>
      </p:pic>
      <p:sp>
        <p:nvSpPr>
          <p:cNvPr id="7" name="Cloud Callout 6"/>
          <p:cNvSpPr/>
          <p:nvPr/>
        </p:nvSpPr>
        <p:spPr>
          <a:xfrm>
            <a:off x="7032104" y="692696"/>
            <a:ext cx="3024336" cy="208823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5015880" y="0"/>
            <a:ext cx="2964126" cy="211113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Callout 8"/>
          <p:cNvSpPr/>
          <p:nvPr/>
        </p:nvSpPr>
        <p:spPr>
          <a:xfrm>
            <a:off x="2787486" y="456735"/>
            <a:ext cx="2816019" cy="20639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Callout 9"/>
          <p:cNvSpPr/>
          <p:nvPr/>
        </p:nvSpPr>
        <p:spPr>
          <a:xfrm>
            <a:off x="2927649" y="2111139"/>
            <a:ext cx="5141641" cy="297404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388770" y="1350206"/>
            <a:ext cx="1454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Bizness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75920" y="572962"/>
            <a:ext cx="2315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Tehnoloģijas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62174" y="1088595"/>
            <a:ext cx="1980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Pētniecība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19566" y="2636912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solidFill>
                  <a:schemeClr val="bg1"/>
                </a:solidFill>
              </a:rPr>
              <a:t>EIROPAS BIZNESA ATBALSTA TĪKLS (EEN)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1736726" y="4005064"/>
            <a:ext cx="3761743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495599" y="4797152"/>
            <a:ext cx="2797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Starptautiska sadarbība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0016" y="5733256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z="2400" b="1" dirty="0">
                <a:solidFill>
                  <a:schemeClr val="bg1"/>
                </a:solidFill>
                <a:ea typeface="Blogger Sans Medium" panose="02000506030000020004" pitchFamily="50" charset="0"/>
                <a:cs typeface="Arial" panose="020B0604020202020204" pitchFamily="34" charset="0"/>
              </a:rPr>
              <a:t>Palīdzam MVU atrast  jaunus</a:t>
            </a:r>
            <a:endParaRPr lang="en-US" sz="2400" b="1" dirty="0">
              <a:solidFill>
                <a:schemeClr val="bg1"/>
              </a:solidFill>
              <a:ea typeface="Blogger Sans Medium" panose="02000506030000020004" pitchFamily="50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z="2400" b="1" dirty="0">
                <a:solidFill>
                  <a:schemeClr val="bg1"/>
                </a:solidFill>
                <a:ea typeface="Blogger Sans Medium" panose="02000506030000020004" pitchFamily="50" charset="0"/>
                <a:cs typeface="Arial" panose="020B0604020202020204" pitchFamily="34" charset="0"/>
              </a:rPr>
              <a:t>sadarbības partnerus pasaulē</a:t>
            </a:r>
            <a:endParaRPr lang="en-US" sz="2400" b="1" dirty="0">
              <a:solidFill>
                <a:schemeClr val="bg1"/>
              </a:solidFill>
              <a:ea typeface="Blogger Sans Medium" panose="02000506030000020004" pitchFamily="50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5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powerpoint.officeapps.live.com/pods/GetClipboardImage.ashx?Id=62851442-b687-4741-a228-3a95cec98466&amp;DC=PNL1&amp;pkey=21c1992a-68e6-4745-96b1-a744e188e408&amp;wdwaccluster=PNL1"/>
          <p:cNvSpPr>
            <a:spLocks noChangeAspect="1" noChangeArrowheads="1"/>
          </p:cNvSpPr>
          <p:nvPr/>
        </p:nvSpPr>
        <p:spPr bwMode="auto">
          <a:xfrm>
            <a:off x="1743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s://powerpoint.officeapps.live.com/pods/GetClipboardImage.ashx?Id=62851442-b687-4741-a228-3a95cec98466&amp;DC=PNL1&amp;pkey=21c1992a-68e6-4745-96b1-a744e188e408&amp;wdwaccluster=PNL1"/>
          <p:cNvSpPr>
            <a:spLocks noChangeAspect="1" noChangeArrowheads="1"/>
          </p:cNvSpPr>
          <p:nvPr/>
        </p:nvSpPr>
        <p:spPr bwMode="auto">
          <a:xfrm>
            <a:off x="18954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ttps://powerpoint.officeapps.live.com/pods/GetClipboardImage.ashx?Id=2694584c-607a-4781-9e4b-25a800a57282&amp;DC=PNL1&amp;pkey=26d37007-b05d-44dd-9fc1-2b74b5b29010&amp;wdwaccluster=PNL1"/>
          <p:cNvSpPr>
            <a:spLocks noChangeAspect="1" noChangeArrowheads="1"/>
          </p:cNvSpPr>
          <p:nvPr/>
        </p:nvSpPr>
        <p:spPr bwMode="auto">
          <a:xfrm>
            <a:off x="204152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https://powerpoint.officeapps.live.com/pods/GetClipboardImage.ashx?Id=2694584c-607a-4781-9e4b-25a800a57282&amp;DC=PNL1&amp;pkey=26d37007-b05d-44dd-9fc1-2b74b5b29010&amp;wdwaccluster=PNL1"/>
          <p:cNvSpPr>
            <a:spLocks noChangeAspect="1" noChangeArrowheads="1"/>
          </p:cNvSpPr>
          <p:nvPr/>
        </p:nvSpPr>
        <p:spPr bwMode="auto">
          <a:xfrm>
            <a:off x="219392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https://powerpoint.officeapps.live.com/pods/GetClipboardImage.ashx?Id=aa28293e-e0c2-4da0-b43f-373df75e6dbb&amp;DC=PNL1&amp;pkey=691a3959-03b1-4c0d-bf19-906da6881458&amp;wdwaccluster=PNL1"/>
          <p:cNvSpPr>
            <a:spLocks noChangeAspect="1" noChangeArrowheads="1"/>
          </p:cNvSpPr>
          <p:nvPr/>
        </p:nvSpPr>
        <p:spPr bwMode="auto">
          <a:xfrm>
            <a:off x="2346325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ttps://powerpoint.officeapps.live.com/pods/GetClipboardImage.ashx?Id=aa28293e-e0c2-4da0-b43f-373df75e6dbb&amp;DC=PNL1&amp;pkey=691a3959-03b1-4c0d-bf19-906da6881458&amp;wdwaccluster=PNL1"/>
          <p:cNvSpPr>
            <a:spLocks noChangeAspect="1" noChangeArrowheads="1"/>
          </p:cNvSpPr>
          <p:nvPr/>
        </p:nvSpPr>
        <p:spPr bwMode="auto">
          <a:xfrm>
            <a:off x="2498725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https://powerpoint.officeapps.live.com/pods/GetClipboardImage.ashx?Id=41525961-46b2-410e-aded-babe817bad10&amp;DC=PNL1&amp;pkey=11223cf8-6d8a-409e-a03e-06e4ef5ba315&amp;wdwaccluster=PNL1"/>
          <p:cNvSpPr>
            <a:spLocks noChangeAspect="1" noChangeArrowheads="1"/>
          </p:cNvSpPr>
          <p:nvPr/>
        </p:nvSpPr>
        <p:spPr bwMode="auto">
          <a:xfrm>
            <a:off x="2651125" y="769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21"/>
            <a:ext cx="12192000" cy="682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0296" y="4993794"/>
            <a:ext cx="46939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tx2"/>
                </a:solidFill>
              </a:rPr>
              <a:t>BIZNESA SADARBĪBAS PROFILS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253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89930D167FB0478A3B9C6CEB88795C" ma:contentTypeVersion="8" ma:contentTypeDescription="Create a new document." ma:contentTypeScope="" ma:versionID="028b4624f052d11d0a51e8f583176e1e">
  <xsd:schema xmlns:xsd="http://www.w3.org/2001/XMLSchema" xmlns:xs="http://www.w3.org/2001/XMLSchema" xmlns:p="http://schemas.microsoft.com/office/2006/metadata/properties" xmlns:ns3="b67aeaac-b12a-49c4-a6a8-870ed6df1cc4" xmlns:ns4="fc448baa-5f01-43ff-9556-5773d2f01740" targetNamespace="http://schemas.microsoft.com/office/2006/metadata/properties" ma:root="true" ma:fieldsID="22c588cc63959ec54c8a46169b1985f5" ns3:_="" ns4:_="">
    <xsd:import namespace="b67aeaac-b12a-49c4-a6a8-870ed6df1cc4"/>
    <xsd:import namespace="fc448baa-5f01-43ff-9556-5773d2f017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aeaac-b12a-49c4-a6a8-870ed6df1c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48baa-5f01-43ff-9556-5773d2f0174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67aeaac-b12a-49c4-a6a8-870ed6df1cc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0D1141-F3EF-4AD4-9068-0B67B0276B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7aeaac-b12a-49c4-a6a8-870ed6df1cc4"/>
    <ds:schemaRef ds:uri="fc448baa-5f01-43ff-9556-5773d2f017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69E2D2-6BDD-4758-AA7B-E027D43D67EA}">
  <ds:schemaRefs>
    <ds:schemaRef ds:uri="http://schemas.microsoft.com/office/2006/documentManagement/types"/>
    <ds:schemaRef ds:uri="b67aeaac-b12a-49c4-a6a8-870ed6df1cc4"/>
    <ds:schemaRef ds:uri="http://schemas.microsoft.com/office/2006/metadata/properties"/>
    <ds:schemaRef ds:uri="http://schemas.microsoft.com/office/infopath/2007/PartnerControls"/>
    <ds:schemaRef ds:uri="http://purl.org/dc/terms/"/>
    <ds:schemaRef ds:uri="http://www.w3.org/XML/1998/namespace"/>
    <ds:schemaRef ds:uri="http://purl.org/dc/dcmitype/"/>
    <ds:schemaRef ds:uri="http://purl.org/dc/elements/1.1/"/>
    <ds:schemaRef ds:uri="fc448baa-5f01-43ff-9556-5773d2f01740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B2EE22B-3AEE-4141-B2F5-8E66BE558F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1407</TotalTime>
  <Words>437</Words>
  <Application>Microsoft Office PowerPoint</Application>
  <PresentationFormat>Widescreen</PresentationFormat>
  <Paragraphs>131</Paragraphs>
  <Slides>13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Latvijas Tehnoloģiskais centrs – atbalsts uzņēmējiem!</vt:lpstr>
      <vt:lpstr>PowerPoint Presentation</vt:lpstr>
      <vt:lpstr>PowerPoint Presentation</vt:lpstr>
      <vt:lpstr>PowerPoint Presentation</vt:lpstr>
      <vt:lpstr>EEN- pasaulē lielākais atbalsta tīkls MVU starptautiskās sadarbības veicināšanai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Agnese Kore</dc:creator>
  <cp:lastModifiedBy>Agnese Kore</cp:lastModifiedBy>
  <cp:revision>18</cp:revision>
  <dcterms:created xsi:type="dcterms:W3CDTF">2025-02-05T07:28:13Z</dcterms:created>
  <dcterms:modified xsi:type="dcterms:W3CDTF">2025-03-13T08:28:21Z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0x0101009C89930D167FB0478A3B9C6CEB88795C</vt:lpwstr>
  </property>
</Properties>
</file>