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7">
  <p:sldMasterIdLst>
    <p:sldMasterId id="2147483648" r:id="rId4"/>
  </p:sldMasterIdLst>
  <p:notesMasterIdLst>
    <p:notesMasterId r:id="rId23"/>
  </p:notesMasterIdLst>
  <p:sldIdLst>
    <p:sldId id="256" r:id="rId5"/>
    <p:sldId id="468" r:id="rId6"/>
    <p:sldId id="481" r:id="rId7"/>
    <p:sldId id="492" r:id="rId8"/>
    <p:sldId id="493" r:id="rId9"/>
    <p:sldId id="476" r:id="rId10"/>
    <p:sldId id="479" r:id="rId11"/>
    <p:sldId id="490" r:id="rId12"/>
    <p:sldId id="487" r:id="rId13"/>
    <p:sldId id="491" r:id="rId14"/>
    <p:sldId id="488" r:id="rId15"/>
    <p:sldId id="494" r:id="rId16"/>
    <p:sldId id="484" r:id="rId17"/>
    <p:sldId id="496" r:id="rId18"/>
    <p:sldId id="485" r:id="rId19"/>
    <p:sldId id="486" r:id="rId20"/>
    <p:sldId id="495" r:id="rId21"/>
    <p:sldId id="472" r:id="rId22"/>
  </p:sldIdLst>
  <p:sldSz cx="9144000" cy="6858000" type="screen4x3"/>
  <p:notesSz cx="6797675" cy="9926638"/>
  <p:defaultTextStyle>
    <a:defPPr>
      <a:defRPr lang="en-US"/>
    </a:defPPr>
    <a:lvl1pPr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1pPr>
    <a:lvl2pPr marL="468313" indent="-11113"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2pPr>
    <a:lvl3pPr marL="938213" indent="-23813"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3pPr>
    <a:lvl4pPr marL="1408113" indent="-36513"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4pPr>
    <a:lvl5pPr marL="1878013" indent="-49213"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BD9CBEB7-B210-42EA-B1B5-C8F6FF9670F3}">
          <p14:sldIdLst>
            <p14:sldId id="256"/>
          </p14:sldIdLst>
        </p14:section>
        <p14:section name="Vispārīgā informācija" id="{ED32D47B-177F-41C2-BC74-0531FC2E0BFE}">
          <p14:sldIdLst>
            <p14:sldId id="468"/>
            <p14:sldId id="481"/>
            <p14:sldId id="492"/>
            <p14:sldId id="493"/>
            <p14:sldId id="476"/>
            <p14:sldId id="479"/>
            <p14:sldId id="490"/>
            <p14:sldId id="487"/>
            <p14:sldId id="491"/>
            <p14:sldId id="488"/>
            <p14:sldId id="494"/>
            <p14:sldId id="484"/>
            <p14:sldId id="496"/>
            <p14:sldId id="485"/>
            <p14:sldId id="486"/>
            <p14:sldId id="495"/>
            <p14:sldId id="47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FF9900"/>
    <a:srgbClr val="3333CC"/>
    <a:srgbClr val="339933"/>
    <a:srgbClr val="9900CC"/>
    <a:srgbClr val="0099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26" autoAdjust="0"/>
    <p:restoredTop sz="73848" autoAdjust="0"/>
  </p:normalViewPr>
  <p:slideViewPr>
    <p:cSldViewPr snapToGrid="0" snapToObjects="1">
      <p:cViewPr varScale="1">
        <p:scale>
          <a:sx n="66" d="100"/>
          <a:sy n="66" d="100"/>
        </p:scale>
        <p:origin x="282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3177" tIns="46589" rIns="93177" bIns="46589" rtlCol="0"/>
          <a:lstStyle>
            <a:lvl1pPr algn="l" defTabSz="957427" fontAlgn="auto">
              <a:spcBef>
                <a:spcPts val="0"/>
              </a:spcBef>
              <a:spcAft>
                <a:spcPts val="0"/>
              </a:spcAft>
              <a:defRPr sz="1200">
                <a:latin typeface="+mn-lt"/>
                <a:ea typeface="+mn-ea"/>
                <a:cs typeface="+mn-cs"/>
              </a:defRPr>
            </a:lvl1pPr>
          </a:lstStyle>
          <a:p>
            <a:pPr>
              <a:defRPr/>
            </a:pPr>
            <a:endParaRPr lang="lv-LV"/>
          </a:p>
        </p:txBody>
      </p:sp>
      <p:sp>
        <p:nvSpPr>
          <p:cNvPr id="3" name="Date Placeholder 2"/>
          <p:cNvSpPr>
            <a:spLocks noGrp="1"/>
          </p:cNvSpPr>
          <p:nvPr>
            <p:ph type="dt" idx="1"/>
          </p:nvPr>
        </p:nvSpPr>
        <p:spPr>
          <a:xfrm>
            <a:off x="3850443" y="0"/>
            <a:ext cx="2945659" cy="496332"/>
          </a:xfrm>
          <a:prstGeom prst="rect">
            <a:avLst/>
          </a:prstGeom>
        </p:spPr>
        <p:txBody>
          <a:bodyPr vert="horz" wrap="square" lIns="93177" tIns="46589" rIns="93177" bIns="46589" numCol="1" anchor="t" anchorCtr="0" compatLnSpc="1">
            <a:prstTxWarp prst="textNoShape">
              <a:avLst/>
            </a:prstTxWarp>
          </a:bodyPr>
          <a:lstStyle>
            <a:lvl1pPr algn="r">
              <a:defRPr sz="1200" smtClean="0">
                <a:latin typeface="Calibri" pitchFamily="34" charset="0"/>
              </a:defRPr>
            </a:lvl1pPr>
          </a:lstStyle>
          <a:p>
            <a:pPr>
              <a:defRPr/>
            </a:pPr>
            <a:fld id="{9A854E35-A7A4-431C-A825-7AD4ED84DFE8}" type="datetimeFigureOut">
              <a:rPr lang="lv-LV" altLang="lv-LV"/>
              <a:pPr>
                <a:defRPr/>
              </a:pPr>
              <a:t>28.05.2025</a:t>
            </a:fld>
            <a:endParaRPr lang="lv-LV" altLang="lv-LV"/>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177" tIns="46589" rIns="93177" bIns="46589" rtlCol="0" anchor="ctr"/>
          <a:lstStyle/>
          <a:p>
            <a:pPr lvl="0"/>
            <a:endParaRPr lang="lv-LV" noProof="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0" y="9428584"/>
            <a:ext cx="2945659" cy="496332"/>
          </a:xfrm>
          <a:prstGeom prst="rect">
            <a:avLst/>
          </a:prstGeom>
        </p:spPr>
        <p:txBody>
          <a:bodyPr vert="horz" lIns="93177" tIns="46589" rIns="93177" bIns="46589" rtlCol="0" anchor="b"/>
          <a:lstStyle>
            <a:lvl1pPr algn="l" defTabSz="957427" fontAlgn="auto">
              <a:spcBef>
                <a:spcPts val="0"/>
              </a:spcBef>
              <a:spcAft>
                <a:spcPts val="0"/>
              </a:spcAft>
              <a:defRPr sz="1200">
                <a:latin typeface="+mn-lt"/>
                <a:ea typeface="+mn-ea"/>
                <a:cs typeface="+mn-cs"/>
              </a:defRPr>
            </a:lvl1pPr>
          </a:lstStyle>
          <a:p>
            <a:pPr>
              <a:defRPr/>
            </a:pPr>
            <a:endParaRPr lang="lv-LV"/>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anose="020F0502020204030204" pitchFamily="34" charset="0"/>
              </a:defRPr>
            </a:lvl1pPr>
          </a:lstStyle>
          <a:p>
            <a:fld id="{7C0C5635-619F-4398-8614-605C03EF5C27}" type="slidenum">
              <a:rPr lang="lv-LV" altLang="lv-LV"/>
              <a:pPr/>
              <a:t>‹#›</a:t>
            </a:fld>
            <a:endParaRPr lang="lv-LV" altLang="lv-LV"/>
          </a:p>
        </p:txBody>
      </p:sp>
    </p:spTree>
    <p:extLst>
      <p:ext uri="{BB962C8B-B14F-4D97-AF65-F5344CB8AC3E}">
        <p14:creationId xmlns:p14="http://schemas.microsoft.com/office/powerpoint/2010/main" val="2590443640"/>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683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382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4081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780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0C5635-619F-4398-8614-605C03EF5C27}" type="slidenum">
              <a:rPr lang="lv-LV" altLang="lv-LV" smtClean="0"/>
              <a:pPr/>
              <a:t>1</a:t>
            </a:fld>
            <a:endParaRPr lang="lv-LV" altLang="lv-LV"/>
          </a:p>
        </p:txBody>
      </p:sp>
    </p:spTree>
    <p:extLst>
      <p:ext uri="{BB962C8B-B14F-4D97-AF65-F5344CB8AC3E}">
        <p14:creationId xmlns:p14="http://schemas.microsoft.com/office/powerpoint/2010/main" val="2299091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7C0C5635-619F-4398-8614-605C03EF5C27}" type="slidenum">
              <a:rPr lang="lv-LV" altLang="lv-LV" smtClean="0"/>
              <a:pPr/>
              <a:t>10</a:t>
            </a:fld>
            <a:endParaRPr lang="lv-LV" altLang="lv-LV"/>
          </a:p>
        </p:txBody>
      </p:sp>
    </p:spTree>
    <p:extLst>
      <p:ext uri="{BB962C8B-B14F-4D97-AF65-F5344CB8AC3E}">
        <p14:creationId xmlns:p14="http://schemas.microsoft.com/office/powerpoint/2010/main" val="14847386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Ineta jau pastāstīja par PLE apmēra nosacījumiem šajā projektā.</a:t>
            </a:r>
          </a:p>
          <a:p>
            <a:endParaRPr lang="lv-LV" sz="1800" dirty="0">
              <a:effectLst/>
              <a:latin typeface="Times New Roman" panose="02020603050405020304" pitchFamily="18" charset="0"/>
              <a:ea typeface="Times New Roman" panose="02020603050405020304" pitchFamily="18" charset="0"/>
            </a:endParaRPr>
          </a:p>
          <a:p>
            <a:r>
              <a:rPr lang="lv-LV" sz="1800" dirty="0">
                <a:effectLst/>
                <a:latin typeface="Times New Roman" panose="02020603050405020304" pitchFamily="18" charset="0"/>
                <a:ea typeface="Times New Roman" panose="02020603050405020304" pitchFamily="18" charset="0"/>
              </a:rPr>
              <a:t>Projekta īstenotājam Padomei 1 mēneša laikā no Projekta īstenošanas termiņa beigām iesniedz Līguma 14. pielikumu “Zinātniskās grupas saraksts”, pievienojot informāciju par visu Projektā faktiski nodarbināto zinātniskās grupas locekļu nostrādāto stundu skaitu katrā Projekta īstenošanas mēnesī. </a:t>
            </a:r>
          </a:p>
          <a:p>
            <a:endParaRPr lang="lv-LV" sz="1800" dirty="0">
              <a:effectLst/>
              <a:latin typeface="Times New Roman" panose="02020603050405020304" pitchFamily="18" charset="0"/>
              <a:ea typeface="Times New Roman" panose="02020603050405020304" pitchFamily="18" charset="0"/>
            </a:endParaRPr>
          </a:p>
          <a:p>
            <a:r>
              <a:rPr lang="lv-LV" sz="1800" b="1" dirty="0">
                <a:effectLst/>
                <a:latin typeface="Times New Roman" panose="02020603050405020304" pitchFamily="18" charset="0"/>
                <a:ea typeface="Times New Roman" panose="02020603050405020304" pitchFamily="18" charset="0"/>
              </a:rPr>
              <a:t>+Attiecīgi nosacījumu par PLE izpildi var attiecināt arī uz laiku, kas pēc Līgumā noteiktās slodzes , </a:t>
            </a:r>
            <a:r>
              <a:rPr lang="lv-LV" sz="1800" dirty="0">
                <a:effectLst/>
                <a:latin typeface="Times New Roman" panose="02020603050405020304" pitchFamily="18" charset="0"/>
                <a:ea typeface="Times New Roman" panose="02020603050405020304" pitchFamily="18" charset="0"/>
              </a:rPr>
              <a:t>ietver ikgadējos atvaļinājumus, atbilstoši projektā nostrādātajam laikam, A un B slimības lapas, asins donoru brīvdienas, kā arī papildatvaļinājumus par bērniem.</a:t>
            </a:r>
          </a:p>
          <a:p>
            <a:endParaRPr lang="lv-LV" sz="1800" dirty="0">
              <a:effectLst/>
              <a:latin typeface="Times New Roman" panose="02020603050405020304" pitchFamily="18" charset="0"/>
            </a:endParaRPr>
          </a:p>
          <a:p>
            <a:r>
              <a:rPr lang="lv-LV" sz="1800" dirty="0">
                <a:effectLst/>
                <a:latin typeface="Times New Roman" panose="02020603050405020304" pitchFamily="18" charset="0"/>
              </a:rPr>
              <a:t>Ja PLE apmērs nav sasniegts, kas ir Konkursa nolikuma noteikuma neizpildes fakts. </a:t>
            </a:r>
            <a:r>
              <a:rPr lang="lv-LV" b="1" dirty="0"/>
              <a:t>-</a:t>
            </a:r>
            <a:r>
              <a:rPr lang="lv-LV" dirty="0"/>
              <a:t> Padome pieprasa Projekta īstenotājam atmaksāt Finansējuma daļu par augstskolās studējošo un zinātnes doktora grāda pretendentu par slodzes minimuma  1,6 PLE nesasniegšanu, </a:t>
            </a:r>
          </a:p>
          <a:p>
            <a:r>
              <a:rPr lang="lv-LV" dirty="0"/>
              <a:t>Minēto neizpildes faktu un atmaksu Padome var iekļaut Pieņemšanas un nodošanas aktā, norādot atmaksas kārtību un termiņu, </a:t>
            </a:r>
          </a:p>
          <a:p>
            <a:endParaRPr lang="lv-LV" dirty="0"/>
          </a:p>
          <a:p>
            <a:endParaRPr lang="lv-LV" dirty="0"/>
          </a:p>
          <a:p>
            <a:endParaRPr lang="lv-LV" dirty="0"/>
          </a:p>
        </p:txBody>
      </p:sp>
      <p:sp>
        <p:nvSpPr>
          <p:cNvPr id="4" name="Slide Number Placeholder 3"/>
          <p:cNvSpPr>
            <a:spLocks noGrp="1"/>
          </p:cNvSpPr>
          <p:nvPr>
            <p:ph type="sldNum" sz="quarter" idx="5"/>
          </p:nvPr>
        </p:nvSpPr>
        <p:spPr/>
        <p:txBody>
          <a:bodyPr/>
          <a:lstStyle/>
          <a:p>
            <a:fld id="{7C0C5635-619F-4398-8614-605C03EF5C27}" type="slidenum">
              <a:rPr lang="lv-LV" altLang="lv-LV" smtClean="0"/>
              <a:pPr/>
              <a:t>11</a:t>
            </a:fld>
            <a:endParaRPr lang="lv-LV" altLang="lv-LV"/>
          </a:p>
        </p:txBody>
      </p:sp>
    </p:spTree>
    <p:extLst>
      <p:ext uri="{BB962C8B-B14F-4D97-AF65-F5344CB8AC3E}">
        <p14:creationId xmlns:p14="http://schemas.microsoft.com/office/powerpoint/2010/main" val="1558375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E1E9E9-B2EB-3DF2-2E38-B7BA42AB90F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3E40035-8E47-6521-BE49-A0C7E4871E3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DEB1CB2-E207-1C6C-4E86-933F2801FE02}"/>
              </a:ext>
            </a:extLst>
          </p:cNvPr>
          <p:cNvSpPr>
            <a:spLocks noGrp="1"/>
          </p:cNvSpPr>
          <p:nvPr>
            <p:ph type="body" idx="1"/>
          </p:nvPr>
        </p:nvSpPr>
        <p:spPr/>
        <p:txBody>
          <a:bodyPr/>
          <a:lstStyle/>
          <a:p>
            <a:endParaRPr lang="lv-LV" dirty="0"/>
          </a:p>
        </p:txBody>
      </p:sp>
      <p:sp>
        <p:nvSpPr>
          <p:cNvPr id="4" name="Slide Number Placeholder 3">
            <a:extLst>
              <a:ext uri="{FF2B5EF4-FFF2-40B4-BE49-F238E27FC236}">
                <a16:creationId xmlns:a16="http://schemas.microsoft.com/office/drawing/2014/main" id="{6FDF9D53-49B2-177E-32FE-F38EC8FEF69D}"/>
              </a:ext>
            </a:extLst>
          </p:cNvPr>
          <p:cNvSpPr>
            <a:spLocks noGrp="1"/>
          </p:cNvSpPr>
          <p:nvPr>
            <p:ph type="sldNum" sz="quarter" idx="5"/>
          </p:nvPr>
        </p:nvSpPr>
        <p:spPr/>
        <p:txBody>
          <a:bodyPr/>
          <a:lstStyle/>
          <a:p>
            <a:fld id="{7C0C5635-619F-4398-8614-605C03EF5C27}" type="slidenum">
              <a:rPr lang="lv-LV" altLang="lv-LV" smtClean="0"/>
              <a:pPr/>
              <a:t>12</a:t>
            </a:fld>
            <a:endParaRPr lang="lv-LV" altLang="lv-LV"/>
          </a:p>
        </p:txBody>
      </p:sp>
    </p:spTree>
    <p:extLst>
      <p:ext uri="{BB962C8B-B14F-4D97-AF65-F5344CB8AC3E}">
        <p14:creationId xmlns:p14="http://schemas.microsoft.com/office/powerpoint/2010/main" val="18739233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7C0C5635-619F-4398-8614-605C03EF5C27}" type="slidenum">
              <a:rPr lang="lv-LV" altLang="lv-LV" smtClean="0"/>
              <a:pPr/>
              <a:t>13</a:t>
            </a:fld>
            <a:endParaRPr lang="lv-LV" altLang="lv-LV"/>
          </a:p>
        </p:txBody>
      </p:sp>
    </p:spTree>
    <p:extLst>
      <p:ext uri="{BB962C8B-B14F-4D97-AF65-F5344CB8AC3E}">
        <p14:creationId xmlns:p14="http://schemas.microsoft.com/office/powerpoint/2010/main" val="33008917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0832A3-A8D8-2760-4643-69EF3971993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31DC024-D8EA-D158-0331-4E2373BCB4A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08EB899-697C-D252-53C0-2D2E7FCAB81D}"/>
              </a:ext>
            </a:extLst>
          </p:cNvPr>
          <p:cNvSpPr>
            <a:spLocks noGrp="1"/>
          </p:cNvSpPr>
          <p:nvPr>
            <p:ph type="body" idx="1"/>
          </p:nvPr>
        </p:nvSpPr>
        <p:spPr/>
        <p:txBody>
          <a:bodyPr/>
          <a:lstStyle/>
          <a:p>
            <a:r>
              <a:rPr lang="lv-LV" dirty="0"/>
              <a:t>Projekta īstenotājs </a:t>
            </a:r>
            <a:r>
              <a:rPr lang="lv-LV" b="1" dirty="0"/>
              <a:t>2 (divu) kalendāro nedēļu laikā </a:t>
            </a:r>
            <a:r>
              <a:rPr lang="lv-LV" dirty="0"/>
              <a:t>no Līguma spēkā stāšanās dienas iesniedz Padomei:</a:t>
            </a:r>
          </a:p>
          <a:p>
            <a:endParaRPr lang="lv-LV" dirty="0"/>
          </a:p>
          <a:p>
            <a:r>
              <a:rPr lang="lv-LV" b="1" dirty="0"/>
              <a:t> Līguma 4. pielikumu “Projekta </a:t>
            </a:r>
            <a:r>
              <a:rPr lang="lv-LV" dirty="0"/>
              <a:t>rezultātu vērtības aprēķins procentos no projekta kopējām izmaksām”, kas izstrādāts atbilstoši Projekta pieteikuma A daļas 4. nodaļai “Projekta rezultāti”</a:t>
            </a:r>
          </a:p>
          <a:p>
            <a:endParaRPr lang="lv-LV" dirty="0"/>
          </a:p>
          <a:p>
            <a:r>
              <a:rPr lang="lv-LV" dirty="0"/>
              <a:t>Šis Līguma pielikums ir saistošs gadījumiem, ja Padome pieprasa Projekta īstenotājam daļēji vai pilnībā atmaksāt </a:t>
            </a:r>
            <a:r>
              <a:rPr lang="lv-LV" b="1" dirty="0"/>
              <a:t>Finansējumu šādos gadījumos</a:t>
            </a:r>
            <a:r>
              <a:rPr lang="lv-LV" dirty="0"/>
              <a:t>:</a:t>
            </a:r>
          </a:p>
          <a:p>
            <a:pPr marL="228600" indent="-228600">
              <a:buAutoNum type="arabicPeriod"/>
            </a:pPr>
            <a:r>
              <a:rPr lang="lv-LV" dirty="0"/>
              <a:t>Ja projekta noslēguma zinātniskā pārskata ekspertīzes konsolidētais vērtējums ir "Projekta mērķis nav sasniegts", vai projekta rezultāti un saturiskie pārskati par projekta rezultātiem neatbilst projekta līguma noteikumiem, komisija pieņem lēmumu par šo projekta izbeigšanu un  nepamatoti izlietotā projekta īstenošanai piešķirtā finansējuma atgūšanu;</a:t>
            </a:r>
          </a:p>
          <a:p>
            <a:pPr marL="228600" indent="-228600">
              <a:buAutoNum type="arabicPeriod"/>
            </a:pPr>
            <a:r>
              <a:rPr lang="lv-LV" dirty="0"/>
              <a:t>nepilda projekta līgumā noteiktās saistības, </a:t>
            </a:r>
          </a:p>
          <a:p>
            <a:pPr marL="228600" indent="-228600">
              <a:buAutoNum type="arabicPeriod"/>
            </a:pPr>
            <a:r>
              <a:rPr lang="lv-LV" dirty="0"/>
              <a:t>ja tās ir prettiesiska rakstura neatbilstības,</a:t>
            </a:r>
          </a:p>
          <a:p>
            <a:r>
              <a:rPr lang="lv-LV" dirty="0"/>
              <a:t>3.  Ja konstatē, ka ar saimniecisko darbību nesaistīts projekts vairs neatbilst šo noteikumu nosacījumiem, (projektu īsteno pētniecības organizācija; veicot atbalstāmās darbības, kurām nav saimnieciska rakstura;</a:t>
            </a:r>
          </a:p>
          <a:p>
            <a:r>
              <a:rPr lang="lv-LV" b="1" dirty="0"/>
              <a:t>kā arī gadījumā, ja Projektu izbeidz pirms tā īstenošanas pabeigšanas, pamatojoties uz Projekta īstenotāja lēmumu. </a:t>
            </a:r>
          </a:p>
          <a:p>
            <a:endParaRPr lang="lv-LV" b="1" dirty="0"/>
          </a:p>
          <a:p>
            <a:r>
              <a:rPr lang="lv-LV" dirty="0"/>
              <a:t>Šādā gadījumā Padome sagatavo un Puses paraksta Pieņemšanas un nodošanas aktu, kurā norāda visa Finansējuma vai Finansējuma daļas atmaksas kārtību un termiņus.</a:t>
            </a:r>
          </a:p>
          <a:p>
            <a:endParaRPr lang="lv-LV" dirty="0"/>
          </a:p>
        </p:txBody>
      </p:sp>
      <p:sp>
        <p:nvSpPr>
          <p:cNvPr id="4" name="Slide Number Placeholder 3">
            <a:extLst>
              <a:ext uri="{FF2B5EF4-FFF2-40B4-BE49-F238E27FC236}">
                <a16:creationId xmlns:a16="http://schemas.microsoft.com/office/drawing/2014/main" id="{8DE6C995-D833-8E03-5D46-2416DC685D4D}"/>
              </a:ext>
            </a:extLst>
          </p:cNvPr>
          <p:cNvSpPr>
            <a:spLocks noGrp="1"/>
          </p:cNvSpPr>
          <p:nvPr>
            <p:ph type="sldNum" sz="quarter" idx="5"/>
          </p:nvPr>
        </p:nvSpPr>
        <p:spPr/>
        <p:txBody>
          <a:bodyPr/>
          <a:lstStyle/>
          <a:p>
            <a:fld id="{7C0C5635-619F-4398-8614-605C03EF5C27}" type="slidenum">
              <a:rPr lang="lv-LV" altLang="lv-LV" smtClean="0"/>
              <a:pPr/>
              <a:t>14</a:t>
            </a:fld>
            <a:endParaRPr lang="lv-LV" altLang="lv-LV"/>
          </a:p>
        </p:txBody>
      </p:sp>
    </p:spTree>
    <p:extLst>
      <p:ext uri="{BB962C8B-B14F-4D97-AF65-F5344CB8AC3E}">
        <p14:creationId xmlns:p14="http://schemas.microsoft.com/office/powerpoint/2010/main" val="36671317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7C0C5635-619F-4398-8614-605C03EF5C27}" type="slidenum">
              <a:rPr lang="lv-LV" altLang="lv-LV" smtClean="0"/>
              <a:pPr/>
              <a:t>15</a:t>
            </a:fld>
            <a:endParaRPr lang="lv-LV" altLang="lv-LV"/>
          </a:p>
        </p:txBody>
      </p:sp>
    </p:spTree>
    <p:extLst>
      <p:ext uri="{BB962C8B-B14F-4D97-AF65-F5344CB8AC3E}">
        <p14:creationId xmlns:p14="http://schemas.microsoft.com/office/powerpoint/2010/main" val="11716694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7C0C5635-619F-4398-8614-605C03EF5C27}" type="slidenum">
              <a:rPr lang="lv-LV" altLang="lv-LV" smtClean="0"/>
              <a:pPr/>
              <a:t>16</a:t>
            </a:fld>
            <a:endParaRPr lang="lv-LV" altLang="lv-LV"/>
          </a:p>
        </p:txBody>
      </p:sp>
    </p:spTree>
    <p:extLst>
      <p:ext uri="{BB962C8B-B14F-4D97-AF65-F5344CB8AC3E}">
        <p14:creationId xmlns:p14="http://schemas.microsoft.com/office/powerpoint/2010/main" val="11300407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322D40-C75D-3D30-6472-F982A946501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9FC88CC-A2DA-6473-FDC1-CFFE5D465CF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FC37CF7-DFF5-6C18-FCCA-0719DBFD2B38}"/>
              </a:ext>
            </a:extLst>
          </p:cNvPr>
          <p:cNvSpPr>
            <a:spLocks noGrp="1"/>
          </p:cNvSpPr>
          <p:nvPr>
            <p:ph type="body" idx="1"/>
          </p:nvPr>
        </p:nvSpPr>
        <p:spPr/>
        <p:txBody>
          <a:bodyPr/>
          <a:lstStyle/>
          <a:p>
            <a:endParaRPr lang="lv-LV" dirty="0"/>
          </a:p>
        </p:txBody>
      </p:sp>
      <p:sp>
        <p:nvSpPr>
          <p:cNvPr id="4" name="Slide Number Placeholder 3">
            <a:extLst>
              <a:ext uri="{FF2B5EF4-FFF2-40B4-BE49-F238E27FC236}">
                <a16:creationId xmlns:a16="http://schemas.microsoft.com/office/drawing/2014/main" id="{F7EA6265-EE53-F018-38FB-07DE3DBEE31B}"/>
              </a:ext>
            </a:extLst>
          </p:cNvPr>
          <p:cNvSpPr>
            <a:spLocks noGrp="1"/>
          </p:cNvSpPr>
          <p:nvPr>
            <p:ph type="sldNum" sz="quarter" idx="5"/>
          </p:nvPr>
        </p:nvSpPr>
        <p:spPr/>
        <p:txBody>
          <a:bodyPr/>
          <a:lstStyle/>
          <a:p>
            <a:fld id="{7C0C5635-619F-4398-8614-605C03EF5C27}" type="slidenum">
              <a:rPr lang="lv-LV" altLang="lv-LV" smtClean="0"/>
              <a:pPr/>
              <a:t>17</a:t>
            </a:fld>
            <a:endParaRPr lang="lv-LV" altLang="lv-LV"/>
          </a:p>
        </p:txBody>
      </p:sp>
    </p:spTree>
    <p:extLst>
      <p:ext uri="{BB962C8B-B14F-4D97-AF65-F5344CB8AC3E}">
        <p14:creationId xmlns:p14="http://schemas.microsoft.com/office/powerpoint/2010/main" val="3276858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7C0C5635-619F-4398-8614-605C03EF5C27}" type="slidenum">
              <a:rPr lang="lv-LV" altLang="lv-LV" smtClean="0"/>
              <a:pPr/>
              <a:t>18</a:t>
            </a:fld>
            <a:endParaRPr lang="lv-LV" altLang="lv-LV"/>
          </a:p>
        </p:txBody>
      </p:sp>
    </p:spTree>
    <p:extLst>
      <p:ext uri="{BB962C8B-B14F-4D97-AF65-F5344CB8AC3E}">
        <p14:creationId xmlns:p14="http://schemas.microsoft.com/office/powerpoint/2010/main" val="28621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lv-LV" dirty="0"/>
          </a:p>
        </p:txBody>
      </p:sp>
      <p:sp>
        <p:nvSpPr>
          <p:cNvPr id="4" name="Slide Number Placeholder 3"/>
          <p:cNvSpPr>
            <a:spLocks noGrp="1"/>
          </p:cNvSpPr>
          <p:nvPr>
            <p:ph type="sldNum" sz="quarter" idx="5"/>
          </p:nvPr>
        </p:nvSpPr>
        <p:spPr/>
        <p:txBody>
          <a:bodyPr/>
          <a:lstStyle/>
          <a:p>
            <a:fld id="{7C0C5635-619F-4398-8614-605C03EF5C27}" type="slidenum">
              <a:rPr lang="lv-LV" altLang="lv-LV" smtClean="0"/>
              <a:pPr/>
              <a:t>2</a:t>
            </a:fld>
            <a:endParaRPr lang="lv-LV" altLang="lv-LV"/>
          </a:p>
        </p:txBody>
      </p:sp>
    </p:spTree>
    <p:extLst>
      <p:ext uri="{BB962C8B-B14F-4D97-AF65-F5344CB8AC3E}">
        <p14:creationId xmlns:p14="http://schemas.microsoft.com/office/powerpoint/2010/main" val="2538618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a:p>
            <a:endParaRPr lang="lv-LV" dirty="0"/>
          </a:p>
          <a:p>
            <a:endParaRPr lang="lv-LV" dirty="0"/>
          </a:p>
          <a:p>
            <a:endParaRPr lang="lv-LV" dirty="0"/>
          </a:p>
          <a:p>
            <a:endParaRPr lang="lv-LV" dirty="0"/>
          </a:p>
          <a:p>
            <a:endParaRPr lang="lv-LV" dirty="0"/>
          </a:p>
        </p:txBody>
      </p:sp>
      <p:sp>
        <p:nvSpPr>
          <p:cNvPr id="4" name="Slide Number Placeholder 3"/>
          <p:cNvSpPr>
            <a:spLocks noGrp="1"/>
          </p:cNvSpPr>
          <p:nvPr>
            <p:ph type="sldNum" sz="quarter" idx="5"/>
          </p:nvPr>
        </p:nvSpPr>
        <p:spPr/>
        <p:txBody>
          <a:bodyPr/>
          <a:lstStyle/>
          <a:p>
            <a:fld id="{7C0C5635-619F-4398-8614-605C03EF5C27}" type="slidenum">
              <a:rPr lang="lv-LV" altLang="lv-LV" smtClean="0"/>
              <a:pPr/>
              <a:t>3</a:t>
            </a:fld>
            <a:endParaRPr lang="lv-LV" altLang="lv-LV"/>
          </a:p>
        </p:txBody>
      </p:sp>
    </p:spTree>
    <p:extLst>
      <p:ext uri="{BB962C8B-B14F-4D97-AF65-F5344CB8AC3E}">
        <p14:creationId xmlns:p14="http://schemas.microsoft.com/office/powerpoint/2010/main" val="4147478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Atbalstāmo darbību īstenošanai</a:t>
            </a:r>
          </a:p>
          <a:p>
            <a:r>
              <a:rPr lang="lv-LV" dirty="0"/>
              <a:t>Šajā programma Projekts īstenojams 16 mēnešu laikā, attiecīgi Projekta pieteikumā budžets dalāms pa finanšu pārskatu iesniegšanas gadiem, ņemot vērā, ka  finansējums plānojams šajā gadā 4 mēneši.</a:t>
            </a:r>
          </a:p>
          <a:p>
            <a:endParaRPr lang="lv-LV" dirty="0"/>
          </a:p>
        </p:txBody>
      </p:sp>
      <p:sp>
        <p:nvSpPr>
          <p:cNvPr id="4" name="Slide Number Placeholder 3"/>
          <p:cNvSpPr>
            <a:spLocks noGrp="1"/>
          </p:cNvSpPr>
          <p:nvPr>
            <p:ph type="sldNum" sz="quarter" idx="5"/>
          </p:nvPr>
        </p:nvSpPr>
        <p:spPr/>
        <p:txBody>
          <a:bodyPr/>
          <a:lstStyle/>
          <a:p>
            <a:fld id="{7C0C5635-619F-4398-8614-605C03EF5C27}" type="slidenum">
              <a:rPr lang="lv-LV" altLang="lv-LV" smtClean="0"/>
              <a:pPr/>
              <a:t>4</a:t>
            </a:fld>
            <a:endParaRPr lang="lv-LV" altLang="lv-LV"/>
          </a:p>
        </p:txBody>
      </p:sp>
    </p:spTree>
    <p:extLst>
      <p:ext uri="{BB962C8B-B14F-4D97-AF65-F5344CB8AC3E}">
        <p14:creationId xmlns:p14="http://schemas.microsoft.com/office/powerpoint/2010/main" val="2688618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57A33E-F309-4152-10FC-E8B10F5F0D3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6DE3220-65D7-5748-F4D0-34E07426724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4C7CB1B-A8DE-F079-C769-DB2E9B07762F}"/>
              </a:ext>
            </a:extLst>
          </p:cNvPr>
          <p:cNvSpPr>
            <a:spLocks noGrp="1"/>
          </p:cNvSpPr>
          <p:nvPr>
            <p:ph type="body" idx="1"/>
          </p:nvPr>
        </p:nvSpPr>
        <p:spPr/>
        <p:txBody>
          <a:bodyPr/>
          <a:lstStyle/>
          <a:p>
            <a:endParaRPr lang="lv-LV" dirty="0"/>
          </a:p>
          <a:p>
            <a:endParaRPr lang="lv-LV" dirty="0"/>
          </a:p>
          <a:p>
            <a:endParaRPr lang="lv-LV" dirty="0"/>
          </a:p>
          <a:p>
            <a:endParaRPr lang="lv-LV" dirty="0"/>
          </a:p>
          <a:p>
            <a:endParaRPr lang="lv-LV" dirty="0"/>
          </a:p>
        </p:txBody>
      </p:sp>
      <p:sp>
        <p:nvSpPr>
          <p:cNvPr id="4" name="Slide Number Placeholder 3">
            <a:extLst>
              <a:ext uri="{FF2B5EF4-FFF2-40B4-BE49-F238E27FC236}">
                <a16:creationId xmlns:a16="http://schemas.microsoft.com/office/drawing/2014/main" id="{F46B9BF8-A3BE-D3A9-B0EA-567C1C20EE47}"/>
              </a:ext>
            </a:extLst>
          </p:cNvPr>
          <p:cNvSpPr>
            <a:spLocks noGrp="1"/>
          </p:cNvSpPr>
          <p:nvPr>
            <p:ph type="sldNum" sz="quarter" idx="5"/>
          </p:nvPr>
        </p:nvSpPr>
        <p:spPr/>
        <p:txBody>
          <a:bodyPr/>
          <a:lstStyle/>
          <a:p>
            <a:fld id="{7C0C5635-619F-4398-8614-605C03EF5C27}" type="slidenum">
              <a:rPr lang="lv-LV" altLang="lv-LV" smtClean="0"/>
              <a:pPr/>
              <a:t>5</a:t>
            </a:fld>
            <a:endParaRPr lang="lv-LV" altLang="lv-LV"/>
          </a:p>
        </p:txBody>
      </p:sp>
    </p:spTree>
    <p:extLst>
      <p:ext uri="{BB962C8B-B14F-4D97-AF65-F5344CB8AC3E}">
        <p14:creationId xmlns:p14="http://schemas.microsoft.com/office/powerpoint/2010/main" val="4188046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b="1" dirty="0"/>
          </a:p>
        </p:txBody>
      </p:sp>
      <p:sp>
        <p:nvSpPr>
          <p:cNvPr id="4" name="Slide Number Placeholder 3"/>
          <p:cNvSpPr>
            <a:spLocks noGrp="1"/>
          </p:cNvSpPr>
          <p:nvPr>
            <p:ph type="sldNum" sz="quarter" idx="5"/>
          </p:nvPr>
        </p:nvSpPr>
        <p:spPr/>
        <p:txBody>
          <a:bodyPr/>
          <a:lstStyle/>
          <a:p>
            <a:fld id="{7C0C5635-619F-4398-8614-605C03EF5C27}" type="slidenum">
              <a:rPr lang="lv-LV" altLang="lv-LV" smtClean="0"/>
              <a:pPr/>
              <a:t>6</a:t>
            </a:fld>
            <a:endParaRPr lang="lv-LV" altLang="lv-LV"/>
          </a:p>
        </p:txBody>
      </p:sp>
    </p:spTree>
    <p:extLst>
      <p:ext uri="{BB962C8B-B14F-4D97-AF65-F5344CB8AC3E}">
        <p14:creationId xmlns:p14="http://schemas.microsoft.com/office/powerpoint/2010/main" val="351511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a:p>
            <a:endParaRPr lang="lv-LV" dirty="0"/>
          </a:p>
        </p:txBody>
      </p:sp>
      <p:sp>
        <p:nvSpPr>
          <p:cNvPr id="4" name="Slide Number Placeholder 3"/>
          <p:cNvSpPr>
            <a:spLocks noGrp="1"/>
          </p:cNvSpPr>
          <p:nvPr>
            <p:ph type="sldNum" sz="quarter" idx="5"/>
          </p:nvPr>
        </p:nvSpPr>
        <p:spPr/>
        <p:txBody>
          <a:bodyPr/>
          <a:lstStyle/>
          <a:p>
            <a:fld id="{7C0C5635-619F-4398-8614-605C03EF5C27}" type="slidenum">
              <a:rPr lang="lv-LV" altLang="lv-LV" smtClean="0"/>
              <a:pPr/>
              <a:t>7</a:t>
            </a:fld>
            <a:endParaRPr lang="lv-LV" altLang="lv-LV"/>
          </a:p>
        </p:txBody>
      </p:sp>
    </p:spTree>
    <p:extLst>
      <p:ext uri="{BB962C8B-B14F-4D97-AF65-F5344CB8AC3E}">
        <p14:creationId xmlns:p14="http://schemas.microsoft.com/office/powerpoint/2010/main" val="4144291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7C0C5635-619F-4398-8614-605C03EF5C27}" type="slidenum">
              <a:rPr lang="lv-LV" altLang="lv-LV" smtClean="0"/>
              <a:pPr/>
              <a:t>8</a:t>
            </a:fld>
            <a:endParaRPr lang="lv-LV" altLang="lv-LV"/>
          </a:p>
        </p:txBody>
      </p:sp>
    </p:spTree>
    <p:extLst>
      <p:ext uri="{BB962C8B-B14F-4D97-AF65-F5344CB8AC3E}">
        <p14:creationId xmlns:p14="http://schemas.microsoft.com/office/powerpoint/2010/main" val="531547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8213" rtl="0" eaLnBrk="0" fontAlgn="base" latinLnBrk="0" hangingPunct="0">
              <a:lnSpc>
                <a:spcPct val="100000"/>
              </a:lnSpc>
              <a:spcBef>
                <a:spcPct val="30000"/>
              </a:spcBef>
              <a:spcAft>
                <a:spcPct val="0"/>
              </a:spcAft>
              <a:buClrTx/>
              <a:buSzTx/>
              <a:buFontTx/>
              <a:buNone/>
              <a:tabLst/>
              <a:defRPr/>
            </a:pPr>
            <a:endParaRPr lang="lv-LV" dirty="0"/>
          </a:p>
        </p:txBody>
      </p:sp>
      <p:sp>
        <p:nvSpPr>
          <p:cNvPr id="4" name="Slide Number Placeholder 3"/>
          <p:cNvSpPr>
            <a:spLocks noGrp="1"/>
          </p:cNvSpPr>
          <p:nvPr>
            <p:ph type="sldNum" sz="quarter" idx="5"/>
          </p:nvPr>
        </p:nvSpPr>
        <p:spPr/>
        <p:txBody>
          <a:bodyPr/>
          <a:lstStyle/>
          <a:p>
            <a:fld id="{7C0C5635-619F-4398-8614-605C03EF5C27}" type="slidenum">
              <a:rPr lang="lv-LV" altLang="lv-LV" smtClean="0"/>
              <a:pPr/>
              <a:t>9</a:t>
            </a:fld>
            <a:endParaRPr lang="lv-LV" altLang="lv-LV"/>
          </a:p>
        </p:txBody>
      </p:sp>
    </p:spTree>
    <p:extLst>
      <p:ext uri="{BB962C8B-B14F-4D97-AF65-F5344CB8AC3E}">
        <p14:creationId xmlns:p14="http://schemas.microsoft.com/office/powerpoint/2010/main" val="30899698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744036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42946E5A-BBED-4218-981B-333F83EE957B}" type="slidenum">
              <a:rPr lang="en-US" altLang="lv-LV"/>
              <a:pPr/>
              <a:t>‹#›</a:t>
            </a:fld>
            <a:endParaRPr lang="en-US" altLang="lv-LV"/>
          </a:p>
        </p:txBody>
      </p:sp>
    </p:spTree>
    <p:extLst>
      <p:ext uri="{BB962C8B-B14F-4D97-AF65-F5344CB8AC3E}">
        <p14:creationId xmlns:p14="http://schemas.microsoft.com/office/powerpoint/2010/main" val="696825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B4C5A49C-EBE2-4BEA-B73B-7AC8FD5DDD66}" type="slidenum">
              <a:rPr lang="en-US" altLang="lv-LV"/>
              <a:pPr/>
              <a:t>‹#›</a:t>
            </a:fld>
            <a:endParaRPr lang="en-US" altLang="lv-LV"/>
          </a:p>
        </p:txBody>
      </p:sp>
    </p:spTree>
    <p:extLst>
      <p:ext uri="{BB962C8B-B14F-4D97-AF65-F5344CB8AC3E}">
        <p14:creationId xmlns:p14="http://schemas.microsoft.com/office/powerpoint/2010/main" val="373617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9ED2C4E4-78E8-4814-8E80-88192C39BA48}" type="slidenum">
              <a:rPr lang="en-US" altLang="lv-LV"/>
              <a:pPr/>
              <a:t>‹#›</a:t>
            </a:fld>
            <a:endParaRPr lang="en-US" altLang="lv-LV"/>
          </a:p>
        </p:txBody>
      </p:sp>
    </p:spTree>
    <p:extLst>
      <p:ext uri="{BB962C8B-B14F-4D97-AF65-F5344CB8AC3E}">
        <p14:creationId xmlns:p14="http://schemas.microsoft.com/office/powerpoint/2010/main" val="4058059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fld id="{32310182-7320-45BF-A513-C3BE84D4C81C}" type="slidenum">
              <a:rPr lang="en-US" altLang="lv-LV"/>
              <a:pPr/>
              <a:t>‹#›</a:t>
            </a:fld>
            <a:endParaRPr lang="en-US" altLang="lv-LV"/>
          </a:p>
        </p:txBody>
      </p:sp>
    </p:spTree>
    <p:extLst>
      <p:ext uri="{BB962C8B-B14F-4D97-AF65-F5344CB8AC3E}">
        <p14:creationId xmlns:p14="http://schemas.microsoft.com/office/powerpoint/2010/main" val="3416017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B5374C58-29BA-4833-81C9-1E55DA96EF6A}" type="slidenum">
              <a:rPr lang="en-US" altLang="lv-LV"/>
              <a:pPr/>
              <a:t>‹#›</a:t>
            </a:fld>
            <a:endParaRPr lang="en-US" altLang="lv-LV"/>
          </a:p>
        </p:txBody>
      </p:sp>
    </p:spTree>
    <p:extLst>
      <p:ext uri="{BB962C8B-B14F-4D97-AF65-F5344CB8AC3E}">
        <p14:creationId xmlns:p14="http://schemas.microsoft.com/office/powerpoint/2010/main" val="3866355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87A82987-0D2F-4B65-8E41-A1B3FBDD2CF2}" type="slidenum">
              <a:rPr lang="en-US" altLang="lv-LV"/>
              <a:pPr/>
              <a:t>‹#›</a:t>
            </a:fld>
            <a:endParaRPr lang="en-US" altLang="lv-LV"/>
          </a:p>
        </p:txBody>
      </p:sp>
    </p:spTree>
    <p:extLst>
      <p:ext uri="{BB962C8B-B14F-4D97-AF65-F5344CB8AC3E}">
        <p14:creationId xmlns:p14="http://schemas.microsoft.com/office/powerpoint/2010/main" val="4188768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270C9E78-A642-4421-918F-624A0AA194E3}" type="slidenum">
              <a:rPr lang="en-US" altLang="lv-LV"/>
              <a:pPr/>
              <a:t>‹#›</a:t>
            </a:fld>
            <a:endParaRPr lang="en-US" altLang="lv-LV"/>
          </a:p>
        </p:txBody>
      </p:sp>
    </p:spTree>
    <p:extLst>
      <p:ext uri="{BB962C8B-B14F-4D97-AF65-F5344CB8AC3E}">
        <p14:creationId xmlns:p14="http://schemas.microsoft.com/office/powerpoint/2010/main" val="2770308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67239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3957" tIns="46979" rIns="93957" bIns="46979" numCol="1" anchor="ctr" anchorCtr="0" compatLnSpc="1">
            <a:prstTxWarp prst="textNoShape">
              <a:avLst/>
            </a:prstTxWarp>
          </a:bodyPr>
          <a:lstStyle>
            <a:lvl1pPr>
              <a:defRPr sz="1200" smtClean="0">
                <a:solidFill>
                  <a:srgbClr val="898989"/>
                </a:solidFill>
              </a:defRPr>
            </a:lvl1pPr>
          </a:lstStyle>
          <a:p>
            <a:pPr>
              <a:defRPr/>
            </a:pPr>
            <a:r>
              <a:rPr lang="lv-LV" altLang="lv-LV"/>
              <a:t>13.06.2019.</a:t>
            </a:r>
            <a:endParaRPr lang="en-US" alt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fontAlgn="auto">
              <a:spcBef>
                <a:spcPts val="0"/>
              </a:spcBef>
              <a:spcAft>
                <a:spcPts val="0"/>
              </a:spcAft>
              <a:defRPr sz="1200" b="1">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a:defRPr sz="1200">
                <a:solidFill>
                  <a:srgbClr val="898989"/>
                </a:solidFill>
              </a:defRPr>
            </a:lvl1pPr>
          </a:lstStyle>
          <a:p>
            <a:fld id="{E3D5101D-DD3B-4E58-9C27-C75BE7F84F75}" type="slidenum">
              <a:rPr lang="en-US" altLang="lv-LV"/>
              <a:pPr/>
              <a:t>‹#›</a:t>
            </a:fld>
            <a:endParaRPr lang="en-US" altLang="lv-LV"/>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Lst>
  <p:hf sldNum="0" hdr="0" ftr="0"/>
  <p:txStyles>
    <p:title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S PGothic" pitchFamily="34" charset="-128"/>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S PGothic" pitchFamily="34" charset="-128"/>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S PGothic" pitchFamily="34" charset="-128"/>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S PGothic" pitchFamily="34" charset="-128"/>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S PGothic" pitchFamily="34" charset="-128"/>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A727F2E-F502-4897-9B4C-5A6DCFB7B95B}"/>
              </a:ext>
            </a:extLst>
          </p:cNvPr>
          <p:cNvSpPr>
            <a:spLocks noGrp="1"/>
          </p:cNvSpPr>
          <p:nvPr>
            <p:ph type="body" sz="quarter" idx="11"/>
          </p:nvPr>
        </p:nvSpPr>
        <p:spPr>
          <a:xfrm>
            <a:off x="813391" y="3147237"/>
            <a:ext cx="7772400" cy="2310810"/>
          </a:xfrm>
        </p:spPr>
        <p:txBody>
          <a:bodyPr>
            <a:normAutofit/>
          </a:bodyPr>
          <a:lstStyle/>
          <a:p>
            <a:r>
              <a:rPr lang="lv-LV" sz="2000" b="1" dirty="0">
                <a:solidFill>
                  <a:srgbClr val="CC3300"/>
                </a:solidFill>
              </a:rPr>
              <a:t>Valsts pētījumu programma “Izglītība” 4 konkursa kārta</a:t>
            </a:r>
          </a:p>
          <a:p>
            <a:r>
              <a:rPr lang="lv-LV" sz="2000" b="1" dirty="0">
                <a:solidFill>
                  <a:schemeClr val="bg1">
                    <a:lumMod val="50000"/>
                  </a:schemeClr>
                </a:solidFill>
              </a:rPr>
              <a:t>projektu pieteikumu atklāts konkurss </a:t>
            </a:r>
          </a:p>
          <a:p>
            <a:endParaRPr lang="lv-LV" sz="1600" b="1" dirty="0">
              <a:solidFill>
                <a:schemeClr val="bg1">
                  <a:lumMod val="50000"/>
                </a:schemeClr>
              </a:solidFill>
            </a:endParaRPr>
          </a:p>
          <a:p>
            <a:endParaRPr lang="lv-LV" sz="1600" b="1" dirty="0">
              <a:solidFill>
                <a:schemeClr val="bg1">
                  <a:lumMod val="50000"/>
                </a:schemeClr>
              </a:solidFill>
            </a:endParaRPr>
          </a:p>
          <a:p>
            <a:r>
              <a:rPr lang="lv-LV" sz="1600" b="1" dirty="0">
                <a:solidFill>
                  <a:schemeClr val="bg1">
                    <a:lumMod val="50000"/>
                  </a:schemeClr>
                </a:solidFill>
              </a:rPr>
              <a:t>2025.gada 27. maijs</a:t>
            </a:r>
            <a:endParaRPr lang="lv-LV" sz="1600" dirty="0">
              <a:solidFill>
                <a:schemeClr val="bg1">
                  <a:lumMod val="50000"/>
                </a:schemeClr>
              </a:solidFill>
            </a:endParaRPr>
          </a:p>
        </p:txBody>
      </p:sp>
      <p:pic>
        <p:nvPicPr>
          <p:cNvPr id="4" name="Picture 3">
            <a:extLst>
              <a:ext uri="{FF2B5EF4-FFF2-40B4-BE49-F238E27FC236}">
                <a16:creationId xmlns:a16="http://schemas.microsoft.com/office/drawing/2014/main" id="{41714FEF-78AB-CD15-ACA8-16CE6DE1B07D}"/>
              </a:ext>
            </a:extLst>
          </p:cNvPr>
          <p:cNvPicPr>
            <a:picLocks noChangeAspect="1"/>
          </p:cNvPicPr>
          <p:nvPr/>
        </p:nvPicPr>
        <p:blipFill>
          <a:blip r:embed="rId3"/>
          <a:stretch>
            <a:fillRect/>
          </a:stretch>
        </p:blipFill>
        <p:spPr>
          <a:xfrm>
            <a:off x="5670755" y="274620"/>
            <a:ext cx="3098182" cy="137877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2E51A-A51A-7333-8FE2-EDBEA71C272B}"/>
              </a:ext>
            </a:extLst>
          </p:cNvPr>
          <p:cNvSpPr>
            <a:spLocks noGrp="1"/>
          </p:cNvSpPr>
          <p:nvPr>
            <p:ph type="title"/>
          </p:nvPr>
        </p:nvSpPr>
        <p:spPr>
          <a:xfrm>
            <a:off x="416860" y="1405605"/>
            <a:ext cx="8117540" cy="4659019"/>
          </a:xfrm>
        </p:spPr>
        <p:txBody>
          <a:bodyPr>
            <a:normAutofit/>
          </a:bodyPr>
          <a:lstStyle/>
          <a:p>
            <a:r>
              <a:rPr lang="lv-LV" sz="1600" dirty="0"/>
              <a:t>Līguma 2. pielikums</a:t>
            </a:r>
            <a:br>
              <a:rPr lang="lv-LV" sz="1600" dirty="0"/>
            </a:br>
            <a:endParaRPr lang="lv-LV" sz="1600" dirty="0"/>
          </a:p>
        </p:txBody>
      </p:sp>
      <p:sp>
        <p:nvSpPr>
          <p:cNvPr id="3" name="Text Placeholder 2">
            <a:extLst>
              <a:ext uri="{FF2B5EF4-FFF2-40B4-BE49-F238E27FC236}">
                <a16:creationId xmlns:a16="http://schemas.microsoft.com/office/drawing/2014/main" id="{12E21174-FE4D-94A6-4B75-4C8F18191B49}"/>
              </a:ext>
            </a:extLst>
          </p:cNvPr>
          <p:cNvSpPr>
            <a:spLocks noGrp="1"/>
          </p:cNvSpPr>
          <p:nvPr>
            <p:ph type="body" idx="1"/>
          </p:nvPr>
        </p:nvSpPr>
        <p:spPr>
          <a:xfrm>
            <a:off x="2051538" y="381000"/>
            <a:ext cx="4377262" cy="1069429"/>
          </a:xfrm>
        </p:spPr>
        <p:txBody>
          <a:bodyPr/>
          <a:lstStyle/>
          <a:p>
            <a:pPr>
              <a:spcBef>
                <a:spcPct val="0"/>
              </a:spcBef>
            </a:pPr>
            <a:r>
              <a:rPr lang="lv-LV" sz="2200" b="1" dirty="0">
                <a:solidFill>
                  <a:srgbClr val="7030A0"/>
                </a:solidFill>
                <a:cs typeface="+mj-cs"/>
              </a:rPr>
              <a:t>Finansējums</a:t>
            </a:r>
          </a:p>
          <a:p>
            <a:pPr>
              <a:spcBef>
                <a:spcPct val="0"/>
              </a:spcBef>
            </a:pPr>
            <a:endParaRPr lang="lv-LV" sz="1800" dirty="0">
              <a:solidFill>
                <a:srgbClr val="7030A0"/>
              </a:solidFill>
              <a:cs typeface="+mj-cs"/>
            </a:endParaRPr>
          </a:p>
          <a:p>
            <a:endParaRPr lang="lv-LV" dirty="0"/>
          </a:p>
          <a:p>
            <a:endParaRPr lang="lv-LV" dirty="0"/>
          </a:p>
        </p:txBody>
      </p:sp>
      <p:sp>
        <p:nvSpPr>
          <p:cNvPr id="4" name="Text Placeholder 3">
            <a:extLst>
              <a:ext uri="{FF2B5EF4-FFF2-40B4-BE49-F238E27FC236}">
                <a16:creationId xmlns:a16="http://schemas.microsoft.com/office/drawing/2014/main" id="{2FB1A5AD-9818-B58D-6E94-14DC98931845}"/>
              </a:ext>
            </a:extLst>
          </p:cNvPr>
          <p:cNvSpPr>
            <a:spLocks noGrp="1"/>
          </p:cNvSpPr>
          <p:nvPr>
            <p:ph type="body" sz="quarter" idx="10"/>
          </p:nvPr>
        </p:nvSpPr>
        <p:spPr>
          <a:xfrm flipH="1">
            <a:off x="6911788" y="6217024"/>
            <a:ext cx="1622612" cy="533400"/>
          </a:xfrm>
        </p:spPr>
        <p:txBody>
          <a:bodyPr/>
          <a:lstStyle/>
          <a:p>
            <a:endParaRPr lang="lv-LV" dirty="0"/>
          </a:p>
        </p:txBody>
      </p:sp>
      <p:sp>
        <p:nvSpPr>
          <p:cNvPr id="5" name="Text Placeholder 4">
            <a:extLst>
              <a:ext uri="{FF2B5EF4-FFF2-40B4-BE49-F238E27FC236}">
                <a16:creationId xmlns:a16="http://schemas.microsoft.com/office/drawing/2014/main" id="{08CE9B42-808A-73C6-774E-7DFF643A4C7B}"/>
              </a:ext>
            </a:extLst>
          </p:cNvPr>
          <p:cNvSpPr>
            <a:spLocks noGrp="1"/>
          </p:cNvSpPr>
          <p:nvPr>
            <p:ph type="body" sz="quarter" idx="12"/>
          </p:nvPr>
        </p:nvSpPr>
        <p:spPr>
          <a:xfrm>
            <a:off x="7100047" y="6324600"/>
            <a:ext cx="1435457" cy="152400"/>
          </a:xfrm>
        </p:spPr>
        <p:txBody>
          <a:bodyPr>
            <a:normAutofit fontScale="40000" lnSpcReduction="20000"/>
          </a:bodyPr>
          <a:lstStyle/>
          <a:p>
            <a:endParaRPr lang="lv-LV" dirty="0"/>
          </a:p>
        </p:txBody>
      </p:sp>
      <p:pic>
        <p:nvPicPr>
          <p:cNvPr id="6" name="Picture 5">
            <a:extLst>
              <a:ext uri="{FF2B5EF4-FFF2-40B4-BE49-F238E27FC236}">
                <a16:creationId xmlns:a16="http://schemas.microsoft.com/office/drawing/2014/main" id="{27C8C05F-4B22-4BB1-5406-03AE25A79865}"/>
              </a:ext>
            </a:extLst>
          </p:cNvPr>
          <p:cNvPicPr>
            <a:picLocks noChangeAspect="1"/>
          </p:cNvPicPr>
          <p:nvPr/>
        </p:nvPicPr>
        <p:blipFill>
          <a:blip r:embed="rId3"/>
          <a:stretch>
            <a:fillRect/>
          </a:stretch>
        </p:blipFill>
        <p:spPr>
          <a:xfrm>
            <a:off x="6428799" y="228600"/>
            <a:ext cx="2403073" cy="1069429"/>
          </a:xfrm>
          <a:prstGeom prst="rect">
            <a:avLst/>
          </a:prstGeom>
        </p:spPr>
      </p:pic>
      <p:graphicFrame>
        <p:nvGraphicFramePr>
          <p:cNvPr id="9" name="Table 8">
            <a:extLst>
              <a:ext uri="{FF2B5EF4-FFF2-40B4-BE49-F238E27FC236}">
                <a16:creationId xmlns:a16="http://schemas.microsoft.com/office/drawing/2014/main" id="{A9BDF8C0-E584-0E22-3CB0-6C64DEE06D4C}"/>
              </a:ext>
            </a:extLst>
          </p:cNvPr>
          <p:cNvGraphicFramePr>
            <a:graphicFrameLocks noGrp="1"/>
          </p:cNvGraphicFramePr>
          <p:nvPr/>
        </p:nvGraphicFramePr>
        <p:xfrm>
          <a:off x="457200" y="1798432"/>
          <a:ext cx="8229600" cy="4129498"/>
        </p:xfrm>
        <a:graphic>
          <a:graphicData uri="http://schemas.openxmlformats.org/drawingml/2006/table">
            <a:tbl>
              <a:tblPr/>
              <a:tblGrid>
                <a:gridCol w="500683">
                  <a:extLst>
                    <a:ext uri="{9D8B030D-6E8A-4147-A177-3AD203B41FA5}">
                      <a16:colId xmlns:a16="http://schemas.microsoft.com/office/drawing/2014/main" val="1090813354"/>
                    </a:ext>
                  </a:extLst>
                </a:gridCol>
                <a:gridCol w="602864">
                  <a:extLst>
                    <a:ext uri="{9D8B030D-6E8A-4147-A177-3AD203B41FA5}">
                      <a16:colId xmlns:a16="http://schemas.microsoft.com/office/drawing/2014/main" val="3343838128"/>
                    </a:ext>
                  </a:extLst>
                </a:gridCol>
                <a:gridCol w="572209">
                  <a:extLst>
                    <a:ext uri="{9D8B030D-6E8A-4147-A177-3AD203B41FA5}">
                      <a16:colId xmlns:a16="http://schemas.microsoft.com/office/drawing/2014/main" val="1542537375"/>
                    </a:ext>
                  </a:extLst>
                </a:gridCol>
                <a:gridCol w="582428">
                  <a:extLst>
                    <a:ext uri="{9D8B030D-6E8A-4147-A177-3AD203B41FA5}">
                      <a16:colId xmlns:a16="http://schemas.microsoft.com/office/drawing/2014/main" val="4086956429"/>
                    </a:ext>
                  </a:extLst>
                </a:gridCol>
                <a:gridCol w="602864">
                  <a:extLst>
                    <a:ext uri="{9D8B030D-6E8A-4147-A177-3AD203B41FA5}">
                      <a16:colId xmlns:a16="http://schemas.microsoft.com/office/drawing/2014/main" val="2205261578"/>
                    </a:ext>
                  </a:extLst>
                </a:gridCol>
                <a:gridCol w="613082">
                  <a:extLst>
                    <a:ext uri="{9D8B030D-6E8A-4147-A177-3AD203B41FA5}">
                      <a16:colId xmlns:a16="http://schemas.microsoft.com/office/drawing/2014/main" val="2946255339"/>
                    </a:ext>
                  </a:extLst>
                </a:gridCol>
                <a:gridCol w="613082">
                  <a:extLst>
                    <a:ext uri="{9D8B030D-6E8A-4147-A177-3AD203B41FA5}">
                      <a16:colId xmlns:a16="http://schemas.microsoft.com/office/drawing/2014/main" val="1474479838"/>
                    </a:ext>
                  </a:extLst>
                </a:gridCol>
                <a:gridCol w="633518">
                  <a:extLst>
                    <a:ext uri="{9D8B030D-6E8A-4147-A177-3AD203B41FA5}">
                      <a16:colId xmlns:a16="http://schemas.microsoft.com/office/drawing/2014/main" val="3074159604"/>
                    </a:ext>
                  </a:extLst>
                </a:gridCol>
                <a:gridCol w="633518">
                  <a:extLst>
                    <a:ext uri="{9D8B030D-6E8A-4147-A177-3AD203B41FA5}">
                      <a16:colId xmlns:a16="http://schemas.microsoft.com/office/drawing/2014/main" val="401011055"/>
                    </a:ext>
                  </a:extLst>
                </a:gridCol>
                <a:gridCol w="725480">
                  <a:extLst>
                    <a:ext uri="{9D8B030D-6E8A-4147-A177-3AD203B41FA5}">
                      <a16:colId xmlns:a16="http://schemas.microsoft.com/office/drawing/2014/main" val="4202064746"/>
                    </a:ext>
                  </a:extLst>
                </a:gridCol>
                <a:gridCol w="715262">
                  <a:extLst>
                    <a:ext uri="{9D8B030D-6E8A-4147-A177-3AD203B41FA5}">
                      <a16:colId xmlns:a16="http://schemas.microsoft.com/office/drawing/2014/main" val="3031250821"/>
                    </a:ext>
                  </a:extLst>
                </a:gridCol>
                <a:gridCol w="576296">
                  <a:extLst>
                    <a:ext uri="{9D8B030D-6E8A-4147-A177-3AD203B41FA5}">
                      <a16:colId xmlns:a16="http://schemas.microsoft.com/office/drawing/2014/main" val="1732774875"/>
                    </a:ext>
                  </a:extLst>
                </a:gridCol>
                <a:gridCol w="858314">
                  <a:extLst>
                    <a:ext uri="{9D8B030D-6E8A-4147-A177-3AD203B41FA5}">
                      <a16:colId xmlns:a16="http://schemas.microsoft.com/office/drawing/2014/main" val="370369503"/>
                    </a:ext>
                  </a:extLst>
                </a:gridCol>
              </a:tblGrid>
              <a:tr h="580481">
                <a:tc>
                  <a:txBody>
                    <a:bodyPr/>
                    <a:lstStyle/>
                    <a:p>
                      <a:pPr algn="l" fontAlgn="ctr"/>
                      <a:endParaRPr lang="lv-LV" sz="900" b="0" i="0" u="none" strike="noStrike">
                        <a:solidFill>
                          <a:srgbClr val="000000"/>
                        </a:solidFill>
                        <a:effectLst/>
                        <a:latin typeface="Times New Roman" panose="02020603050405020304" pitchFamily="18" charset="0"/>
                      </a:endParaRPr>
                    </a:p>
                  </a:txBody>
                  <a:tcPr marL="5878" marR="5878" marT="5878" marB="0" anchor="ctr">
                    <a:lnL>
                      <a:noFill/>
                    </a:lnL>
                    <a:lnR>
                      <a:noFill/>
                    </a:lnR>
                    <a:lnT>
                      <a:noFill/>
                    </a:lnT>
                    <a:lnB>
                      <a:noFill/>
                    </a:lnB>
                    <a:noFill/>
                  </a:tcPr>
                </a:tc>
                <a:tc>
                  <a:txBody>
                    <a:bodyPr/>
                    <a:lstStyle/>
                    <a:p>
                      <a:pPr algn="l" fontAlgn="ctr"/>
                      <a:endParaRPr lang="lv-LV" sz="900" b="0" i="0" u="none" strike="noStrike">
                        <a:solidFill>
                          <a:srgbClr val="000000"/>
                        </a:solidFill>
                        <a:effectLst/>
                        <a:latin typeface="Times New Roman" panose="02020603050405020304" pitchFamily="18" charset="0"/>
                      </a:endParaRPr>
                    </a:p>
                  </a:txBody>
                  <a:tcPr marL="5878" marR="5878" marT="5878" marB="0" anchor="ctr">
                    <a:lnL>
                      <a:noFill/>
                    </a:lnL>
                    <a:lnR>
                      <a:noFill/>
                    </a:lnR>
                    <a:lnT>
                      <a:noFill/>
                    </a:lnT>
                    <a:lnB>
                      <a:noFill/>
                    </a:lnB>
                    <a:noFill/>
                  </a:tcPr>
                </a:tc>
                <a:tc>
                  <a:txBody>
                    <a:bodyPr/>
                    <a:lstStyle/>
                    <a:p>
                      <a:pPr algn="l" fontAlgn="ctr"/>
                      <a:endParaRPr lang="lv-LV" sz="900" b="0" i="0" u="none" strike="noStrike">
                        <a:solidFill>
                          <a:srgbClr val="000000"/>
                        </a:solidFill>
                        <a:effectLst/>
                        <a:latin typeface="Times New Roman" panose="02020603050405020304" pitchFamily="18" charset="0"/>
                      </a:endParaRPr>
                    </a:p>
                  </a:txBody>
                  <a:tcPr marL="5878" marR="5878" marT="5878" marB="0" anchor="ctr">
                    <a:lnL>
                      <a:noFill/>
                    </a:lnL>
                    <a:lnR>
                      <a:noFill/>
                    </a:lnR>
                    <a:lnT>
                      <a:noFill/>
                    </a:lnT>
                    <a:lnB>
                      <a:noFill/>
                    </a:lnB>
                    <a:noFill/>
                  </a:tcPr>
                </a:tc>
                <a:tc>
                  <a:txBody>
                    <a:bodyPr/>
                    <a:lstStyle/>
                    <a:p>
                      <a:pPr algn="l" fontAlgn="ctr"/>
                      <a:endParaRPr lang="lv-LV" sz="900" b="0" i="0" u="none" strike="noStrike" dirty="0">
                        <a:solidFill>
                          <a:srgbClr val="000000"/>
                        </a:solidFill>
                        <a:effectLst/>
                        <a:latin typeface="Times New Roman" panose="02020603050405020304" pitchFamily="18" charset="0"/>
                      </a:endParaRPr>
                    </a:p>
                  </a:txBody>
                  <a:tcPr marL="5878" marR="5878" marT="5878" marB="0" anchor="ctr">
                    <a:lnL>
                      <a:noFill/>
                    </a:lnL>
                    <a:lnR>
                      <a:noFill/>
                    </a:lnR>
                    <a:lnT>
                      <a:noFill/>
                    </a:lnT>
                    <a:lnB>
                      <a:noFill/>
                    </a:lnB>
                    <a:noFill/>
                  </a:tcPr>
                </a:tc>
                <a:tc>
                  <a:txBody>
                    <a:bodyPr/>
                    <a:lstStyle/>
                    <a:p>
                      <a:pPr algn="l" fontAlgn="ctr"/>
                      <a:endParaRPr lang="lv-LV" sz="900" b="0" i="0" u="none" strike="noStrike">
                        <a:solidFill>
                          <a:srgbClr val="000000"/>
                        </a:solidFill>
                        <a:effectLst/>
                        <a:latin typeface="Times New Roman" panose="02020603050405020304" pitchFamily="18" charset="0"/>
                      </a:endParaRPr>
                    </a:p>
                  </a:txBody>
                  <a:tcPr marL="5878" marR="5878" marT="5878" marB="0" anchor="ctr">
                    <a:lnL>
                      <a:noFill/>
                    </a:lnL>
                    <a:lnR>
                      <a:noFill/>
                    </a:lnR>
                    <a:lnT>
                      <a:noFill/>
                    </a:lnT>
                    <a:lnB>
                      <a:noFill/>
                    </a:lnB>
                    <a:noFill/>
                  </a:tcPr>
                </a:tc>
                <a:tc>
                  <a:txBody>
                    <a:bodyPr/>
                    <a:lstStyle/>
                    <a:p>
                      <a:pPr algn="l" fontAlgn="ctr"/>
                      <a:endParaRPr lang="lv-LV" sz="900" b="0" i="0" u="none" strike="noStrike">
                        <a:solidFill>
                          <a:srgbClr val="000000"/>
                        </a:solidFill>
                        <a:effectLst/>
                        <a:latin typeface="Times New Roman" panose="02020603050405020304" pitchFamily="18" charset="0"/>
                      </a:endParaRPr>
                    </a:p>
                  </a:txBody>
                  <a:tcPr marL="5878" marR="5878" marT="5878" marB="0" anchor="ctr">
                    <a:lnL>
                      <a:noFill/>
                    </a:lnL>
                    <a:lnR>
                      <a:noFill/>
                    </a:lnR>
                    <a:lnT>
                      <a:noFill/>
                    </a:lnT>
                    <a:lnB>
                      <a:noFill/>
                    </a:lnB>
                    <a:noFill/>
                  </a:tcPr>
                </a:tc>
                <a:tc>
                  <a:txBody>
                    <a:bodyPr/>
                    <a:lstStyle/>
                    <a:p>
                      <a:pPr algn="l" fontAlgn="ctr"/>
                      <a:endParaRPr lang="lv-LV" sz="900" b="0" i="0" u="none" strike="noStrike">
                        <a:solidFill>
                          <a:srgbClr val="000000"/>
                        </a:solidFill>
                        <a:effectLst/>
                        <a:latin typeface="Times New Roman" panose="02020603050405020304" pitchFamily="18" charset="0"/>
                      </a:endParaRPr>
                    </a:p>
                  </a:txBody>
                  <a:tcPr marL="5878" marR="5878" marT="5878" marB="0" anchor="ctr">
                    <a:lnL>
                      <a:noFill/>
                    </a:lnL>
                    <a:lnR>
                      <a:noFill/>
                    </a:lnR>
                    <a:lnT>
                      <a:noFill/>
                    </a:lnT>
                    <a:lnB>
                      <a:noFill/>
                    </a:lnB>
                    <a:noFill/>
                  </a:tcPr>
                </a:tc>
                <a:tc gridSpan="6">
                  <a:txBody>
                    <a:bodyPr/>
                    <a:lstStyle/>
                    <a:p>
                      <a:pPr algn="r" fontAlgn="b"/>
                      <a:r>
                        <a:rPr lang="lv-LV" sz="900" b="0" i="0" u="none" strike="noStrike">
                          <a:solidFill>
                            <a:srgbClr val="000000"/>
                          </a:solidFill>
                          <a:effectLst/>
                          <a:latin typeface="Times New Roman" panose="02020603050405020304" pitchFamily="18" charset="0"/>
                        </a:rPr>
                        <a:t>2. pielikums</a:t>
                      </a:r>
                      <a:br>
                        <a:rPr lang="lv-LV" sz="900" b="0" i="0" u="none" strike="noStrike">
                          <a:solidFill>
                            <a:srgbClr val="000000"/>
                          </a:solidFill>
                          <a:effectLst/>
                          <a:latin typeface="Times New Roman" panose="02020603050405020304" pitchFamily="18" charset="0"/>
                        </a:rPr>
                      </a:br>
                      <a:r>
                        <a:rPr lang="lv-LV" sz="900" b="0" i="0" u="none" strike="noStrike">
                          <a:solidFill>
                            <a:srgbClr val="000000"/>
                          </a:solidFill>
                          <a:effectLst/>
                          <a:latin typeface="Times New Roman" panose="02020603050405020304" pitchFamily="18" charset="0"/>
                        </a:rPr>
                        <a:t>(datums) līgumam Nr. _________ "Par valsts pētījumu programmas  “Izglītība”   projekta īstenošanu"</a:t>
                      </a:r>
                    </a:p>
                  </a:txBody>
                  <a:tcPr marL="5878" marR="5878" marT="5878" marB="0" anchor="b">
                    <a:lnL>
                      <a:noFill/>
                    </a:lnL>
                    <a:lnR>
                      <a:noFill/>
                    </a:lnR>
                    <a:lnT>
                      <a:noFill/>
                    </a:lnT>
                    <a:lnB>
                      <a:noFill/>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1580646924"/>
                  </a:ext>
                </a:extLst>
              </a:tr>
              <a:tr h="141079">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a:noFill/>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a:noFill/>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a:noFill/>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a:noFill/>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a:noFill/>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a:noFill/>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a:noFill/>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a:noFill/>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a:noFill/>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a:noFill/>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a:noFill/>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a:noFill/>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a:noFill/>
                    </a:lnT>
                    <a:lnB>
                      <a:noFill/>
                    </a:lnB>
                    <a:noFill/>
                  </a:tcPr>
                </a:tc>
                <a:extLst>
                  <a:ext uri="{0D108BD9-81ED-4DB2-BD59-A6C34878D82A}">
                    <a16:rowId xmlns:a16="http://schemas.microsoft.com/office/drawing/2014/main" val="183532145"/>
                  </a:ext>
                </a:extLst>
              </a:tr>
              <a:tr h="183696">
                <a:tc gridSpan="13">
                  <a:txBody>
                    <a:bodyPr/>
                    <a:lstStyle/>
                    <a:p>
                      <a:pPr algn="ctr" fontAlgn="ctr"/>
                      <a:r>
                        <a:rPr lang="lv-LV" sz="1100" b="1" i="0" u="none" strike="noStrike">
                          <a:solidFill>
                            <a:srgbClr val="000000"/>
                          </a:solidFill>
                          <a:effectLst/>
                          <a:latin typeface="Times New Roman" panose="02020603050405020304" pitchFamily="18" charset="0"/>
                        </a:rPr>
                        <a:t>Finansējuma sadalījums projekta īstenošanas 16 mēnešu periodam</a:t>
                      </a:r>
                    </a:p>
                  </a:txBody>
                  <a:tcPr marL="5878" marR="5878" marT="5878" marB="0" anchor="ctr">
                    <a:lnL>
                      <a:noFill/>
                    </a:lnL>
                    <a:lnR>
                      <a:noFill/>
                    </a:lnR>
                    <a:lnT>
                      <a:noFill/>
                    </a:lnT>
                    <a:lnB>
                      <a:noFill/>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1622876005"/>
                  </a:ext>
                </a:extLst>
              </a:tr>
              <a:tr h="176349">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ctr"/>
                      <a:endParaRPr lang="lv-LV" sz="1100" b="1" i="0" u="none" strike="noStrike">
                        <a:solidFill>
                          <a:srgbClr val="000000"/>
                        </a:solidFill>
                        <a:effectLst/>
                        <a:latin typeface="Times New Roman" panose="02020603050405020304" pitchFamily="18"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ctr"/>
                      <a:endParaRPr lang="lv-LV" sz="1100" b="1" i="0" u="none" strike="noStrike">
                        <a:solidFill>
                          <a:srgbClr val="000000"/>
                        </a:solidFill>
                        <a:effectLst/>
                        <a:latin typeface="Times New Roman" panose="02020603050405020304" pitchFamily="18"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ctr"/>
                      <a:endParaRPr lang="lv-LV" sz="1100" b="1" i="0" u="none" strike="noStrike">
                        <a:solidFill>
                          <a:srgbClr val="000000"/>
                        </a:solidFill>
                        <a:effectLst/>
                        <a:latin typeface="Times New Roman" panose="02020603050405020304" pitchFamily="18"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ctr"/>
                      <a:endParaRPr lang="lv-LV" sz="1100" b="1" i="0" u="none" strike="noStrike">
                        <a:solidFill>
                          <a:srgbClr val="000000"/>
                        </a:solidFill>
                        <a:effectLst/>
                        <a:latin typeface="Times New Roman" panose="02020603050405020304" pitchFamily="18"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ctr"/>
                      <a:endParaRPr lang="lv-LV" sz="1100" b="1" i="0" u="none" strike="noStrike">
                        <a:solidFill>
                          <a:srgbClr val="000000"/>
                        </a:solidFill>
                        <a:effectLst/>
                        <a:latin typeface="Times New Roman" panose="02020603050405020304" pitchFamily="18"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ctr"/>
                      <a:endParaRPr lang="lv-LV" sz="1100" b="1" i="0" u="none" strike="noStrike">
                        <a:solidFill>
                          <a:srgbClr val="000000"/>
                        </a:solidFill>
                        <a:effectLst/>
                        <a:latin typeface="Times New Roman" panose="02020603050405020304" pitchFamily="18"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ctr"/>
                      <a:endParaRPr lang="lv-LV" sz="1100" b="1" i="0" u="none" strike="noStrike">
                        <a:solidFill>
                          <a:srgbClr val="000000"/>
                        </a:solidFill>
                        <a:effectLst/>
                        <a:latin typeface="Times New Roman" panose="02020603050405020304" pitchFamily="18"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ctr"/>
                      <a:endParaRPr lang="lv-LV" sz="1100" b="1" i="0" u="none" strike="noStrike">
                        <a:solidFill>
                          <a:srgbClr val="000000"/>
                        </a:solidFill>
                        <a:effectLst/>
                        <a:latin typeface="Times New Roman" panose="02020603050405020304" pitchFamily="18"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ctr"/>
                      <a:endParaRPr lang="lv-LV" sz="1100" b="1" i="0" u="none" strike="noStrike">
                        <a:solidFill>
                          <a:srgbClr val="000000"/>
                        </a:solidFill>
                        <a:effectLst/>
                        <a:latin typeface="Times New Roman" panose="02020603050405020304" pitchFamily="18"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17977930"/>
                  </a:ext>
                </a:extLst>
              </a:tr>
              <a:tr h="242479">
                <a:tc gridSpan="6">
                  <a:txBody>
                    <a:bodyPr/>
                    <a:lstStyle/>
                    <a:p>
                      <a:pPr algn="ctr" fontAlgn="ctr"/>
                      <a:r>
                        <a:rPr lang="lv-LV" sz="1100" b="0" i="0" u="none" strike="noStrike">
                          <a:solidFill>
                            <a:srgbClr val="000000"/>
                          </a:solidFill>
                          <a:effectLst/>
                          <a:latin typeface="Times New Roman" panose="02020603050405020304" pitchFamily="18" charset="0"/>
                        </a:rPr>
                        <a:t>Projekta īstenotājs (institūcijas nosaukums)</a:t>
                      </a:r>
                    </a:p>
                  </a:txBody>
                  <a:tcPr marL="5878" marR="5878" marT="58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gridSpan="7">
                  <a:txBody>
                    <a:bodyPr/>
                    <a:lstStyle/>
                    <a:p>
                      <a:pPr algn="ctr" fontAlgn="ctr"/>
                      <a:r>
                        <a:rPr lang="lv-LV" sz="1100" b="0" i="0" u="none" strike="noStrike">
                          <a:solidFill>
                            <a:srgbClr val="000000"/>
                          </a:solidFill>
                          <a:effectLst/>
                          <a:latin typeface="Times New Roman" panose="02020603050405020304" pitchFamily="18" charset="0"/>
                        </a:rPr>
                        <a:t> </a:t>
                      </a:r>
                    </a:p>
                  </a:txBody>
                  <a:tcPr marL="5878" marR="5878" marT="58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1056644399"/>
                  </a:ext>
                </a:extLst>
              </a:tr>
              <a:tr h="257175">
                <a:tc gridSpan="6">
                  <a:txBody>
                    <a:bodyPr/>
                    <a:lstStyle/>
                    <a:p>
                      <a:pPr algn="ctr" fontAlgn="ctr"/>
                      <a:r>
                        <a:rPr lang="lv-LV" sz="1100" b="0" i="0" u="none" strike="noStrike">
                          <a:solidFill>
                            <a:srgbClr val="000000"/>
                          </a:solidFill>
                          <a:effectLst/>
                          <a:latin typeface="Times New Roman" panose="02020603050405020304" pitchFamily="18" charset="0"/>
                        </a:rPr>
                        <a:t>Projekta vadītājs</a:t>
                      </a:r>
                    </a:p>
                  </a:txBody>
                  <a:tcPr marL="5878" marR="5878" marT="58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gridSpan="7">
                  <a:txBody>
                    <a:bodyPr/>
                    <a:lstStyle/>
                    <a:p>
                      <a:pPr algn="ctr" fontAlgn="ctr"/>
                      <a:r>
                        <a:rPr lang="lv-LV" sz="1100" b="0" i="0" u="none" strike="noStrike">
                          <a:solidFill>
                            <a:srgbClr val="000000"/>
                          </a:solidFill>
                          <a:effectLst/>
                          <a:latin typeface="Times New Roman" panose="02020603050405020304" pitchFamily="18" charset="0"/>
                        </a:rPr>
                        <a:t> </a:t>
                      </a:r>
                    </a:p>
                  </a:txBody>
                  <a:tcPr marL="5878" marR="5878" marT="58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4090791006"/>
                  </a:ext>
                </a:extLst>
              </a:tr>
              <a:tr h="235131">
                <a:tc gridSpan="6">
                  <a:txBody>
                    <a:bodyPr/>
                    <a:lstStyle/>
                    <a:p>
                      <a:pPr algn="ctr" fontAlgn="ctr"/>
                      <a:r>
                        <a:rPr lang="lv-LV" sz="1100" b="0" i="0" u="none" strike="noStrike">
                          <a:solidFill>
                            <a:srgbClr val="000000"/>
                          </a:solidFill>
                          <a:effectLst/>
                          <a:latin typeface="Times New Roman" panose="02020603050405020304" pitchFamily="18" charset="0"/>
                        </a:rPr>
                        <a:t>Projekta numurs</a:t>
                      </a:r>
                    </a:p>
                  </a:txBody>
                  <a:tcPr marL="5878" marR="5878" marT="58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gridSpan="7">
                  <a:txBody>
                    <a:bodyPr/>
                    <a:lstStyle/>
                    <a:p>
                      <a:pPr algn="ctr" fontAlgn="ctr"/>
                      <a:r>
                        <a:rPr lang="lv-LV" sz="1100" b="0" i="0" u="none" strike="noStrike">
                          <a:solidFill>
                            <a:srgbClr val="000000"/>
                          </a:solidFill>
                          <a:effectLst/>
                          <a:latin typeface="Times New Roman" panose="02020603050405020304" pitchFamily="18" charset="0"/>
                        </a:rPr>
                        <a:t> </a:t>
                      </a:r>
                    </a:p>
                  </a:txBody>
                  <a:tcPr marL="5878" marR="5878" marT="58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1869947280"/>
                  </a:ext>
                </a:extLst>
              </a:tr>
              <a:tr h="198392">
                <a:tc gridSpan="6">
                  <a:txBody>
                    <a:bodyPr/>
                    <a:lstStyle/>
                    <a:p>
                      <a:pPr algn="ctr" fontAlgn="ctr"/>
                      <a:r>
                        <a:rPr lang="lv-LV" sz="1100" b="0" i="0" u="none" strike="noStrike">
                          <a:solidFill>
                            <a:srgbClr val="000000"/>
                          </a:solidFill>
                          <a:effectLst/>
                          <a:latin typeface="Times New Roman" panose="02020603050405020304" pitchFamily="18" charset="0"/>
                        </a:rPr>
                        <a:t>Projekta nosaukums</a:t>
                      </a:r>
                    </a:p>
                  </a:txBody>
                  <a:tcPr marL="5878" marR="5878" marT="58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gridSpan="7">
                  <a:txBody>
                    <a:bodyPr/>
                    <a:lstStyle/>
                    <a:p>
                      <a:pPr algn="ctr" fontAlgn="ctr"/>
                      <a:r>
                        <a:rPr lang="lv-LV" sz="1100" b="0" i="0" u="none" strike="noStrike">
                          <a:solidFill>
                            <a:srgbClr val="000000"/>
                          </a:solidFill>
                          <a:effectLst/>
                          <a:latin typeface="Times New Roman" panose="02020603050405020304" pitchFamily="18" charset="0"/>
                        </a:rPr>
                        <a:t> </a:t>
                      </a:r>
                    </a:p>
                  </a:txBody>
                  <a:tcPr marL="5878" marR="5878" marT="58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3595962799"/>
                  </a:ext>
                </a:extLst>
              </a:tr>
              <a:tr h="257175">
                <a:tc gridSpan="6">
                  <a:txBody>
                    <a:bodyPr/>
                    <a:lstStyle/>
                    <a:p>
                      <a:pPr algn="ctr" fontAlgn="ctr"/>
                      <a:r>
                        <a:rPr lang="lv-LV" sz="1100" b="0" i="0" u="none" strike="noStrike">
                          <a:solidFill>
                            <a:srgbClr val="000000"/>
                          </a:solidFill>
                          <a:effectLst/>
                          <a:latin typeface="Times New Roman" panose="02020603050405020304" pitchFamily="18" charset="0"/>
                        </a:rPr>
                        <a:t>Projekta īstenošanas periods</a:t>
                      </a:r>
                    </a:p>
                  </a:txBody>
                  <a:tcPr marL="5878" marR="5878" marT="58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gridSpan="7">
                  <a:txBody>
                    <a:bodyPr/>
                    <a:lstStyle/>
                    <a:p>
                      <a:pPr algn="ctr" fontAlgn="ctr"/>
                      <a:r>
                        <a:rPr lang="lv-LV" sz="1100" b="0" i="0" u="none" strike="noStrike">
                          <a:solidFill>
                            <a:srgbClr val="000000"/>
                          </a:solidFill>
                          <a:effectLst/>
                          <a:latin typeface="Times New Roman" panose="02020603050405020304" pitchFamily="18" charset="0"/>
                        </a:rPr>
                        <a:t> </a:t>
                      </a:r>
                    </a:p>
                  </a:txBody>
                  <a:tcPr marL="5878" marR="5878" marT="58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573000259"/>
                  </a:ext>
                </a:extLst>
              </a:tr>
              <a:tr h="141079">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312525785"/>
                  </a:ext>
                </a:extLst>
              </a:tr>
              <a:tr h="176349">
                <a:tc gridSpan="13">
                  <a:txBody>
                    <a:bodyPr/>
                    <a:lstStyle/>
                    <a:p>
                      <a:pPr algn="ctr" fontAlgn="ctr"/>
                      <a:r>
                        <a:rPr lang="lv-LV" sz="1100" b="0" i="0" u="none" strike="noStrike">
                          <a:solidFill>
                            <a:srgbClr val="000000"/>
                          </a:solidFill>
                          <a:effectLst/>
                          <a:latin typeface="Times New Roman" panose="02020603050405020304" pitchFamily="18" charset="0"/>
                        </a:rPr>
                        <a:t>20___. gada mēnesis</a:t>
                      </a:r>
                    </a:p>
                  </a:txBody>
                  <a:tcPr marL="5878" marR="5878" marT="5878" marB="0" anchor="ctr">
                    <a:lnL>
                      <a:noFill/>
                    </a:lnL>
                    <a:lnR>
                      <a:noFill/>
                    </a:lnR>
                    <a:lnT>
                      <a:noFill/>
                    </a:lnT>
                    <a:lnB>
                      <a:noFill/>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1807238864"/>
                  </a:ext>
                </a:extLst>
              </a:tr>
              <a:tr h="182227">
                <a:tc>
                  <a:txBody>
                    <a:bodyPr/>
                    <a:lstStyle/>
                    <a:p>
                      <a:pPr algn="ctr" fontAlgn="ctr"/>
                      <a:endParaRPr lang="lv-LV" sz="1100" b="0" i="0" u="none" strike="noStrike">
                        <a:solidFill>
                          <a:srgbClr val="000000"/>
                        </a:solidFill>
                        <a:effectLst/>
                        <a:latin typeface="Times New Roman" panose="02020603050405020304" pitchFamily="18"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ctr"/>
                      <a:endParaRPr lang="lv-LV" sz="1100" b="0" i="0" u="none" strike="noStrike">
                        <a:solidFill>
                          <a:srgbClr val="000000"/>
                        </a:solidFill>
                        <a:effectLst/>
                        <a:latin typeface="Times New Roman" panose="02020603050405020304" pitchFamily="18"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ctr"/>
                      <a:endParaRPr lang="lv-LV" sz="1100" b="0" i="0" u="none" strike="noStrike">
                        <a:solidFill>
                          <a:srgbClr val="000000"/>
                        </a:solidFill>
                        <a:effectLst/>
                        <a:latin typeface="Times New Roman" panose="02020603050405020304" pitchFamily="18"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ctr"/>
                      <a:endParaRPr lang="lv-LV" sz="1100" b="0" i="0" u="none" strike="noStrike">
                        <a:solidFill>
                          <a:srgbClr val="000000"/>
                        </a:solidFill>
                        <a:effectLst/>
                        <a:latin typeface="Times New Roman" panose="02020603050405020304" pitchFamily="18"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ctr"/>
                      <a:endParaRPr lang="lv-LV" sz="1100" b="0" i="0" u="none" strike="noStrike">
                        <a:solidFill>
                          <a:srgbClr val="000000"/>
                        </a:solidFill>
                        <a:effectLst/>
                        <a:latin typeface="Times New Roman" panose="02020603050405020304" pitchFamily="18"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ctr"/>
                      <a:endParaRPr lang="lv-LV" sz="1100" b="0" i="0" u="none" strike="noStrike">
                        <a:solidFill>
                          <a:srgbClr val="000000"/>
                        </a:solidFill>
                        <a:effectLst/>
                        <a:latin typeface="Times New Roman" panose="02020603050405020304" pitchFamily="18"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ctr"/>
                      <a:endParaRPr lang="lv-LV" sz="1100" b="0" i="0" u="none" strike="noStrike">
                        <a:solidFill>
                          <a:srgbClr val="000000"/>
                        </a:solidFill>
                        <a:effectLst/>
                        <a:latin typeface="Times New Roman" panose="02020603050405020304" pitchFamily="18"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ctr"/>
                      <a:endParaRPr lang="lv-LV" sz="1100" b="0" i="0" u="none" strike="noStrike">
                        <a:solidFill>
                          <a:srgbClr val="000000"/>
                        </a:solidFill>
                        <a:effectLst/>
                        <a:latin typeface="Times New Roman" panose="02020603050405020304" pitchFamily="18"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ctr"/>
                      <a:endParaRPr lang="lv-LV" sz="1100" b="0" i="0" u="none" strike="noStrike">
                        <a:solidFill>
                          <a:srgbClr val="000000"/>
                        </a:solidFill>
                        <a:effectLst/>
                        <a:latin typeface="Times New Roman" panose="02020603050405020304" pitchFamily="18"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ctr"/>
                      <a:endParaRPr lang="lv-LV" sz="1100" b="0" i="0" u="none" strike="noStrike">
                        <a:solidFill>
                          <a:srgbClr val="000000"/>
                        </a:solidFill>
                        <a:effectLst/>
                        <a:latin typeface="Times New Roman" panose="02020603050405020304" pitchFamily="18"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ctr"/>
                      <a:endParaRPr lang="lv-LV" sz="1100" b="0" i="0" u="none" strike="noStrike">
                        <a:solidFill>
                          <a:srgbClr val="000000"/>
                        </a:solidFill>
                        <a:effectLst/>
                        <a:latin typeface="Times New Roman" panose="02020603050405020304" pitchFamily="18"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ctr"/>
                      <a:endParaRPr lang="lv-LV" sz="1100" b="0" i="0" u="none" strike="noStrike">
                        <a:solidFill>
                          <a:srgbClr val="000000"/>
                        </a:solidFill>
                        <a:effectLst/>
                        <a:latin typeface="Times New Roman" panose="02020603050405020304" pitchFamily="18"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ctr"/>
                      <a:endParaRPr lang="lv-LV" sz="1100" b="0" i="0" u="none" strike="noStrike">
                        <a:solidFill>
                          <a:srgbClr val="000000"/>
                        </a:solidFill>
                        <a:effectLst/>
                        <a:latin typeface="Times New Roman" panose="02020603050405020304" pitchFamily="18"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54496001"/>
                  </a:ext>
                </a:extLst>
              </a:tr>
              <a:tr h="176349">
                <a:tc>
                  <a:txBody>
                    <a:bodyPr/>
                    <a:lstStyle/>
                    <a:p>
                      <a:pPr algn="ctr" fontAlgn="ctr"/>
                      <a:r>
                        <a:rPr lang="lv-LV" sz="1100" b="0" i="0" u="none" strike="noStrike">
                          <a:solidFill>
                            <a:srgbClr val="000000"/>
                          </a:solidFill>
                          <a:effectLst/>
                          <a:latin typeface="Times New Roman" panose="02020603050405020304" pitchFamily="18" charset="0"/>
                        </a:rPr>
                        <a:t>I</a:t>
                      </a:r>
                    </a:p>
                  </a:txBody>
                  <a:tcPr marL="5878" marR="5878" marT="58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1100" b="0" i="0" u="none" strike="noStrike">
                          <a:solidFill>
                            <a:srgbClr val="000000"/>
                          </a:solidFill>
                          <a:effectLst/>
                          <a:latin typeface="Times New Roman" panose="02020603050405020304" pitchFamily="18" charset="0"/>
                        </a:rPr>
                        <a:t>II</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1100" b="0" i="0" u="none" strike="noStrike">
                          <a:solidFill>
                            <a:srgbClr val="000000"/>
                          </a:solidFill>
                          <a:effectLst/>
                          <a:latin typeface="Times New Roman" panose="02020603050405020304" pitchFamily="18" charset="0"/>
                        </a:rPr>
                        <a:t>III</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1100" b="0" i="0" u="none" strike="noStrike">
                          <a:solidFill>
                            <a:srgbClr val="000000"/>
                          </a:solidFill>
                          <a:effectLst/>
                          <a:latin typeface="Times New Roman" panose="02020603050405020304" pitchFamily="18" charset="0"/>
                        </a:rPr>
                        <a:t>IV</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1100" b="0" i="0" u="none" strike="noStrike">
                          <a:solidFill>
                            <a:srgbClr val="000000"/>
                          </a:solidFill>
                          <a:effectLst/>
                          <a:latin typeface="Times New Roman" panose="02020603050405020304" pitchFamily="18" charset="0"/>
                        </a:rPr>
                        <a:t>V</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1100" b="0" i="0" u="none" strike="noStrike">
                          <a:solidFill>
                            <a:srgbClr val="000000"/>
                          </a:solidFill>
                          <a:effectLst/>
                          <a:latin typeface="Times New Roman" panose="02020603050405020304" pitchFamily="18" charset="0"/>
                        </a:rPr>
                        <a:t>VI</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1100" b="0" i="0" u="none" strike="noStrike">
                          <a:solidFill>
                            <a:srgbClr val="000000"/>
                          </a:solidFill>
                          <a:effectLst/>
                          <a:latin typeface="Times New Roman" panose="02020603050405020304" pitchFamily="18" charset="0"/>
                        </a:rPr>
                        <a:t>VII</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1100" b="0" i="0" u="none" strike="noStrike">
                          <a:solidFill>
                            <a:srgbClr val="000000"/>
                          </a:solidFill>
                          <a:effectLst/>
                          <a:latin typeface="Times New Roman" panose="02020603050405020304" pitchFamily="18" charset="0"/>
                        </a:rPr>
                        <a:t>VIII</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1100" b="0" i="0" u="none" strike="noStrike">
                          <a:solidFill>
                            <a:srgbClr val="000000"/>
                          </a:solidFill>
                          <a:effectLst/>
                          <a:latin typeface="Times New Roman" panose="02020603050405020304" pitchFamily="18" charset="0"/>
                        </a:rPr>
                        <a:t>IX</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1100" b="0" i="0" u="none" strike="noStrike">
                          <a:solidFill>
                            <a:srgbClr val="000000"/>
                          </a:solidFill>
                          <a:effectLst/>
                          <a:latin typeface="Times New Roman" panose="02020603050405020304" pitchFamily="18" charset="0"/>
                        </a:rPr>
                        <a:t>X</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1100" b="0" i="0" u="none" strike="noStrike">
                          <a:solidFill>
                            <a:srgbClr val="000000"/>
                          </a:solidFill>
                          <a:effectLst/>
                          <a:latin typeface="Times New Roman" panose="02020603050405020304" pitchFamily="18" charset="0"/>
                        </a:rPr>
                        <a:t>XI</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1100" b="0" i="0" u="none" strike="noStrike">
                          <a:solidFill>
                            <a:srgbClr val="000000"/>
                          </a:solidFill>
                          <a:effectLst/>
                          <a:latin typeface="Times New Roman" panose="02020603050405020304" pitchFamily="18" charset="0"/>
                        </a:rPr>
                        <a:t>XII</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lv-LV" sz="1100" b="0" i="0" u="none" strike="noStrike">
                          <a:solidFill>
                            <a:srgbClr val="000000"/>
                          </a:solidFill>
                          <a:effectLst/>
                          <a:latin typeface="Times New Roman" panose="02020603050405020304" pitchFamily="18" charset="0"/>
                        </a:rPr>
                        <a:t>Gada summa</a:t>
                      </a:r>
                    </a:p>
                  </a:txBody>
                  <a:tcPr marL="5878" marR="5878" marT="58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4634817"/>
                  </a:ext>
                </a:extLst>
              </a:tr>
              <a:tr h="182227">
                <a:tc>
                  <a:txBody>
                    <a:bodyPr/>
                    <a:lstStyle/>
                    <a:p>
                      <a:pPr algn="l" fontAlgn="ctr"/>
                      <a:r>
                        <a:rPr lang="lv-LV" sz="1100" b="0" i="0" u="none" strike="noStrike">
                          <a:solidFill>
                            <a:srgbClr val="000000"/>
                          </a:solidFill>
                          <a:effectLst/>
                          <a:latin typeface="Times New Roman" panose="02020603050405020304" pitchFamily="18" charset="0"/>
                        </a:rPr>
                        <a:t> </a:t>
                      </a:r>
                    </a:p>
                  </a:txBody>
                  <a:tcPr marL="5878" marR="5878" marT="58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lv-LV" sz="1100" b="0" i="0" u="none" strike="noStrike">
                          <a:solidFill>
                            <a:srgbClr val="000000"/>
                          </a:solidFill>
                          <a:effectLst/>
                          <a:latin typeface="Times New Roman" panose="02020603050405020304" pitchFamily="18" charset="0"/>
                        </a:rPr>
                        <a:t> </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lv-LV" sz="1100" b="0" i="0" u="none" strike="noStrike">
                          <a:solidFill>
                            <a:srgbClr val="000000"/>
                          </a:solidFill>
                          <a:effectLst/>
                          <a:latin typeface="Times New Roman" panose="02020603050405020304" pitchFamily="18" charset="0"/>
                        </a:rPr>
                        <a:t> </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lv-LV" sz="1100" b="0" i="0" u="none" strike="noStrike">
                          <a:solidFill>
                            <a:srgbClr val="000000"/>
                          </a:solidFill>
                          <a:effectLst/>
                          <a:latin typeface="Times New Roman" panose="02020603050405020304" pitchFamily="18" charset="0"/>
                        </a:rPr>
                        <a:t> </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lv-LV" sz="1100" b="0" i="0" u="none" strike="noStrike">
                          <a:solidFill>
                            <a:srgbClr val="000000"/>
                          </a:solidFill>
                          <a:effectLst/>
                          <a:latin typeface="Times New Roman" panose="02020603050405020304" pitchFamily="18" charset="0"/>
                        </a:rPr>
                        <a:t> </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lv-LV" sz="1100" b="0" i="0" u="none" strike="noStrike">
                          <a:solidFill>
                            <a:srgbClr val="000000"/>
                          </a:solidFill>
                          <a:effectLst/>
                          <a:latin typeface="Times New Roman" panose="02020603050405020304" pitchFamily="18" charset="0"/>
                        </a:rPr>
                        <a:t> </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lv-LV" sz="1100" b="0" i="0" u="none" strike="noStrike">
                          <a:solidFill>
                            <a:srgbClr val="000000"/>
                          </a:solidFill>
                          <a:effectLst/>
                          <a:latin typeface="Times New Roman" panose="02020603050405020304" pitchFamily="18" charset="0"/>
                        </a:rPr>
                        <a:t> </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lv-LV" sz="1100" b="0" i="0" u="none" strike="noStrike">
                          <a:solidFill>
                            <a:srgbClr val="000000"/>
                          </a:solidFill>
                          <a:effectLst/>
                          <a:latin typeface="Times New Roman" panose="02020603050405020304" pitchFamily="18" charset="0"/>
                        </a:rPr>
                        <a:t> </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lv-LV" sz="1100" b="0" i="0" u="none" strike="noStrike">
                          <a:solidFill>
                            <a:srgbClr val="000000"/>
                          </a:solidFill>
                          <a:effectLst/>
                          <a:latin typeface="Times New Roman" panose="02020603050405020304" pitchFamily="18" charset="0"/>
                        </a:rPr>
                        <a:t> </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lv-LV" sz="1100" b="0" i="0" u="none" strike="noStrike">
                          <a:solidFill>
                            <a:srgbClr val="000000"/>
                          </a:solidFill>
                          <a:effectLst/>
                          <a:latin typeface="Times New Roman" panose="02020603050405020304" pitchFamily="18" charset="0"/>
                        </a:rPr>
                        <a:t> </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lv-LV" sz="1100" b="0" i="0" u="none" strike="noStrike">
                          <a:solidFill>
                            <a:srgbClr val="000000"/>
                          </a:solidFill>
                          <a:effectLst/>
                          <a:latin typeface="Times New Roman" panose="02020603050405020304" pitchFamily="18" charset="0"/>
                        </a:rPr>
                        <a:t> </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lv-LV" sz="1100" b="0" i="0" u="none" strike="noStrike">
                          <a:solidFill>
                            <a:srgbClr val="000000"/>
                          </a:solidFill>
                          <a:effectLst/>
                          <a:latin typeface="Times New Roman" panose="02020603050405020304" pitchFamily="18" charset="0"/>
                        </a:rPr>
                        <a:t> </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lv-LV" sz="1100" b="0" i="0" u="none" strike="noStrike">
                          <a:solidFill>
                            <a:srgbClr val="000000"/>
                          </a:solidFill>
                          <a:effectLst/>
                          <a:latin typeface="Times New Roman" panose="02020603050405020304" pitchFamily="18" charset="0"/>
                        </a:rPr>
                        <a:t> </a:t>
                      </a:r>
                    </a:p>
                  </a:txBody>
                  <a:tcPr marL="5878" marR="5878" marT="58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93760477"/>
                  </a:ext>
                </a:extLst>
              </a:tr>
              <a:tr h="176349">
                <a:tc>
                  <a:txBody>
                    <a:bodyPr/>
                    <a:lstStyle/>
                    <a:p>
                      <a:pPr algn="l" fontAlgn="ctr"/>
                      <a:endParaRPr lang="lv-LV" sz="1100" b="0" i="0" u="none" strike="noStrike">
                        <a:solidFill>
                          <a:srgbClr val="000000"/>
                        </a:solidFill>
                        <a:effectLst/>
                        <a:latin typeface="Times New Roman" panose="02020603050405020304" pitchFamily="18"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1100" b="0" i="0" u="none" strike="noStrike">
                        <a:solidFill>
                          <a:srgbClr val="000000"/>
                        </a:solidFill>
                        <a:effectLst/>
                        <a:latin typeface="Times New Roman" panose="02020603050405020304" pitchFamily="18"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1100" b="0" i="0" u="none" strike="noStrike">
                        <a:solidFill>
                          <a:srgbClr val="000000"/>
                        </a:solidFill>
                        <a:effectLst/>
                        <a:latin typeface="Times New Roman" panose="02020603050405020304" pitchFamily="18"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1100" b="0" i="0" u="none" strike="noStrike">
                        <a:solidFill>
                          <a:srgbClr val="000000"/>
                        </a:solidFill>
                        <a:effectLst/>
                        <a:latin typeface="Times New Roman" panose="02020603050405020304" pitchFamily="18"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1100" b="0" i="0" u="none" strike="noStrike">
                        <a:solidFill>
                          <a:srgbClr val="000000"/>
                        </a:solidFill>
                        <a:effectLst/>
                        <a:latin typeface="Times New Roman" panose="02020603050405020304" pitchFamily="18"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1100" b="0" i="0" u="none" strike="noStrike">
                        <a:solidFill>
                          <a:srgbClr val="000000"/>
                        </a:solidFill>
                        <a:effectLst/>
                        <a:latin typeface="Times New Roman" panose="02020603050405020304" pitchFamily="18"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1100" b="0" i="0" u="none" strike="noStrike">
                        <a:solidFill>
                          <a:srgbClr val="000000"/>
                        </a:solidFill>
                        <a:effectLst/>
                        <a:latin typeface="Times New Roman" panose="02020603050405020304" pitchFamily="18"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1100" b="0" i="0" u="none" strike="noStrike">
                        <a:solidFill>
                          <a:srgbClr val="000000"/>
                        </a:solidFill>
                        <a:effectLst/>
                        <a:latin typeface="Times New Roman" panose="02020603050405020304" pitchFamily="18"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1100" b="0" i="0" u="none" strike="noStrike">
                        <a:solidFill>
                          <a:srgbClr val="000000"/>
                        </a:solidFill>
                        <a:effectLst/>
                        <a:latin typeface="Times New Roman" panose="02020603050405020304" pitchFamily="18"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1100" b="0" i="0" u="none" strike="noStrike">
                        <a:solidFill>
                          <a:srgbClr val="000000"/>
                        </a:solidFill>
                        <a:effectLst/>
                        <a:latin typeface="Times New Roman" panose="02020603050405020304" pitchFamily="18"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1100" b="0" i="0" u="none" strike="noStrike">
                        <a:solidFill>
                          <a:srgbClr val="000000"/>
                        </a:solidFill>
                        <a:effectLst/>
                        <a:latin typeface="Times New Roman" panose="02020603050405020304" pitchFamily="18"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1100" b="0" i="0" u="none" strike="noStrike">
                        <a:solidFill>
                          <a:srgbClr val="000000"/>
                        </a:solidFill>
                        <a:effectLst/>
                        <a:latin typeface="Times New Roman" panose="02020603050405020304" pitchFamily="18"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1100" b="0" i="0" u="none" strike="noStrike">
                        <a:solidFill>
                          <a:srgbClr val="000000"/>
                        </a:solidFill>
                        <a:effectLst/>
                        <a:latin typeface="Times New Roman" panose="02020603050405020304" pitchFamily="18"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2463318857"/>
                  </a:ext>
                </a:extLst>
              </a:tr>
              <a:tr h="176349">
                <a:tc gridSpan="13">
                  <a:txBody>
                    <a:bodyPr/>
                    <a:lstStyle/>
                    <a:p>
                      <a:pPr algn="ctr" fontAlgn="ctr"/>
                      <a:r>
                        <a:rPr lang="lv-LV" sz="1100" b="0" i="0" u="none" strike="noStrike">
                          <a:solidFill>
                            <a:srgbClr val="000000"/>
                          </a:solidFill>
                          <a:effectLst/>
                          <a:latin typeface="Times New Roman" panose="02020603050405020304" pitchFamily="18" charset="0"/>
                        </a:rPr>
                        <a:t>20___. gada mēnesis</a:t>
                      </a:r>
                    </a:p>
                  </a:txBody>
                  <a:tcPr marL="5878" marR="5878" marT="5878" marB="0" anchor="ctr">
                    <a:lnL>
                      <a:noFill/>
                    </a:lnL>
                    <a:lnR>
                      <a:noFill/>
                    </a:lnR>
                    <a:lnT>
                      <a:noFill/>
                    </a:lnT>
                    <a:lnB>
                      <a:noFill/>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901185636"/>
                  </a:ext>
                </a:extLst>
              </a:tr>
              <a:tr h="146957">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06725260"/>
                  </a:ext>
                </a:extLst>
              </a:tr>
              <a:tr h="176349">
                <a:tc>
                  <a:txBody>
                    <a:bodyPr/>
                    <a:lstStyle/>
                    <a:p>
                      <a:pPr algn="ctr" fontAlgn="ctr"/>
                      <a:r>
                        <a:rPr lang="lv-LV" sz="1100" b="0" i="0" u="none" strike="noStrike">
                          <a:solidFill>
                            <a:srgbClr val="000000"/>
                          </a:solidFill>
                          <a:effectLst/>
                          <a:latin typeface="Times New Roman" panose="02020603050405020304" pitchFamily="18" charset="0"/>
                        </a:rPr>
                        <a:t>I</a:t>
                      </a:r>
                    </a:p>
                  </a:txBody>
                  <a:tcPr marL="5878" marR="5878" marT="58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1100" b="0" i="0" u="none" strike="noStrike">
                          <a:solidFill>
                            <a:srgbClr val="000000"/>
                          </a:solidFill>
                          <a:effectLst/>
                          <a:latin typeface="Times New Roman" panose="02020603050405020304" pitchFamily="18" charset="0"/>
                        </a:rPr>
                        <a:t>II</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1100" b="0" i="0" u="none" strike="noStrike">
                          <a:solidFill>
                            <a:srgbClr val="000000"/>
                          </a:solidFill>
                          <a:effectLst/>
                          <a:latin typeface="Times New Roman" panose="02020603050405020304" pitchFamily="18" charset="0"/>
                        </a:rPr>
                        <a:t>III</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1100" b="0" i="0" u="none" strike="noStrike">
                          <a:solidFill>
                            <a:srgbClr val="000000"/>
                          </a:solidFill>
                          <a:effectLst/>
                          <a:latin typeface="Times New Roman" panose="02020603050405020304" pitchFamily="18" charset="0"/>
                        </a:rPr>
                        <a:t>IV</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1100" b="0" i="0" u="none" strike="noStrike">
                          <a:solidFill>
                            <a:srgbClr val="000000"/>
                          </a:solidFill>
                          <a:effectLst/>
                          <a:latin typeface="Times New Roman" panose="02020603050405020304" pitchFamily="18" charset="0"/>
                        </a:rPr>
                        <a:t>V</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1100" b="0" i="0" u="none" strike="noStrike">
                          <a:solidFill>
                            <a:srgbClr val="000000"/>
                          </a:solidFill>
                          <a:effectLst/>
                          <a:latin typeface="Times New Roman" panose="02020603050405020304" pitchFamily="18" charset="0"/>
                        </a:rPr>
                        <a:t>VI</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1100" b="0" i="0" u="none" strike="noStrike">
                          <a:solidFill>
                            <a:srgbClr val="000000"/>
                          </a:solidFill>
                          <a:effectLst/>
                          <a:latin typeface="Times New Roman" panose="02020603050405020304" pitchFamily="18" charset="0"/>
                        </a:rPr>
                        <a:t>VII</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1100" b="0" i="0" u="none" strike="noStrike">
                          <a:solidFill>
                            <a:srgbClr val="000000"/>
                          </a:solidFill>
                          <a:effectLst/>
                          <a:latin typeface="Times New Roman" panose="02020603050405020304" pitchFamily="18" charset="0"/>
                        </a:rPr>
                        <a:t>VIII</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1100" b="0" i="0" u="none" strike="noStrike">
                          <a:solidFill>
                            <a:srgbClr val="000000"/>
                          </a:solidFill>
                          <a:effectLst/>
                          <a:latin typeface="Times New Roman" panose="02020603050405020304" pitchFamily="18" charset="0"/>
                        </a:rPr>
                        <a:t>IX</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1100" b="0" i="0" u="none" strike="noStrike">
                          <a:solidFill>
                            <a:srgbClr val="000000"/>
                          </a:solidFill>
                          <a:effectLst/>
                          <a:latin typeface="Times New Roman" panose="02020603050405020304" pitchFamily="18" charset="0"/>
                        </a:rPr>
                        <a:t>X</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1100" b="0" i="0" u="none" strike="noStrike">
                          <a:solidFill>
                            <a:srgbClr val="000000"/>
                          </a:solidFill>
                          <a:effectLst/>
                          <a:latin typeface="Times New Roman" panose="02020603050405020304" pitchFamily="18" charset="0"/>
                        </a:rPr>
                        <a:t>XI</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1100" b="0" i="0" u="none" strike="noStrike">
                          <a:solidFill>
                            <a:srgbClr val="000000"/>
                          </a:solidFill>
                          <a:effectLst/>
                          <a:latin typeface="Times New Roman" panose="02020603050405020304" pitchFamily="18" charset="0"/>
                        </a:rPr>
                        <a:t>XII</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lv-LV" sz="1100" b="0" i="0" u="none" strike="noStrike">
                          <a:solidFill>
                            <a:srgbClr val="000000"/>
                          </a:solidFill>
                          <a:effectLst/>
                          <a:latin typeface="Times New Roman" panose="02020603050405020304" pitchFamily="18" charset="0"/>
                        </a:rPr>
                        <a:t>Gada summa</a:t>
                      </a:r>
                    </a:p>
                  </a:txBody>
                  <a:tcPr marL="5878" marR="5878" marT="58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45767449"/>
                  </a:ext>
                </a:extLst>
              </a:tr>
              <a:tr h="182227">
                <a:tc>
                  <a:txBody>
                    <a:bodyPr/>
                    <a:lstStyle/>
                    <a:p>
                      <a:pPr algn="l" fontAlgn="ctr"/>
                      <a:r>
                        <a:rPr lang="lv-LV" sz="1100" b="0" i="0" u="none" strike="noStrike">
                          <a:solidFill>
                            <a:srgbClr val="000000"/>
                          </a:solidFill>
                          <a:effectLst/>
                          <a:latin typeface="Times New Roman" panose="02020603050405020304" pitchFamily="18" charset="0"/>
                        </a:rPr>
                        <a:t> </a:t>
                      </a:r>
                    </a:p>
                  </a:txBody>
                  <a:tcPr marL="5878" marR="5878" marT="58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lv-LV" sz="1100" b="0" i="0" u="none" strike="noStrike">
                          <a:solidFill>
                            <a:srgbClr val="000000"/>
                          </a:solidFill>
                          <a:effectLst/>
                          <a:latin typeface="Times New Roman" panose="02020603050405020304" pitchFamily="18" charset="0"/>
                        </a:rPr>
                        <a:t> </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lv-LV" sz="1100" b="0" i="0" u="none" strike="noStrike">
                          <a:solidFill>
                            <a:srgbClr val="000000"/>
                          </a:solidFill>
                          <a:effectLst/>
                          <a:latin typeface="Times New Roman" panose="02020603050405020304" pitchFamily="18" charset="0"/>
                        </a:rPr>
                        <a:t> </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lv-LV" sz="1100" b="0" i="0" u="none" strike="noStrike">
                          <a:solidFill>
                            <a:srgbClr val="000000"/>
                          </a:solidFill>
                          <a:effectLst/>
                          <a:latin typeface="Times New Roman" panose="02020603050405020304" pitchFamily="18" charset="0"/>
                        </a:rPr>
                        <a:t> </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lv-LV" sz="1100" b="0" i="0" u="none" strike="noStrike">
                          <a:solidFill>
                            <a:srgbClr val="000000"/>
                          </a:solidFill>
                          <a:effectLst/>
                          <a:latin typeface="Times New Roman" panose="02020603050405020304" pitchFamily="18" charset="0"/>
                        </a:rPr>
                        <a:t> </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lv-LV" sz="1100" b="0" i="0" u="none" strike="noStrike">
                          <a:solidFill>
                            <a:srgbClr val="000000"/>
                          </a:solidFill>
                          <a:effectLst/>
                          <a:latin typeface="Times New Roman" panose="02020603050405020304" pitchFamily="18" charset="0"/>
                        </a:rPr>
                        <a:t> </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lv-LV" sz="1100" b="0" i="0" u="none" strike="noStrike">
                          <a:solidFill>
                            <a:srgbClr val="000000"/>
                          </a:solidFill>
                          <a:effectLst/>
                          <a:latin typeface="Times New Roman" panose="02020603050405020304" pitchFamily="18" charset="0"/>
                        </a:rPr>
                        <a:t> </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lv-LV" sz="1100" b="0" i="0" u="none" strike="noStrike">
                          <a:solidFill>
                            <a:srgbClr val="000000"/>
                          </a:solidFill>
                          <a:effectLst/>
                          <a:latin typeface="Times New Roman" panose="02020603050405020304" pitchFamily="18" charset="0"/>
                        </a:rPr>
                        <a:t> </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lv-LV" sz="1100" b="0" i="0" u="none" strike="noStrike">
                          <a:solidFill>
                            <a:srgbClr val="000000"/>
                          </a:solidFill>
                          <a:effectLst/>
                          <a:latin typeface="Times New Roman" panose="02020603050405020304" pitchFamily="18" charset="0"/>
                        </a:rPr>
                        <a:t> </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lv-LV" sz="1100" b="0" i="0" u="none" strike="noStrike">
                          <a:solidFill>
                            <a:srgbClr val="000000"/>
                          </a:solidFill>
                          <a:effectLst/>
                          <a:latin typeface="Times New Roman" panose="02020603050405020304" pitchFamily="18" charset="0"/>
                        </a:rPr>
                        <a:t> </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lv-LV" sz="1100" b="0" i="0" u="none" strike="noStrike">
                          <a:solidFill>
                            <a:srgbClr val="000000"/>
                          </a:solidFill>
                          <a:effectLst/>
                          <a:latin typeface="Times New Roman" panose="02020603050405020304" pitchFamily="18" charset="0"/>
                        </a:rPr>
                        <a:t> </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lv-LV" sz="1100" b="0" i="0" u="none" strike="noStrike">
                          <a:solidFill>
                            <a:srgbClr val="000000"/>
                          </a:solidFill>
                          <a:effectLst/>
                          <a:latin typeface="Times New Roman" panose="02020603050405020304" pitchFamily="18" charset="0"/>
                        </a:rPr>
                        <a:t> </a:t>
                      </a:r>
                    </a:p>
                  </a:txBody>
                  <a:tcPr marL="5878" marR="5878" marT="58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lv-LV" sz="1100" b="0" i="0" u="none" strike="noStrike">
                          <a:solidFill>
                            <a:srgbClr val="000000"/>
                          </a:solidFill>
                          <a:effectLst/>
                          <a:latin typeface="Times New Roman" panose="02020603050405020304" pitchFamily="18" charset="0"/>
                        </a:rPr>
                        <a:t> </a:t>
                      </a:r>
                    </a:p>
                  </a:txBody>
                  <a:tcPr marL="5878" marR="5878" marT="58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84932525"/>
                  </a:ext>
                </a:extLst>
              </a:tr>
              <a:tr h="141079">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800" b="0" i="0" u="none" strike="noStrike">
                        <a:solidFill>
                          <a:srgbClr val="000000"/>
                        </a:solidFill>
                        <a:effectLst/>
                        <a:latin typeface="Calibri" panose="020F0502020204030204" pitchFamily="34"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lv-LV" sz="800" b="0" i="0" u="none" strike="noStrike" dirty="0">
                        <a:solidFill>
                          <a:srgbClr val="000000"/>
                        </a:solidFill>
                        <a:effectLst/>
                        <a:latin typeface="Calibri" panose="020F0502020204030204" pitchFamily="34" charset="0"/>
                      </a:endParaRPr>
                    </a:p>
                  </a:txBody>
                  <a:tcPr marL="5878" marR="5878" marT="5878" marB="0" anchor="ctr">
                    <a:lnL>
                      <a:noFill/>
                    </a:lnL>
                    <a:lnR>
                      <a:noFill/>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510507320"/>
                  </a:ext>
                </a:extLst>
              </a:tr>
            </a:tbl>
          </a:graphicData>
        </a:graphic>
      </p:graphicFrame>
    </p:spTree>
    <p:extLst>
      <p:ext uri="{BB962C8B-B14F-4D97-AF65-F5344CB8AC3E}">
        <p14:creationId xmlns:p14="http://schemas.microsoft.com/office/powerpoint/2010/main" val="1806483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CB4D100-2205-4E05-9993-D2287622DAA3}"/>
              </a:ext>
            </a:extLst>
          </p:cNvPr>
          <p:cNvSpPr txBox="1">
            <a:spLocks/>
          </p:cNvSpPr>
          <p:nvPr/>
        </p:nvSpPr>
        <p:spPr>
          <a:xfrm>
            <a:off x="1979720" y="390616"/>
            <a:ext cx="6707080" cy="1027025"/>
          </a:xfrm>
          <a:prstGeom prst="rect">
            <a:avLst/>
          </a:prstGeom>
        </p:spPr>
        <p:txBody>
          <a:bodyPr>
            <a:noAutofit/>
          </a:bodyPr>
          <a:lst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pPr algn="l"/>
            <a:r>
              <a:rPr lang="lv-LV" sz="2400" b="1" dirty="0">
                <a:solidFill>
                  <a:srgbClr val="7030A0"/>
                </a:solidFill>
                <a:latin typeface="Verdana" panose="020B0604030504040204" pitchFamily="34" charset="0"/>
                <a:ea typeface="Verdana" panose="020B0604030504040204" pitchFamily="34" charset="0"/>
              </a:rPr>
              <a:t>Finansējuma jautājumi</a:t>
            </a:r>
          </a:p>
          <a:p>
            <a:pPr algn="l"/>
            <a:r>
              <a:rPr lang="lv-LV" sz="1800" dirty="0">
                <a:solidFill>
                  <a:srgbClr val="7030A0"/>
                </a:solidFill>
                <a:latin typeface="Verdana" panose="020B0604030504040204" pitchFamily="34" charset="0"/>
                <a:ea typeface="Verdana" panose="020B0604030504040204" pitchFamily="34" charset="0"/>
              </a:rPr>
              <a:t>Nolikuma 21.-24.punkts - </a:t>
            </a:r>
            <a:r>
              <a:rPr lang="lv-LV" sz="2000" b="1" dirty="0">
                <a:solidFill>
                  <a:srgbClr val="7030A0"/>
                </a:solidFill>
                <a:latin typeface="Verdana" panose="020B0604030504040204" pitchFamily="34" charset="0"/>
                <a:ea typeface="Verdana" panose="020B0604030504040204" pitchFamily="34" charset="0"/>
              </a:rPr>
              <a:t>PLE</a:t>
            </a:r>
            <a:endParaRPr lang="lv-LV" sz="1800" b="1" dirty="0">
              <a:solidFill>
                <a:srgbClr val="7030A0"/>
              </a:solidFill>
              <a:latin typeface="Verdana" panose="020B0604030504040204" pitchFamily="34" charset="0"/>
              <a:ea typeface="Verdana" panose="020B0604030504040204" pitchFamily="34" charset="0"/>
            </a:endParaRPr>
          </a:p>
        </p:txBody>
      </p:sp>
      <p:pic>
        <p:nvPicPr>
          <p:cNvPr id="5" name="Picture 4">
            <a:extLst>
              <a:ext uri="{FF2B5EF4-FFF2-40B4-BE49-F238E27FC236}">
                <a16:creationId xmlns:a16="http://schemas.microsoft.com/office/drawing/2014/main" id="{9C4E4C72-0CC6-40C2-A6D6-E0B1A787967E}"/>
              </a:ext>
            </a:extLst>
          </p:cNvPr>
          <p:cNvPicPr>
            <a:picLocks noChangeAspect="1"/>
          </p:cNvPicPr>
          <p:nvPr/>
        </p:nvPicPr>
        <p:blipFill>
          <a:blip r:embed="rId3"/>
          <a:stretch>
            <a:fillRect/>
          </a:stretch>
        </p:blipFill>
        <p:spPr>
          <a:xfrm>
            <a:off x="6569476" y="61770"/>
            <a:ext cx="2403073" cy="1069429"/>
          </a:xfrm>
          <a:prstGeom prst="rect">
            <a:avLst/>
          </a:prstGeom>
        </p:spPr>
      </p:pic>
      <p:sp>
        <p:nvSpPr>
          <p:cNvPr id="6" name="Rectangle 5">
            <a:extLst>
              <a:ext uri="{FF2B5EF4-FFF2-40B4-BE49-F238E27FC236}">
                <a16:creationId xmlns:a16="http://schemas.microsoft.com/office/drawing/2014/main" id="{CA859726-54D5-4EC5-A969-53D216DA8124}"/>
              </a:ext>
            </a:extLst>
          </p:cNvPr>
          <p:cNvSpPr/>
          <p:nvPr/>
        </p:nvSpPr>
        <p:spPr>
          <a:xfrm>
            <a:off x="1624614" y="1928937"/>
            <a:ext cx="6858193" cy="962465"/>
          </a:xfrm>
          <a:prstGeom prst="rect">
            <a:avLst/>
          </a:prstGeom>
          <a:solidFill>
            <a:sysClr val="window" lastClr="FFFFFF">
              <a:lumMod val="95000"/>
            </a:sysClr>
          </a:solidFill>
          <a:ln w="25400" cap="flat" cmpd="sng" algn="ctr">
            <a:noFill/>
            <a:prstDash val="solid"/>
          </a:ln>
          <a:effectLst/>
        </p:spPr>
        <p:txBody>
          <a:bodyPr anchor="ctr"/>
          <a:lstStyle/>
          <a:p>
            <a:pPr marL="0" marR="0" lvl="0" indent="0" algn="just" defTabSz="938213" rtl="0" eaLnBrk="1" fontAlgn="base" latinLnBrk="0" hangingPunct="1">
              <a:lnSpc>
                <a:spcPct val="100000"/>
              </a:lnSpc>
              <a:spcBef>
                <a:spcPct val="0"/>
              </a:spcBef>
              <a:spcAft>
                <a:spcPct val="0"/>
              </a:spcAft>
              <a:buClrTx/>
              <a:buSzTx/>
              <a:buFontTx/>
              <a:buNone/>
              <a:tabLst/>
              <a:defRPr/>
            </a:pPr>
            <a:r>
              <a:rPr kumimoji="0" lang="lv-LV" sz="1700" b="0" i="0" u="none" strike="noStrike" kern="0" cap="none" spc="0" normalizeH="0" baseline="0" noProof="0" dirty="0">
                <a:ln>
                  <a:noFill/>
                </a:ln>
                <a:effectLst/>
                <a:uLnTx/>
                <a:uFillTx/>
                <a:latin typeface="Verdana" panose="020B0604030504040204" pitchFamily="34" charset="0"/>
                <a:ea typeface="Verdana" panose="020B0604030504040204" pitchFamily="34" charset="0"/>
              </a:rPr>
              <a:t>Visu </a:t>
            </a:r>
            <a:r>
              <a:rPr kumimoji="0" lang="lv-LV" sz="1700" b="1" i="0" u="none" strike="noStrike" kern="0" cap="none" spc="0" normalizeH="0" baseline="0" noProof="0" dirty="0">
                <a:ln>
                  <a:noFill/>
                </a:ln>
                <a:effectLst/>
                <a:uLnTx/>
                <a:uFillTx/>
                <a:latin typeface="Verdana" panose="020B0604030504040204" pitchFamily="34" charset="0"/>
                <a:ea typeface="Verdana" panose="020B0604030504040204" pitchFamily="34" charset="0"/>
              </a:rPr>
              <a:t>studējošo kopējā slodze </a:t>
            </a:r>
            <a:r>
              <a:rPr kumimoji="0" lang="lv-LV" sz="1700" b="0" i="0" u="none" strike="noStrike" kern="0" cap="none" spc="0" normalizeH="0" baseline="0" noProof="0" dirty="0">
                <a:ln>
                  <a:noFill/>
                </a:ln>
                <a:effectLst/>
                <a:uLnTx/>
                <a:uFillTx/>
                <a:latin typeface="Verdana" panose="020B0604030504040204" pitchFamily="34" charset="0"/>
                <a:ea typeface="Verdana" panose="020B0604030504040204" pitchFamily="34" charset="0"/>
              </a:rPr>
              <a:t>projekta īstenošanas laikā ir vismaz 1.6 PLE*</a:t>
            </a:r>
          </a:p>
        </p:txBody>
      </p:sp>
      <p:sp>
        <p:nvSpPr>
          <p:cNvPr id="7" name="Rectangle 6">
            <a:extLst>
              <a:ext uri="{FF2B5EF4-FFF2-40B4-BE49-F238E27FC236}">
                <a16:creationId xmlns:a16="http://schemas.microsoft.com/office/drawing/2014/main" id="{4881A652-B5F2-446D-A6AF-0CF60C355059}"/>
              </a:ext>
            </a:extLst>
          </p:cNvPr>
          <p:cNvSpPr/>
          <p:nvPr/>
        </p:nvSpPr>
        <p:spPr>
          <a:xfrm>
            <a:off x="1624614" y="3177845"/>
            <a:ext cx="6867071" cy="1027025"/>
          </a:xfrm>
          <a:prstGeom prst="rect">
            <a:avLst/>
          </a:prstGeom>
          <a:solidFill>
            <a:sysClr val="window" lastClr="FFFFFF">
              <a:lumMod val="95000"/>
            </a:sysClr>
          </a:solidFill>
          <a:ln w="25400" cap="flat" cmpd="sng" algn="ctr">
            <a:noFill/>
            <a:prstDash val="solid"/>
          </a:ln>
          <a:effectLst/>
        </p:spPr>
        <p:txBody>
          <a:bodyPr anchor="ctr"/>
          <a:lstStyle/>
          <a:p>
            <a:pPr marR="0" lvl="0" algn="just" defTabSz="938213" rtl="0" eaLnBrk="1" fontAlgn="base" latinLnBrk="0" hangingPunct="1">
              <a:lnSpc>
                <a:spcPct val="100000"/>
              </a:lnSpc>
              <a:spcBef>
                <a:spcPct val="0"/>
              </a:spcBef>
              <a:spcAft>
                <a:spcPct val="0"/>
              </a:spcAft>
              <a:buClrTx/>
              <a:buSzTx/>
              <a:tabLst/>
              <a:defRPr/>
            </a:pPr>
            <a:r>
              <a:rPr kumimoji="0" lang="lv-LV" sz="17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Katrs studējošais  ir </a:t>
            </a:r>
            <a:r>
              <a:rPr kumimoji="0" lang="lv-LV" sz="1700" b="1"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nodarbināts projektā vismaz 0,25 PLE </a:t>
            </a:r>
            <a:r>
              <a:rPr kumimoji="0" lang="lv-LV" sz="17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projekta īstenošanas laikā</a:t>
            </a:r>
          </a:p>
        </p:txBody>
      </p:sp>
      <p:sp>
        <p:nvSpPr>
          <p:cNvPr id="8" name="Rectangle 7">
            <a:extLst>
              <a:ext uri="{FF2B5EF4-FFF2-40B4-BE49-F238E27FC236}">
                <a16:creationId xmlns:a16="http://schemas.microsoft.com/office/drawing/2014/main" id="{AA00EE11-85DD-4AED-87C2-E6D612D6E80D}"/>
              </a:ext>
            </a:extLst>
          </p:cNvPr>
          <p:cNvSpPr/>
          <p:nvPr/>
        </p:nvSpPr>
        <p:spPr>
          <a:xfrm>
            <a:off x="1624614" y="4512292"/>
            <a:ext cx="6853057" cy="1054790"/>
          </a:xfrm>
          <a:prstGeom prst="rect">
            <a:avLst/>
          </a:prstGeom>
          <a:solidFill>
            <a:sysClr val="window" lastClr="FFFFFF">
              <a:lumMod val="95000"/>
            </a:sysClr>
          </a:solidFill>
          <a:ln w="25400" cap="flat" cmpd="sng" algn="ctr">
            <a:noFill/>
            <a:prstDash val="solid"/>
          </a:ln>
          <a:effectLst/>
        </p:spPr>
        <p:txBody>
          <a:bodyPr anchor="ctr"/>
          <a:lstStyle/>
          <a:p>
            <a:pPr marR="0" lvl="0" algn="just" defTabSz="938213" rtl="0" eaLnBrk="1" fontAlgn="base" latinLnBrk="0" hangingPunct="1">
              <a:lnSpc>
                <a:spcPct val="100000"/>
              </a:lnSpc>
              <a:spcBef>
                <a:spcPct val="0"/>
              </a:spcBef>
              <a:spcAft>
                <a:spcPct val="0"/>
              </a:spcAft>
              <a:buClrTx/>
              <a:buSzTx/>
              <a:tabLst/>
              <a:defRPr/>
            </a:pPr>
            <a:r>
              <a:rPr lang="lv-LV" b="1" kern="0" dirty="0">
                <a:solidFill>
                  <a:srgbClr val="FF0000"/>
                </a:solidFill>
                <a:latin typeface="Verdana" panose="020B0604030504040204" pitchFamily="34" charset="0"/>
                <a:ea typeface="Verdana" panose="020B0604030504040204" pitchFamily="34" charset="0"/>
              </a:rPr>
              <a:t>Gadījumā, ja PLE nav izpildīts, jāatmaksā Finansējuma daļa </a:t>
            </a:r>
            <a:r>
              <a:rPr lang="lv-LV" kern="0" dirty="0">
                <a:solidFill>
                  <a:prstClr val="black"/>
                </a:solidFill>
                <a:latin typeface="Verdana" panose="020B0604030504040204" pitchFamily="34" charset="0"/>
                <a:ea typeface="Verdana" panose="020B0604030504040204" pitchFamily="34" charset="0"/>
              </a:rPr>
              <a:t>pēc Līgumā noteiktas formulas (līguma 2.16.punkts)</a:t>
            </a:r>
            <a:endParaRPr kumimoji="0" lang="lv-LV" sz="17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endParaRPr>
          </a:p>
        </p:txBody>
      </p:sp>
      <p:pic>
        <p:nvPicPr>
          <p:cNvPr id="11" name="Picture 4" descr="Image result for checklist icon">
            <a:extLst>
              <a:ext uri="{FF2B5EF4-FFF2-40B4-BE49-F238E27FC236}">
                <a16:creationId xmlns:a16="http://schemas.microsoft.com/office/drawing/2014/main" id="{7DE77E51-2FFC-4BE9-A5F4-8F3713EA92F7}"/>
              </a:ext>
            </a:extLst>
          </p:cNvPr>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51421" y="2017722"/>
            <a:ext cx="491041" cy="492168"/>
          </a:xfrm>
          <a:prstGeom prst="rect">
            <a:avLst/>
          </a:prstGeom>
          <a:solidFill>
            <a:srgbClr val="FF9900"/>
          </a:solidFill>
          <a:ln>
            <a:noFill/>
          </a:ln>
        </p:spPr>
      </p:pic>
      <p:sp>
        <p:nvSpPr>
          <p:cNvPr id="2" name="Rectangle 1">
            <a:extLst>
              <a:ext uri="{FF2B5EF4-FFF2-40B4-BE49-F238E27FC236}">
                <a16:creationId xmlns:a16="http://schemas.microsoft.com/office/drawing/2014/main" id="{782AE655-668E-3FCC-9EBC-0CB2883ACE93}"/>
              </a:ext>
            </a:extLst>
          </p:cNvPr>
          <p:cNvSpPr/>
          <p:nvPr/>
        </p:nvSpPr>
        <p:spPr>
          <a:xfrm>
            <a:off x="1624613" y="5874503"/>
            <a:ext cx="6853057" cy="592881"/>
          </a:xfrm>
          <a:prstGeom prst="rect">
            <a:avLst/>
          </a:prstGeom>
          <a:solidFill>
            <a:sysClr val="window" lastClr="FFFFFF">
              <a:lumMod val="95000"/>
            </a:sysClr>
          </a:solidFill>
          <a:ln w="25400" cap="flat" cmpd="sng" algn="ctr">
            <a:noFill/>
            <a:prstDash val="solid"/>
          </a:ln>
          <a:effectLst/>
        </p:spPr>
        <p:txBody>
          <a:bodyPr anchor="ctr"/>
          <a:lstStyle/>
          <a:p>
            <a:pPr marR="0" lvl="0" algn="just" defTabSz="938213" rtl="0" eaLnBrk="1" fontAlgn="base" latinLnBrk="0" hangingPunct="1">
              <a:lnSpc>
                <a:spcPct val="100000"/>
              </a:lnSpc>
              <a:spcBef>
                <a:spcPct val="0"/>
              </a:spcBef>
              <a:spcAft>
                <a:spcPct val="0"/>
              </a:spcAft>
              <a:buClrTx/>
              <a:buSzTx/>
              <a:tabLst/>
              <a:defRPr/>
            </a:pPr>
            <a:r>
              <a:rPr lang="lv-LV" kern="0" dirty="0">
                <a:solidFill>
                  <a:prstClr val="black"/>
                </a:solidFill>
                <a:latin typeface="Verdana" panose="020B0604030504040204" pitchFamily="34" charset="0"/>
                <a:ea typeface="Verdana" panose="020B0604030504040204" pitchFamily="34" charset="0"/>
              </a:rPr>
              <a:t>*PLE </a:t>
            </a:r>
            <a:r>
              <a:rPr lang="lv-LV" kern="0">
                <a:solidFill>
                  <a:prstClr val="black"/>
                </a:solidFill>
                <a:latin typeface="Verdana" panose="020B0604030504040204" pitchFamily="34" charset="0"/>
                <a:ea typeface="Verdana" panose="020B0604030504040204" pitchFamily="34" charset="0"/>
              </a:rPr>
              <a:t>– slodze pilna </a:t>
            </a:r>
            <a:r>
              <a:rPr lang="lv-LV" kern="0" dirty="0">
                <a:solidFill>
                  <a:prstClr val="black"/>
                </a:solidFill>
                <a:latin typeface="Verdana" panose="020B0604030504040204" pitchFamily="34" charset="0"/>
                <a:ea typeface="Verdana" panose="020B0604030504040204" pitchFamily="34" charset="0"/>
              </a:rPr>
              <a:t>darba laika ekvivalenta izteiksmē</a:t>
            </a:r>
            <a:endParaRPr kumimoji="0" lang="lv-LV" sz="17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1021215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96AE36-9559-1C89-DA15-BD98B6C3AC56}"/>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B5E624E2-D657-3A59-E549-84E055AC7411}"/>
              </a:ext>
            </a:extLst>
          </p:cNvPr>
          <p:cNvSpPr txBox="1">
            <a:spLocks/>
          </p:cNvSpPr>
          <p:nvPr/>
        </p:nvSpPr>
        <p:spPr>
          <a:xfrm>
            <a:off x="1979720" y="390616"/>
            <a:ext cx="6707080" cy="1027025"/>
          </a:xfrm>
          <a:prstGeom prst="rect">
            <a:avLst/>
          </a:prstGeom>
        </p:spPr>
        <p:txBody>
          <a:bodyPr>
            <a:noAutofit/>
          </a:bodyPr>
          <a:lst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pPr algn="l"/>
            <a:r>
              <a:rPr lang="lv-LV" sz="2400" b="1" dirty="0">
                <a:solidFill>
                  <a:srgbClr val="7030A0"/>
                </a:solidFill>
                <a:latin typeface="Verdana" panose="020B0604030504040204" pitchFamily="34" charset="0"/>
                <a:ea typeface="Verdana" panose="020B0604030504040204" pitchFamily="34" charset="0"/>
              </a:rPr>
              <a:t>Finansējuma jautājumi</a:t>
            </a:r>
          </a:p>
          <a:p>
            <a:pPr algn="l"/>
            <a:r>
              <a:rPr lang="lv-LV" sz="1800" dirty="0">
                <a:solidFill>
                  <a:srgbClr val="7030A0"/>
                </a:solidFill>
                <a:latin typeface="Verdana" panose="020B0604030504040204" pitchFamily="34" charset="0"/>
                <a:ea typeface="Verdana" panose="020B0604030504040204" pitchFamily="34" charset="0"/>
              </a:rPr>
              <a:t>Piemērs par PLE aprēķinu</a:t>
            </a:r>
            <a:endParaRPr lang="lv-LV" sz="1800" b="1" dirty="0">
              <a:solidFill>
                <a:srgbClr val="7030A0"/>
              </a:solidFill>
              <a:latin typeface="Verdana" panose="020B0604030504040204" pitchFamily="34" charset="0"/>
              <a:ea typeface="Verdana" panose="020B0604030504040204" pitchFamily="34" charset="0"/>
            </a:endParaRPr>
          </a:p>
        </p:txBody>
      </p:sp>
      <p:pic>
        <p:nvPicPr>
          <p:cNvPr id="5" name="Picture 4">
            <a:extLst>
              <a:ext uri="{FF2B5EF4-FFF2-40B4-BE49-F238E27FC236}">
                <a16:creationId xmlns:a16="http://schemas.microsoft.com/office/drawing/2014/main" id="{49A64890-2E6C-CCF0-EFFA-2DFC045148C9}"/>
              </a:ext>
            </a:extLst>
          </p:cNvPr>
          <p:cNvPicPr>
            <a:picLocks noChangeAspect="1"/>
          </p:cNvPicPr>
          <p:nvPr/>
        </p:nvPicPr>
        <p:blipFill>
          <a:blip r:embed="rId3"/>
          <a:stretch>
            <a:fillRect/>
          </a:stretch>
        </p:blipFill>
        <p:spPr>
          <a:xfrm>
            <a:off x="6569476" y="61770"/>
            <a:ext cx="2403073" cy="1069429"/>
          </a:xfrm>
          <a:prstGeom prst="rect">
            <a:avLst/>
          </a:prstGeom>
        </p:spPr>
      </p:pic>
      <p:sp>
        <p:nvSpPr>
          <p:cNvPr id="6" name="Rectangle 5">
            <a:extLst>
              <a:ext uri="{FF2B5EF4-FFF2-40B4-BE49-F238E27FC236}">
                <a16:creationId xmlns:a16="http://schemas.microsoft.com/office/drawing/2014/main" id="{9440C669-3DAD-E057-2C32-E9DEA7F7494C}"/>
              </a:ext>
            </a:extLst>
          </p:cNvPr>
          <p:cNvSpPr/>
          <p:nvPr/>
        </p:nvSpPr>
        <p:spPr>
          <a:xfrm>
            <a:off x="1979720" y="1189643"/>
            <a:ext cx="6155751" cy="740583"/>
          </a:xfrm>
          <a:prstGeom prst="rect">
            <a:avLst/>
          </a:prstGeom>
          <a:solidFill>
            <a:sysClr val="window" lastClr="FFFFFF">
              <a:lumMod val="95000"/>
            </a:sysClr>
          </a:solidFill>
          <a:ln w="25400" cap="flat" cmpd="sng" algn="ctr">
            <a:noFill/>
            <a:prstDash val="solid"/>
          </a:ln>
          <a:effectLst/>
        </p:spPr>
        <p:txBody>
          <a:bodyPr anchor="ctr"/>
          <a:lstStyle/>
          <a:p>
            <a:pPr marL="0" marR="0" lvl="0" indent="0" algn="just" defTabSz="938213" rtl="0" eaLnBrk="1" fontAlgn="base" latinLnBrk="0" hangingPunct="1">
              <a:lnSpc>
                <a:spcPct val="100000"/>
              </a:lnSpc>
              <a:spcBef>
                <a:spcPct val="0"/>
              </a:spcBef>
              <a:spcAft>
                <a:spcPct val="0"/>
              </a:spcAft>
              <a:buClrTx/>
              <a:buSzTx/>
              <a:buFontTx/>
              <a:buNone/>
              <a:tabLst/>
              <a:defRPr/>
            </a:pPr>
            <a:r>
              <a:rPr kumimoji="0" lang="lv-LV" sz="1700" b="0" i="0" u="none" strike="noStrike" kern="0" cap="none" spc="0" normalizeH="0" baseline="0" noProof="0" dirty="0">
                <a:ln>
                  <a:noFill/>
                </a:ln>
                <a:effectLst/>
                <a:uLnTx/>
                <a:uFillTx/>
                <a:latin typeface="Verdana" panose="020B0604030504040204" pitchFamily="34" charset="0"/>
                <a:ea typeface="Verdana" panose="020B0604030504040204" pitchFamily="34" charset="0"/>
              </a:rPr>
              <a:t>Līguma 14.pielikumā papildus ir piemērs par PLE aprēķinu studējošiem</a:t>
            </a:r>
          </a:p>
        </p:txBody>
      </p:sp>
      <p:graphicFrame>
        <p:nvGraphicFramePr>
          <p:cNvPr id="2" name="Table 1">
            <a:extLst>
              <a:ext uri="{FF2B5EF4-FFF2-40B4-BE49-F238E27FC236}">
                <a16:creationId xmlns:a16="http://schemas.microsoft.com/office/drawing/2014/main" id="{F9EF9645-F9E6-920A-5FBB-8555D1FCE27E}"/>
              </a:ext>
            </a:extLst>
          </p:cNvPr>
          <p:cNvGraphicFramePr>
            <a:graphicFrameLocks noGrp="1"/>
          </p:cNvGraphicFramePr>
          <p:nvPr>
            <p:extLst>
              <p:ext uri="{D42A27DB-BD31-4B8C-83A1-F6EECF244321}">
                <p14:modId xmlns:p14="http://schemas.microsoft.com/office/powerpoint/2010/main" val="1861323164"/>
              </p:ext>
            </p:extLst>
          </p:nvPr>
        </p:nvGraphicFramePr>
        <p:xfrm>
          <a:off x="712694" y="1988670"/>
          <a:ext cx="8081687" cy="4838810"/>
        </p:xfrm>
        <a:graphic>
          <a:graphicData uri="http://schemas.openxmlformats.org/drawingml/2006/table">
            <a:tbl>
              <a:tblPr/>
              <a:tblGrid>
                <a:gridCol w="448983">
                  <a:extLst>
                    <a:ext uri="{9D8B030D-6E8A-4147-A177-3AD203B41FA5}">
                      <a16:colId xmlns:a16="http://schemas.microsoft.com/office/drawing/2014/main" val="2426106377"/>
                    </a:ext>
                  </a:extLst>
                </a:gridCol>
                <a:gridCol w="380783">
                  <a:extLst>
                    <a:ext uri="{9D8B030D-6E8A-4147-A177-3AD203B41FA5}">
                      <a16:colId xmlns:a16="http://schemas.microsoft.com/office/drawing/2014/main" val="1450962201"/>
                    </a:ext>
                  </a:extLst>
                </a:gridCol>
                <a:gridCol w="267117">
                  <a:extLst>
                    <a:ext uri="{9D8B030D-6E8A-4147-A177-3AD203B41FA5}">
                      <a16:colId xmlns:a16="http://schemas.microsoft.com/office/drawing/2014/main" val="1563460151"/>
                    </a:ext>
                  </a:extLst>
                </a:gridCol>
                <a:gridCol w="409198">
                  <a:extLst>
                    <a:ext uri="{9D8B030D-6E8A-4147-A177-3AD203B41FA5}">
                      <a16:colId xmlns:a16="http://schemas.microsoft.com/office/drawing/2014/main" val="456751003"/>
                    </a:ext>
                  </a:extLst>
                </a:gridCol>
                <a:gridCol w="471715">
                  <a:extLst>
                    <a:ext uri="{9D8B030D-6E8A-4147-A177-3AD203B41FA5}">
                      <a16:colId xmlns:a16="http://schemas.microsoft.com/office/drawing/2014/main" val="3788755850"/>
                    </a:ext>
                  </a:extLst>
                </a:gridCol>
                <a:gridCol w="448983">
                  <a:extLst>
                    <a:ext uri="{9D8B030D-6E8A-4147-A177-3AD203B41FA5}">
                      <a16:colId xmlns:a16="http://schemas.microsoft.com/office/drawing/2014/main" val="788758617"/>
                    </a:ext>
                  </a:extLst>
                </a:gridCol>
                <a:gridCol w="198916">
                  <a:extLst>
                    <a:ext uri="{9D8B030D-6E8A-4147-A177-3AD203B41FA5}">
                      <a16:colId xmlns:a16="http://schemas.microsoft.com/office/drawing/2014/main" val="2639719675"/>
                    </a:ext>
                  </a:extLst>
                </a:gridCol>
                <a:gridCol w="227333">
                  <a:extLst>
                    <a:ext uri="{9D8B030D-6E8A-4147-A177-3AD203B41FA5}">
                      <a16:colId xmlns:a16="http://schemas.microsoft.com/office/drawing/2014/main" val="1594451090"/>
                    </a:ext>
                  </a:extLst>
                </a:gridCol>
                <a:gridCol w="227333">
                  <a:extLst>
                    <a:ext uri="{9D8B030D-6E8A-4147-A177-3AD203B41FA5}">
                      <a16:colId xmlns:a16="http://schemas.microsoft.com/office/drawing/2014/main" val="163666616"/>
                    </a:ext>
                  </a:extLst>
                </a:gridCol>
                <a:gridCol w="198916">
                  <a:extLst>
                    <a:ext uri="{9D8B030D-6E8A-4147-A177-3AD203B41FA5}">
                      <a16:colId xmlns:a16="http://schemas.microsoft.com/office/drawing/2014/main" val="3297786282"/>
                    </a:ext>
                  </a:extLst>
                </a:gridCol>
                <a:gridCol w="198916">
                  <a:extLst>
                    <a:ext uri="{9D8B030D-6E8A-4147-A177-3AD203B41FA5}">
                      <a16:colId xmlns:a16="http://schemas.microsoft.com/office/drawing/2014/main" val="2627576531"/>
                    </a:ext>
                  </a:extLst>
                </a:gridCol>
                <a:gridCol w="198916">
                  <a:extLst>
                    <a:ext uri="{9D8B030D-6E8A-4147-A177-3AD203B41FA5}">
                      <a16:colId xmlns:a16="http://schemas.microsoft.com/office/drawing/2014/main" val="2166395864"/>
                    </a:ext>
                  </a:extLst>
                </a:gridCol>
                <a:gridCol w="198916">
                  <a:extLst>
                    <a:ext uri="{9D8B030D-6E8A-4147-A177-3AD203B41FA5}">
                      <a16:colId xmlns:a16="http://schemas.microsoft.com/office/drawing/2014/main" val="2090127704"/>
                    </a:ext>
                  </a:extLst>
                </a:gridCol>
                <a:gridCol w="198916">
                  <a:extLst>
                    <a:ext uri="{9D8B030D-6E8A-4147-A177-3AD203B41FA5}">
                      <a16:colId xmlns:a16="http://schemas.microsoft.com/office/drawing/2014/main" val="417913598"/>
                    </a:ext>
                  </a:extLst>
                </a:gridCol>
                <a:gridCol w="198916">
                  <a:extLst>
                    <a:ext uri="{9D8B030D-6E8A-4147-A177-3AD203B41FA5}">
                      <a16:colId xmlns:a16="http://schemas.microsoft.com/office/drawing/2014/main" val="3322289477"/>
                    </a:ext>
                  </a:extLst>
                </a:gridCol>
                <a:gridCol w="198916">
                  <a:extLst>
                    <a:ext uri="{9D8B030D-6E8A-4147-A177-3AD203B41FA5}">
                      <a16:colId xmlns:a16="http://schemas.microsoft.com/office/drawing/2014/main" val="2402669245"/>
                    </a:ext>
                  </a:extLst>
                </a:gridCol>
                <a:gridCol w="198916">
                  <a:extLst>
                    <a:ext uri="{9D8B030D-6E8A-4147-A177-3AD203B41FA5}">
                      <a16:colId xmlns:a16="http://schemas.microsoft.com/office/drawing/2014/main" val="2009228861"/>
                    </a:ext>
                  </a:extLst>
                </a:gridCol>
                <a:gridCol w="198916">
                  <a:extLst>
                    <a:ext uri="{9D8B030D-6E8A-4147-A177-3AD203B41FA5}">
                      <a16:colId xmlns:a16="http://schemas.microsoft.com/office/drawing/2014/main" val="3239214009"/>
                    </a:ext>
                  </a:extLst>
                </a:gridCol>
                <a:gridCol w="198916">
                  <a:extLst>
                    <a:ext uri="{9D8B030D-6E8A-4147-A177-3AD203B41FA5}">
                      <a16:colId xmlns:a16="http://schemas.microsoft.com/office/drawing/2014/main" val="2896710287"/>
                    </a:ext>
                  </a:extLst>
                </a:gridCol>
                <a:gridCol w="227333">
                  <a:extLst>
                    <a:ext uri="{9D8B030D-6E8A-4147-A177-3AD203B41FA5}">
                      <a16:colId xmlns:a16="http://schemas.microsoft.com/office/drawing/2014/main" val="1079010866"/>
                    </a:ext>
                  </a:extLst>
                </a:gridCol>
                <a:gridCol w="227333">
                  <a:extLst>
                    <a:ext uri="{9D8B030D-6E8A-4147-A177-3AD203B41FA5}">
                      <a16:colId xmlns:a16="http://schemas.microsoft.com/office/drawing/2014/main" val="3295004121"/>
                    </a:ext>
                  </a:extLst>
                </a:gridCol>
                <a:gridCol w="198916">
                  <a:extLst>
                    <a:ext uri="{9D8B030D-6E8A-4147-A177-3AD203B41FA5}">
                      <a16:colId xmlns:a16="http://schemas.microsoft.com/office/drawing/2014/main" val="383075979"/>
                    </a:ext>
                  </a:extLst>
                </a:gridCol>
                <a:gridCol w="164816">
                  <a:extLst>
                    <a:ext uri="{9D8B030D-6E8A-4147-A177-3AD203B41FA5}">
                      <a16:colId xmlns:a16="http://schemas.microsoft.com/office/drawing/2014/main" val="2341677317"/>
                    </a:ext>
                  </a:extLst>
                </a:gridCol>
                <a:gridCol w="278483">
                  <a:extLst>
                    <a:ext uri="{9D8B030D-6E8A-4147-A177-3AD203B41FA5}">
                      <a16:colId xmlns:a16="http://schemas.microsoft.com/office/drawing/2014/main" val="1299339698"/>
                    </a:ext>
                  </a:extLst>
                </a:gridCol>
                <a:gridCol w="312583">
                  <a:extLst>
                    <a:ext uri="{9D8B030D-6E8A-4147-A177-3AD203B41FA5}">
                      <a16:colId xmlns:a16="http://schemas.microsoft.com/office/drawing/2014/main" val="3028043091"/>
                    </a:ext>
                  </a:extLst>
                </a:gridCol>
                <a:gridCol w="267117">
                  <a:extLst>
                    <a:ext uri="{9D8B030D-6E8A-4147-A177-3AD203B41FA5}">
                      <a16:colId xmlns:a16="http://schemas.microsoft.com/office/drawing/2014/main" val="3967710387"/>
                    </a:ext>
                  </a:extLst>
                </a:gridCol>
                <a:gridCol w="267117">
                  <a:extLst>
                    <a:ext uri="{9D8B030D-6E8A-4147-A177-3AD203B41FA5}">
                      <a16:colId xmlns:a16="http://schemas.microsoft.com/office/drawing/2014/main" val="405009367"/>
                    </a:ext>
                  </a:extLst>
                </a:gridCol>
                <a:gridCol w="267117">
                  <a:extLst>
                    <a:ext uri="{9D8B030D-6E8A-4147-A177-3AD203B41FA5}">
                      <a16:colId xmlns:a16="http://schemas.microsoft.com/office/drawing/2014/main" val="1324016552"/>
                    </a:ext>
                  </a:extLst>
                </a:gridCol>
                <a:gridCol w="267117">
                  <a:extLst>
                    <a:ext uri="{9D8B030D-6E8A-4147-A177-3AD203B41FA5}">
                      <a16:colId xmlns:a16="http://schemas.microsoft.com/office/drawing/2014/main" val="3408990037"/>
                    </a:ext>
                  </a:extLst>
                </a:gridCol>
                <a:gridCol w="267117">
                  <a:extLst>
                    <a:ext uri="{9D8B030D-6E8A-4147-A177-3AD203B41FA5}">
                      <a16:colId xmlns:a16="http://schemas.microsoft.com/office/drawing/2014/main" val="3518451480"/>
                    </a:ext>
                  </a:extLst>
                </a:gridCol>
                <a:gridCol w="267117">
                  <a:extLst>
                    <a:ext uri="{9D8B030D-6E8A-4147-A177-3AD203B41FA5}">
                      <a16:colId xmlns:a16="http://schemas.microsoft.com/office/drawing/2014/main" val="756128548"/>
                    </a:ext>
                  </a:extLst>
                </a:gridCol>
              </a:tblGrid>
              <a:tr h="214449">
                <a:tc gridSpan="23">
                  <a:txBody>
                    <a:bodyPr/>
                    <a:lstStyle/>
                    <a:p>
                      <a:pPr algn="r" fontAlgn="b"/>
                      <a:r>
                        <a:rPr lang="lv-LV" sz="600" b="0" i="0" u="none" strike="noStrike">
                          <a:solidFill>
                            <a:srgbClr val="000000"/>
                          </a:solidFill>
                          <a:effectLst/>
                          <a:latin typeface="Times New Roman" panose="02020603050405020304" pitchFamily="18" charset="0"/>
                        </a:rPr>
                        <a:t>14. pielikums</a:t>
                      </a:r>
                      <a:br>
                        <a:rPr lang="lv-LV" sz="600" b="0" i="0" u="none" strike="noStrike">
                          <a:solidFill>
                            <a:srgbClr val="000000"/>
                          </a:solidFill>
                          <a:effectLst/>
                          <a:latin typeface="Times New Roman" panose="02020603050405020304" pitchFamily="18" charset="0"/>
                        </a:rPr>
                      </a:br>
                      <a:r>
                        <a:rPr lang="lv-LV" sz="600" b="0" i="0" u="none" strike="noStrike">
                          <a:solidFill>
                            <a:srgbClr val="000000"/>
                          </a:solidFill>
                          <a:effectLst/>
                          <a:latin typeface="Times New Roman" panose="02020603050405020304" pitchFamily="18" charset="0"/>
                        </a:rPr>
                        <a:t>(datums) līgumam Nr. _________ "Par valsts programmu “Izglītība” projekta īstenošanu”</a:t>
                      </a:r>
                    </a:p>
                  </a:txBody>
                  <a:tcPr marL="3578" marR="3578" marT="3578"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extLst>
                  <a:ext uri="{0D108BD9-81ED-4DB2-BD59-A6C34878D82A}">
                    <a16:rowId xmlns:a16="http://schemas.microsoft.com/office/drawing/2014/main" val="398485940"/>
                  </a:ext>
                </a:extLst>
              </a:tr>
              <a:tr h="99717">
                <a:tc gridSpan="23">
                  <a:txBody>
                    <a:bodyPr/>
                    <a:lstStyle/>
                    <a:p>
                      <a:pPr algn="ctr" fontAlgn="b"/>
                      <a:r>
                        <a:rPr lang="lv-LV" sz="600" b="1" i="0" u="none" strike="noStrike">
                          <a:solidFill>
                            <a:srgbClr val="000000"/>
                          </a:solidFill>
                          <a:effectLst/>
                          <a:latin typeface="Times New Roman" panose="02020603050405020304" pitchFamily="18" charset="0"/>
                        </a:rPr>
                        <a:t>Zinātniskās grupas saraksts</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extLst>
                  <a:ext uri="{0D108BD9-81ED-4DB2-BD59-A6C34878D82A}">
                    <a16:rowId xmlns:a16="http://schemas.microsoft.com/office/drawing/2014/main" val="1632157872"/>
                  </a:ext>
                </a:extLst>
              </a:tr>
              <a:tr h="99717">
                <a:tc rowSpan="3" gridSpan="2">
                  <a:txBody>
                    <a:bodyPr/>
                    <a:lstStyle/>
                    <a:p>
                      <a:pPr algn="ctr" fontAlgn="ctr"/>
                      <a:r>
                        <a:rPr lang="lv-LV" sz="600" b="0" i="0" u="none" strike="noStrike">
                          <a:solidFill>
                            <a:srgbClr val="000000"/>
                          </a:solidFill>
                          <a:effectLst/>
                          <a:latin typeface="Times New Roman" panose="02020603050405020304" pitchFamily="18" charset="0"/>
                        </a:rPr>
                        <a:t>Projektā ieņemamais amats</a:t>
                      </a:r>
                    </a:p>
                  </a:txBody>
                  <a:tcPr marL="3578" marR="3578" marT="35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3" hMerge="1">
                  <a:txBody>
                    <a:bodyPr/>
                    <a:lstStyle/>
                    <a:p>
                      <a:endParaRPr lang="lv-LV"/>
                    </a:p>
                  </a:txBody>
                  <a:tcPr/>
                </a:tc>
                <a:tc rowSpan="3" gridSpan="2">
                  <a:txBody>
                    <a:bodyPr/>
                    <a:lstStyle/>
                    <a:p>
                      <a:pPr algn="ctr" fontAlgn="ctr"/>
                      <a:r>
                        <a:rPr lang="lv-LV" sz="600" b="0" i="0" u="none" strike="noStrike">
                          <a:solidFill>
                            <a:srgbClr val="000000"/>
                          </a:solidFill>
                          <a:effectLst/>
                          <a:latin typeface="Times New Roman" panose="02020603050405020304" pitchFamily="18" charset="0"/>
                        </a:rPr>
                        <a:t>Vārds, uzvārds</a:t>
                      </a:r>
                    </a:p>
                  </a:txBody>
                  <a:tcPr marL="3578" marR="3578" marT="35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3" hMerge="1">
                  <a:txBody>
                    <a:bodyPr/>
                    <a:lstStyle/>
                    <a:p>
                      <a:endParaRPr lang="lv-LV"/>
                    </a:p>
                  </a:txBody>
                  <a:tcPr/>
                </a:tc>
                <a:tc rowSpan="3">
                  <a:txBody>
                    <a:bodyPr/>
                    <a:lstStyle/>
                    <a:p>
                      <a:pPr algn="ctr" fontAlgn="ctr"/>
                      <a:r>
                        <a:rPr lang="lv-LV" sz="600" b="0" i="0" u="none" strike="noStrike">
                          <a:solidFill>
                            <a:srgbClr val="000000"/>
                          </a:solidFill>
                          <a:effectLst/>
                          <a:latin typeface="Times New Roman" panose="02020603050405020304" pitchFamily="18" charset="0"/>
                        </a:rPr>
                        <a:t>Jaunais zinātnieks (atzīmēt ar "x")</a:t>
                      </a:r>
                    </a:p>
                  </a:txBody>
                  <a:tcPr marL="3578" marR="3578" marT="35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18">
                  <a:txBody>
                    <a:bodyPr/>
                    <a:lstStyle/>
                    <a:p>
                      <a:pPr algn="ctr" fontAlgn="ctr"/>
                      <a:r>
                        <a:rPr lang="lv-LV" sz="600" b="0" i="0" u="none" strike="noStrike">
                          <a:solidFill>
                            <a:srgbClr val="000000"/>
                          </a:solidFill>
                          <a:effectLst/>
                          <a:latin typeface="Times New Roman" panose="02020603050405020304" pitchFamily="18" charset="0"/>
                        </a:rPr>
                        <a:t>Nostrādāto stundu skaits</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extLst>
                  <a:ext uri="{0D108BD9-81ED-4DB2-BD59-A6C34878D82A}">
                    <a16:rowId xmlns:a16="http://schemas.microsoft.com/office/drawing/2014/main" val="2209730041"/>
                  </a:ext>
                </a:extLst>
              </a:tr>
              <a:tr h="195678">
                <a:tc gridSpan="2" vMerge="1">
                  <a:txBody>
                    <a:bodyPr/>
                    <a:lstStyle/>
                    <a:p>
                      <a:endParaRPr lang="lv-LV"/>
                    </a:p>
                  </a:txBody>
                  <a:tcPr/>
                </a:tc>
                <a:tc hMerge="1" vMerge="1">
                  <a:txBody>
                    <a:bodyPr/>
                    <a:lstStyle/>
                    <a:p>
                      <a:endParaRPr lang="lv-LV"/>
                    </a:p>
                  </a:txBody>
                  <a:tcPr/>
                </a:tc>
                <a:tc gridSpan="2" vMerge="1">
                  <a:txBody>
                    <a:bodyPr/>
                    <a:lstStyle/>
                    <a:p>
                      <a:endParaRPr lang="lv-LV"/>
                    </a:p>
                  </a:txBody>
                  <a:tcPr/>
                </a:tc>
                <a:tc hMerge="1" vMerge="1">
                  <a:txBody>
                    <a:bodyPr/>
                    <a:lstStyle/>
                    <a:p>
                      <a:endParaRPr lang="lv-LV"/>
                    </a:p>
                  </a:txBody>
                  <a:tcPr/>
                </a:tc>
                <a:tc vMerge="1">
                  <a:txBody>
                    <a:bodyPr/>
                    <a:lstStyle/>
                    <a:p>
                      <a:endParaRPr lang="lv-LV"/>
                    </a:p>
                  </a:txBody>
                  <a:tcPr/>
                </a:tc>
                <a:tc>
                  <a:txBody>
                    <a:bodyPr/>
                    <a:lstStyle/>
                    <a:p>
                      <a:pPr algn="ctr" fontAlgn="ctr"/>
                      <a:r>
                        <a:rPr lang="lv-LV" sz="600" b="0" i="0" u="none" strike="noStrike">
                          <a:solidFill>
                            <a:srgbClr val="000000"/>
                          </a:solidFill>
                          <a:effectLst/>
                          <a:latin typeface="Times New Roman" panose="02020603050405020304" pitchFamily="18" charset="0"/>
                        </a:rPr>
                        <a:t>Gadi</a:t>
                      </a:r>
                    </a:p>
                  </a:txBody>
                  <a:tcPr marL="3578" marR="3578" marT="35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4">
                  <a:txBody>
                    <a:bodyPr/>
                    <a:lstStyle/>
                    <a:p>
                      <a:pPr algn="ctr" fontAlgn="ctr"/>
                      <a:r>
                        <a:rPr lang="lv-LV" sz="600" b="0" i="0" u="none" strike="noStrike">
                          <a:solidFill>
                            <a:srgbClr val="000000"/>
                          </a:solidFill>
                          <a:effectLst/>
                          <a:latin typeface="Times New Roman" panose="02020603050405020304" pitchFamily="18" charset="0"/>
                        </a:rPr>
                        <a:t>2025</a:t>
                      </a:r>
                    </a:p>
                  </a:txBody>
                  <a:tcPr marL="3578" marR="3578" marT="35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gridSpan="13">
                  <a:txBody>
                    <a:bodyPr/>
                    <a:lstStyle/>
                    <a:p>
                      <a:pPr algn="ctr" fontAlgn="ctr"/>
                      <a:r>
                        <a:rPr lang="lv-LV" sz="600" b="0" i="0" u="none" strike="noStrike">
                          <a:solidFill>
                            <a:srgbClr val="000000"/>
                          </a:solidFill>
                          <a:effectLst/>
                          <a:latin typeface="Times New Roman" panose="02020603050405020304" pitchFamily="18" charset="0"/>
                        </a:rPr>
                        <a:t>2026</a:t>
                      </a:r>
                    </a:p>
                  </a:txBody>
                  <a:tcPr marL="3578" marR="3578" marT="35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b"/>
                      <a:r>
                        <a:rPr lang="lv-LV" sz="600" b="0" i="0" u="none" strike="noStrike">
                          <a:solidFill>
                            <a:srgbClr val="000000"/>
                          </a:solidFill>
                          <a:effectLst/>
                          <a:latin typeface="Times New Roman" panose="02020603050405020304" pitchFamily="18" charset="0"/>
                        </a:rPr>
                        <a:t> </a:t>
                      </a:r>
                    </a:p>
                  </a:txBody>
                  <a:tcPr marL="3578" marR="3578" marT="3578" marB="0" anchor="b">
                    <a:lnL w="12700" cap="flat" cmpd="sng" algn="ctr">
                      <a:solidFill>
                        <a:srgbClr val="000000"/>
                      </a:solidFill>
                      <a:prstDash val="solid"/>
                      <a:round/>
                      <a:headEnd type="none" w="med" len="med"/>
                      <a:tailEnd type="none" w="med" len="med"/>
                    </a:lnL>
                    <a:lnR>
                      <a:noFill/>
                    </a:lnR>
                    <a:lnT>
                      <a:noFill/>
                    </a:lnT>
                    <a:lnB>
                      <a:noFill/>
                    </a:lnB>
                    <a:solidFill>
                      <a:srgbClr val="F4B084"/>
                    </a:solidFill>
                  </a:tcPr>
                </a:tc>
                <a:tc gridSpan="6">
                  <a:txBody>
                    <a:bodyPr/>
                    <a:lstStyle/>
                    <a:p>
                      <a:pPr algn="l" fontAlgn="b"/>
                      <a:r>
                        <a:rPr lang="lv-LV" sz="600" b="0" i="0" u="none" strike="noStrike">
                          <a:solidFill>
                            <a:srgbClr val="000000"/>
                          </a:solidFill>
                          <a:effectLst/>
                          <a:latin typeface="Times New Roman" panose="02020603050405020304" pitchFamily="18" charset="0"/>
                        </a:rPr>
                        <a:t>visa projekta darbības perioda kopējais darba stundu skaits</a:t>
                      </a:r>
                    </a:p>
                  </a:txBody>
                  <a:tcPr marL="3578" marR="3578" marT="3578" marB="0" anchor="b">
                    <a:lnL>
                      <a:noFill/>
                    </a:lnL>
                    <a:lnR>
                      <a:noFill/>
                    </a:lnR>
                    <a:lnT>
                      <a:noFill/>
                    </a:lnT>
                    <a:lnB>
                      <a:noFill/>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extLst>
                  <a:ext uri="{0D108BD9-81ED-4DB2-BD59-A6C34878D82A}">
                    <a16:rowId xmlns:a16="http://schemas.microsoft.com/office/drawing/2014/main" val="339786520"/>
                  </a:ext>
                </a:extLst>
              </a:tr>
              <a:tr h="99717">
                <a:tc gridSpan="2" vMerge="1">
                  <a:txBody>
                    <a:bodyPr/>
                    <a:lstStyle/>
                    <a:p>
                      <a:endParaRPr lang="lv-LV"/>
                    </a:p>
                  </a:txBody>
                  <a:tcPr/>
                </a:tc>
                <a:tc hMerge="1" vMerge="1">
                  <a:txBody>
                    <a:bodyPr/>
                    <a:lstStyle/>
                    <a:p>
                      <a:endParaRPr lang="lv-LV"/>
                    </a:p>
                  </a:txBody>
                  <a:tcPr/>
                </a:tc>
                <a:tc gridSpan="2" vMerge="1">
                  <a:txBody>
                    <a:bodyPr/>
                    <a:lstStyle/>
                    <a:p>
                      <a:endParaRPr lang="lv-LV"/>
                    </a:p>
                  </a:txBody>
                  <a:tcPr/>
                </a:tc>
                <a:tc hMerge="1" vMerge="1">
                  <a:txBody>
                    <a:bodyPr/>
                    <a:lstStyle/>
                    <a:p>
                      <a:endParaRPr lang="lv-LV"/>
                    </a:p>
                  </a:txBody>
                  <a:tcPr/>
                </a:tc>
                <a:tc vMerge="1">
                  <a:txBody>
                    <a:bodyPr/>
                    <a:lstStyle/>
                    <a:p>
                      <a:endParaRPr lang="lv-LV"/>
                    </a:p>
                  </a:txBody>
                  <a:tcPr/>
                </a:tc>
                <a:tc>
                  <a:txBody>
                    <a:bodyPr/>
                    <a:lstStyle/>
                    <a:p>
                      <a:pPr algn="ctr" fontAlgn="ctr"/>
                      <a:r>
                        <a:rPr lang="lv-LV" sz="600" b="0" i="0" u="none" strike="noStrike">
                          <a:solidFill>
                            <a:srgbClr val="000000"/>
                          </a:solidFill>
                          <a:effectLst/>
                          <a:latin typeface="Times New Roman" panose="02020603050405020304" pitchFamily="18" charset="0"/>
                        </a:rPr>
                        <a:t>Mēneši</a:t>
                      </a:r>
                    </a:p>
                  </a:txBody>
                  <a:tcPr marL="3578" marR="3578" marT="35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500" b="0" i="0" u="none" strike="noStrike">
                          <a:solidFill>
                            <a:srgbClr val="000000"/>
                          </a:solidFill>
                          <a:effectLst/>
                          <a:latin typeface="Times New Roman" panose="02020603050405020304" pitchFamily="18" charset="0"/>
                        </a:rPr>
                        <a:t>09.</a:t>
                      </a:r>
                    </a:p>
                  </a:txBody>
                  <a:tcPr marL="3578" marR="3578" marT="35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10.</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11.</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12.</a:t>
                      </a:r>
                    </a:p>
                  </a:txBody>
                  <a:tcPr marL="3578" marR="3578" marT="35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1.</a:t>
                      </a:r>
                    </a:p>
                  </a:txBody>
                  <a:tcPr marL="3578" marR="3578" marT="35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2.</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3.</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4.</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5.</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6.</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7.</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8.</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9.</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10.</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11.</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12.</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 </a:t>
                      </a:r>
                    </a:p>
                  </a:txBody>
                  <a:tcPr marL="3578" marR="3578" marT="35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extLst>
                  <a:ext uri="{0D108BD9-81ED-4DB2-BD59-A6C34878D82A}">
                    <a16:rowId xmlns:a16="http://schemas.microsoft.com/office/drawing/2014/main" val="613538878"/>
                  </a:ext>
                </a:extLst>
              </a:tr>
              <a:tr h="265373">
                <a:tc gridSpan="2">
                  <a:txBody>
                    <a:bodyPr/>
                    <a:lstStyle/>
                    <a:p>
                      <a:pPr algn="ctr" fontAlgn="ctr"/>
                      <a:r>
                        <a:rPr lang="lv-LV" sz="600" b="0" i="0" u="none" strike="noStrike">
                          <a:solidFill>
                            <a:srgbClr val="000000"/>
                          </a:solidFill>
                          <a:effectLst/>
                          <a:latin typeface="Times New Roman" panose="02020603050405020304" pitchFamily="18" charset="0"/>
                        </a:rPr>
                        <a:t> </a:t>
                      </a:r>
                    </a:p>
                  </a:txBody>
                  <a:tcPr marL="3578" marR="3578" marT="3578"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gridSpan="2">
                  <a:txBody>
                    <a:bodyPr/>
                    <a:lstStyle/>
                    <a:p>
                      <a:pPr algn="ctr" fontAlgn="ctr"/>
                      <a:r>
                        <a:rPr lang="lv-LV" sz="600" b="0" i="0" u="none" strike="noStrike">
                          <a:solidFill>
                            <a:srgbClr val="000000"/>
                          </a:solidFill>
                          <a:effectLst/>
                          <a:latin typeface="Times New Roman" panose="02020603050405020304" pitchFamily="18" charset="0"/>
                        </a:rPr>
                        <a:t> </a:t>
                      </a:r>
                    </a:p>
                  </a:txBody>
                  <a:tcPr marL="3578" marR="3578" marT="3578"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a:txBody>
                    <a:bodyPr/>
                    <a:lstStyle/>
                    <a:p>
                      <a:pPr algn="ctr" fontAlgn="ctr"/>
                      <a:r>
                        <a:rPr lang="lv-LV" sz="600" b="0" i="0" u="none" strike="noStrike">
                          <a:solidFill>
                            <a:srgbClr val="000000"/>
                          </a:solidFill>
                          <a:effectLst/>
                          <a:latin typeface="Times New Roman" panose="02020603050405020304" pitchFamily="18" charset="0"/>
                        </a:rPr>
                        <a:t> </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600" b="0" i="0" u="none" strike="noStrike">
                          <a:solidFill>
                            <a:srgbClr val="000000"/>
                          </a:solidFill>
                          <a:effectLst/>
                          <a:latin typeface="Times New Roman" panose="02020603050405020304" pitchFamily="18" charset="0"/>
                        </a:rPr>
                        <a:t>stundu skaits mēnesī</a:t>
                      </a:r>
                    </a:p>
                  </a:txBody>
                  <a:tcPr marL="3578" marR="3578" marT="35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lv-LV" sz="500" b="0" i="0" u="none" strike="noStrike">
                          <a:solidFill>
                            <a:srgbClr val="000000"/>
                          </a:solidFill>
                          <a:effectLst/>
                          <a:latin typeface="Times New Roman" panose="02020603050405020304" pitchFamily="18" charset="0"/>
                        </a:rPr>
                        <a:t>176</a:t>
                      </a:r>
                    </a:p>
                  </a:txBody>
                  <a:tcPr marL="3578" marR="3578" marT="35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lv-LV" sz="500" b="0" i="0" u="none" strike="noStrike">
                          <a:solidFill>
                            <a:srgbClr val="000000"/>
                          </a:solidFill>
                          <a:effectLst/>
                          <a:latin typeface="Times New Roman" panose="02020603050405020304" pitchFamily="18" charset="0"/>
                        </a:rPr>
                        <a:t>184</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lv-LV" sz="500" b="0" i="0" u="none" strike="noStrike">
                          <a:solidFill>
                            <a:srgbClr val="000000"/>
                          </a:solidFill>
                          <a:effectLst/>
                          <a:latin typeface="Times New Roman" panose="02020603050405020304" pitchFamily="18" charset="0"/>
                        </a:rPr>
                        <a:t>151</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lv-LV" sz="500" b="0" i="0" u="none" strike="noStrike">
                          <a:solidFill>
                            <a:srgbClr val="000000"/>
                          </a:solidFill>
                          <a:effectLst/>
                          <a:latin typeface="Times New Roman" panose="02020603050405020304" pitchFamily="18" charset="0"/>
                        </a:rPr>
                        <a:t>150</a:t>
                      </a:r>
                    </a:p>
                  </a:txBody>
                  <a:tcPr marL="3578" marR="3578" marT="35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lv-LV" sz="500" b="0" i="0" u="none" strike="noStrike">
                          <a:solidFill>
                            <a:srgbClr val="000000"/>
                          </a:solidFill>
                          <a:effectLst/>
                          <a:latin typeface="Times New Roman" panose="02020603050405020304" pitchFamily="18" charset="0"/>
                        </a:rPr>
                        <a:t>168</a:t>
                      </a:r>
                    </a:p>
                  </a:txBody>
                  <a:tcPr marL="3578" marR="3578" marT="35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lv-LV" sz="500" b="0" i="0" u="none" strike="noStrike">
                          <a:solidFill>
                            <a:srgbClr val="000000"/>
                          </a:solidFill>
                          <a:effectLst/>
                          <a:latin typeface="Times New Roman" panose="02020603050405020304" pitchFamily="18" charset="0"/>
                        </a:rPr>
                        <a:t>160</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lv-LV" sz="500" b="0" i="0" u="none" strike="noStrike">
                          <a:solidFill>
                            <a:srgbClr val="000000"/>
                          </a:solidFill>
                          <a:effectLst/>
                          <a:latin typeface="Times New Roman" panose="02020603050405020304" pitchFamily="18" charset="0"/>
                        </a:rPr>
                        <a:t>176</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lv-LV" sz="500" b="0" i="0" u="none" strike="noStrike">
                          <a:solidFill>
                            <a:srgbClr val="000000"/>
                          </a:solidFill>
                          <a:effectLst/>
                          <a:latin typeface="Times New Roman" panose="02020603050405020304" pitchFamily="18" charset="0"/>
                        </a:rPr>
                        <a:t>158</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lv-LV" sz="500" b="0" i="0" u="none" strike="noStrike">
                          <a:solidFill>
                            <a:srgbClr val="000000"/>
                          </a:solidFill>
                          <a:effectLst/>
                          <a:latin typeface="Times New Roman" panose="02020603050405020304" pitchFamily="18" charset="0"/>
                        </a:rPr>
                        <a:t>152</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lv-LV" sz="500" b="0" i="0" u="none" strike="noStrike">
                          <a:solidFill>
                            <a:srgbClr val="000000"/>
                          </a:solidFill>
                          <a:effectLst/>
                          <a:latin typeface="Times New Roman" panose="02020603050405020304" pitchFamily="18" charset="0"/>
                        </a:rPr>
                        <a:t>159</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lv-LV" sz="500" b="0" i="0" u="none" strike="noStrike">
                          <a:solidFill>
                            <a:srgbClr val="000000"/>
                          </a:solidFill>
                          <a:effectLst/>
                          <a:latin typeface="Times New Roman" panose="02020603050405020304" pitchFamily="18" charset="0"/>
                        </a:rPr>
                        <a:t>184</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lv-LV" sz="500" b="0" i="0" u="none" strike="noStrike">
                          <a:solidFill>
                            <a:srgbClr val="000000"/>
                          </a:solidFill>
                          <a:effectLst/>
                          <a:latin typeface="Times New Roman" panose="02020603050405020304" pitchFamily="18" charset="0"/>
                        </a:rPr>
                        <a:t>168</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lv-LV" sz="500" b="0" i="0" u="none" strike="noStrike">
                          <a:solidFill>
                            <a:srgbClr val="000000"/>
                          </a:solidFill>
                          <a:effectLst/>
                          <a:latin typeface="Times New Roman" panose="02020603050405020304" pitchFamily="18" charset="0"/>
                        </a:rPr>
                        <a:t>176</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176</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159</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158</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600" b="0" i="0" u="none" strike="noStrike">
                          <a:solidFill>
                            <a:srgbClr val="000000"/>
                          </a:solidFill>
                          <a:effectLst/>
                          <a:latin typeface="Times New Roman" panose="02020603050405020304" pitchFamily="18" charset="0"/>
                        </a:rPr>
                        <a:t> </a:t>
                      </a:r>
                    </a:p>
                  </a:txBody>
                  <a:tcPr marL="3578" marR="3578" marT="35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lv-LV" sz="600" b="0" i="0" u="none" strike="noStrike">
                          <a:solidFill>
                            <a:srgbClr val="000000"/>
                          </a:solidFill>
                          <a:effectLst/>
                          <a:latin typeface="Times New Roman" panose="02020603050405020304" pitchFamily="18" charset="0"/>
                        </a:rPr>
                        <a:t>2655</a:t>
                      </a:r>
                    </a:p>
                  </a:txBody>
                  <a:tcPr marL="3578" marR="3578" marT="3578" marB="0" anchor="b">
                    <a:lnL w="12700" cap="flat" cmpd="sng" algn="ctr">
                      <a:solidFill>
                        <a:srgbClr val="000000"/>
                      </a:solidFill>
                      <a:prstDash val="solid"/>
                      <a:round/>
                      <a:headEnd type="none" w="med" len="med"/>
                      <a:tailEnd type="none" w="med" len="med"/>
                    </a:lnL>
                    <a:lnR>
                      <a:noFill/>
                    </a:lnR>
                    <a:lnT>
                      <a:noFill/>
                    </a:lnT>
                    <a:lnB>
                      <a:noFill/>
                    </a:lnB>
                    <a:solidFill>
                      <a:srgbClr val="F4B084"/>
                    </a:solidFill>
                  </a:tcPr>
                </a:tc>
                <a:tc>
                  <a:txBody>
                    <a:bodyPr/>
                    <a:lstStyle/>
                    <a:p>
                      <a:pPr algn="ctr" fontAlgn="b"/>
                      <a:r>
                        <a:rPr lang="lv-LV" sz="600" b="0" i="1" u="none" strike="noStrike">
                          <a:solidFill>
                            <a:srgbClr val="000000"/>
                          </a:solidFill>
                          <a:effectLst/>
                          <a:latin typeface="Times New Roman" panose="02020603050405020304" pitchFamily="18" charset="0"/>
                        </a:rPr>
                        <a:t>663,75</a:t>
                      </a:r>
                    </a:p>
                  </a:txBody>
                  <a:tcPr marL="3578" marR="3578" marT="3578" marB="0" anchor="b">
                    <a:lnL>
                      <a:noFill/>
                    </a:lnL>
                    <a:lnR>
                      <a:noFill/>
                    </a:lnR>
                    <a:lnT>
                      <a:noFill/>
                    </a:lnT>
                    <a:lnB>
                      <a:noFill/>
                    </a:lnB>
                    <a:solidFill>
                      <a:srgbClr val="D9E1F2"/>
                    </a:solidFill>
                  </a:tcPr>
                </a:tc>
                <a:tc gridSpan="5">
                  <a:txBody>
                    <a:bodyPr/>
                    <a:lstStyle/>
                    <a:p>
                      <a:pPr algn="ctr" fontAlgn="b"/>
                      <a:r>
                        <a:rPr lang="lv-LV" sz="600" b="0" i="0" u="none" strike="noStrike">
                          <a:solidFill>
                            <a:srgbClr val="000000"/>
                          </a:solidFill>
                          <a:effectLst/>
                          <a:latin typeface="Times New Roman" panose="02020603050405020304" pitchFamily="18" charset="0"/>
                        </a:rPr>
                        <a:t>0,25 slodze, kas izteikta stundu skaitā (kontrolei)</a:t>
                      </a:r>
                    </a:p>
                  </a:txBody>
                  <a:tcPr marL="3578" marR="3578" marT="3578" marB="0" anchor="b">
                    <a:lnL>
                      <a:noFill/>
                    </a:lnL>
                    <a:lnR>
                      <a:noFill/>
                    </a:lnR>
                    <a:lnT>
                      <a:noFill/>
                    </a:lnT>
                    <a:lnB>
                      <a:noFill/>
                    </a:lnB>
                    <a:solidFill>
                      <a:srgbClr val="D9E1F2"/>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extLst>
                  <a:ext uri="{0D108BD9-81ED-4DB2-BD59-A6C34878D82A}">
                    <a16:rowId xmlns:a16="http://schemas.microsoft.com/office/drawing/2014/main" val="196035821"/>
                  </a:ext>
                </a:extLst>
              </a:tr>
              <a:tr h="195678">
                <a:tc gridSpan="2">
                  <a:txBody>
                    <a:bodyPr/>
                    <a:lstStyle/>
                    <a:p>
                      <a:pPr algn="ctr" fontAlgn="ctr"/>
                      <a:r>
                        <a:rPr lang="lv-LV" sz="600" b="0" i="0" u="none" strike="noStrike">
                          <a:solidFill>
                            <a:srgbClr val="000000"/>
                          </a:solidFill>
                          <a:effectLst/>
                          <a:latin typeface="Times New Roman" panose="02020603050405020304" pitchFamily="18" charset="0"/>
                        </a:rPr>
                        <a:t>Projekta izpildītājs - studējošais</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gridSpan="2">
                  <a:txBody>
                    <a:bodyPr/>
                    <a:lstStyle/>
                    <a:p>
                      <a:pPr algn="ctr" fontAlgn="ctr"/>
                      <a:r>
                        <a:rPr lang="lv-LV" sz="600" b="0" i="0" u="none" strike="noStrike">
                          <a:solidFill>
                            <a:srgbClr val="000000"/>
                          </a:solidFill>
                          <a:effectLst/>
                          <a:latin typeface="Times New Roman" panose="02020603050405020304" pitchFamily="18" charset="0"/>
                        </a:rPr>
                        <a:t>Vārds, uzvārds</a:t>
                      </a:r>
                    </a:p>
                  </a:txBody>
                  <a:tcPr marL="3578" marR="3578" marT="35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a:txBody>
                    <a:bodyPr/>
                    <a:lstStyle/>
                    <a:p>
                      <a:pPr algn="ctr" fontAlgn="ctr"/>
                      <a:r>
                        <a:rPr lang="lv-LV" sz="600" b="0" i="0" u="none" strike="noStrike">
                          <a:solidFill>
                            <a:srgbClr val="000000"/>
                          </a:solidFill>
                          <a:effectLst/>
                          <a:latin typeface="Times New Roman" panose="02020603050405020304" pitchFamily="18" charset="0"/>
                        </a:rPr>
                        <a:t> </a:t>
                      </a:r>
                    </a:p>
                  </a:txBody>
                  <a:tcPr marL="3578" marR="3578" marT="35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600" b="0" i="0" u="none" strike="noStrike">
                          <a:solidFill>
                            <a:srgbClr val="000000"/>
                          </a:solidFill>
                          <a:effectLst/>
                          <a:latin typeface="Times New Roman" panose="02020603050405020304" pitchFamily="18" charset="0"/>
                        </a:rPr>
                        <a:t> </a:t>
                      </a:r>
                    </a:p>
                  </a:txBody>
                  <a:tcPr marL="3578" marR="3578" marT="35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lv-LV" sz="500" b="0" i="0" u="none" strike="noStrike">
                          <a:solidFill>
                            <a:srgbClr val="000000"/>
                          </a:solidFill>
                          <a:effectLst/>
                          <a:latin typeface="Times New Roman" panose="02020603050405020304" pitchFamily="18" charset="0"/>
                        </a:rPr>
                        <a:t>176</a:t>
                      </a:r>
                    </a:p>
                  </a:txBody>
                  <a:tcPr marL="3578" marR="3578" marT="3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184</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151</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150</a:t>
                      </a:r>
                    </a:p>
                  </a:txBody>
                  <a:tcPr marL="3578" marR="3578" marT="3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168</a:t>
                      </a:r>
                    </a:p>
                  </a:txBody>
                  <a:tcPr marL="3578" marR="3578" marT="3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160</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176</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158</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152</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159</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184</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168</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176</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176</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159</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158</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lv-LV" sz="600" b="0" i="0" u="none" strike="noStrike">
                          <a:solidFill>
                            <a:srgbClr val="000000"/>
                          </a:solidFill>
                          <a:effectLst/>
                          <a:latin typeface="Times New Roman" panose="02020603050405020304" pitchFamily="18" charset="0"/>
                        </a:rPr>
                        <a:t>2655</a:t>
                      </a:r>
                    </a:p>
                  </a:txBody>
                  <a:tcPr marL="3578" marR="3578" marT="3578"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lv-LV" sz="600" b="0" i="0" u="none" strike="noStrike">
                          <a:solidFill>
                            <a:srgbClr val="000000"/>
                          </a:solidFill>
                          <a:effectLst/>
                          <a:latin typeface="Times New Roman" panose="02020603050405020304" pitchFamily="18" charset="0"/>
                        </a:rPr>
                        <a:t>1</a:t>
                      </a:r>
                    </a:p>
                  </a:txBody>
                  <a:tcPr marL="3578" marR="3578" marT="3578" marB="0" anchor="b">
                    <a:lnL>
                      <a:noFill/>
                    </a:lnL>
                    <a:lnR>
                      <a:noFill/>
                    </a:lnR>
                    <a:lnT>
                      <a:noFill/>
                    </a:lnT>
                    <a:lnB>
                      <a:noFill/>
                    </a:lnB>
                    <a:solidFill>
                      <a:srgbClr val="E2EFDA"/>
                    </a:solidFill>
                  </a:tcPr>
                </a:tc>
                <a:tc gridSpan="5">
                  <a:txBody>
                    <a:bodyPr/>
                    <a:lstStyle/>
                    <a:p>
                      <a:pPr algn="l" fontAlgn="b"/>
                      <a:r>
                        <a:rPr lang="lv-LV" sz="600" b="0" i="0" u="none" strike="noStrike">
                          <a:solidFill>
                            <a:srgbClr val="000000"/>
                          </a:solidFill>
                          <a:effectLst/>
                          <a:latin typeface="Times New Roman" panose="02020603050405020304" pitchFamily="18" charset="0"/>
                        </a:rPr>
                        <a:t>nostrādātais stundu skaits pārrēķināts slodzē</a:t>
                      </a:r>
                    </a:p>
                  </a:txBody>
                  <a:tcPr marL="3578" marR="3578" marT="3578" marB="0" anchor="b">
                    <a:lnL>
                      <a:noFill/>
                    </a:lnL>
                    <a:lnR>
                      <a:noFill/>
                    </a:lnR>
                    <a:lnT>
                      <a:noFill/>
                    </a:lnT>
                    <a:lnB>
                      <a:noFill/>
                    </a:lnB>
                    <a:solidFill>
                      <a:srgbClr val="E2EFDA"/>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extLst>
                  <a:ext uri="{0D108BD9-81ED-4DB2-BD59-A6C34878D82A}">
                    <a16:rowId xmlns:a16="http://schemas.microsoft.com/office/drawing/2014/main" val="3756511716"/>
                  </a:ext>
                </a:extLst>
              </a:tr>
              <a:tr h="483563">
                <a:tc gridSpan="2">
                  <a:txBody>
                    <a:bodyPr/>
                    <a:lstStyle/>
                    <a:p>
                      <a:pPr algn="ctr" fontAlgn="ctr"/>
                      <a:r>
                        <a:rPr lang="lv-LV" sz="600" b="0" i="0" u="none" strike="noStrike">
                          <a:solidFill>
                            <a:srgbClr val="000000"/>
                          </a:solidFill>
                          <a:effectLst/>
                          <a:latin typeface="Times New Roman" panose="02020603050405020304" pitchFamily="18" charset="0"/>
                        </a:rPr>
                        <a:t>Projekta izpildītājs - studējošais</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gridSpan="2">
                  <a:txBody>
                    <a:bodyPr/>
                    <a:lstStyle/>
                    <a:p>
                      <a:pPr algn="ctr" fontAlgn="ctr"/>
                      <a:r>
                        <a:rPr lang="lv-LV" sz="600" b="0" i="0" u="none" strike="noStrike">
                          <a:solidFill>
                            <a:srgbClr val="000000"/>
                          </a:solidFill>
                          <a:effectLst/>
                          <a:latin typeface="Times New Roman" panose="02020603050405020304" pitchFamily="18" charset="0"/>
                        </a:rPr>
                        <a:t>Vārds, uzvārds</a:t>
                      </a:r>
                    </a:p>
                  </a:txBody>
                  <a:tcPr marL="3578" marR="3578" marT="35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a:txBody>
                    <a:bodyPr/>
                    <a:lstStyle/>
                    <a:p>
                      <a:pPr algn="ctr" fontAlgn="ctr"/>
                      <a:r>
                        <a:rPr lang="lv-LV" sz="600" b="0" i="0" u="none" strike="noStrike">
                          <a:solidFill>
                            <a:srgbClr val="000000"/>
                          </a:solidFill>
                          <a:effectLst/>
                          <a:latin typeface="Times New Roman" panose="02020603050405020304" pitchFamily="18" charset="0"/>
                        </a:rPr>
                        <a:t> </a:t>
                      </a:r>
                    </a:p>
                  </a:txBody>
                  <a:tcPr marL="3578" marR="3578" marT="35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600" b="0" i="0" u="none" strike="noStrike">
                          <a:solidFill>
                            <a:srgbClr val="000000"/>
                          </a:solidFill>
                          <a:effectLst/>
                          <a:latin typeface="Times New Roman" panose="02020603050405020304" pitchFamily="18" charset="0"/>
                        </a:rPr>
                        <a:t> </a:t>
                      </a:r>
                    </a:p>
                  </a:txBody>
                  <a:tcPr marL="3578" marR="3578" marT="35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lv-LV" sz="500" b="0" i="0" u="none" strike="noStrike">
                          <a:solidFill>
                            <a:srgbClr val="000000"/>
                          </a:solidFill>
                          <a:effectLst/>
                          <a:latin typeface="Times New Roman" panose="02020603050405020304" pitchFamily="18" charset="0"/>
                        </a:rPr>
                        <a:t>10</a:t>
                      </a:r>
                    </a:p>
                  </a:txBody>
                  <a:tcPr marL="3578" marR="3578" marT="3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30</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20</a:t>
                      </a:r>
                    </a:p>
                  </a:txBody>
                  <a:tcPr marL="3578" marR="3578" marT="3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10</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44</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30</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25</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30</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10</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10</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lv-LV" sz="600" b="0" i="0" u="none" strike="noStrike">
                          <a:solidFill>
                            <a:srgbClr val="000000"/>
                          </a:solidFill>
                          <a:effectLst/>
                          <a:latin typeface="Times New Roman" panose="02020603050405020304" pitchFamily="18" charset="0"/>
                        </a:rPr>
                        <a:t>219</a:t>
                      </a:r>
                    </a:p>
                  </a:txBody>
                  <a:tcPr marL="3578" marR="3578" marT="3578"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lv-LV" sz="600" b="0" i="0" u="none" strike="noStrike">
                          <a:solidFill>
                            <a:srgbClr val="000000"/>
                          </a:solidFill>
                          <a:effectLst/>
                          <a:latin typeface="Times New Roman" panose="02020603050405020304" pitchFamily="18" charset="0"/>
                        </a:rPr>
                        <a:t>0,13</a:t>
                      </a:r>
                    </a:p>
                  </a:txBody>
                  <a:tcPr marL="3578" marR="3578" marT="3578" marB="0" anchor="b">
                    <a:lnL>
                      <a:noFill/>
                    </a:lnL>
                    <a:lnR>
                      <a:noFill/>
                    </a:lnR>
                    <a:lnT>
                      <a:noFill/>
                    </a:lnT>
                    <a:lnB>
                      <a:noFill/>
                    </a:lnB>
                    <a:solidFill>
                      <a:srgbClr val="FFFF00"/>
                    </a:solidFill>
                  </a:tcPr>
                </a:tc>
                <a:tc gridSpan="5">
                  <a:txBody>
                    <a:bodyPr/>
                    <a:lstStyle/>
                    <a:p>
                      <a:pPr algn="l" fontAlgn="b"/>
                      <a:r>
                        <a:rPr lang="lv-LV" sz="600" b="0" i="0" u="none" strike="noStrike">
                          <a:solidFill>
                            <a:srgbClr val="000000"/>
                          </a:solidFill>
                          <a:effectLst/>
                          <a:latin typeface="Times New Roman" panose="02020603050405020304" pitchFamily="18" charset="0"/>
                        </a:rPr>
                        <a:t>nostrādātais stundu skaits pārrēķināts slodzē, šeit nostrādāts mazāk par nolikumā noteikto minimumu 0,25 slodzi, tāpēc neiekļauj kopējās slodzes aprēķinā</a:t>
                      </a:r>
                    </a:p>
                  </a:txBody>
                  <a:tcPr marL="3578" marR="3578" marT="3578" marB="0" anchor="b">
                    <a:lnL>
                      <a:noFill/>
                    </a:lnL>
                    <a:lnR>
                      <a:noFill/>
                    </a:lnR>
                    <a:lnT>
                      <a:noFill/>
                    </a:lnT>
                    <a:lnB>
                      <a:noFill/>
                    </a:lnB>
                    <a:solidFill>
                      <a:srgbClr val="FFFF00"/>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extLst>
                  <a:ext uri="{0D108BD9-81ED-4DB2-BD59-A6C34878D82A}">
                    <a16:rowId xmlns:a16="http://schemas.microsoft.com/office/drawing/2014/main" val="4232210058"/>
                  </a:ext>
                </a:extLst>
              </a:tr>
              <a:tr h="195678">
                <a:tc gridSpan="2">
                  <a:txBody>
                    <a:bodyPr/>
                    <a:lstStyle/>
                    <a:p>
                      <a:pPr algn="ctr" fontAlgn="ctr"/>
                      <a:r>
                        <a:rPr lang="lv-LV" sz="600" b="0" i="0" u="none" strike="noStrike">
                          <a:solidFill>
                            <a:srgbClr val="000000"/>
                          </a:solidFill>
                          <a:effectLst/>
                          <a:latin typeface="Times New Roman" panose="02020603050405020304" pitchFamily="18" charset="0"/>
                        </a:rPr>
                        <a:t>Projekta izpildītājs - studējošais</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gridSpan="2">
                  <a:txBody>
                    <a:bodyPr/>
                    <a:lstStyle/>
                    <a:p>
                      <a:pPr algn="ctr" fontAlgn="ctr"/>
                      <a:r>
                        <a:rPr lang="lv-LV" sz="600" b="0" i="0" u="none" strike="noStrike">
                          <a:solidFill>
                            <a:srgbClr val="000000"/>
                          </a:solidFill>
                          <a:effectLst/>
                          <a:latin typeface="Times New Roman" panose="02020603050405020304" pitchFamily="18" charset="0"/>
                        </a:rPr>
                        <a:t>Vārds, uzvārds</a:t>
                      </a:r>
                    </a:p>
                  </a:txBody>
                  <a:tcPr marL="3578" marR="3578" marT="35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a:txBody>
                    <a:bodyPr/>
                    <a:lstStyle/>
                    <a:p>
                      <a:pPr algn="ctr" fontAlgn="ctr"/>
                      <a:r>
                        <a:rPr lang="lv-LV" sz="600" b="0" i="0" u="none" strike="noStrike">
                          <a:solidFill>
                            <a:srgbClr val="000000"/>
                          </a:solidFill>
                          <a:effectLst/>
                          <a:latin typeface="Times New Roman" panose="02020603050405020304" pitchFamily="18" charset="0"/>
                        </a:rPr>
                        <a:t> </a:t>
                      </a:r>
                    </a:p>
                  </a:txBody>
                  <a:tcPr marL="3578" marR="3578" marT="35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600" b="0" i="0" u="none" strike="noStrike">
                          <a:solidFill>
                            <a:srgbClr val="000000"/>
                          </a:solidFill>
                          <a:effectLst/>
                          <a:latin typeface="Times New Roman" panose="02020603050405020304" pitchFamily="18" charset="0"/>
                        </a:rPr>
                        <a:t> </a:t>
                      </a:r>
                    </a:p>
                  </a:txBody>
                  <a:tcPr marL="3578" marR="3578" marT="35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lv-LV" sz="500" b="0" i="0" u="none" strike="noStrike">
                          <a:solidFill>
                            <a:srgbClr val="000000"/>
                          </a:solidFill>
                          <a:effectLst/>
                          <a:latin typeface="Times New Roman" panose="02020603050405020304" pitchFamily="18" charset="0"/>
                        </a:rPr>
                        <a:t>44</a:t>
                      </a:r>
                    </a:p>
                  </a:txBody>
                  <a:tcPr marL="3578" marR="3578" marT="3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46</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151</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37,5</a:t>
                      </a:r>
                    </a:p>
                  </a:txBody>
                  <a:tcPr marL="3578" marR="3578" marT="3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168</a:t>
                      </a:r>
                    </a:p>
                  </a:txBody>
                  <a:tcPr marL="3578" marR="3578" marT="3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40</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44</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39,5</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38</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39,75</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46</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42</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44</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176</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159</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39,5</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lv-LV" sz="600" b="0" i="0" u="none" strike="noStrike">
                          <a:solidFill>
                            <a:srgbClr val="000000"/>
                          </a:solidFill>
                          <a:effectLst/>
                          <a:latin typeface="Times New Roman" panose="02020603050405020304" pitchFamily="18" charset="0"/>
                        </a:rPr>
                        <a:t>1154,25</a:t>
                      </a:r>
                    </a:p>
                  </a:txBody>
                  <a:tcPr marL="3578" marR="3578" marT="3578"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lv-LV" sz="600" b="0" i="0" u="none" strike="noStrike">
                          <a:solidFill>
                            <a:srgbClr val="000000"/>
                          </a:solidFill>
                          <a:effectLst/>
                          <a:latin typeface="Times New Roman" panose="02020603050405020304" pitchFamily="18" charset="0"/>
                        </a:rPr>
                        <a:t>0,43</a:t>
                      </a:r>
                    </a:p>
                  </a:txBody>
                  <a:tcPr marL="3578" marR="3578" marT="3578" marB="0" anchor="b">
                    <a:lnL>
                      <a:noFill/>
                    </a:lnL>
                    <a:lnR>
                      <a:noFill/>
                    </a:lnR>
                    <a:lnT>
                      <a:noFill/>
                    </a:lnT>
                    <a:lnB>
                      <a:noFill/>
                    </a:lnB>
                    <a:solidFill>
                      <a:srgbClr val="E2EFDA"/>
                    </a:solidFill>
                  </a:tcPr>
                </a:tc>
                <a:tc gridSpan="5">
                  <a:txBody>
                    <a:bodyPr/>
                    <a:lstStyle/>
                    <a:p>
                      <a:pPr algn="l" fontAlgn="b"/>
                      <a:r>
                        <a:rPr lang="lv-LV" sz="600" b="0" i="0" u="none" strike="noStrike">
                          <a:solidFill>
                            <a:srgbClr val="000000"/>
                          </a:solidFill>
                          <a:effectLst/>
                          <a:latin typeface="Times New Roman" panose="02020603050405020304" pitchFamily="18" charset="0"/>
                        </a:rPr>
                        <a:t>nostrādātais stundu skaits pārrēķināts slodzē</a:t>
                      </a:r>
                    </a:p>
                  </a:txBody>
                  <a:tcPr marL="3578" marR="3578" marT="3578" marB="0" anchor="b">
                    <a:lnL>
                      <a:noFill/>
                    </a:lnL>
                    <a:lnR>
                      <a:noFill/>
                    </a:lnR>
                    <a:lnT>
                      <a:noFill/>
                    </a:lnT>
                    <a:lnB>
                      <a:noFill/>
                    </a:lnB>
                    <a:solidFill>
                      <a:srgbClr val="E2EFDA"/>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extLst>
                  <a:ext uri="{0D108BD9-81ED-4DB2-BD59-A6C34878D82A}">
                    <a16:rowId xmlns:a16="http://schemas.microsoft.com/office/drawing/2014/main" val="639919196"/>
                  </a:ext>
                </a:extLst>
              </a:tr>
              <a:tr h="195678">
                <a:tc gridSpan="2">
                  <a:txBody>
                    <a:bodyPr/>
                    <a:lstStyle/>
                    <a:p>
                      <a:pPr algn="ctr" fontAlgn="ctr"/>
                      <a:r>
                        <a:rPr lang="lv-LV" sz="600" b="0" i="0" u="none" strike="noStrike">
                          <a:solidFill>
                            <a:srgbClr val="000000"/>
                          </a:solidFill>
                          <a:effectLst/>
                          <a:latin typeface="Times New Roman" panose="02020603050405020304" pitchFamily="18" charset="0"/>
                        </a:rPr>
                        <a:t>Projekta izpildītājs - studējošais</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gridSpan="2">
                  <a:txBody>
                    <a:bodyPr/>
                    <a:lstStyle/>
                    <a:p>
                      <a:pPr algn="ctr" fontAlgn="ctr"/>
                      <a:r>
                        <a:rPr lang="lv-LV" sz="600" b="0" i="0" u="none" strike="noStrike">
                          <a:solidFill>
                            <a:srgbClr val="000000"/>
                          </a:solidFill>
                          <a:effectLst/>
                          <a:latin typeface="Times New Roman" panose="02020603050405020304" pitchFamily="18" charset="0"/>
                        </a:rPr>
                        <a:t>Vārds, uzvārds</a:t>
                      </a:r>
                    </a:p>
                  </a:txBody>
                  <a:tcPr marL="3578" marR="3578" marT="35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a:txBody>
                    <a:bodyPr/>
                    <a:lstStyle/>
                    <a:p>
                      <a:pPr algn="ctr" fontAlgn="ctr"/>
                      <a:r>
                        <a:rPr lang="lv-LV" sz="600" b="0" i="0" u="none" strike="noStrike">
                          <a:solidFill>
                            <a:srgbClr val="000000"/>
                          </a:solidFill>
                          <a:effectLst/>
                          <a:latin typeface="Times New Roman" panose="02020603050405020304" pitchFamily="18" charset="0"/>
                        </a:rPr>
                        <a:t> </a:t>
                      </a:r>
                    </a:p>
                  </a:txBody>
                  <a:tcPr marL="3578" marR="3578" marT="35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600" b="0" i="0" u="none" strike="noStrike">
                          <a:solidFill>
                            <a:srgbClr val="000000"/>
                          </a:solidFill>
                          <a:effectLst/>
                          <a:latin typeface="Times New Roman" panose="02020603050405020304" pitchFamily="18" charset="0"/>
                        </a:rPr>
                        <a:t> </a:t>
                      </a:r>
                    </a:p>
                  </a:txBody>
                  <a:tcPr marL="3578" marR="3578" marT="35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lv-LV" sz="500" b="0" i="0" u="none" strike="noStrike">
                          <a:solidFill>
                            <a:srgbClr val="000000"/>
                          </a:solidFill>
                          <a:effectLst/>
                          <a:latin typeface="Times New Roman" panose="02020603050405020304" pitchFamily="18" charset="0"/>
                        </a:rPr>
                        <a:t>44</a:t>
                      </a:r>
                    </a:p>
                  </a:txBody>
                  <a:tcPr marL="3578" marR="3578" marT="3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46</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37,75</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37,5</a:t>
                      </a:r>
                    </a:p>
                  </a:txBody>
                  <a:tcPr marL="3578" marR="3578" marT="3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42</a:t>
                      </a:r>
                    </a:p>
                  </a:txBody>
                  <a:tcPr marL="3578" marR="3578" marT="3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40</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44</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39,5</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38</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39,75</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46</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42</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44</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44</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39,75</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39,5</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lv-LV" sz="600" b="0" i="0" u="none" strike="noStrike">
                          <a:solidFill>
                            <a:srgbClr val="000000"/>
                          </a:solidFill>
                          <a:effectLst/>
                          <a:latin typeface="Times New Roman" panose="02020603050405020304" pitchFamily="18" charset="0"/>
                        </a:rPr>
                        <a:t>663,75</a:t>
                      </a:r>
                    </a:p>
                  </a:txBody>
                  <a:tcPr marL="3578" marR="3578" marT="3578"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lv-LV" sz="600" b="0" i="0" u="none" strike="noStrike">
                          <a:solidFill>
                            <a:srgbClr val="000000"/>
                          </a:solidFill>
                          <a:effectLst/>
                          <a:latin typeface="Times New Roman" panose="02020603050405020304" pitchFamily="18" charset="0"/>
                        </a:rPr>
                        <a:t>0,25</a:t>
                      </a:r>
                    </a:p>
                  </a:txBody>
                  <a:tcPr marL="3578" marR="3578" marT="3578" marB="0" anchor="b">
                    <a:lnL>
                      <a:noFill/>
                    </a:lnL>
                    <a:lnR>
                      <a:noFill/>
                    </a:lnR>
                    <a:lnT>
                      <a:noFill/>
                    </a:lnT>
                    <a:lnB>
                      <a:noFill/>
                    </a:lnB>
                    <a:solidFill>
                      <a:srgbClr val="E2EFDA"/>
                    </a:solidFill>
                  </a:tcPr>
                </a:tc>
                <a:tc gridSpan="5">
                  <a:txBody>
                    <a:bodyPr/>
                    <a:lstStyle/>
                    <a:p>
                      <a:pPr algn="l" fontAlgn="b"/>
                      <a:r>
                        <a:rPr lang="lv-LV" sz="600" b="0" i="0" u="none" strike="noStrike">
                          <a:solidFill>
                            <a:srgbClr val="000000"/>
                          </a:solidFill>
                          <a:effectLst/>
                          <a:latin typeface="Times New Roman" panose="02020603050405020304" pitchFamily="18" charset="0"/>
                        </a:rPr>
                        <a:t>nostrādātais stundu skaits pārrēķināts slodzē</a:t>
                      </a:r>
                    </a:p>
                  </a:txBody>
                  <a:tcPr marL="3578" marR="3578" marT="3578" marB="0" anchor="b">
                    <a:lnL>
                      <a:noFill/>
                    </a:lnL>
                    <a:lnR>
                      <a:noFill/>
                    </a:lnR>
                    <a:lnT>
                      <a:noFill/>
                    </a:lnT>
                    <a:lnB>
                      <a:noFill/>
                    </a:lnB>
                    <a:solidFill>
                      <a:srgbClr val="E2EFDA"/>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extLst>
                  <a:ext uri="{0D108BD9-81ED-4DB2-BD59-A6C34878D82A}">
                    <a16:rowId xmlns:a16="http://schemas.microsoft.com/office/drawing/2014/main" val="3084596093"/>
                  </a:ext>
                </a:extLst>
              </a:tr>
              <a:tr h="195678">
                <a:tc gridSpan="2">
                  <a:txBody>
                    <a:bodyPr/>
                    <a:lstStyle/>
                    <a:p>
                      <a:pPr algn="ctr" fontAlgn="ctr"/>
                      <a:r>
                        <a:rPr lang="lv-LV" sz="600" b="0" i="0" u="none" strike="noStrike">
                          <a:solidFill>
                            <a:srgbClr val="000000"/>
                          </a:solidFill>
                          <a:effectLst/>
                          <a:latin typeface="Times New Roman" panose="02020603050405020304" pitchFamily="18" charset="0"/>
                        </a:rPr>
                        <a:t>Projekta izpildītājs - studējošais</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lv-LV"/>
                    </a:p>
                  </a:txBody>
                  <a:tcPr/>
                </a:tc>
                <a:tc gridSpan="2">
                  <a:txBody>
                    <a:bodyPr/>
                    <a:lstStyle/>
                    <a:p>
                      <a:pPr algn="ctr" fontAlgn="ctr"/>
                      <a:r>
                        <a:rPr lang="lv-LV" sz="600" b="0" i="0" u="none" strike="noStrike">
                          <a:solidFill>
                            <a:srgbClr val="000000"/>
                          </a:solidFill>
                          <a:effectLst/>
                          <a:latin typeface="Times New Roman" panose="02020603050405020304" pitchFamily="18" charset="0"/>
                        </a:rPr>
                        <a:t>Vārds, uzvārds</a:t>
                      </a:r>
                    </a:p>
                  </a:txBody>
                  <a:tcPr marL="3578" marR="3578" marT="35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lv-LV"/>
                    </a:p>
                  </a:txBody>
                  <a:tcPr/>
                </a:tc>
                <a:tc>
                  <a:txBody>
                    <a:bodyPr/>
                    <a:lstStyle/>
                    <a:p>
                      <a:pPr algn="ctr" fontAlgn="ctr"/>
                      <a:r>
                        <a:rPr lang="lv-LV" sz="600" b="0" i="0" u="none" strike="noStrike">
                          <a:solidFill>
                            <a:srgbClr val="000000"/>
                          </a:solidFill>
                          <a:effectLst/>
                          <a:latin typeface="Times New Roman" panose="02020603050405020304" pitchFamily="18" charset="0"/>
                        </a:rPr>
                        <a:t> </a:t>
                      </a:r>
                    </a:p>
                  </a:txBody>
                  <a:tcPr marL="3578" marR="3578" marT="35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lv-LV" sz="600" b="0" i="0" u="none" strike="noStrike">
                          <a:solidFill>
                            <a:srgbClr val="000000"/>
                          </a:solidFill>
                          <a:effectLst/>
                          <a:latin typeface="Times New Roman" panose="02020603050405020304" pitchFamily="18" charset="0"/>
                        </a:rPr>
                        <a:t> </a:t>
                      </a:r>
                    </a:p>
                  </a:txBody>
                  <a:tcPr marL="3578" marR="3578" marT="35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184</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168</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80</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68</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lv-LV" sz="600" b="0" i="0" u="none" strike="noStrike">
                          <a:solidFill>
                            <a:srgbClr val="000000"/>
                          </a:solidFill>
                          <a:effectLst/>
                          <a:latin typeface="Times New Roman" panose="02020603050405020304" pitchFamily="18" charset="0"/>
                        </a:rPr>
                        <a:t>500</a:t>
                      </a:r>
                    </a:p>
                  </a:txBody>
                  <a:tcPr marL="3578" marR="3578" marT="3578"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lv-LV" sz="600" b="0" i="0" u="none" strike="noStrike">
                          <a:solidFill>
                            <a:srgbClr val="000000"/>
                          </a:solidFill>
                          <a:effectLst/>
                          <a:latin typeface="Times New Roman" panose="02020603050405020304" pitchFamily="18" charset="0"/>
                        </a:rPr>
                        <a:t>0,71</a:t>
                      </a:r>
                    </a:p>
                  </a:txBody>
                  <a:tcPr marL="3578" marR="3578" marT="3578" marB="0" anchor="b">
                    <a:lnL>
                      <a:noFill/>
                    </a:lnL>
                    <a:lnR>
                      <a:noFill/>
                    </a:lnR>
                    <a:lnT>
                      <a:noFill/>
                    </a:lnT>
                    <a:lnB>
                      <a:noFill/>
                    </a:lnB>
                    <a:solidFill>
                      <a:srgbClr val="E2EFDA"/>
                    </a:solidFill>
                  </a:tcPr>
                </a:tc>
                <a:tc gridSpan="5">
                  <a:txBody>
                    <a:bodyPr/>
                    <a:lstStyle/>
                    <a:p>
                      <a:pPr algn="l" fontAlgn="b"/>
                      <a:r>
                        <a:rPr lang="lv-LV" sz="600" b="0" i="0" u="none" strike="noStrike">
                          <a:solidFill>
                            <a:srgbClr val="000000"/>
                          </a:solidFill>
                          <a:effectLst/>
                          <a:latin typeface="Times New Roman" panose="02020603050405020304" pitchFamily="18" charset="0"/>
                        </a:rPr>
                        <a:t>nostrādātais stundu skaits pārrēķināts slodzē</a:t>
                      </a:r>
                    </a:p>
                  </a:txBody>
                  <a:tcPr marL="3578" marR="3578" marT="3578" marB="0" anchor="b">
                    <a:lnL>
                      <a:noFill/>
                    </a:lnL>
                    <a:lnR>
                      <a:noFill/>
                    </a:lnR>
                    <a:lnT>
                      <a:noFill/>
                    </a:lnT>
                    <a:lnB>
                      <a:noFill/>
                    </a:lnB>
                    <a:solidFill>
                      <a:srgbClr val="E2EFDA"/>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extLst>
                  <a:ext uri="{0D108BD9-81ED-4DB2-BD59-A6C34878D82A}">
                    <a16:rowId xmlns:a16="http://schemas.microsoft.com/office/drawing/2014/main" val="2814776268"/>
                  </a:ext>
                </a:extLst>
              </a:tr>
              <a:tr h="124224">
                <a:tc>
                  <a:txBody>
                    <a:bodyPr/>
                    <a:lstStyle/>
                    <a:p>
                      <a:pPr algn="ctr" fontAlgn="ctr"/>
                      <a:endParaRPr lang="lv-LV" sz="600" b="0" i="0" u="none" strike="noStrike">
                        <a:solidFill>
                          <a:srgbClr val="000000"/>
                        </a:solidFill>
                        <a:effectLst/>
                        <a:latin typeface="Times New Roman" panose="02020603050405020304" pitchFamily="18" charset="0"/>
                      </a:endParaRPr>
                    </a:p>
                  </a:txBody>
                  <a:tcPr marL="3578" marR="3578" marT="3578"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lv-LV" sz="600" b="0" i="0" u="none" strike="noStrike">
                        <a:solidFill>
                          <a:srgbClr val="000000"/>
                        </a:solidFill>
                        <a:effectLst/>
                        <a:latin typeface="Times New Roman" panose="02020603050405020304" pitchFamily="18" charset="0"/>
                      </a:endParaRPr>
                    </a:p>
                  </a:txBody>
                  <a:tcPr marL="3578" marR="3578" marT="3578"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lv-LV" sz="600" b="0" i="0" u="none" strike="noStrike">
                        <a:solidFill>
                          <a:srgbClr val="000000"/>
                        </a:solidFill>
                        <a:effectLst/>
                        <a:latin typeface="Times New Roman" panose="02020603050405020304" pitchFamily="18" charset="0"/>
                      </a:endParaRPr>
                    </a:p>
                  </a:txBody>
                  <a:tcPr marL="3578" marR="3578" marT="3578"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lv-LV" sz="600" b="0" i="0" u="none" strike="noStrike">
                        <a:solidFill>
                          <a:srgbClr val="000000"/>
                        </a:solidFill>
                        <a:effectLst/>
                        <a:latin typeface="Times New Roman" panose="02020603050405020304" pitchFamily="18" charset="0"/>
                      </a:endParaRPr>
                    </a:p>
                  </a:txBody>
                  <a:tcPr marL="3578" marR="3578" marT="3578"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lv-LV" sz="600" b="0" i="0" u="none" strike="noStrike">
                        <a:solidFill>
                          <a:srgbClr val="000000"/>
                        </a:solidFill>
                        <a:effectLst/>
                        <a:latin typeface="Times New Roman" panose="02020603050405020304" pitchFamily="18" charset="0"/>
                      </a:endParaRPr>
                    </a:p>
                  </a:txBody>
                  <a:tcPr marL="3578" marR="3578" marT="3578"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lv-LV" sz="600" b="0" i="0" u="none" strike="noStrike">
                        <a:solidFill>
                          <a:srgbClr val="000000"/>
                        </a:solidFill>
                        <a:effectLst/>
                        <a:latin typeface="Times New Roman" panose="02020603050405020304" pitchFamily="18" charset="0"/>
                      </a:endParaRPr>
                    </a:p>
                  </a:txBody>
                  <a:tcPr marL="3578" marR="3578" marT="3578"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lv-LV" sz="5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lv-LV" sz="5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lv-LV" sz="5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lv-LV" sz="5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lv-LV" sz="5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lv-LV" sz="5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lv-LV" sz="5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lv-LV" sz="5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lv-LV" sz="5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lv-LV" sz="5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lv-LV" sz="5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lv-LV" sz="5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lv-LV" sz="5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lv-LV" sz="5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lv-LV" sz="5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lv-LV" sz="5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lv-LV" sz="5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ctr" fontAlgn="b"/>
                      <a:endParaRPr lang="lv-LV" sz="600" b="1"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extLst>
                  <a:ext uri="{0D108BD9-81ED-4DB2-BD59-A6C34878D82A}">
                    <a16:rowId xmlns:a16="http://schemas.microsoft.com/office/drawing/2014/main" val="3587494631"/>
                  </a:ext>
                </a:extLst>
              </a:tr>
              <a:tr h="178054">
                <a:tc gridSpan="6">
                  <a:txBody>
                    <a:bodyPr/>
                    <a:lstStyle/>
                    <a:p>
                      <a:pPr algn="ctr" fontAlgn="b"/>
                      <a:r>
                        <a:rPr lang="lv-LV" sz="600" b="0" i="0" u="none" strike="noStrike">
                          <a:solidFill>
                            <a:srgbClr val="000000"/>
                          </a:solidFill>
                          <a:effectLst/>
                          <a:latin typeface="Times New Roman" panose="02020603050405020304" pitchFamily="18" charset="0"/>
                        </a:rPr>
                        <a:t>Lai pārskatāmāk, norādīta katra mēneša 0,25 slodze stundu izteiksmē</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r" fontAlgn="b"/>
                      <a:r>
                        <a:rPr lang="lv-LV" sz="600" b="0" i="0" u="none" strike="noStrike">
                          <a:solidFill>
                            <a:srgbClr val="000000"/>
                          </a:solidFill>
                          <a:effectLst/>
                          <a:latin typeface="Times New Roman" panose="02020603050405020304" pitchFamily="18" charset="0"/>
                        </a:rPr>
                        <a:t>44,00</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lv-LV" sz="600" b="0" i="0" u="none" strike="noStrike">
                          <a:solidFill>
                            <a:srgbClr val="000000"/>
                          </a:solidFill>
                          <a:effectLst/>
                          <a:latin typeface="Times New Roman" panose="02020603050405020304" pitchFamily="18" charset="0"/>
                        </a:rPr>
                        <a:t>46,00</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lv-LV" sz="600" b="0" i="0" u="none" strike="noStrike">
                          <a:solidFill>
                            <a:srgbClr val="000000"/>
                          </a:solidFill>
                          <a:effectLst/>
                          <a:latin typeface="Times New Roman" panose="02020603050405020304" pitchFamily="18" charset="0"/>
                        </a:rPr>
                        <a:t>37,75</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lv-LV" sz="600" b="0" i="0" u="none" strike="noStrike">
                          <a:solidFill>
                            <a:srgbClr val="000000"/>
                          </a:solidFill>
                          <a:effectLst/>
                          <a:latin typeface="Times New Roman" panose="02020603050405020304" pitchFamily="18" charset="0"/>
                        </a:rPr>
                        <a:t>37,50</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lv-LV" sz="600" b="0" i="0" u="none" strike="noStrike">
                          <a:solidFill>
                            <a:srgbClr val="000000"/>
                          </a:solidFill>
                          <a:effectLst/>
                          <a:latin typeface="Times New Roman" panose="02020603050405020304" pitchFamily="18" charset="0"/>
                        </a:rPr>
                        <a:t>42,00</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lv-LV" sz="600" b="0" i="0" u="none" strike="noStrike">
                          <a:solidFill>
                            <a:srgbClr val="000000"/>
                          </a:solidFill>
                          <a:effectLst/>
                          <a:latin typeface="Times New Roman" panose="02020603050405020304" pitchFamily="18" charset="0"/>
                        </a:rPr>
                        <a:t>40,00</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lv-LV" sz="600" b="0" i="0" u="none" strike="noStrike" dirty="0">
                          <a:solidFill>
                            <a:srgbClr val="000000"/>
                          </a:solidFill>
                          <a:effectLst/>
                          <a:latin typeface="Times New Roman" panose="02020603050405020304" pitchFamily="18" charset="0"/>
                        </a:rPr>
                        <a:t>44,00</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lv-LV" sz="600" b="0" i="0" u="none" strike="noStrike">
                          <a:solidFill>
                            <a:srgbClr val="000000"/>
                          </a:solidFill>
                          <a:effectLst/>
                          <a:latin typeface="Times New Roman" panose="02020603050405020304" pitchFamily="18" charset="0"/>
                        </a:rPr>
                        <a:t>39,50</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lv-LV" sz="600" b="0" i="0" u="none" strike="noStrike">
                          <a:solidFill>
                            <a:srgbClr val="000000"/>
                          </a:solidFill>
                          <a:effectLst/>
                          <a:latin typeface="Times New Roman" panose="02020603050405020304" pitchFamily="18" charset="0"/>
                        </a:rPr>
                        <a:t>38,00</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lv-LV" sz="600" b="0" i="0" u="none" strike="noStrike">
                          <a:solidFill>
                            <a:srgbClr val="000000"/>
                          </a:solidFill>
                          <a:effectLst/>
                          <a:latin typeface="Times New Roman" panose="02020603050405020304" pitchFamily="18" charset="0"/>
                        </a:rPr>
                        <a:t>39,75</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lv-LV" sz="600" b="0" i="0" u="none" strike="noStrike">
                          <a:solidFill>
                            <a:srgbClr val="000000"/>
                          </a:solidFill>
                          <a:effectLst/>
                          <a:latin typeface="Times New Roman" panose="02020603050405020304" pitchFamily="18" charset="0"/>
                        </a:rPr>
                        <a:t>46,00</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lv-LV" sz="600" b="0" i="0" u="none" strike="noStrike">
                          <a:solidFill>
                            <a:srgbClr val="000000"/>
                          </a:solidFill>
                          <a:effectLst/>
                          <a:latin typeface="Times New Roman" panose="02020603050405020304" pitchFamily="18" charset="0"/>
                        </a:rPr>
                        <a:t>42,00</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lv-LV" sz="600" b="0" i="0" u="none" strike="noStrike">
                          <a:solidFill>
                            <a:srgbClr val="000000"/>
                          </a:solidFill>
                          <a:effectLst/>
                          <a:latin typeface="Times New Roman" panose="02020603050405020304" pitchFamily="18" charset="0"/>
                        </a:rPr>
                        <a:t>44,00</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lv-LV" sz="600" b="0" i="0" u="none" strike="noStrike">
                          <a:solidFill>
                            <a:srgbClr val="000000"/>
                          </a:solidFill>
                          <a:effectLst/>
                          <a:latin typeface="Times New Roman" panose="02020603050405020304" pitchFamily="18" charset="0"/>
                        </a:rPr>
                        <a:t>44,00</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lv-LV" sz="600" b="0" i="0" u="none" strike="noStrike">
                          <a:solidFill>
                            <a:srgbClr val="000000"/>
                          </a:solidFill>
                          <a:effectLst/>
                          <a:latin typeface="Times New Roman" panose="02020603050405020304" pitchFamily="18" charset="0"/>
                        </a:rPr>
                        <a:t>39,75</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lv-LV" sz="600" b="0" i="0" u="none" strike="noStrike">
                          <a:solidFill>
                            <a:srgbClr val="000000"/>
                          </a:solidFill>
                          <a:effectLst/>
                          <a:latin typeface="Times New Roman" panose="02020603050405020304" pitchFamily="18" charset="0"/>
                        </a:rPr>
                        <a:t>39,50</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lv-LV" sz="6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extLst>
                  <a:ext uri="{0D108BD9-81ED-4DB2-BD59-A6C34878D82A}">
                    <a16:rowId xmlns:a16="http://schemas.microsoft.com/office/drawing/2014/main" val="3467568604"/>
                  </a:ext>
                </a:extLst>
              </a:tr>
              <a:tr h="99717">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extLst>
                  <a:ext uri="{0D108BD9-81ED-4DB2-BD59-A6C34878D82A}">
                    <a16:rowId xmlns:a16="http://schemas.microsoft.com/office/drawing/2014/main" val="2678282182"/>
                  </a:ext>
                </a:extLst>
              </a:tr>
              <a:tr h="99717">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extLst>
                  <a:ext uri="{0D108BD9-81ED-4DB2-BD59-A6C34878D82A}">
                    <a16:rowId xmlns:a16="http://schemas.microsoft.com/office/drawing/2014/main" val="3683322976"/>
                  </a:ext>
                </a:extLst>
              </a:tr>
              <a:tr h="99717">
                <a:tc gridSpan="23">
                  <a:txBody>
                    <a:bodyPr/>
                    <a:lstStyle/>
                    <a:p>
                      <a:pPr algn="ctr" fontAlgn="b"/>
                      <a:r>
                        <a:rPr lang="lv-LV" sz="600" b="1" i="0" u="none" strike="noStrike">
                          <a:solidFill>
                            <a:srgbClr val="000000"/>
                          </a:solidFill>
                          <a:effectLst/>
                          <a:latin typeface="Times New Roman" panose="02020603050405020304" pitchFamily="18" charset="0"/>
                        </a:rPr>
                        <a:t>Zinātniskās grupas saraksts</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extLst>
                  <a:ext uri="{0D108BD9-81ED-4DB2-BD59-A6C34878D82A}">
                    <a16:rowId xmlns:a16="http://schemas.microsoft.com/office/drawing/2014/main" val="3062518037"/>
                  </a:ext>
                </a:extLst>
              </a:tr>
              <a:tr h="99717">
                <a:tc rowSpan="3" gridSpan="2">
                  <a:txBody>
                    <a:bodyPr/>
                    <a:lstStyle/>
                    <a:p>
                      <a:pPr algn="ctr" fontAlgn="ctr"/>
                      <a:r>
                        <a:rPr lang="lv-LV" sz="600" b="0" i="0" u="none" strike="noStrike">
                          <a:solidFill>
                            <a:srgbClr val="000000"/>
                          </a:solidFill>
                          <a:effectLst/>
                          <a:latin typeface="Times New Roman" panose="02020603050405020304" pitchFamily="18" charset="0"/>
                        </a:rPr>
                        <a:t>Projektā ieņemamais amats</a:t>
                      </a:r>
                    </a:p>
                  </a:txBody>
                  <a:tcPr marL="3578" marR="3578" marT="35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3" hMerge="1">
                  <a:txBody>
                    <a:bodyPr/>
                    <a:lstStyle/>
                    <a:p>
                      <a:endParaRPr lang="lv-LV"/>
                    </a:p>
                  </a:txBody>
                  <a:tcPr/>
                </a:tc>
                <a:tc rowSpan="3" gridSpan="2">
                  <a:txBody>
                    <a:bodyPr/>
                    <a:lstStyle/>
                    <a:p>
                      <a:pPr algn="ctr" fontAlgn="ctr"/>
                      <a:r>
                        <a:rPr lang="lv-LV" sz="600" b="0" i="0" u="none" strike="noStrike">
                          <a:solidFill>
                            <a:srgbClr val="000000"/>
                          </a:solidFill>
                          <a:effectLst/>
                          <a:latin typeface="Times New Roman" panose="02020603050405020304" pitchFamily="18" charset="0"/>
                        </a:rPr>
                        <a:t>Vārds, uzvārds</a:t>
                      </a:r>
                    </a:p>
                  </a:txBody>
                  <a:tcPr marL="3578" marR="3578" marT="35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3" hMerge="1">
                  <a:txBody>
                    <a:bodyPr/>
                    <a:lstStyle/>
                    <a:p>
                      <a:endParaRPr lang="lv-LV"/>
                    </a:p>
                  </a:txBody>
                  <a:tcPr/>
                </a:tc>
                <a:tc rowSpan="3">
                  <a:txBody>
                    <a:bodyPr/>
                    <a:lstStyle/>
                    <a:p>
                      <a:pPr algn="ctr" fontAlgn="ctr"/>
                      <a:r>
                        <a:rPr lang="lv-LV" sz="600" b="0" i="0" u="none" strike="noStrike">
                          <a:solidFill>
                            <a:srgbClr val="000000"/>
                          </a:solidFill>
                          <a:effectLst/>
                          <a:latin typeface="Times New Roman" panose="02020603050405020304" pitchFamily="18" charset="0"/>
                        </a:rPr>
                        <a:t>Jaunais zinātnieks (atzīmēt ar "x")</a:t>
                      </a:r>
                    </a:p>
                  </a:txBody>
                  <a:tcPr marL="3578" marR="3578" marT="35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18">
                  <a:txBody>
                    <a:bodyPr/>
                    <a:lstStyle/>
                    <a:p>
                      <a:pPr algn="ctr" fontAlgn="ctr"/>
                      <a:r>
                        <a:rPr lang="lv-LV" sz="600" b="0" i="0" u="none" strike="noStrike">
                          <a:solidFill>
                            <a:srgbClr val="000000"/>
                          </a:solidFill>
                          <a:effectLst/>
                          <a:latin typeface="Times New Roman" panose="02020603050405020304" pitchFamily="18" charset="0"/>
                        </a:rPr>
                        <a:t>Nostrādāto stundu skaits</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extLst>
                  <a:ext uri="{0D108BD9-81ED-4DB2-BD59-A6C34878D82A}">
                    <a16:rowId xmlns:a16="http://schemas.microsoft.com/office/drawing/2014/main" val="508264502"/>
                  </a:ext>
                </a:extLst>
              </a:tr>
              <a:tr h="99717">
                <a:tc gridSpan="2" vMerge="1">
                  <a:txBody>
                    <a:bodyPr/>
                    <a:lstStyle/>
                    <a:p>
                      <a:endParaRPr lang="lv-LV"/>
                    </a:p>
                  </a:txBody>
                  <a:tcPr/>
                </a:tc>
                <a:tc hMerge="1" vMerge="1">
                  <a:txBody>
                    <a:bodyPr/>
                    <a:lstStyle/>
                    <a:p>
                      <a:endParaRPr lang="lv-LV"/>
                    </a:p>
                  </a:txBody>
                  <a:tcPr/>
                </a:tc>
                <a:tc gridSpan="2" vMerge="1">
                  <a:txBody>
                    <a:bodyPr/>
                    <a:lstStyle/>
                    <a:p>
                      <a:endParaRPr lang="lv-LV"/>
                    </a:p>
                  </a:txBody>
                  <a:tcPr/>
                </a:tc>
                <a:tc hMerge="1" vMerge="1">
                  <a:txBody>
                    <a:bodyPr/>
                    <a:lstStyle/>
                    <a:p>
                      <a:endParaRPr lang="lv-LV"/>
                    </a:p>
                  </a:txBody>
                  <a:tcPr/>
                </a:tc>
                <a:tc vMerge="1">
                  <a:txBody>
                    <a:bodyPr/>
                    <a:lstStyle/>
                    <a:p>
                      <a:endParaRPr lang="lv-LV"/>
                    </a:p>
                  </a:txBody>
                  <a:tcPr/>
                </a:tc>
                <a:tc>
                  <a:txBody>
                    <a:bodyPr/>
                    <a:lstStyle/>
                    <a:p>
                      <a:pPr algn="ctr" fontAlgn="ctr"/>
                      <a:r>
                        <a:rPr lang="lv-LV" sz="600" b="0" i="0" u="none" strike="noStrike">
                          <a:solidFill>
                            <a:srgbClr val="000000"/>
                          </a:solidFill>
                          <a:effectLst/>
                          <a:latin typeface="Times New Roman" panose="02020603050405020304" pitchFamily="18" charset="0"/>
                        </a:rPr>
                        <a:t>Gadi</a:t>
                      </a:r>
                    </a:p>
                  </a:txBody>
                  <a:tcPr marL="3578" marR="3578" marT="35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4">
                  <a:txBody>
                    <a:bodyPr/>
                    <a:lstStyle/>
                    <a:p>
                      <a:pPr algn="ctr" fontAlgn="ctr"/>
                      <a:r>
                        <a:rPr lang="lv-LV" sz="600" b="0" i="0" u="none" strike="noStrike">
                          <a:solidFill>
                            <a:srgbClr val="000000"/>
                          </a:solidFill>
                          <a:effectLst/>
                          <a:latin typeface="Times New Roman" panose="02020603050405020304" pitchFamily="18" charset="0"/>
                        </a:rPr>
                        <a:t>2025</a:t>
                      </a:r>
                    </a:p>
                  </a:txBody>
                  <a:tcPr marL="3578" marR="3578" marT="35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gridSpan="13">
                  <a:txBody>
                    <a:bodyPr/>
                    <a:lstStyle/>
                    <a:p>
                      <a:pPr algn="ctr" fontAlgn="ctr"/>
                      <a:r>
                        <a:rPr lang="lv-LV" sz="600" b="0" i="0" u="none" strike="noStrike">
                          <a:solidFill>
                            <a:srgbClr val="000000"/>
                          </a:solidFill>
                          <a:effectLst/>
                          <a:latin typeface="Times New Roman" panose="02020603050405020304" pitchFamily="18" charset="0"/>
                        </a:rPr>
                        <a:t>2026</a:t>
                      </a:r>
                    </a:p>
                  </a:txBody>
                  <a:tcPr marL="3578" marR="3578" marT="35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extLst>
                  <a:ext uri="{0D108BD9-81ED-4DB2-BD59-A6C34878D82A}">
                    <a16:rowId xmlns:a16="http://schemas.microsoft.com/office/drawing/2014/main" val="4021887924"/>
                  </a:ext>
                </a:extLst>
              </a:tr>
              <a:tr h="188168">
                <a:tc gridSpan="2" vMerge="1">
                  <a:txBody>
                    <a:bodyPr/>
                    <a:lstStyle/>
                    <a:p>
                      <a:endParaRPr lang="lv-LV"/>
                    </a:p>
                  </a:txBody>
                  <a:tcPr/>
                </a:tc>
                <a:tc hMerge="1" vMerge="1">
                  <a:txBody>
                    <a:bodyPr/>
                    <a:lstStyle/>
                    <a:p>
                      <a:endParaRPr lang="lv-LV"/>
                    </a:p>
                  </a:txBody>
                  <a:tcPr/>
                </a:tc>
                <a:tc gridSpan="2" vMerge="1">
                  <a:txBody>
                    <a:bodyPr/>
                    <a:lstStyle/>
                    <a:p>
                      <a:endParaRPr lang="lv-LV"/>
                    </a:p>
                  </a:txBody>
                  <a:tcPr/>
                </a:tc>
                <a:tc hMerge="1" vMerge="1">
                  <a:txBody>
                    <a:bodyPr/>
                    <a:lstStyle/>
                    <a:p>
                      <a:endParaRPr lang="lv-LV"/>
                    </a:p>
                  </a:txBody>
                  <a:tcPr/>
                </a:tc>
                <a:tc vMerge="1">
                  <a:txBody>
                    <a:bodyPr/>
                    <a:lstStyle/>
                    <a:p>
                      <a:endParaRPr lang="lv-LV"/>
                    </a:p>
                  </a:txBody>
                  <a:tcPr/>
                </a:tc>
                <a:tc>
                  <a:txBody>
                    <a:bodyPr/>
                    <a:lstStyle/>
                    <a:p>
                      <a:pPr algn="ctr" fontAlgn="ctr"/>
                      <a:r>
                        <a:rPr lang="lv-LV" sz="600" b="0" i="0" u="none" strike="noStrike">
                          <a:solidFill>
                            <a:srgbClr val="000000"/>
                          </a:solidFill>
                          <a:effectLst/>
                          <a:latin typeface="Times New Roman" panose="02020603050405020304" pitchFamily="18" charset="0"/>
                        </a:rPr>
                        <a:t>Mēneši</a:t>
                      </a:r>
                    </a:p>
                  </a:txBody>
                  <a:tcPr marL="3578" marR="3578" marT="35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500" b="0" i="0" u="none" strike="noStrike">
                          <a:solidFill>
                            <a:srgbClr val="000000"/>
                          </a:solidFill>
                          <a:effectLst/>
                          <a:latin typeface="Times New Roman" panose="02020603050405020304" pitchFamily="18" charset="0"/>
                        </a:rPr>
                        <a:t>09.</a:t>
                      </a:r>
                    </a:p>
                  </a:txBody>
                  <a:tcPr marL="3578" marR="3578" marT="35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10.</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11.</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12.</a:t>
                      </a:r>
                    </a:p>
                  </a:txBody>
                  <a:tcPr marL="3578" marR="3578" marT="35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1.</a:t>
                      </a:r>
                    </a:p>
                  </a:txBody>
                  <a:tcPr marL="3578" marR="3578" marT="35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2.</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3.</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4.</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5.</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6.</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7.</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8.</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9.</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10.</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11.</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12.</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 </a:t>
                      </a:r>
                    </a:p>
                  </a:txBody>
                  <a:tcPr marL="3578" marR="3578" marT="35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extLst>
                  <a:ext uri="{0D108BD9-81ED-4DB2-BD59-A6C34878D82A}">
                    <a16:rowId xmlns:a16="http://schemas.microsoft.com/office/drawing/2014/main" val="3122145369"/>
                  </a:ext>
                </a:extLst>
              </a:tr>
              <a:tr h="265373">
                <a:tc gridSpan="2">
                  <a:txBody>
                    <a:bodyPr/>
                    <a:lstStyle/>
                    <a:p>
                      <a:pPr algn="ctr" fontAlgn="ctr"/>
                      <a:r>
                        <a:rPr lang="lv-LV" sz="600" b="0" i="0" u="none" strike="noStrike">
                          <a:solidFill>
                            <a:srgbClr val="000000"/>
                          </a:solidFill>
                          <a:effectLst/>
                          <a:latin typeface="Times New Roman" panose="02020603050405020304" pitchFamily="18" charset="0"/>
                        </a:rPr>
                        <a:t> </a:t>
                      </a:r>
                    </a:p>
                  </a:txBody>
                  <a:tcPr marL="3578" marR="3578" marT="3578"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gridSpan="2">
                  <a:txBody>
                    <a:bodyPr/>
                    <a:lstStyle/>
                    <a:p>
                      <a:pPr algn="ctr" fontAlgn="ctr"/>
                      <a:r>
                        <a:rPr lang="lv-LV" sz="600" b="0" i="0" u="none" strike="noStrike">
                          <a:solidFill>
                            <a:srgbClr val="000000"/>
                          </a:solidFill>
                          <a:effectLst/>
                          <a:latin typeface="Times New Roman" panose="02020603050405020304" pitchFamily="18" charset="0"/>
                        </a:rPr>
                        <a:t> </a:t>
                      </a:r>
                    </a:p>
                  </a:txBody>
                  <a:tcPr marL="3578" marR="3578" marT="3578"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a:txBody>
                    <a:bodyPr/>
                    <a:lstStyle/>
                    <a:p>
                      <a:pPr algn="ctr" fontAlgn="ctr"/>
                      <a:r>
                        <a:rPr lang="lv-LV" sz="600" b="0" i="0" u="none" strike="noStrike">
                          <a:solidFill>
                            <a:srgbClr val="000000"/>
                          </a:solidFill>
                          <a:effectLst/>
                          <a:latin typeface="Times New Roman" panose="02020603050405020304" pitchFamily="18" charset="0"/>
                        </a:rPr>
                        <a:t> </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600" b="0" i="0" u="none" strike="noStrike">
                          <a:solidFill>
                            <a:srgbClr val="000000"/>
                          </a:solidFill>
                          <a:effectLst/>
                          <a:latin typeface="Times New Roman" panose="02020603050405020304" pitchFamily="18" charset="0"/>
                        </a:rPr>
                        <a:t>stundu skaits mēnesī</a:t>
                      </a:r>
                    </a:p>
                  </a:txBody>
                  <a:tcPr marL="3578" marR="3578" marT="35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lv-LV" sz="500" b="0" i="0" u="none" strike="noStrike">
                          <a:solidFill>
                            <a:srgbClr val="000000"/>
                          </a:solidFill>
                          <a:effectLst/>
                          <a:latin typeface="Times New Roman" panose="02020603050405020304" pitchFamily="18" charset="0"/>
                        </a:rPr>
                        <a:t>176</a:t>
                      </a:r>
                    </a:p>
                  </a:txBody>
                  <a:tcPr marL="3578" marR="3578" marT="35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lv-LV" sz="500" b="0" i="0" u="none" strike="noStrike">
                          <a:solidFill>
                            <a:srgbClr val="000000"/>
                          </a:solidFill>
                          <a:effectLst/>
                          <a:latin typeface="Times New Roman" panose="02020603050405020304" pitchFamily="18" charset="0"/>
                        </a:rPr>
                        <a:t>184</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lv-LV" sz="500" b="0" i="0" u="none" strike="noStrike">
                          <a:solidFill>
                            <a:srgbClr val="000000"/>
                          </a:solidFill>
                          <a:effectLst/>
                          <a:latin typeface="Times New Roman" panose="02020603050405020304" pitchFamily="18" charset="0"/>
                        </a:rPr>
                        <a:t>151</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lv-LV" sz="500" b="0" i="0" u="none" strike="noStrike">
                          <a:solidFill>
                            <a:srgbClr val="000000"/>
                          </a:solidFill>
                          <a:effectLst/>
                          <a:latin typeface="Times New Roman" panose="02020603050405020304" pitchFamily="18" charset="0"/>
                        </a:rPr>
                        <a:t>150</a:t>
                      </a:r>
                    </a:p>
                  </a:txBody>
                  <a:tcPr marL="3578" marR="3578" marT="35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lv-LV" sz="500" b="0" i="0" u="none" strike="noStrike">
                          <a:solidFill>
                            <a:srgbClr val="000000"/>
                          </a:solidFill>
                          <a:effectLst/>
                          <a:latin typeface="Times New Roman" panose="02020603050405020304" pitchFamily="18" charset="0"/>
                        </a:rPr>
                        <a:t>168</a:t>
                      </a:r>
                    </a:p>
                  </a:txBody>
                  <a:tcPr marL="3578" marR="3578" marT="35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lv-LV" sz="500" b="0" i="0" u="none" strike="noStrike">
                          <a:solidFill>
                            <a:srgbClr val="000000"/>
                          </a:solidFill>
                          <a:effectLst/>
                          <a:latin typeface="Times New Roman" panose="02020603050405020304" pitchFamily="18" charset="0"/>
                        </a:rPr>
                        <a:t>160</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lv-LV" sz="500" b="0" i="0" u="none" strike="noStrike">
                          <a:solidFill>
                            <a:srgbClr val="000000"/>
                          </a:solidFill>
                          <a:effectLst/>
                          <a:latin typeface="Times New Roman" panose="02020603050405020304" pitchFamily="18" charset="0"/>
                        </a:rPr>
                        <a:t>176</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lv-LV" sz="500" b="0" i="0" u="none" strike="noStrike">
                          <a:solidFill>
                            <a:srgbClr val="000000"/>
                          </a:solidFill>
                          <a:effectLst/>
                          <a:latin typeface="Times New Roman" panose="02020603050405020304" pitchFamily="18" charset="0"/>
                        </a:rPr>
                        <a:t>158</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lv-LV" sz="500" b="0" i="0" u="none" strike="noStrike">
                          <a:solidFill>
                            <a:srgbClr val="000000"/>
                          </a:solidFill>
                          <a:effectLst/>
                          <a:latin typeface="Times New Roman" panose="02020603050405020304" pitchFamily="18" charset="0"/>
                        </a:rPr>
                        <a:t>152</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lv-LV" sz="500" b="0" i="0" u="none" strike="noStrike">
                          <a:solidFill>
                            <a:srgbClr val="000000"/>
                          </a:solidFill>
                          <a:effectLst/>
                          <a:latin typeface="Times New Roman" panose="02020603050405020304" pitchFamily="18" charset="0"/>
                        </a:rPr>
                        <a:t>159</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lv-LV" sz="500" b="0" i="0" u="none" strike="noStrike">
                          <a:solidFill>
                            <a:srgbClr val="000000"/>
                          </a:solidFill>
                          <a:effectLst/>
                          <a:latin typeface="Times New Roman" panose="02020603050405020304" pitchFamily="18" charset="0"/>
                        </a:rPr>
                        <a:t>184</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lv-LV" sz="500" b="0" i="0" u="none" strike="noStrike">
                          <a:solidFill>
                            <a:srgbClr val="000000"/>
                          </a:solidFill>
                          <a:effectLst/>
                          <a:latin typeface="Times New Roman" panose="02020603050405020304" pitchFamily="18" charset="0"/>
                        </a:rPr>
                        <a:t>168</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lv-LV" sz="500" b="0" i="0" u="none" strike="noStrike">
                          <a:solidFill>
                            <a:srgbClr val="000000"/>
                          </a:solidFill>
                          <a:effectLst/>
                          <a:latin typeface="Times New Roman" panose="02020603050405020304" pitchFamily="18" charset="0"/>
                        </a:rPr>
                        <a:t>176</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176</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159</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500" b="0" i="0" u="none" strike="noStrike">
                          <a:solidFill>
                            <a:srgbClr val="000000"/>
                          </a:solidFill>
                          <a:effectLst/>
                          <a:latin typeface="Times New Roman" panose="02020603050405020304" pitchFamily="18" charset="0"/>
                        </a:rPr>
                        <a:t>158</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lv-LV" sz="600" b="0" i="0" u="none" strike="noStrike">
                          <a:solidFill>
                            <a:srgbClr val="000000"/>
                          </a:solidFill>
                          <a:effectLst/>
                          <a:latin typeface="Times New Roman" panose="02020603050405020304" pitchFamily="18" charset="0"/>
                        </a:rPr>
                        <a:t> </a:t>
                      </a:r>
                    </a:p>
                  </a:txBody>
                  <a:tcPr marL="3578" marR="3578" marT="35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lv-LV" sz="600" b="0" i="0" u="none" strike="noStrike">
                          <a:solidFill>
                            <a:srgbClr val="000000"/>
                          </a:solidFill>
                          <a:effectLst/>
                          <a:latin typeface="Times New Roman" panose="02020603050405020304" pitchFamily="18" charset="0"/>
                        </a:rPr>
                        <a:t>2655</a:t>
                      </a:r>
                    </a:p>
                  </a:txBody>
                  <a:tcPr marL="3578" marR="3578" marT="3578" marB="0" anchor="b">
                    <a:lnL w="12700" cap="flat" cmpd="sng" algn="ctr">
                      <a:solidFill>
                        <a:srgbClr val="000000"/>
                      </a:solidFill>
                      <a:prstDash val="solid"/>
                      <a:round/>
                      <a:headEnd type="none" w="med" len="med"/>
                      <a:tailEnd type="none" w="med" len="med"/>
                    </a:lnL>
                    <a:lnR>
                      <a:noFill/>
                    </a:lnR>
                    <a:lnT>
                      <a:noFill/>
                    </a:lnT>
                    <a:lnB>
                      <a:noFill/>
                    </a:lnB>
                    <a:solidFill>
                      <a:srgbClr val="F4B084"/>
                    </a:solidFill>
                  </a:tcPr>
                </a:tc>
                <a:tc>
                  <a:txBody>
                    <a:bodyPr/>
                    <a:lstStyle/>
                    <a:p>
                      <a:pPr algn="ctr" fontAlgn="b"/>
                      <a:r>
                        <a:rPr lang="lv-LV" sz="600" b="0" i="1" u="none" strike="noStrike">
                          <a:solidFill>
                            <a:srgbClr val="000000"/>
                          </a:solidFill>
                          <a:effectLst/>
                          <a:latin typeface="Times New Roman" panose="02020603050405020304" pitchFamily="18" charset="0"/>
                        </a:rPr>
                        <a:t>663,75</a:t>
                      </a:r>
                    </a:p>
                  </a:txBody>
                  <a:tcPr marL="3578" marR="3578" marT="3578" marB="0" anchor="b">
                    <a:lnL>
                      <a:noFill/>
                    </a:lnL>
                    <a:lnR>
                      <a:noFill/>
                    </a:lnR>
                    <a:lnT>
                      <a:noFill/>
                    </a:lnT>
                    <a:lnB>
                      <a:noFill/>
                    </a:lnB>
                    <a:solidFill>
                      <a:srgbClr val="DDEBF7"/>
                    </a:solid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extLst>
                  <a:ext uri="{0D108BD9-81ED-4DB2-BD59-A6C34878D82A}">
                    <a16:rowId xmlns:a16="http://schemas.microsoft.com/office/drawing/2014/main" val="293393147"/>
                  </a:ext>
                </a:extLst>
              </a:tr>
              <a:tr h="195678">
                <a:tc gridSpan="2">
                  <a:txBody>
                    <a:bodyPr/>
                    <a:lstStyle/>
                    <a:p>
                      <a:pPr algn="ctr" fontAlgn="ctr"/>
                      <a:r>
                        <a:rPr lang="lv-LV" sz="600" b="0" i="0" u="none" strike="noStrike">
                          <a:solidFill>
                            <a:srgbClr val="000000"/>
                          </a:solidFill>
                          <a:effectLst/>
                          <a:latin typeface="Times New Roman" panose="02020603050405020304" pitchFamily="18" charset="0"/>
                        </a:rPr>
                        <a:t>Projekta izpildītājs - studējošais</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gridSpan="2">
                  <a:txBody>
                    <a:bodyPr/>
                    <a:lstStyle/>
                    <a:p>
                      <a:pPr algn="ctr" fontAlgn="ctr"/>
                      <a:r>
                        <a:rPr lang="lv-LV" sz="600" b="0" i="0" u="none" strike="noStrike">
                          <a:solidFill>
                            <a:srgbClr val="000000"/>
                          </a:solidFill>
                          <a:effectLst/>
                          <a:latin typeface="Times New Roman" panose="02020603050405020304" pitchFamily="18" charset="0"/>
                        </a:rPr>
                        <a:t>Vārds, uzvārds</a:t>
                      </a:r>
                    </a:p>
                  </a:txBody>
                  <a:tcPr marL="3578" marR="3578" marT="35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a:txBody>
                    <a:bodyPr/>
                    <a:lstStyle/>
                    <a:p>
                      <a:pPr algn="ctr" fontAlgn="ctr"/>
                      <a:r>
                        <a:rPr lang="lv-LV" sz="600" b="0" i="0" u="none" strike="noStrike">
                          <a:solidFill>
                            <a:srgbClr val="000000"/>
                          </a:solidFill>
                          <a:effectLst/>
                          <a:latin typeface="Times New Roman" panose="02020603050405020304" pitchFamily="18" charset="0"/>
                        </a:rPr>
                        <a:t> </a:t>
                      </a:r>
                    </a:p>
                  </a:txBody>
                  <a:tcPr marL="3578" marR="3578" marT="35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600" b="0" i="0" u="none" strike="noStrike">
                          <a:solidFill>
                            <a:srgbClr val="000000"/>
                          </a:solidFill>
                          <a:effectLst/>
                          <a:latin typeface="Times New Roman" panose="02020603050405020304" pitchFamily="18" charset="0"/>
                        </a:rPr>
                        <a:t> </a:t>
                      </a:r>
                    </a:p>
                  </a:txBody>
                  <a:tcPr marL="3578" marR="3578" marT="35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lv-LV" sz="500" b="0" i="0" u="none" strike="noStrike">
                          <a:solidFill>
                            <a:srgbClr val="000000"/>
                          </a:solidFill>
                          <a:effectLst/>
                          <a:latin typeface="Times New Roman" panose="02020603050405020304" pitchFamily="18" charset="0"/>
                        </a:rPr>
                        <a:t>176</a:t>
                      </a:r>
                    </a:p>
                  </a:txBody>
                  <a:tcPr marL="3578" marR="3578" marT="3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184</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151</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150</a:t>
                      </a:r>
                    </a:p>
                  </a:txBody>
                  <a:tcPr marL="3578" marR="3578" marT="3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168</a:t>
                      </a:r>
                    </a:p>
                  </a:txBody>
                  <a:tcPr marL="3578" marR="3578" marT="3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160</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176</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158</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152</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159</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184</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168</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176</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176</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159</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158</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lv-LV" sz="600" b="0" i="0" u="none" strike="noStrike">
                          <a:solidFill>
                            <a:srgbClr val="000000"/>
                          </a:solidFill>
                          <a:effectLst/>
                          <a:latin typeface="Times New Roman" panose="02020603050405020304" pitchFamily="18" charset="0"/>
                        </a:rPr>
                        <a:t>2655</a:t>
                      </a:r>
                    </a:p>
                  </a:txBody>
                  <a:tcPr marL="3578" marR="3578" marT="3578"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lv-LV" sz="600" b="0" i="0" u="none" strike="noStrike">
                          <a:solidFill>
                            <a:srgbClr val="000000"/>
                          </a:solidFill>
                          <a:effectLst/>
                          <a:latin typeface="Times New Roman" panose="02020603050405020304" pitchFamily="18" charset="0"/>
                        </a:rPr>
                        <a:t>1</a:t>
                      </a:r>
                    </a:p>
                  </a:txBody>
                  <a:tcPr marL="3578" marR="3578" marT="3578" marB="0" anchor="b">
                    <a:lnL>
                      <a:noFill/>
                    </a:lnL>
                    <a:lnR>
                      <a:noFill/>
                    </a:lnR>
                    <a:lnT>
                      <a:noFill/>
                    </a:lnT>
                    <a:lnB>
                      <a:noFill/>
                    </a:lnB>
                    <a:solidFill>
                      <a:srgbClr val="E2EFDA"/>
                    </a:solidFill>
                  </a:tcPr>
                </a:tc>
                <a:tc gridSpan="5">
                  <a:txBody>
                    <a:bodyPr/>
                    <a:lstStyle/>
                    <a:p>
                      <a:pPr algn="l" fontAlgn="b"/>
                      <a:r>
                        <a:rPr lang="lv-LV" sz="600" b="0" i="0" u="none" strike="noStrike">
                          <a:solidFill>
                            <a:srgbClr val="000000"/>
                          </a:solidFill>
                          <a:effectLst/>
                          <a:latin typeface="Times New Roman" panose="02020603050405020304" pitchFamily="18" charset="0"/>
                        </a:rPr>
                        <a:t>nostrādātais stundu skaits pārrēķināts slodzē</a:t>
                      </a:r>
                    </a:p>
                  </a:txBody>
                  <a:tcPr marL="3578" marR="3578" marT="3578" marB="0" anchor="b">
                    <a:lnL>
                      <a:noFill/>
                    </a:lnL>
                    <a:lnR>
                      <a:noFill/>
                    </a:lnR>
                    <a:lnT>
                      <a:noFill/>
                    </a:lnT>
                    <a:lnB>
                      <a:noFill/>
                    </a:lnB>
                    <a:solidFill>
                      <a:srgbClr val="E2EFDA"/>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extLst>
                  <a:ext uri="{0D108BD9-81ED-4DB2-BD59-A6C34878D82A}">
                    <a16:rowId xmlns:a16="http://schemas.microsoft.com/office/drawing/2014/main" val="2939095203"/>
                  </a:ext>
                </a:extLst>
              </a:tr>
              <a:tr h="195678">
                <a:tc gridSpan="2">
                  <a:txBody>
                    <a:bodyPr/>
                    <a:lstStyle/>
                    <a:p>
                      <a:pPr algn="ctr" fontAlgn="ctr"/>
                      <a:r>
                        <a:rPr lang="lv-LV" sz="600" b="0" i="0" u="none" strike="noStrike">
                          <a:solidFill>
                            <a:srgbClr val="000000"/>
                          </a:solidFill>
                          <a:effectLst/>
                          <a:latin typeface="Times New Roman" panose="02020603050405020304" pitchFamily="18" charset="0"/>
                        </a:rPr>
                        <a:t>Projekta izpildītājs - studējošais</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gridSpan="2">
                  <a:txBody>
                    <a:bodyPr/>
                    <a:lstStyle/>
                    <a:p>
                      <a:pPr algn="ctr" fontAlgn="ctr"/>
                      <a:r>
                        <a:rPr lang="lv-LV" sz="600" b="0" i="0" u="none" strike="noStrike">
                          <a:solidFill>
                            <a:srgbClr val="000000"/>
                          </a:solidFill>
                          <a:effectLst/>
                          <a:latin typeface="Times New Roman" panose="02020603050405020304" pitchFamily="18" charset="0"/>
                        </a:rPr>
                        <a:t>Vārds, uzvārds</a:t>
                      </a:r>
                    </a:p>
                  </a:txBody>
                  <a:tcPr marL="3578" marR="3578" marT="35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a:txBody>
                    <a:bodyPr/>
                    <a:lstStyle/>
                    <a:p>
                      <a:pPr algn="ctr" fontAlgn="ctr"/>
                      <a:r>
                        <a:rPr lang="lv-LV" sz="600" b="0" i="0" u="none" strike="noStrike">
                          <a:solidFill>
                            <a:srgbClr val="000000"/>
                          </a:solidFill>
                          <a:effectLst/>
                          <a:latin typeface="Times New Roman" panose="02020603050405020304" pitchFamily="18" charset="0"/>
                        </a:rPr>
                        <a:t> </a:t>
                      </a:r>
                    </a:p>
                  </a:txBody>
                  <a:tcPr marL="3578" marR="3578" marT="35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600" b="0" i="0" u="none" strike="noStrike">
                          <a:solidFill>
                            <a:srgbClr val="000000"/>
                          </a:solidFill>
                          <a:effectLst/>
                          <a:latin typeface="Times New Roman" panose="02020603050405020304" pitchFamily="18" charset="0"/>
                        </a:rPr>
                        <a:t> </a:t>
                      </a:r>
                    </a:p>
                  </a:txBody>
                  <a:tcPr marL="3578" marR="3578" marT="35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lv-LV" sz="600" b="0" i="0" u="none" strike="noStrike">
                          <a:solidFill>
                            <a:srgbClr val="000000"/>
                          </a:solidFill>
                          <a:effectLst/>
                          <a:latin typeface="Times New Roman" panose="02020603050405020304" pitchFamily="18" charset="0"/>
                        </a:rPr>
                        <a:t>0</a:t>
                      </a:r>
                    </a:p>
                  </a:txBody>
                  <a:tcPr marL="3578" marR="3578" marT="3578"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lv-LV" sz="600" b="0" i="0" u="none" strike="noStrike">
                          <a:solidFill>
                            <a:srgbClr val="000000"/>
                          </a:solidFill>
                          <a:effectLst/>
                          <a:latin typeface="Times New Roman" panose="02020603050405020304" pitchFamily="18" charset="0"/>
                        </a:rPr>
                        <a:t>0</a:t>
                      </a:r>
                    </a:p>
                  </a:txBody>
                  <a:tcPr marL="3578" marR="3578" marT="3578" marB="0" anchor="b">
                    <a:lnL>
                      <a:noFill/>
                    </a:lnL>
                    <a:lnR>
                      <a:noFill/>
                    </a:lnR>
                    <a:lnT>
                      <a:noFill/>
                    </a:lnT>
                    <a:lnB>
                      <a:noFill/>
                    </a:lnB>
                    <a:solidFill>
                      <a:srgbClr val="FFFF00"/>
                    </a:solid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extLst>
                  <a:ext uri="{0D108BD9-81ED-4DB2-BD59-A6C34878D82A}">
                    <a16:rowId xmlns:a16="http://schemas.microsoft.com/office/drawing/2014/main" val="1038743391"/>
                  </a:ext>
                </a:extLst>
              </a:tr>
              <a:tr h="195678">
                <a:tc gridSpan="2">
                  <a:txBody>
                    <a:bodyPr/>
                    <a:lstStyle/>
                    <a:p>
                      <a:pPr algn="ctr" fontAlgn="ctr"/>
                      <a:r>
                        <a:rPr lang="lv-LV" sz="600" b="0" i="0" u="none" strike="noStrike">
                          <a:solidFill>
                            <a:srgbClr val="000000"/>
                          </a:solidFill>
                          <a:effectLst/>
                          <a:latin typeface="Times New Roman" panose="02020603050405020304" pitchFamily="18" charset="0"/>
                        </a:rPr>
                        <a:t>Projekta izpildītājs - studējošais</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gridSpan="2">
                  <a:txBody>
                    <a:bodyPr/>
                    <a:lstStyle/>
                    <a:p>
                      <a:pPr algn="ctr" fontAlgn="ctr"/>
                      <a:r>
                        <a:rPr lang="lv-LV" sz="600" b="0" i="0" u="none" strike="noStrike">
                          <a:solidFill>
                            <a:srgbClr val="000000"/>
                          </a:solidFill>
                          <a:effectLst/>
                          <a:latin typeface="Times New Roman" panose="02020603050405020304" pitchFamily="18" charset="0"/>
                        </a:rPr>
                        <a:t>Vārds, uzvārds</a:t>
                      </a:r>
                    </a:p>
                  </a:txBody>
                  <a:tcPr marL="3578" marR="3578" marT="35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a:txBody>
                    <a:bodyPr/>
                    <a:lstStyle/>
                    <a:p>
                      <a:pPr algn="ctr" fontAlgn="ctr"/>
                      <a:r>
                        <a:rPr lang="lv-LV" sz="600" b="0" i="0" u="none" strike="noStrike">
                          <a:solidFill>
                            <a:srgbClr val="000000"/>
                          </a:solidFill>
                          <a:effectLst/>
                          <a:latin typeface="Times New Roman" panose="02020603050405020304" pitchFamily="18" charset="0"/>
                        </a:rPr>
                        <a:t> </a:t>
                      </a:r>
                    </a:p>
                  </a:txBody>
                  <a:tcPr marL="3578" marR="3578" marT="35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600" b="0" i="0" u="none" strike="noStrike">
                          <a:solidFill>
                            <a:srgbClr val="000000"/>
                          </a:solidFill>
                          <a:effectLst/>
                          <a:latin typeface="Times New Roman" panose="02020603050405020304" pitchFamily="18" charset="0"/>
                        </a:rPr>
                        <a:t> </a:t>
                      </a:r>
                    </a:p>
                  </a:txBody>
                  <a:tcPr marL="3578" marR="3578" marT="35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lv-LV" sz="500" b="0" i="0" u="none" strike="noStrike">
                          <a:solidFill>
                            <a:srgbClr val="000000"/>
                          </a:solidFill>
                          <a:effectLst/>
                          <a:latin typeface="Times New Roman" panose="02020603050405020304" pitchFamily="18" charset="0"/>
                        </a:rPr>
                        <a:t>44</a:t>
                      </a:r>
                    </a:p>
                  </a:txBody>
                  <a:tcPr marL="3578" marR="3578" marT="3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46</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151</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37,5</a:t>
                      </a:r>
                    </a:p>
                  </a:txBody>
                  <a:tcPr marL="3578" marR="3578" marT="3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168</a:t>
                      </a:r>
                    </a:p>
                  </a:txBody>
                  <a:tcPr marL="3578" marR="3578" marT="3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40</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44</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39,5</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38</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39,75</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46</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42</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44</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176</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159</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39,5</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lv-LV" sz="600" b="0" i="0" u="none" strike="noStrike">
                          <a:solidFill>
                            <a:srgbClr val="000000"/>
                          </a:solidFill>
                          <a:effectLst/>
                          <a:latin typeface="Times New Roman" panose="02020603050405020304" pitchFamily="18" charset="0"/>
                        </a:rPr>
                        <a:t>1154,25</a:t>
                      </a:r>
                    </a:p>
                  </a:txBody>
                  <a:tcPr marL="3578" marR="3578" marT="3578"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lv-LV" sz="600" b="0" i="0" u="none" strike="noStrike">
                          <a:solidFill>
                            <a:srgbClr val="000000"/>
                          </a:solidFill>
                          <a:effectLst/>
                          <a:latin typeface="Times New Roman" panose="02020603050405020304" pitchFamily="18" charset="0"/>
                        </a:rPr>
                        <a:t>0,43</a:t>
                      </a:r>
                    </a:p>
                  </a:txBody>
                  <a:tcPr marL="3578" marR="3578" marT="3578" marB="0" anchor="b">
                    <a:lnL>
                      <a:noFill/>
                    </a:lnL>
                    <a:lnR>
                      <a:noFill/>
                    </a:lnR>
                    <a:lnT>
                      <a:noFill/>
                    </a:lnT>
                    <a:lnB>
                      <a:noFill/>
                    </a:lnB>
                    <a:solidFill>
                      <a:srgbClr val="E2EFDA"/>
                    </a:solidFill>
                  </a:tcPr>
                </a:tc>
                <a:tc gridSpan="5">
                  <a:txBody>
                    <a:bodyPr/>
                    <a:lstStyle/>
                    <a:p>
                      <a:pPr algn="l" fontAlgn="b"/>
                      <a:r>
                        <a:rPr lang="lv-LV" sz="600" b="0" i="0" u="none" strike="noStrike">
                          <a:solidFill>
                            <a:srgbClr val="000000"/>
                          </a:solidFill>
                          <a:effectLst/>
                          <a:latin typeface="Times New Roman" panose="02020603050405020304" pitchFamily="18" charset="0"/>
                        </a:rPr>
                        <a:t>nostrādātais stundu skaits pārrēķināts slodzē</a:t>
                      </a:r>
                    </a:p>
                  </a:txBody>
                  <a:tcPr marL="3578" marR="3578" marT="3578" marB="0" anchor="b">
                    <a:lnL>
                      <a:noFill/>
                    </a:lnL>
                    <a:lnR>
                      <a:noFill/>
                    </a:lnR>
                    <a:lnT>
                      <a:noFill/>
                    </a:lnT>
                    <a:lnB>
                      <a:noFill/>
                    </a:lnB>
                    <a:solidFill>
                      <a:srgbClr val="E2EFDA"/>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extLst>
                  <a:ext uri="{0D108BD9-81ED-4DB2-BD59-A6C34878D82A}">
                    <a16:rowId xmlns:a16="http://schemas.microsoft.com/office/drawing/2014/main" val="3106837953"/>
                  </a:ext>
                </a:extLst>
              </a:tr>
              <a:tr h="195678">
                <a:tc gridSpan="2">
                  <a:txBody>
                    <a:bodyPr/>
                    <a:lstStyle/>
                    <a:p>
                      <a:pPr algn="ctr" fontAlgn="ctr"/>
                      <a:r>
                        <a:rPr lang="lv-LV" sz="600" b="0" i="0" u="none" strike="noStrike">
                          <a:solidFill>
                            <a:srgbClr val="000000"/>
                          </a:solidFill>
                          <a:effectLst/>
                          <a:latin typeface="Times New Roman" panose="02020603050405020304" pitchFamily="18" charset="0"/>
                        </a:rPr>
                        <a:t>Projekta izpildītājs - studējošais</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gridSpan="2">
                  <a:txBody>
                    <a:bodyPr/>
                    <a:lstStyle/>
                    <a:p>
                      <a:pPr algn="ctr" fontAlgn="ctr"/>
                      <a:r>
                        <a:rPr lang="lv-LV" sz="600" b="0" i="0" u="none" strike="noStrike">
                          <a:solidFill>
                            <a:srgbClr val="000000"/>
                          </a:solidFill>
                          <a:effectLst/>
                          <a:latin typeface="Times New Roman" panose="02020603050405020304" pitchFamily="18" charset="0"/>
                        </a:rPr>
                        <a:t>Vārds, uzvārds</a:t>
                      </a:r>
                    </a:p>
                  </a:txBody>
                  <a:tcPr marL="3578" marR="3578" marT="35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a:txBody>
                    <a:bodyPr/>
                    <a:lstStyle/>
                    <a:p>
                      <a:pPr algn="ctr" fontAlgn="ctr"/>
                      <a:r>
                        <a:rPr lang="lv-LV" sz="600" b="0" i="0" u="none" strike="noStrike">
                          <a:solidFill>
                            <a:srgbClr val="000000"/>
                          </a:solidFill>
                          <a:effectLst/>
                          <a:latin typeface="Times New Roman" panose="02020603050405020304" pitchFamily="18" charset="0"/>
                        </a:rPr>
                        <a:t> </a:t>
                      </a:r>
                    </a:p>
                  </a:txBody>
                  <a:tcPr marL="3578" marR="3578" marT="35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600" b="0" i="0" u="none" strike="noStrike">
                          <a:solidFill>
                            <a:srgbClr val="000000"/>
                          </a:solidFill>
                          <a:effectLst/>
                          <a:latin typeface="Times New Roman" panose="02020603050405020304" pitchFamily="18" charset="0"/>
                        </a:rPr>
                        <a:t> </a:t>
                      </a:r>
                    </a:p>
                  </a:txBody>
                  <a:tcPr marL="3578" marR="3578" marT="35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lv-LV" sz="500" b="0" i="0" u="none" strike="noStrike">
                          <a:solidFill>
                            <a:srgbClr val="000000"/>
                          </a:solidFill>
                          <a:effectLst/>
                          <a:latin typeface="Times New Roman" panose="02020603050405020304" pitchFamily="18" charset="0"/>
                        </a:rPr>
                        <a:t>44</a:t>
                      </a:r>
                    </a:p>
                  </a:txBody>
                  <a:tcPr marL="3578" marR="3578" marT="3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46</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37,75</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37,5</a:t>
                      </a:r>
                    </a:p>
                  </a:txBody>
                  <a:tcPr marL="3578" marR="3578" marT="3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42</a:t>
                      </a:r>
                    </a:p>
                  </a:txBody>
                  <a:tcPr marL="3578" marR="3578" marT="3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40</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44</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39,5</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38</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39,75</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46</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42</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44</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44</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39,75</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39,5</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lv-LV" sz="600" b="0" i="0" u="none" strike="noStrike">
                          <a:solidFill>
                            <a:srgbClr val="000000"/>
                          </a:solidFill>
                          <a:effectLst/>
                          <a:latin typeface="Times New Roman" panose="02020603050405020304" pitchFamily="18" charset="0"/>
                        </a:rPr>
                        <a:t>663,75</a:t>
                      </a:r>
                    </a:p>
                  </a:txBody>
                  <a:tcPr marL="3578" marR="3578" marT="3578"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lv-LV" sz="600" b="0" i="0" u="none" strike="noStrike">
                          <a:solidFill>
                            <a:srgbClr val="000000"/>
                          </a:solidFill>
                          <a:effectLst/>
                          <a:latin typeface="Times New Roman" panose="02020603050405020304" pitchFamily="18" charset="0"/>
                        </a:rPr>
                        <a:t>0,25</a:t>
                      </a:r>
                    </a:p>
                  </a:txBody>
                  <a:tcPr marL="3578" marR="3578" marT="3578" marB="0" anchor="b">
                    <a:lnL>
                      <a:noFill/>
                    </a:lnL>
                    <a:lnR>
                      <a:noFill/>
                    </a:lnR>
                    <a:lnT>
                      <a:noFill/>
                    </a:lnT>
                    <a:lnB>
                      <a:noFill/>
                    </a:lnB>
                    <a:solidFill>
                      <a:srgbClr val="E2EFDA"/>
                    </a:solidFill>
                  </a:tcPr>
                </a:tc>
                <a:tc gridSpan="5">
                  <a:txBody>
                    <a:bodyPr/>
                    <a:lstStyle/>
                    <a:p>
                      <a:pPr algn="l" fontAlgn="b"/>
                      <a:r>
                        <a:rPr lang="lv-LV" sz="600" b="0" i="0" u="none" strike="noStrike">
                          <a:solidFill>
                            <a:srgbClr val="000000"/>
                          </a:solidFill>
                          <a:effectLst/>
                          <a:latin typeface="Times New Roman" panose="02020603050405020304" pitchFamily="18" charset="0"/>
                        </a:rPr>
                        <a:t>nostrādātais stundu skaits pārrēķināts slodzē</a:t>
                      </a:r>
                    </a:p>
                  </a:txBody>
                  <a:tcPr marL="3578" marR="3578" marT="3578" marB="0" anchor="b">
                    <a:lnL>
                      <a:noFill/>
                    </a:lnL>
                    <a:lnR>
                      <a:noFill/>
                    </a:lnR>
                    <a:lnT>
                      <a:noFill/>
                    </a:lnT>
                    <a:lnB>
                      <a:noFill/>
                    </a:lnB>
                    <a:solidFill>
                      <a:srgbClr val="E2EFDA"/>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extLst>
                  <a:ext uri="{0D108BD9-81ED-4DB2-BD59-A6C34878D82A}">
                    <a16:rowId xmlns:a16="http://schemas.microsoft.com/office/drawing/2014/main" val="4084222606"/>
                  </a:ext>
                </a:extLst>
              </a:tr>
              <a:tr h="195678">
                <a:tc gridSpan="2">
                  <a:txBody>
                    <a:bodyPr/>
                    <a:lstStyle/>
                    <a:p>
                      <a:pPr algn="ctr" fontAlgn="ctr"/>
                      <a:r>
                        <a:rPr lang="lv-LV" sz="600" b="0" i="0" u="none" strike="noStrike">
                          <a:solidFill>
                            <a:srgbClr val="000000"/>
                          </a:solidFill>
                          <a:effectLst/>
                          <a:latin typeface="Times New Roman" panose="02020603050405020304" pitchFamily="18" charset="0"/>
                        </a:rPr>
                        <a:t>Projekta izpildītājs - studējošais</a:t>
                      </a:r>
                    </a:p>
                  </a:txBody>
                  <a:tcPr marL="3578" marR="3578" marT="3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lv-LV"/>
                    </a:p>
                  </a:txBody>
                  <a:tcPr/>
                </a:tc>
                <a:tc gridSpan="2">
                  <a:txBody>
                    <a:bodyPr/>
                    <a:lstStyle/>
                    <a:p>
                      <a:pPr algn="ctr" fontAlgn="ctr"/>
                      <a:r>
                        <a:rPr lang="lv-LV" sz="600" b="0" i="0" u="none" strike="noStrike">
                          <a:solidFill>
                            <a:srgbClr val="000000"/>
                          </a:solidFill>
                          <a:effectLst/>
                          <a:latin typeface="Times New Roman" panose="02020603050405020304" pitchFamily="18" charset="0"/>
                        </a:rPr>
                        <a:t>Vārds, uzvārds</a:t>
                      </a:r>
                    </a:p>
                  </a:txBody>
                  <a:tcPr marL="3578" marR="3578" marT="35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lv-LV"/>
                    </a:p>
                  </a:txBody>
                  <a:tcPr/>
                </a:tc>
                <a:tc>
                  <a:txBody>
                    <a:bodyPr/>
                    <a:lstStyle/>
                    <a:p>
                      <a:pPr algn="ctr" fontAlgn="ctr"/>
                      <a:r>
                        <a:rPr lang="lv-LV" sz="600" b="0" i="0" u="none" strike="noStrike">
                          <a:solidFill>
                            <a:srgbClr val="000000"/>
                          </a:solidFill>
                          <a:effectLst/>
                          <a:latin typeface="Times New Roman" panose="02020603050405020304" pitchFamily="18" charset="0"/>
                        </a:rPr>
                        <a:t> </a:t>
                      </a:r>
                    </a:p>
                  </a:txBody>
                  <a:tcPr marL="3578" marR="3578" marT="35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lv-LV" sz="600" b="0" i="0" u="none" strike="noStrike">
                          <a:solidFill>
                            <a:srgbClr val="000000"/>
                          </a:solidFill>
                          <a:effectLst/>
                          <a:latin typeface="Times New Roman" panose="02020603050405020304" pitchFamily="18" charset="0"/>
                        </a:rPr>
                        <a:t> </a:t>
                      </a:r>
                    </a:p>
                  </a:txBody>
                  <a:tcPr marL="3578" marR="3578" marT="35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184</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168</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80</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fontAlgn="b"/>
                      <a:r>
                        <a:rPr lang="lv-LV" sz="500" b="0" i="0" u="none" strike="noStrike">
                          <a:solidFill>
                            <a:srgbClr val="000000"/>
                          </a:solidFill>
                          <a:effectLst/>
                          <a:latin typeface="Times New Roman" panose="02020603050405020304" pitchFamily="18" charset="0"/>
                        </a:rPr>
                        <a:t>68</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lv-LV" sz="500" b="0" i="0" u="none" strike="noStrike">
                          <a:solidFill>
                            <a:srgbClr val="000000"/>
                          </a:solidFill>
                          <a:effectLst/>
                          <a:latin typeface="Times New Roman" panose="02020603050405020304" pitchFamily="18" charset="0"/>
                        </a:rPr>
                        <a:t> </a:t>
                      </a:r>
                    </a:p>
                  </a:txBody>
                  <a:tcPr marL="3578" marR="3578" marT="3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lv-LV" sz="600" b="0" i="0" u="none" strike="noStrike">
                          <a:solidFill>
                            <a:srgbClr val="000000"/>
                          </a:solidFill>
                          <a:effectLst/>
                          <a:latin typeface="Times New Roman" panose="02020603050405020304" pitchFamily="18" charset="0"/>
                        </a:rPr>
                        <a:t>500</a:t>
                      </a:r>
                    </a:p>
                  </a:txBody>
                  <a:tcPr marL="3578" marR="3578" marT="3578"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lv-LV" sz="600" b="0" i="0" u="none" strike="noStrike">
                          <a:solidFill>
                            <a:srgbClr val="000000"/>
                          </a:solidFill>
                          <a:effectLst/>
                          <a:latin typeface="Times New Roman" panose="02020603050405020304" pitchFamily="18" charset="0"/>
                        </a:rPr>
                        <a:t>0,71</a:t>
                      </a:r>
                    </a:p>
                  </a:txBody>
                  <a:tcPr marL="3578" marR="3578" marT="3578" marB="0" anchor="b">
                    <a:lnL>
                      <a:noFill/>
                    </a:lnL>
                    <a:lnR>
                      <a:noFill/>
                    </a:lnR>
                    <a:lnT>
                      <a:noFill/>
                    </a:lnT>
                    <a:lnB>
                      <a:noFill/>
                    </a:lnB>
                    <a:solidFill>
                      <a:srgbClr val="E2EFDA"/>
                    </a:solidFill>
                  </a:tcPr>
                </a:tc>
                <a:tc gridSpan="5">
                  <a:txBody>
                    <a:bodyPr/>
                    <a:lstStyle/>
                    <a:p>
                      <a:pPr algn="l" fontAlgn="b"/>
                      <a:r>
                        <a:rPr lang="lv-LV" sz="600" b="0" i="0" u="none" strike="noStrike">
                          <a:solidFill>
                            <a:srgbClr val="000000"/>
                          </a:solidFill>
                          <a:effectLst/>
                          <a:latin typeface="Times New Roman" panose="02020603050405020304" pitchFamily="18" charset="0"/>
                        </a:rPr>
                        <a:t>nostrādātais stundu skaits pārrēķināts slodzē</a:t>
                      </a:r>
                    </a:p>
                  </a:txBody>
                  <a:tcPr marL="3578" marR="3578" marT="3578" marB="0" anchor="b">
                    <a:lnL>
                      <a:noFill/>
                    </a:lnL>
                    <a:lnR>
                      <a:noFill/>
                    </a:lnR>
                    <a:lnT>
                      <a:noFill/>
                    </a:lnT>
                    <a:lnB>
                      <a:noFill/>
                    </a:lnB>
                    <a:solidFill>
                      <a:srgbClr val="E2EFDA"/>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extLst>
                  <a:ext uri="{0D108BD9-81ED-4DB2-BD59-A6C34878D82A}">
                    <a16:rowId xmlns:a16="http://schemas.microsoft.com/office/drawing/2014/main" val="999731236"/>
                  </a:ext>
                </a:extLst>
              </a:tr>
              <a:tr h="265373">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ctr" fontAlgn="b"/>
                      <a:r>
                        <a:rPr lang="lv-LV" sz="600" b="1" i="0" u="none" strike="noStrike">
                          <a:solidFill>
                            <a:srgbClr val="FF0000"/>
                          </a:solidFill>
                          <a:effectLst/>
                          <a:latin typeface="Times New Roman" panose="02020603050405020304" pitchFamily="18" charset="0"/>
                        </a:rPr>
                        <a:t>1,87</a:t>
                      </a:r>
                    </a:p>
                  </a:txBody>
                  <a:tcPr marL="3578" marR="3578" marT="3578" marB="0" anchor="b">
                    <a:lnL>
                      <a:noFill/>
                    </a:lnL>
                    <a:lnR>
                      <a:noFill/>
                    </a:lnR>
                    <a:lnT>
                      <a:noFill/>
                    </a:lnT>
                    <a:lnB>
                      <a:noFill/>
                    </a:lnB>
                    <a:solidFill>
                      <a:srgbClr val="E2EFDA"/>
                    </a:solidFill>
                  </a:tcPr>
                </a:tc>
                <a:tc gridSpan="6">
                  <a:txBody>
                    <a:bodyPr/>
                    <a:lstStyle/>
                    <a:p>
                      <a:pPr algn="l" fontAlgn="b"/>
                      <a:r>
                        <a:rPr lang="sv-SE" sz="600" b="0" i="0" u="none" strike="noStrike">
                          <a:solidFill>
                            <a:srgbClr val="FF0000"/>
                          </a:solidFill>
                          <a:effectLst/>
                          <a:latin typeface="Times New Roman" panose="02020603050405020304" pitchFamily="18" charset="0"/>
                        </a:rPr>
                        <a:t>visas atbilstošo studentu nostrādātās stundas dalītas ar projekta perioda darba stundām (2655h)</a:t>
                      </a:r>
                    </a:p>
                  </a:txBody>
                  <a:tcPr marL="3578" marR="3578" marT="3578" marB="0" anchor="b">
                    <a:lnL>
                      <a:noFill/>
                    </a:lnL>
                    <a:lnR>
                      <a:noFill/>
                    </a:lnR>
                    <a:lnT>
                      <a:noFill/>
                    </a:lnT>
                    <a:lnB>
                      <a:noFill/>
                    </a:lnB>
                    <a:solidFill>
                      <a:srgbClr val="E2EFDA"/>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2485432425"/>
                  </a:ext>
                </a:extLst>
              </a:tr>
              <a:tr h="99717">
                <a:tc>
                  <a:txBody>
                    <a:bodyPr/>
                    <a:lstStyle/>
                    <a:p>
                      <a:pPr algn="l" fontAlgn="b"/>
                      <a:endParaRPr lang="lv-LV" sz="600" b="0" i="0" u="none" strike="noStrike" dirty="0">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dirty="0">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3578" marR="3578" marT="3578" marB="0" anchor="b">
                    <a:lnL>
                      <a:noFill/>
                    </a:lnL>
                    <a:lnR>
                      <a:noFill/>
                    </a:lnR>
                    <a:lnT>
                      <a:noFill/>
                    </a:lnT>
                    <a:lnB>
                      <a:noFill/>
                    </a:lnB>
                    <a:noFill/>
                  </a:tcPr>
                </a:tc>
                <a:tc>
                  <a:txBody>
                    <a:bodyPr/>
                    <a:lstStyle/>
                    <a:p>
                      <a:pPr algn="ctr" fontAlgn="b"/>
                      <a:r>
                        <a:rPr lang="lv-LV" sz="600" b="1" i="0" u="none" strike="noStrike">
                          <a:solidFill>
                            <a:srgbClr val="FF0000"/>
                          </a:solidFill>
                          <a:effectLst/>
                          <a:latin typeface="Times New Roman" panose="02020603050405020304" pitchFamily="18" charset="0"/>
                        </a:rPr>
                        <a:t>1,6</a:t>
                      </a:r>
                    </a:p>
                  </a:txBody>
                  <a:tcPr marL="3578" marR="3578" marT="3578" marB="0" anchor="b">
                    <a:lnL>
                      <a:noFill/>
                    </a:lnL>
                    <a:lnR>
                      <a:noFill/>
                    </a:lnR>
                    <a:lnT>
                      <a:noFill/>
                    </a:lnT>
                    <a:lnB>
                      <a:noFill/>
                    </a:lnB>
                    <a:solidFill>
                      <a:srgbClr val="E2EFDA"/>
                    </a:solidFill>
                  </a:tcPr>
                </a:tc>
                <a:tc gridSpan="6">
                  <a:txBody>
                    <a:bodyPr/>
                    <a:lstStyle/>
                    <a:p>
                      <a:pPr algn="l" fontAlgn="b"/>
                      <a:r>
                        <a:rPr lang="lv-LV" sz="600" b="0" i="0" u="none" strike="noStrike" dirty="0">
                          <a:solidFill>
                            <a:srgbClr val="FF0000"/>
                          </a:solidFill>
                          <a:effectLst/>
                          <a:latin typeface="Times New Roman" panose="02020603050405020304" pitchFamily="18" charset="0"/>
                        </a:rPr>
                        <a:t>Projekta nolikumā noteiktā studentu noslodze </a:t>
                      </a:r>
                    </a:p>
                  </a:txBody>
                  <a:tcPr marL="3578" marR="3578" marT="3578" marB="0" anchor="b">
                    <a:lnL>
                      <a:noFill/>
                    </a:lnL>
                    <a:lnR>
                      <a:noFill/>
                    </a:lnR>
                    <a:lnT>
                      <a:noFill/>
                    </a:lnT>
                    <a:lnB>
                      <a:noFill/>
                    </a:lnB>
                    <a:solidFill>
                      <a:srgbClr val="E2EFDA"/>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3377338855"/>
                  </a:ext>
                </a:extLst>
              </a:tr>
            </a:tbl>
          </a:graphicData>
        </a:graphic>
      </p:graphicFrame>
    </p:spTree>
    <p:extLst>
      <p:ext uri="{BB962C8B-B14F-4D97-AF65-F5344CB8AC3E}">
        <p14:creationId xmlns:p14="http://schemas.microsoft.com/office/powerpoint/2010/main" val="2929024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CB4D100-2205-4E05-9993-D2287622DAA3}"/>
              </a:ext>
            </a:extLst>
          </p:cNvPr>
          <p:cNvSpPr txBox="1">
            <a:spLocks/>
          </p:cNvSpPr>
          <p:nvPr/>
        </p:nvSpPr>
        <p:spPr>
          <a:xfrm>
            <a:off x="1979720" y="390616"/>
            <a:ext cx="6707080" cy="1027025"/>
          </a:xfrm>
          <a:prstGeom prst="rect">
            <a:avLst/>
          </a:prstGeom>
        </p:spPr>
        <p:txBody>
          <a:bodyPr>
            <a:noAutofit/>
          </a:bodyPr>
          <a:lst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pPr algn="l"/>
            <a:r>
              <a:rPr lang="lv-LV" sz="2400" b="1" dirty="0">
                <a:solidFill>
                  <a:srgbClr val="7030A0"/>
                </a:solidFill>
                <a:latin typeface="Verdana" panose="020B0604030504040204" pitchFamily="34" charset="0"/>
                <a:ea typeface="Verdana" panose="020B0604030504040204" pitchFamily="34" charset="0"/>
              </a:rPr>
              <a:t>Līguma par projekta</a:t>
            </a:r>
            <a:br>
              <a:rPr lang="lv-LV" sz="2400" b="1" dirty="0">
                <a:solidFill>
                  <a:srgbClr val="7030A0"/>
                </a:solidFill>
                <a:latin typeface="Verdana" panose="020B0604030504040204" pitchFamily="34" charset="0"/>
                <a:ea typeface="Verdana" panose="020B0604030504040204" pitchFamily="34" charset="0"/>
              </a:rPr>
            </a:br>
            <a:r>
              <a:rPr lang="lv-LV" sz="2400" b="1" dirty="0">
                <a:solidFill>
                  <a:srgbClr val="7030A0"/>
                </a:solidFill>
                <a:latin typeface="Verdana" panose="020B0604030504040204" pitchFamily="34" charset="0"/>
                <a:ea typeface="Verdana" panose="020B0604030504040204" pitchFamily="34" charset="0"/>
              </a:rPr>
              <a:t>īstenošanu izpilde</a:t>
            </a:r>
            <a:endParaRPr lang="lv-LV" sz="2200" b="1" dirty="0">
              <a:solidFill>
                <a:srgbClr val="7030A0"/>
              </a:solidFill>
              <a:latin typeface="Verdana" panose="020B0604030504040204" pitchFamily="34" charset="0"/>
              <a:ea typeface="Verdana" panose="020B0604030504040204" pitchFamily="34" charset="0"/>
            </a:endParaRPr>
          </a:p>
        </p:txBody>
      </p:sp>
      <p:pic>
        <p:nvPicPr>
          <p:cNvPr id="5" name="Picture 4">
            <a:extLst>
              <a:ext uri="{FF2B5EF4-FFF2-40B4-BE49-F238E27FC236}">
                <a16:creationId xmlns:a16="http://schemas.microsoft.com/office/drawing/2014/main" id="{9C4E4C72-0CC6-40C2-A6D6-E0B1A787967E}"/>
              </a:ext>
            </a:extLst>
          </p:cNvPr>
          <p:cNvPicPr>
            <a:picLocks noChangeAspect="1"/>
          </p:cNvPicPr>
          <p:nvPr/>
        </p:nvPicPr>
        <p:blipFill>
          <a:blip r:embed="rId3"/>
          <a:stretch>
            <a:fillRect/>
          </a:stretch>
        </p:blipFill>
        <p:spPr>
          <a:xfrm>
            <a:off x="6569476" y="61770"/>
            <a:ext cx="2403073" cy="1069429"/>
          </a:xfrm>
          <a:prstGeom prst="rect">
            <a:avLst/>
          </a:prstGeom>
        </p:spPr>
      </p:pic>
      <p:sp>
        <p:nvSpPr>
          <p:cNvPr id="6" name="Rectangle 5">
            <a:extLst>
              <a:ext uri="{FF2B5EF4-FFF2-40B4-BE49-F238E27FC236}">
                <a16:creationId xmlns:a16="http://schemas.microsoft.com/office/drawing/2014/main" id="{CA859726-54D5-4EC5-A969-53D216DA8124}"/>
              </a:ext>
            </a:extLst>
          </p:cNvPr>
          <p:cNvSpPr/>
          <p:nvPr/>
        </p:nvSpPr>
        <p:spPr>
          <a:xfrm>
            <a:off x="1718133" y="2013951"/>
            <a:ext cx="6858193" cy="564472"/>
          </a:xfrm>
          <a:prstGeom prst="rect">
            <a:avLst/>
          </a:prstGeom>
          <a:solidFill>
            <a:sysClr val="window" lastClr="FFFFFF">
              <a:lumMod val="95000"/>
            </a:sysClr>
          </a:solidFill>
          <a:ln w="25400" cap="flat" cmpd="sng" algn="ctr">
            <a:noFill/>
            <a:prstDash val="solid"/>
          </a:ln>
          <a:effectLst/>
        </p:spPr>
        <p:txBody>
          <a:bodyPr anchor="ctr"/>
          <a:lstStyle/>
          <a:p>
            <a:r>
              <a:rPr lang="lv-LV" dirty="0">
                <a:solidFill>
                  <a:srgbClr val="000000"/>
                </a:solidFill>
                <a:latin typeface="Verdana" panose="020B0604030504040204" pitchFamily="34" charset="0"/>
                <a:ea typeface="Verdana" panose="020B0604030504040204" pitchFamily="34" charset="0"/>
              </a:rPr>
              <a:t>Indikatori - Projekta pieteikuma </a:t>
            </a:r>
            <a:r>
              <a:rPr lang="lv-LV" b="1" dirty="0">
                <a:solidFill>
                  <a:srgbClr val="000000"/>
                </a:solidFill>
                <a:latin typeface="Verdana" panose="020B0604030504040204" pitchFamily="34" charset="0"/>
                <a:ea typeface="Verdana" panose="020B0604030504040204" pitchFamily="34" charset="0"/>
              </a:rPr>
              <a:t>A daļa 4.nodaļa </a:t>
            </a:r>
            <a:r>
              <a:rPr lang="lv-LV" dirty="0">
                <a:solidFill>
                  <a:srgbClr val="000000"/>
                </a:solidFill>
                <a:latin typeface="Verdana" panose="020B0604030504040204" pitchFamily="34" charset="0"/>
                <a:ea typeface="Verdana" panose="020B0604030504040204" pitchFamily="34" charset="0"/>
              </a:rPr>
              <a:t>«Projekta rezultāti»</a:t>
            </a:r>
          </a:p>
        </p:txBody>
      </p:sp>
      <p:pic>
        <p:nvPicPr>
          <p:cNvPr id="11" name="Picture 4" descr="Image result for checklist icon">
            <a:extLst>
              <a:ext uri="{FF2B5EF4-FFF2-40B4-BE49-F238E27FC236}">
                <a16:creationId xmlns:a16="http://schemas.microsoft.com/office/drawing/2014/main" id="{7DE77E51-2FFC-4BE9-A5F4-8F3713EA92F7}"/>
              </a:ext>
            </a:extLst>
          </p:cNvPr>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51421" y="2017722"/>
            <a:ext cx="491041" cy="492168"/>
          </a:xfrm>
          <a:prstGeom prst="rect">
            <a:avLst/>
          </a:prstGeom>
          <a:solidFill>
            <a:srgbClr val="FF9900"/>
          </a:solidFill>
          <a:ln>
            <a:noFill/>
          </a:ln>
        </p:spPr>
      </p:pic>
      <p:graphicFrame>
        <p:nvGraphicFramePr>
          <p:cNvPr id="15" name="Table 14">
            <a:extLst>
              <a:ext uri="{FF2B5EF4-FFF2-40B4-BE49-F238E27FC236}">
                <a16:creationId xmlns:a16="http://schemas.microsoft.com/office/drawing/2014/main" id="{1688C3CD-C5A8-5A42-DE16-CB56E7704EBA}"/>
              </a:ext>
            </a:extLst>
          </p:cNvPr>
          <p:cNvGraphicFramePr>
            <a:graphicFrameLocks noGrp="1"/>
          </p:cNvGraphicFramePr>
          <p:nvPr>
            <p:extLst>
              <p:ext uri="{D42A27DB-BD31-4B8C-83A1-F6EECF244321}">
                <p14:modId xmlns:p14="http://schemas.microsoft.com/office/powerpoint/2010/main" val="2315622609"/>
              </p:ext>
            </p:extLst>
          </p:nvPr>
        </p:nvGraphicFramePr>
        <p:xfrm>
          <a:off x="1542463" y="2877670"/>
          <a:ext cx="7033864" cy="3415555"/>
        </p:xfrm>
        <a:graphic>
          <a:graphicData uri="http://schemas.openxmlformats.org/drawingml/2006/table">
            <a:tbl>
              <a:tblPr firstRow="1" firstCol="1" bandRow="1"/>
              <a:tblGrid>
                <a:gridCol w="517120">
                  <a:extLst>
                    <a:ext uri="{9D8B030D-6E8A-4147-A177-3AD203B41FA5}">
                      <a16:colId xmlns:a16="http://schemas.microsoft.com/office/drawing/2014/main" val="2599557768"/>
                    </a:ext>
                  </a:extLst>
                </a:gridCol>
                <a:gridCol w="5170451">
                  <a:extLst>
                    <a:ext uri="{9D8B030D-6E8A-4147-A177-3AD203B41FA5}">
                      <a16:colId xmlns:a16="http://schemas.microsoft.com/office/drawing/2014/main" val="1532197872"/>
                    </a:ext>
                  </a:extLst>
                </a:gridCol>
                <a:gridCol w="1346293">
                  <a:extLst>
                    <a:ext uri="{9D8B030D-6E8A-4147-A177-3AD203B41FA5}">
                      <a16:colId xmlns:a16="http://schemas.microsoft.com/office/drawing/2014/main" val="3838036077"/>
                    </a:ext>
                  </a:extLst>
                </a:gridCol>
              </a:tblGrid>
              <a:tr h="1945861">
                <a:tc>
                  <a:txBody>
                    <a:bodyPr/>
                    <a:lstStyle/>
                    <a:p>
                      <a:pPr algn="ctr">
                        <a:lnSpc>
                          <a:spcPct val="115000"/>
                        </a:lnSpc>
                        <a:spcAft>
                          <a:spcPts val="1000"/>
                        </a:spcAft>
                        <a:buNone/>
                      </a:pPr>
                      <a:r>
                        <a:rPr lang="lv-LV" sz="1200">
                          <a:effectLst/>
                          <a:latin typeface="Times New Roman" panose="02020603050405020304" pitchFamily="18" charset="0"/>
                          <a:ea typeface="Times New Roman" panose="02020603050405020304" pitchFamily="18" charset="0"/>
                          <a:cs typeface="Times New Roman" panose="02020603050405020304" pitchFamily="18" charset="0"/>
                        </a:rPr>
                        <a:t>Nr. p.k.</a:t>
                      </a:r>
                      <a:endParaRPr lang="lv-LV"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1000"/>
                        </a:spcAft>
                        <a:buNone/>
                      </a:pPr>
                      <a:r>
                        <a:rPr lang="lv-LV" sz="1200">
                          <a:effectLst/>
                          <a:latin typeface="Times New Roman" panose="02020603050405020304" pitchFamily="18" charset="0"/>
                          <a:ea typeface="Times New Roman" panose="02020603050405020304" pitchFamily="18" charset="0"/>
                          <a:cs typeface="Times New Roman" panose="02020603050405020304" pitchFamily="18" charset="0"/>
                        </a:rPr>
                        <a:t>Projekta rezultāta veids atbilstoši MK noteikumiem</a:t>
                      </a:r>
                      <a:endParaRPr lang="lv-LV" sz="1200">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15000"/>
                        </a:lnSpc>
                        <a:spcAft>
                          <a:spcPts val="1000"/>
                        </a:spcAft>
                        <a:buNone/>
                      </a:pPr>
                      <a:r>
                        <a:rPr lang="lv-LV" sz="1200" i="1">
                          <a:effectLst/>
                          <a:latin typeface="Times New Roman" panose="02020603050405020304" pitchFamily="18" charset="0"/>
                          <a:ea typeface="Times New Roman" panose="02020603050405020304" pitchFamily="18" charset="0"/>
                          <a:cs typeface="Times New Roman" panose="02020603050405020304" pitchFamily="18" charset="0"/>
                        </a:rPr>
                        <a:t>(obligāti vismaz trīs no MK noteikumu 12. punkta)</a:t>
                      </a:r>
                      <a:endParaRPr lang="lv-LV" sz="1200">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15000"/>
                        </a:lnSpc>
                        <a:spcAft>
                          <a:spcPts val="1000"/>
                        </a:spcAft>
                        <a:buNone/>
                      </a:pPr>
                      <a:r>
                        <a:rPr lang="lv-LV" sz="1200" i="1">
                          <a:effectLst/>
                          <a:latin typeface="Times New Roman" panose="02020603050405020304" pitchFamily="18" charset="0"/>
                          <a:ea typeface="Times New Roman" panose="02020603050405020304" pitchFamily="18" charset="0"/>
                          <a:cs typeface="Times New Roman" panose="02020603050405020304" pitchFamily="18" charset="0"/>
                        </a:rPr>
                        <a:t>*</a:t>
                      </a:r>
                      <a:r>
                        <a:rPr lang="lv-LV" sz="1200" i="1">
                          <a:effectLst/>
                          <a:latin typeface="Times New Roman" panose="02020603050405020304" pitchFamily="18" charset="0"/>
                          <a:ea typeface="Times New Roman" panose="02020603050405020304" pitchFamily="18" charset="0"/>
                          <a:cs typeface="Arial" panose="020B0604020202020204" pitchFamily="34" charset="0"/>
                        </a:rPr>
                        <a:t>atzīmējot projekta rezultātus, to skaitu jāsaskaņo ar MK rīkojuma 7. punktā noteiktajiem programmas īstenošanas sasniedzamajiem rezultātiem, kas savstarpēji pārklājas.  </a:t>
                      </a:r>
                      <a:endParaRPr lang="lv-LV" sz="1200">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15000"/>
                        </a:lnSpc>
                        <a:spcAft>
                          <a:spcPts val="1000"/>
                        </a:spcAft>
                        <a:buNone/>
                      </a:pPr>
                      <a:r>
                        <a:rPr lang="lv-LV" sz="1200" i="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v-LV"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1000"/>
                        </a:spcAft>
                        <a:buNone/>
                      </a:pPr>
                      <a:r>
                        <a:rPr lang="lv-LV" sz="1200">
                          <a:effectLst/>
                          <a:latin typeface="Times New Roman" panose="02020603050405020304" pitchFamily="18" charset="0"/>
                          <a:ea typeface="Times New Roman" panose="02020603050405020304" pitchFamily="18" charset="0"/>
                          <a:cs typeface="Times New Roman" panose="02020603050405020304" pitchFamily="18" charset="0"/>
                        </a:rPr>
                        <a:t>Skaits projekta noslēgumā </a:t>
                      </a:r>
                      <a:endParaRPr lang="lv-LV"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51996859"/>
                  </a:ext>
                </a:extLst>
              </a:tr>
              <a:tr h="734847">
                <a:tc>
                  <a:txBody>
                    <a:bodyPr/>
                    <a:lstStyle/>
                    <a:p>
                      <a:pPr algn="ctr">
                        <a:lnSpc>
                          <a:spcPct val="115000"/>
                        </a:lnSpc>
                        <a:spcAft>
                          <a:spcPts val="1000"/>
                        </a:spcAft>
                        <a:buNone/>
                      </a:pPr>
                      <a:r>
                        <a:rPr lang="lv-LV" sz="12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lv-LV"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1000"/>
                        </a:spcAft>
                        <a:buNone/>
                      </a:pPr>
                      <a:r>
                        <a:rPr lang="lv-LV" sz="1200" b="1">
                          <a:effectLst/>
                          <a:latin typeface="Times New Roman" panose="02020603050405020304" pitchFamily="18" charset="0"/>
                          <a:ea typeface="Times New Roman" panose="02020603050405020304" pitchFamily="18" charset="0"/>
                          <a:cs typeface="Arial" panose="020B0604020202020204" pitchFamily="34" charset="0"/>
                        </a:rPr>
                        <a:t>Oriģināli zinātniskie raksti, kas iesniegti, pieņemti publicēšanai vai publicēti </a:t>
                      </a:r>
                      <a:r>
                        <a:rPr lang="lv-LV" sz="1200" b="1" i="1">
                          <a:effectLst/>
                          <a:latin typeface="Times New Roman" panose="02020603050405020304" pitchFamily="18" charset="0"/>
                          <a:ea typeface="Times New Roman" panose="02020603050405020304" pitchFamily="18" charset="0"/>
                          <a:cs typeface="Arial" panose="020B0604020202020204" pitchFamily="34" charset="0"/>
                        </a:rPr>
                        <a:t>Web of Science Core Collection</a:t>
                      </a:r>
                      <a:r>
                        <a:rPr lang="lv-LV" sz="1200" b="1">
                          <a:effectLst/>
                          <a:latin typeface="Times New Roman" panose="02020603050405020304" pitchFamily="18" charset="0"/>
                          <a:ea typeface="Times New Roman" panose="02020603050405020304" pitchFamily="18" charset="0"/>
                          <a:cs typeface="Arial" panose="020B0604020202020204" pitchFamily="34" charset="0"/>
                        </a:rPr>
                        <a:t> vai </a:t>
                      </a:r>
                      <a:r>
                        <a:rPr lang="lv-LV" sz="1200" b="1" i="1">
                          <a:effectLst/>
                          <a:latin typeface="Times New Roman" panose="02020603050405020304" pitchFamily="18" charset="0"/>
                          <a:ea typeface="Times New Roman" panose="02020603050405020304" pitchFamily="18" charset="0"/>
                          <a:cs typeface="Arial" panose="020B0604020202020204" pitchFamily="34" charset="0"/>
                        </a:rPr>
                        <a:t>SCOPUS</a:t>
                      </a:r>
                      <a:r>
                        <a:rPr lang="lv-LV" sz="1200" b="1">
                          <a:effectLst/>
                          <a:latin typeface="Times New Roman" panose="02020603050405020304" pitchFamily="18" charset="0"/>
                          <a:ea typeface="Times New Roman" panose="02020603050405020304" pitchFamily="18" charset="0"/>
                          <a:cs typeface="Arial" panose="020B0604020202020204" pitchFamily="34" charset="0"/>
                        </a:rPr>
                        <a:t> datubāzēs iekļautajos žurnālos vai konferenču rakstu krājumos</a:t>
                      </a:r>
                      <a:endParaRPr lang="lv-LV"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1000"/>
                        </a:spcAft>
                        <a:buNone/>
                      </a:pPr>
                      <a:r>
                        <a:rPr lang="lv-LV"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v-LV"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6957532"/>
                  </a:ext>
                </a:extLst>
              </a:tr>
              <a:tr h="734847">
                <a:tc>
                  <a:txBody>
                    <a:bodyPr/>
                    <a:lstStyle/>
                    <a:p>
                      <a:pPr algn="ctr">
                        <a:lnSpc>
                          <a:spcPct val="115000"/>
                        </a:lnSpc>
                        <a:spcAft>
                          <a:spcPts val="1000"/>
                        </a:spcAft>
                        <a:buNone/>
                      </a:pPr>
                      <a:r>
                        <a:rPr lang="lv-LV" sz="1200">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lv-LV"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1000"/>
                        </a:spcAft>
                        <a:buNone/>
                      </a:pPr>
                      <a:r>
                        <a:rPr lang="lv-LV" sz="1200">
                          <a:effectLst/>
                          <a:latin typeface="Times New Roman" panose="02020603050405020304" pitchFamily="18" charset="0"/>
                          <a:ea typeface="Times New Roman" panose="02020603050405020304" pitchFamily="18" charset="0"/>
                          <a:cs typeface="Times New Roman" panose="02020603050405020304" pitchFamily="18" charset="0"/>
                        </a:rPr>
                        <a:t>Oriģināli zinātniskie raksti, kas iesniegti, pieņemti publicēšanai vai publicēti Web of Science vai SCOPUS datubāzēs iekļautajos Q1 un Q2 kvartiles žurnālos </a:t>
                      </a:r>
                      <a:endParaRPr lang="lv-LV"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15000"/>
                        </a:lnSpc>
                        <a:spcAft>
                          <a:spcPts val="1000"/>
                        </a:spcAft>
                        <a:buNone/>
                      </a:pPr>
                      <a:r>
                        <a:rPr lang="lv-LV"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v-LV" sz="12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470528"/>
                  </a:ext>
                </a:extLst>
              </a:tr>
            </a:tbl>
          </a:graphicData>
        </a:graphic>
      </p:graphicFrame>
      <p:sp>
        <p:nvSpPr>
          <p:cNvPr id="16" name="Rectangle 5">
            <a:extLst>
              <a:ext uri="{FF2B5EF4-FFF2-40B4-BE49-F238E27FC236}">
                <a16:creationId xmlns:a16="http://schemas.microsoft.com/office/drawing/2014/main" id="{4069A184-E29C-2CAC-139E-8B15F96C451C}"/>
              </a:ext>
            </a:extLst>
          </p:cNvPr>
          <p:cNvSpPr>
            <a:spLocks noChangeArrowheads="1"/>
          </p:cNvSpPr>
          <p:nvPr/>
        </p:nvSpPr>
        <p:spPr bwMode="auto">
          <a:xfrm>
            <a:off x="1462284" y="3148807"/>
            <a:ext cx="10207361" cy="547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lv-LV"/>
          </a:p>
        </p:txBody>
      </p:sp>
    </p:spTree>
    <p:extLst>
      <p:ext uri="{BB962C8B-B14F-4D97-AF65-F5344CB8AC3E}">
        <p14:creationId xmlns:p14="http://schemas.microsoft.com/office/powerpoint/2010/main" val="194721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D28064-0E5B-E27D-DDA9-D5BD0522758F}"/>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D44179A8-E499-ADF0-5050-C3AC35449F8F}"/>
              </a:ext>
            </a:extLst>
          </p:cNvPr>
          <p:cNvSpPr txBox="1">
            <a:spLocks/>
          </p:cNvSpPr>
          <p:nvPr/>
        </p:nvSpPr>
        <p:spPr>
          <a:xfrm>
            <a:off x="1979720" y="390616"/>
            <a:ext cx="6707080" cy="1027025"/>
          </a:xfrm>
          <a:prstGeom prst="rect">
            <a:avLst/>
          </a:prstGeom>
        </p:spPr>
        <p:txBody>
          <a:bodyPr>
            <a:noAutofit/>
          </a:bodyPr>
          <a:lst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pPr algn="l"/>
            <a:r>
              <a:rPr lang="lv-LV" sz="2400" b="1" dirty="0">
                <a:solidFill>
                  <a:srgbClr val="7030A0"/>
                </a:solidFill>
                <a:latin typeface="Verdana" panose="020B0604030504040204" pitchFamily="34" charset="0"/>
                <a:ea typeface="Verdana" panose="020B0604030504040204" pitchFamily="34" charset="0"/>
              </a:rPr>
              <a:t>Līguma par projekta</a:t>
            </a:r>
            <a:br>
              <a:rPr lang="lv-LV" sz="2400" b="1" dirty="0">
                <a:solidFill>
                  <a:srgbClr val="7030A0"/>
                </a:solidFill>
                <a:latin typeface="Verdana" panose="020B0604030504040204" pitchFamily="34" charset="0"/>
                <a:ea typeface="Verdana" panose="020B0604030504040204" pitchFamily="34" charset="0"/>
              </a:rPr>
            </a:br>
            <a:r>
              <a:rPr lang="lv-LV" sz="2400" b="1" dirty="0">
                <a:solidFill>
                  <a:srgbClr val="7030A0"/>
                </a:solidFill>
                <a:latin typeface="Verdana" panose="020B0604030504040204" pitchFamily="34" charset="0"/>
                <a:ea typeface="Verdana" panose="020B0604030504040204" pitchFamily="34" charset="0"/>
              </a:rPr>
              <a:t>īstenošanu izpilde</a:t>
            </a:r>
            <a:endParaRPr lang="lv-LV" sz="2200" b="1" dirty="0">
              <a:solidFill>
                <a:srgbClr val="7030A0"/>
              </a:solidFill>
              <a:latin typeface="Verdana" panose="020B0604030504040204" pitchFamily="34" charset="0"/>
              <a:ea typeface="Verdana" panose="020B0604030504040204" pitchFamily="34" charset="0"/>
            </a:endParaRPr>
          </a:p>
        </p:txBody>
      </p:sp>
      <p:pic>
        <p:nvPicPr>
          <p:cNvPr id="5" name="Picture 4">
            <a:extLst>
              <a:ext uri="{FF2B5EF4-FFF2-40B4-BE49-F238E27FC236}">
                <a16:creationId xmlns:a16="http://schemas.microsoft.com/office/drawing/2014/main" id="{37902482-BEB6-5444-91D8-155891E399F3}"/>
              </a:ext>
            </a:extLst>
          </p:cNvPr>
          <p:cNvPicPr>
            <a:picLocks noChangeAspect="1"/>
          </p:cNvPicPr>
          <p:nvPr/>
        </p:nvPicPr>
        <p:blipFill>
          <a:blip r:embed="rId3"/>
          <a:stretch>
            <a:fillRect/>
          </a:stretch>
        </p:blipFill>
        <p:spPr>
          <a:xfrm>
            <a:off x="6569476" y="61770"/>
            <a:ext cx="2403073" cy="1069429"/>
          </a:xfrm>
          <a:prstGeom prst="rect">
            <a:avLst/>
          </a:prstGeom>
        </p:spPr>
      </p:pic>
      <p:sp>
        <p:nvSpPr>
          <p:cNvPr id="6" name="Rectangle 5">
            <a:extLst>
              <a:ext uri="{FF2B5EF4-FFF2-40B4-BE49-F238E27FC236}">
                <a16:creationId xmlns:a16="http://schemas.microsoft.com/office/drawing/2014/main" id="{3FB987D3-B9C4-D406-26A9-79ED5A727B44}"/>
              </a:ext>
            </a:extLst>
          </p:cNvPr>
          <p:cNvSpPr/>
          <p:nvPr/>
        </p:nvSpPr>
        <p:spPr>
          <a:xfrm>
            <a:off x="1718133" y="1460046"/>
            <a:ext cx="6858193" cy="2157214"/>
          </a:xfrm>
          <a:prstGeom prst="rect">
            <a:avLst/>
          </a:prstGeom>
          <a:solidFill>
            <a:sysClr val="window" lastClr="FFFFFF">
              <a:lumMod val="95000"/>
            </a:sysClr>
          </a:solidFill>
          <a:ln w="25400" cap="flat" cmpd="sng" algn="ctr">
            <a:noFill/>
            <a:prstDash val="solid"/>
          </a:ln>
          <a:effectLst/>
        </p:spPr>
        <p:txBody>
          <a:bodyPr anchor="ctr"/>
          <a:lstStyle/>
          <a:p>
            <a:pPr algn="just"/>
            <a:r>
              <a:rPr lang="lv-LV" dirty="0">
                <a:latin typeface="Verdana" panose="020B0604030504040204" pitchFamily="34" charset="0"/>
                <a:ea typeface="Verdana" panose="020B0604030504040204" pitchFamily="34" charset="0"/>
              </a:rPr>
              <a:t>Projekta īstenotājs </a:t>
            </a:r>
            <a:r>
              <a:rPr lang="lv-LV" b="1" dirty="0">
                <a:latin typeface="Verdana" panose="020B0604030504040204" pitchFamily="34" charset="0"/>
                <a:ea typeface="Verdana" panose="020B0604030504040204" pitchFamily="34" charset="0"/>
              </a:rPr>
              <a:t>2 (divu) kalendāro nedēļu laikā </a:t>
            </a:r>
            <a:r>
              <a:rPr lang="lv-LV" dirty="0">
                <a:latin typeface="Verdana" panose="020B0604030504040204" pitchFamily="34" charset="0"/>
                <a:ea typeface="Verdana" panose="020B0604030504040204" pitchFamily="34" charset="0"/>
              </a:rPr>
              <a:t>no Līguma spēkā stāšanās dienas iesniedz Padomei:</a:t>
            </a:r>
          </a:p>
          <a:p>
            <a:pPr algn="just"/>
            <a:endParaRPr lang="lv-LV" dirty="0">
              <a:solidFill>
                <a:srgbClr val="000000"/>
              </a:solidFill>
              <a:latin typeface="Verdana" panose="020B0604030504040204" pitchFamily="34" charset="0"/>
              <a:ea typeface="Verdana" panose="020B0604030504040204" pitchFamily="34" charset="0"/>
            </a:endParaRPr>
          </a:p>
          <a:p>
            <a:pPr algn="just"/>
            <a:r>
              <a:rPr lang="lv-LV" dirty="0">
                <a:solidFill>
                  <a:srgbClr val="000000"/>
                </a:solidFill>
                <a:effectLst/>
                <a:latin typeface="Verdana" panose="020B0604030504040204" pitchFamily="34" charset="0"/>
                <a:ea typeface="Verdana" panose="020B0604030504040204" pitchFamily="34" charset="0"/>
              </a:rPr>
              <a:t>Līguma 4. pielikumu </a:t>
            </a:r>
            <a:r>
              <a:rPr lang="lv-LV" b="1" dirty="0">
                <a:solidFill>
                  <a:srgbClr val="000000"/>
                </a:solidFill>
                <a:effectLst/>
                <a:latin typeface="Verdana" panose="020B0604030504040204" pitchFamily="34" charset="0"/>
                <a:ea typeface="Verdana" panose="020B0604030504040204" pitchFamily="34" charset="0"/>
              </a:rPr>
              <a:t>“Projekta rezultātu vērtības aprēķins procentos no projekta kopējām izmaksām</a:t>
            </a:r>
            <a:r>
              <a:rPr lang="lv-LV" dirty="0">
                <a:solidFill>
                  <a:srgbClr val="000000"/>
                </a:solidFill>
                <a:effectLst/>
                <a:latin typeface="Verdana" panose="020B0604030504040204" pitchFamily="34" charset="0"/>
                <a:ea typeface="Verdana" panose="020B0604030504040204" pitchFamily="34" charset="0"/>
              </a:rPr>
              <a:t>”, kas izstrādāts atbilstoši Projekta pieteikuma A daļas 4. nodaļ</a:t>
            </a:r>
            <a:r>
              <a:rPr lang="lv-LV" dirty="0">
                <a:effectLst/>
                <a:latin typeface="Verdana" panose="020B0604030504040204" pitchFamily="34" charset="0"/>
                <a:ea typeface="Verdana" panose="020B0604030504040204" pitchFamily="34" charset="0"/>
              </a:rPr>
              <a:t>ai</a:t>
            </a:r>
            <a:r>
              <a:rPr lang="lv-LV" dirty="0">
                <a:solidFill>
                  <a:srgbClr val="000000"/>
                </a:solidFill>
                <a:effectLst/>
                <a:latin typeface="Verdana" panose="020B0604030504040204" pitchFamily="34" charset="0"/>
                <a:ea typeface="Verdana" panose="020B0604030504040204" pitchFamily="34" charset="0"/>
              </a:rPr>
              <a:t> “Projekta rezultāti”;</a:t>
            </a:r>
            <a:endParaRPr lang="lv-LV" dirty="0">
              <a:solidFill>
                <a:srgbClr val="000000"/>
              </a:solidFill>
              <a:latin typeface="Verdana" panose="020B0604030504040204" pitchFamily="34" charset="0"/>
              <a:ea typeface="Verdana" panose="020B0604030504040204" pitchFamily="34" charset="0"/>
            </a:endParaRPr>
          </a:p>
        </p:txBody>
      </p:sp>
      <p:pic>
        <p:nvPicPr>
          <p:cNvPr id="11" name="Picture 4" descr="Image result for checklist icon">
            <a:extLst>
              <a:ext uri="{FF2B5EF4-FFF2-40B4-BE49-F238E27FC236}">
                <a16:creationId xmlns:a16="http://schemas.microsoft.com/office/drawing/2014/main" id="{F2918BF6-6D7D-148C-DF4A-FA803F091B70}"/>
              </a:ext>
            </a:extLst>
          </p:cNvPr>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51421" y="1771638"/>
            <a:ext cx="491041" cy="492168"/>
          </a:xfrm>
          <a:prstGeom prst="rect">
            <a:avLst/>
          </a:prstGeom>
          <a:solidFill>
            <a:srgbClr val="FF9900"/>
          </a:solidFill>
          <a:ln>
            <a:noFill/>
          </a:ln>
        </p:spPr>
      </p:pic>
      <p:graphicFrame>
        <p:nvGraphicFramePr>
          <p:cNvPr id="2" name="Table 1">
            <a:extLst>
              <a:ext uri="{FF2B5EF4-FFF2-40B4-BE49-F238E27FC236}">
                <a16:creationId xmlns:a16="http://schemas.microsoft.com/office/drawing/2014/main" id="{E21E8EBB-DEE7-DFB7-A7FD-336AD749857E}"/>
              </a:ext>
            </a:extLst>
          </p:cNvPr>
          <p:cNvGraphicFramePr>
            <a:graphicFrameLocks noGrp="1"/>
          </p:cNvGraphicFramePr>
          <p:nvPr>
            <p:extLst>
              <p:ext uri="{D42A27DB-BD31-4B8C-83A1-F6EECF244321}">
                <p14:modId xmlns:p14="http://schemas.microsoft.com/office/powerpoint/2010/main" val="528682791"/>
              </p:ext>
            </p:extLst>
          </p:nvPr>
        </p:nvGraphicFramePr>
        <p:xfrm>
          <a:off x="1718133" y="3659665"/>
          <a:ext cx="6858193" cy="3004011"/>
        </p:xfrm>
        <a:graphic>
          <a:graphicData uri="http://schemas.openxmlformats.org/drawingml/2006/table">
            <a:tbl>
              <a:tblPr/>
              <a:tblGrid>
                <a:gridCol w="760262">
                  <a:extLst>
                    <a:ext uri="{9D8B030D-6E8A-4147-A177-3AD203B41FA5}">
                      <a16:colId xmlns:a16="http://schemas.microsoft.com/office/drawing/2014/main" val="2092489475"/>
                    </a:ext>
                  </a:extLst>
                </a:gridCol>
                <a:gridCol w="3009369">
                  <a:extLst>
                    <a:ext uri="{9D8B030D-6E8A-4147-A177-3AD203B41FA5}">
                      <a16:colId xmlns:a16="http://schemas.microsoft.com/office/drawing/2014/main" val="373956392"/>
                    </a:ext>
                  </a:extLst>
                </a:gridCol>
                <a:gridCol w="1504684">
                  <a:extLst>
                    <a:ext uri="{9D8B030D-6E8A-4147-A177-3AD203B41FA5}">
                      <a16:colId xmlns:a16="http://schemas.microsoft.com/office/drawing/2014/main" val="396392709"/>
                    </a:ext>
                  </a:extLst>
                </a:gridCol>
                <a:gridCol w="1583878">
                  <a:extLst>
                    <a:ext uri="{9D8B030D-6E8A-4147-A177-3AD203B41FA5}">
                      <a16:colId xmlns:a16="http://schemas.microsoft.com/office/drawing/2014/main" val="1769057624"/>
                    </a:ext>
                  </a:extLst>
                </a:gridCol>
              </a:tblGrid>
              <a:tr h="381731">
                <a:tc gridSpan="4">
                  <a:txBody>
                    <a:bodyPr/>
                    <a:lstStyle/>
                    <a:p>
                      <a:pPr algn="r" fontAlgn="b"/>
                      <a:r>
                        <a:rPr lang="lv-LV" sz="1100" b="0" i="0" u="none" strike="noStrike">
                          <a:solidFill>
                            <a:srgbClr val="000000"/>
                          </a:solidFill>
                          <a:effectLst/>
                          <a:latin typeface="Times New Roman" panose="02020603050405020304" pitchFamily="18" charset="0"/>
                        </a:rPr>
                        <a:t>4. pielikums</a:t>
                      </a:r>
                      <a:br>
                        <a:rPr lang="lv-LV" sz="1100" b="0" i="0" u="none" strike="noStrike">
                          <a:solidFill>
                            <a:srgbClr val="000000"/>
                          </a:solidFill>
                          <a:effectLst/>
                          <a:latin typeface="Times New Roman" panose="02020603050405020304" pitchFamily="18" charset="0"/>
                        </a:rPr>
                      </a:br>
                      <a:r>
                        <a:rPr lang="lv-LV" sz="1100" b="0" i="0" u="none" strike="noStrike">
                          <a:solidFill>
                            <a:srgbClr val="000000"/>
                          </a:solidFill>
                          <a:effectLst/>
                          <a:latin typeface="Times New Roman" panose="02020603050405020304" pitchFamily="18" charset="0"/>
                        </a:rPr>
                        <a:t>(datums) līgumam Nr. _________ "Par valsts pētījumu programmas “Izglītība” projekta īstenošanu”</a:t>
                      </a:r>
                    </a:p>
                  </a:txBody>
                  <a:tcPr marL="7620" marR="7620" marT="7620" marB="0" anchor="b">
                    <a:lnL>
                      <a:noFill/>
                    </a:lnL>
                    <a:lnR>
                      <a:noFill/>
                    </a:lnR>
                    <a:lnT>
                      <a:noFill/>
                    </a:lnT>
                    <a:lnB>
                      <a:noFill/>
                    </a:lnB>
                    <a:noFill/>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4280345135"/>
                  </a:ext>
                </a:extLst>
              </a:tr>
              <a:tr h="171741">
                <a:tc gridSpan="4">
                  <a:txBody>
                    <a:bodyPr/>
                    <a:lstStyle/>
                    <a:p>
                      <a:pPr algn="ctr" fontAlgn="b"/>
                      <a:endParaRPr lang="lv-LV" sz="1100" b="0" i="0" u="none" strike="noStrike">
                        <a:solidFill>
                          <a:srgbClr val="000000"/>
                        </a:solidFill>
                        <a:effectLst/>
                        <a:latin typeface="Times New Roman" panose="02020603050405020304" pitchFamily="18" charset="0"/>
                      </a:endParaRPr>
                    </a:p>
                  </a:txBody>
                  <a:tcPr marL="7620" marR="7620" marT="7620" marB="0" anchor="b">
                    <a:lnL>
                      <a:noFill/>
                    </a:lnL>
                    <a:lnR>
                      <a:noFill/>
                    </a:lnR>
                    <a:lnT>
                      <a:noFill/>
                    </a:lnT>
                    <a:lnB>
                      <a:noFill/>
                    </a:lnB>
                    <a:noFill/>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2397269240"/>
                  </a:ext>
                </a:extLst>
              </a:tr>
              <a:tr h="381731">
                <a:tc gridSpan="4">
                  <a:txBody>
                    <a:bodyPr/>
                    <a:lstStyle/>
                    <a:p>
                      <a:pPr algn="ctr" fontAlgn="ctr"/>
                      <a:r>
                        <a:rPr lang="lv-LV" sz="1400" b="1" i="0" u="none" strike="noStrike">
                          <a:solidFill>
                            <a:srgbClr val="000000"/>
                          </a:solidFill>
                          <a:effectLst/>
                          <a:latin typeface="Times New Roman" panose="02020603050405020304" pitchFamily="18" charset="0"/>
                        </a:rPr>
                        <a:t>Projekta rezultātu vērtības aprēķins procentos no projekta kopējām izmaksām </a:t>
                      </a:r>
                    </a:p>
                  </a:txBody>
                  <a:tcPr marL="7620" marR="7620" marT="7620" marB="0" anchor="ctr">
                    <a:lnL>
                      <a:noFill/>
                    </a:lnL>
                    <a:lnR>
                      <a:noFill/>
                    </a:lnR>
                    <a:lnT>
                      <a:noFill/>
                    </a:lnT>
                    <a:lnB>
                      <a:noFill/>
                    </a:lnB>
                    <a:noFill/>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4202361244"/>
                  </a:ext>
                </a:extLst>
              </a:tr>
              <a:tr h="171741">
                <a:tc gridSpan="4">
                  <a:txBody>
                    <a:bodyPr/>
                    <a:lstStyle/>
                    <a:p>
                      <a:pPr algn="ctr" fontAlgn="b"/>
                      <a:endParaRPr lang="lv-LV" sz="1100" b="0" i="0" u="none" strike="noStrike">
                        <a:solidFill>
                          <a:srgbClr val="000000"/>
                        </a:solidFill>
                        <a:effectLst/>
                        <a:latin typeface="Times New Roman" panose="02020603050405020304" pitchFamily="18"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3029389113"/>
                  </a:ext>
                </a:extLst>
              </a:tr>
              <a:tr h="533669">
                <a:tc>
                  <a:txBody>
                    <a:bodyPr/>
                    <a:lstStyle/>
                    <a:p>
                      <a:pPr algn="l" fontAlgn="b"/>
                      <a:r>
                        <a:rPr lang="lv-LV" sz="1100" b="1" i="0" u="none" strike="noStrike">
                          <a:solidFill>
                            <a:srgbClr val="000000"/>
                          </a:solidFill>
                          <a:effectLst/>
                          <a:latin typeface="Times New Roman" panose="02020603050405020304" pitchFamily="18" charset="0"/>
                        </a:rPr>
                        <a:t>Nr. p.k.</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lv-LV" sz="1100" b="1" i="0" u="none" strike="noStrike">
                          <a:solidFill>
                            <a:srgbClr val="000000"/>
                          </a:solidFill>
                          <a:effectLst/>
                          <a:latin typeface="Times New Roman" panose="02020603050405020304" pitchFamily="18" charset="0"/>
                        </a:rPr>
                        <a:t>Rezultāts (atbilstoši MK noteikumu 12. punktam un projekta pieteikumam)</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1100" b="1" i="0" u="none" strike="noStrike">
                          <a:solidFill>
                            <a:srgbClr val="000000"/>
                          </a:solidFill>
                          <a:effectLst/>
                          <a:latin typeface="Times New Roman" panose="02020603050405020304" pitchFamily="18" charset="0"/>
                        </a:rPr>
                        <a:t>Skaits projekta noslēgumā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lv-LV" sz="1100" b="1" i="0" u="none" strike="noStrike">
                          <a:solidFill>
                            <a:srgbClr val="000000"/>
                          </a:solidFill>
                          <a:effectLst/>
                          <a:latin typeface="Times New Roman" panose="02020603050405020304" pitchFamily="18" charset="0"/>
                        </a:rPr>
                        <a:t>Vērtība no projekta kopējām izmaksām projekta noslēgumā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54797291"/>
                  </a:ext>
                </a:extLst>
              </a:tr>
              <a:tr h="664561">
                <a:tc>
                  <a:txBody>
                    <a:bodyPr/>
                    <a:lstStyle/>
                    <a:p>
                      <a:pPr algn="l" fontAlgn="b"/>
                      <a:r>
                        <a:rPr lang="lv-LV" sz="1100" b="0" i="0" u="none" strike="noStrike">
                          <a:solidFill>
                            <a:srgbClr val="000000"/>
                          </a:solidFill>
                          <a:effectLst/>
                          <a:latin typeface="Times New Roman" panose="02020603050405020304" pitchFamily="18"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lv-LV" sz="1100" b="0" i="0" u="none" strike="noStrike">
                          <a:solidFill>
                            <a:srgbClr val="000000"/>
                          </a:solidFill>
                          <a:effectLst/>
                          <a:latin typeface="Times New Roman" panose="02020603050405020304" pitchFamily="18" charset="0"/>
                        </a:rPr>
                        <a:t>Oriģināli zinātniskie raksti, kas iesniegti, pieņemti publicēšanai vai publicēti Web of Science vai SCOPUS datubāzēs iekļautajos žurnālos vai konferenču rakstu krājumos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lv-LV" sz="1100" b="1" i="0" u="none" strike="noStrike">
                          <a:solidFill>
                            <a:srgbClr val="000000"/>
                          </a:solidFill>
                          <a:effectLst/>
                          <a:latin typeface="Times New Roman" panose="02020603050405020304" pitchFamily="18"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lv-LV" sz="1100" b="1" i="0" u="none" strike="noStrike">
                          <a:solidFill>
                            <a:srgbClr val="000000"/>
                          </a:solidFill>
                          <a:effectLst/>
                          <a:latin typeface="Times New Roman" panose="02020603050405020304" pitchFamily="18"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139944219"/>
                  </a:ext>
                </a:extLst>
              </a:tr>
              <a:tr h="664561">
                <a:tc>
                  <a:txBody>
                    <a:bodyPr/>
                    <a:lstStyle/>
                    <a:p>
                      <a:pPr algn="l" fontAlgn="b"/>
                      <a:r>
                        <a:rPr lang="lv-LV" sz="1100" b="0" i="0" u="none" strike="noStrike">
                          <a:solidFill>
                            <a:srgbClr val="000000"/>
                          </a:solidFill>
                          <a:effectLst/>
                          <a:latin typeface="Times New Roman" panose="02020603050405020304" pitchFamily="18" charset="0"/>
                        </a:rPr>
                        <a:t>1.1.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lv-LV" sz="1100" b="0" i="0" u="none" strike="noStrike">
                          <a:solidFill>
                            <a:srgbClr val="000000"/>
                          </a:solidFill>
                          <a:effectLst/>
                          <a:latin typeface="Times New Roman" panose="02020603050405020304" pitchFamily="18" charset="0"/>
                        </a:rPr>
                        <a:t>Oriģināli zinātniskie raksti, kas iesniegti, pieņemti publicēšanai vai publicēti Web of Science vai SCOPUS datubāzēs iekļautajos Q1 un Q2 kvartiles žurnālos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lv-LV" sz="1100" b="0" i="0" u="none" strike="noStrike">
                          <a:solidFill>
                            <a:srgbClr val="000000"/>
                          </a:solidFill>
                          <a:effectLst/>
                          <a:latin typeface="Times New Roman" panose="02020603050405020304" pitchFamily="18"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lv-LV" sz="1100" b="0" i="0" u="none" strike="noStrike" dirty="0">
                          <a:solidFill>
                            <a:srgbClr val="000000"/>
                          </a:solidFill>
                          <a:effectLst/>
                          <a:latin typeface="Times New Roman" panose="02020603050405020304" pitchFamily="18"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29326613"/>
                  </a:ext>
                </a:extLst>
              </a:tr>
            </a:tbl>
          </a:graphicData>
        </a:graphic>
      </p:graphicFrame>
    </p:spTree>
    <p:extLst>
      <p:ext uri="{BB962C8B-B14F-4D97-AF65-F5344CB8AC3E}">
        <p14:creationId xmlns:p14="http://schemas.microsoft.com/office/powerpoint/2010/main" val="3026964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CB4D100-2205-4E05-9993-D2287622DAA3}"/>
              </a:ext>
            </a:extLst>
          </p:cNvPr>
          <p:cNvSpPr txBox="1">
            <a:spLocks/>
          </p:cNvSpPr>
          <p:nvPr/>
        </p:nvSpPr>
        <p:spPr>
          <a:xfrm>
            <a:off x="1979720" y="390616"/>
            <a:ext cx="6707080" cy="1027025"/>
          </a:xfrm>
          <a:prstGeom prst="rect">
            <a:avLst/>
          </a:prstGeom>
        </p:spPr>
        <p:txBody>
          <a:bodyPr>
            <a:noAutofit/>
          </a:bodyPr>
          <a:lst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pPr algn="l"/>
            <a:r>
              <a:rPr lang="lv-LV" sz="2400" b="1" dirty="0">
                <a:solidFill>
                  <a:srgbClr val="7030A0"/>
                </a:solidFill>
                <a:latin typeface="Verdana" panose="020B0604030504040204" pitchFamily="34" charset="0"/>
                <a:ea typeface="Verdana" panose="020B0604030504040204" pitchFamily="34" charset="0"/>
              </a:rPr>
              <a:t>Līguma par projekta</a:t>
            </a:r>
            <a:br>
              <a:rPr lang="lv-LV" sz="2400" b="1" dirty="0">
                <a:solidFill>
                  <a:srgbClr val="7030A0"/>
                </a:solidFill>
                <a:latin typeface="Verdana" panose="020B0604030504040204" pitchFamily="34" charset="0"/>
                <a:ea typeface="Verdana" panose="020B0604030504040204" pitchFamily="34" charset="0"/>
              </a:rPr>
            </a:br>
            <a:r>
              <a:rPr lang="lv-LV" sz="2400" b="1" dirty="0">
                <a:solidFill>
                  <a:srgbClr val="7030A0"/>
                </a:solidFill>
                <a:latin typeface="Verdana" panose="020B0604030504040204" pitchFamily="34" charset="0"/>
                <a:ea typeface="Verdana" panose="020B0604030504040204" pitchFamily="34" charset="0"/>
              </a:rPr>
              <a:t>īstenošanu izpilde</a:t>
            </a:r>
            <a:endParaRPr lang="lv-LV" sz="2200" b="1" dirty="0">
              <a:solidFill>
                <a:srgbClr val="7030A0"/>
              </a:solidFill>
              <a:latin typeface="Verdana" panose="020B0604030504040204" pitchFamily="34" charset="0"/>
              <a:ea typeface="Verdana" panose="020B0604030504040204" pitchFamily="34" charset="0"/>
            </a:endParaRPr>
          </a:p>
        </p:txBody>
      </p:sp>
      <p:pic>
        <p:nvPicPr>
          <p:cNvPr id="5" name="Picture 4">
            <a:extLst>
              <a:ext uri="{FF2B5EF4-FFF2-40B4-BE49-F238E27FC236}">
                <a16:creationId xmlns:a16="http://schemas.microsoft.com/office/drawing/2014/main" id="{9C4E4C72-0CC6-40C2-A6D6-E0B1A787967E}"/>
              </a:ext>
            </a:extLst>
          </p:cNvPr>
          <p:cNvPicPr>
            <a:picLocks noChangeAspect="1"/>
          </p:cNvPicPr>
          <p:nvPr/>
        </p:nvPicPr>
        <p:blipFill>
          <a:blip r:embed="rId3"/>
          <a:stretch>
            <a:fillRect/>
          </a:stretch>
        </p:blipFill>
        <p:spPr>
          <a:xfrm>
            <a:off x="6569476" y="61770"/>
            <a:ext cx="2403073" cy="1069429"/>
          </a:xfrm>
          <a:prstGeom prst="rect">
            <a:avLst/>
          </a:prstGeom>
        </p:spPr>
      </p:pic>
      <p:sp>
        <p:nvSpPr>
          <p:cNvPr id="6" name="Rectangle 5">
            <a:extLst>
              <a:ext uri="{FF2B5EF4-FFF2-40B4-BE49-F238E27FC236}">
                <a16:creationId xmlns:a16="http://schemas.microsoft.com/office/drawing/2014/main" id="{CA859726-54D5-4EC5-A969-53D216DA8124}"/>
              </a:ext>
            </a:extLst>
          </p:cNvPr>
          <p:cNvSpPr/>
          <p:nvPr/>
        </p:nvSpPr>
        <p:spPr>
          <a:xfrm>
            <a:off x="1718133" y="2013950"/>
            <a:ext cx="6858193" cy="1027025"/>
          </a:xfrm>
          <a:prstGeom prst="rect">
            <a:avLst/>
          </a:prstGeom>
          <a:solidFill>
            <a:sysClr val="window" lastClr="FFFFFF">
              <a:lumMod val="95000"/>
            </a:sysClr>
          </a:solidFill>
          <a:ln w="25400" cap="flat" cmpd="sng" algn="ctr">
            <a:noFill/>
            <a:prstDash val="solid"/>
          </a:ln>
          <a:effectLst/>
        </p:spPr>
        <p:txBody>
          <a:bodyPr anchor="ctr"/>
          <a:lstStyle/>
          <a:p>
            <a:pPr algn="just"/>
            <a:r>
              <a:rPr lang="lv-LV" dirty="0">
                <a:solidFill>
                  <a:srgbClr val="000000"/>
                </a:solidFill>
                <a:latin typeface="Verdana" panose="020B0604030504040204" pitchFamily="34" charset="0"/>
                <a:ea typeface="Verdana" panose="020B0604030504040204" pitchFamily="34" charset="0"/>
              </a:rPr>
              <a:t>Ja nav izpildīts kāds no indikatoriem, jāatmaksā Finansējuma daļa, kas atbilst attiecīgā indikatora vidējām izmaksām (Līguma 4 pielikums)</a:t>
            </a:r>
          </a:p>
        </p:txBody>
      </p:sp>
      <p:pic>
        <p:nvPicPr>
          <p:cNvPr id="11" name="Picture 4" descr="Image result for checklist icon">
            <a:extLst>
              <a:ext uri="{FF2B5EF4-FFF2-40B4-BE49-F238E27FC236}">
                <a16:creationId xmlns:a16="http://schemas.microsoft.com/office/drawing/2014/main" id="{7DE77E51-2FFC-4BE9-A5F4-8F3713EA92F7}"/>
              </a:ext>
            </a:extLst>
          </p:cNvPr>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51421" y="2017722"/>
            <a:ext cx="491041" cy="492168"/>
          </a:xfrm>
          <a:prstGeom prst="rect">
            <a:avLst/>
          </a:prstGeom>
          <a:solidFill>
            <a:srgbClr val="FF9900"/>
          </a:solidFill>
          <a:ln>
            <a:noFill/>
          </a:ln>
        </p:spPr>
      </p:pic>
    </p:spTree>
    <p:extLst>
      <p:ext uri="{BB962C8B-B14F-4D97-AF65-F5344CB8AC3E}">
        <p14:creationId xmlns:p14="http://schemas.microsoft.com/office/powerpoint/2010/main" val="4131002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CB4D100-2205-4E05-9993-D2287622DAA3}"/>
              </a:ext>
            </a:extLst>
          </p:cNvPr>
          <p:cNvSpPr txBox="1">
            <a:spLocks/>
          </p:cNvSpPr>
          <p:nvPr/>
        </p:nvSpPr>
        <p:spPr>
          <a:xfrm>
            <a:off x="1979720" y="340374"/>
            <a:ext cx="6707080" cy="1027025"/>
          </a:xfrm>
          <a:prstGeom prst="rect">
            <a:avLst/>
          </a:prstGeom>
        </p:spPr>
        <p:txBody>
          <a:bodyPr>
            <a:noAutofit/>
          </a:bodyPr>
          <a:lst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pPr algn="l"/>
            <a:r>
              <a:rPr lang="lv-LV" sz="2200" b="1" dirty="0">
                <a:solidFill>
                  <a:srgbClr val="7030A0"/>
                </a:solidFill>
                <a:latin typeface="Verdana" panose="020B0604030504040204" pitchFamily="34" charset="0"/>
                <a:ea typeface="Verdana" panose="020B0604030504040204" pitchFamily="34" charset="0"/>
              </a:rPr>
              <a:t>Līguma par projektu</a:t>
            </a:r>
            <a:br>
              <a:rPr lang="lv-LV" sz="2200" b="1" dirty="0">
                <a:solidFill>
                  <a:srgbClr val="7030A0"/>
                </a:solidFill>
                <a:latin typeface="Verdana" panose="020B0604030504040204" pitchFamily="34" charset="0"/>
                <a:ea typeface="Verdana" panose="020B0604030504040204" pitchFamily="34" charset="0"/>
              </a:rPr>
            </a:br>
            <a:r>
              <a:rPr lang="lv-LV" sz="2200" b="1" dirty="0">
                <a:solidFill>
                  <a:srgbClr val="7030A0"/>
                </a:solidFill>
                <a:latin typeface="Verdana" panose="020B0604030504040204" pitchFamily="34" charset="0"/>
                <a:ea typeface="Verdana" panose="020B0604030504040204" pitchFamily="34" charset="0"/>
              </a:rPr>
              <a:t>īstenošanu izpilde</a:t>
            </a:r>
          </a:p>
        </p:txBody>
      </p:sp>
      <p:pic>
        <p:nvPicPr>
          <p:cNvPr id="5" name="Picture 4">
            <a:extLst>
              <a:ext uri="{FF2B5EF4-FFF2-40B4-BE49-F238E27FC236}">
                <a16:creationId xmlns:a16="http://schemas.microsoft.com/office/drawing/2014/main" id="{9C4E4C72-0CC6-40C2-A6D6-E0B1A787967E}"/>
              </a:ext>
            </a:extLst>
          </p:cNvPr>
          <p:cNvPicPr>
            <a:picLocks noChangeAspect="1"/>
          </p:cNvPicPr>
          <p:nvPr/>
        </p:nvPicPr>
        <p:blipFill>
          <a:blip r:embed="rId3"/>
          <a:stretch>
            <a:fillRect/>
          </a:stretch>
        </p:blipFill>
        <p:spPr>
          <a:xfrm>
            <a:off x="6569476" y="61770"/>
            <a:ext cx="2403073" cy="1069429"/>
          </a:xfrm>
          <a:prstGeom prst="rect">
            <a:avLst/>
          </a:prstGeom>
        </p:spPr>
      </p:pic>
      <p:sp>
        <p:nvSpPr>
          <p:cNvPr id="6" name="Rectangle 5">
            <a:extLst>
              <a:ext uri="{FF2B5EF4-FFF2-40B4-BE49-F238E27FC236}">
                <a16:creationId xmlns:a16="http://schemas.microsoft.com/office/drawing/2014/main" id="{CA859726-54D5-4EC5-A969-53D216DA8124}"/>
              </a:ext>
            </a:extLst>
          </p:cNvPr>
          <p:cNvSpPr/>
          <p:nvPr/>
        </p:nvSpPr>
        <p:spPr>
          <a:xfrm>
            <a:off x="1624614" y="1928937"/>
            <a:ext cx="6858193" cy="867100"/>
          </a:xfrm>
          <a:prstGeom prst="rect">
            <a:avLst/>
          </a:prstGeom>
          <a:solidFill>
            <a:sysClr val="window" lastClr="FFFFFF">
              <a:lumMod val="95000"/>
            </a:sysClr>
          </a:solidFill>
          <a:ln w="25400" cap="flat" cmpd="sng" algn="ctr">
            <a:noFill/>
            <a:prstDash val="solid"/>
          </a:ln>
          <a:effectLst/>
        </p:spPr>
        <p:txBody>
          <a:bodyPr anchor="ctr"/>
          <a:lstStyle/>
          <a:p>
            <a:pPr algn="just">
              <a:spcAft>
                <a:spcPts val="0"/>
              </a:spcAft>
              <a:tabLst>
                <a:tab pos="270510" algn="l"/>
              </a:tabLst>
            </a:pPr>
            <a:r>
              <a:rPr lang="lv-LV" dirty="0">
                <a:latin typeface="Verdana" panose="020B0604030504040204" pitchFamily="34" charset="0"/>
                <a:ea typeface="Verdana" panose="020B0604030504040204" pitchFamily="34" charset="0"/>
              </a:rPr>
              <a:t>Projekta iesniegumā plānoto mērķu/uzdevumu (</a:t>
            </a:r>
            <a:r>
              <a:rPr lang="lv-LV" i="1" dirty="0" err="1">
                <a:latin typeface="Verdana" panose="020B0604030504040204" pitchFamily="34" charset="0"/>
                <a:ea typeface="Verdana" panose="020B0604030504040204" pitchFamily="34" charset="0"/>
              </a:rPr>
              <a:t>goals</a:t>
            </a:r>
            <a:r>
              <a:rPr lang="lv-LV" i="1" dirty="0">
                <a:latin typeface="Verdana" panose="020B0604030504040204" pitchFamily="34" charset="0"/>
                <a:ea typeface="Verdana" panose="020B0604030504040204" pitchFamily="34" charset="0"/>
              </a:rPr>
              <a:t>/</a:t>
            </a:r>
            <a:r>
              <a:rPr lang="lv-LV" i="1" dirty="0" err="1">
                <a:latin typeface="Verdana" panose="020B0604030504040204" pitchFamily="34" charset="0"/>
                <a:ea typeface="Verdana" panose="020B0604030504040204" pitchFamily="34" charset="0"/>
              </a:rPr>
              <a:t>objectives</a:t>
            </a:r>
            <a:r>
              <a:rPr lang="lv-LV" dirty="0">
                <a:latin typeface="Verdana" panose="020B0604030504040204" pitchFamily="34" charset="0"/>
                <a:ea typeface="Verdana" panose="020B0604030504040204" pitchFamily="34" charset="0"/>
              </a:rPr>
              <a:t>) izpilde (cik no uzstādītajiem mērķiem un/vai uzdevumiem ir sasniegti)</a:t>
            </a:r>
          </a:p>
        </p:txBody>
      </p:sp>
      <p:sp>
        <p:nvSpPr>
          <p:cNvPr id="7" name="Rectangle 6">
            <a:extLst>
              <a:ext uri="{FF2B5EF4-FFF2-40B4-BE49-F238E27FC236}">
                <a16:creationId xmlns:a16="http://schemas.microsoft.com/office/drawing/2014/main" id="{4881A652-B5F2-446D-A6AF-0CF60C355059}"/>
              </a:ext>
            </a:extLst>
          </p:cNvPr>
          <p:cNvSpPr/>
          <p:nvPr/>
        </p:nvSpPr>
        <p:spPr>
          <a:xfrm>
            <a:off x="1638628" y="2795964"/>
            <a:ext cx="6867071" cy="867100"/>
          </a:xfrm>
          <a:prstGeom prst="rect">
            <a:avLst/>
          </a:prstGeom>
          <a:solidFill>
            <a:sysClr val="window" lastClr="FFFFFF">
              <a:lumMod val="95000"/>
            </a:sysClr>
          </a:solidFill>
          <a:ln w="25400" cap="flat" cmpd="sng" algn="ctr">
            <a:noFill/>
            <a:prstDash val="solid"/>
          </a:ln>
          <a:effectLst/>
        </p:spPr>
        <p:txBody>
          <a:bodyPr anchor="ctr"/>
          <a:lstStyle/>
          <a:p>
            <a:pPr algn="just">
              <a:spcAft>
                <a:spcPts val="0"/>
              </a:spcAft>
              <a:tabLst>
                <a:tab pos="270510" algn="l"/>
              </a:tabLst>
            </a:pPr>
            <a:endParaRPr lang="lv-LV" sz="1000">
              <a:latin typeface="Verdana" panose="020B0604030504040204" pitchFamily="34" charset="0"/>
              <a:ea typeface="Verdana" panose="020B0604030504040204" pitchFamily="34" charset="0"/>
            </a:endParaRPr>
          </a:p>
          <a:p>
            <a:pPr algn="just">
              <a:spcAft>
                <a:spcPts val="0"/>
              </a:spcAft>
              <a:tabLst>
                <a:tab pos="270510" algn="l"/>
              </a:tabLst>
            </a:pPr>
            <a:r>
              <a:rPr lang="lv-LV" sz="1000">
                <a:latin typeface="Verdana" panose="020B0604030504040204" pitchFamily="34" charset="0"/>
                <a:ea typeface="Verdana" panose="020B0604030504040204" pitchFamily="34" charset="0"/>
              </a:rPr>
              <a:t>1</a:t>
            </a:r>
            <a:r>
              <a:rPr lang="lv-LV" sz="1000" dirty="0">
                <a:latin typeface="Verdana" panose="020B0604030504040204" pitchFamily="34" charset="0"/>
                <a:ea typeface="Verdana" panose="020B0604030504040204" pitchFamily="34" charset="0"/>
              </a:rPr>
              <a:t>.Ja Projekta iesniegumā mērķi un uzdevumi izteikti ar citu nosaukumu, Eksperti vērtē vienības, kas pēc būtības atbilst vārdiem “mērķis” un “uzdevums”;</a:t>
            </a:r>
          </a:p>
          <a:p>
            <a:pPr algn="just">
              <a:spcAft>
                <a:spcPts val="0"/>
              </a:spcAft>
              <a:tabLst>
                <a:tab pos="270510" algn="l"/>
              </a:tabLst>
            </a:pPr>
            <a:r>
              <a:rPr lang="lv-LV" sz="1000" dirty="0">
                <a:latin typeface="Verdana" panose="020B0604030504040204" pitchFamily="34" charset="0"/>
                <a:ea typeface="Verdana" panose="020B0604030504040204" pitchFamily="34" charset="0"/>
              </a:rPr>
              <a:t>2. Projekta pieteikumā plānoto darba paku izpilde (cik darba pakas no kopējā skaita ir izpildītas);</a:t>
            </a:r>
          </a:p>
          <a:p>
            <a:pPr algn="just">
              <a:spcAft>
                <a:spcPts val="0"/>
              </a:spcAft>
              <a:tabLst>
                <a:tab pos="270510" algn="l"/>
              </a:tabLst>
            </a:pPr>
            <a:r>
              <a:rPr lang="lv-LV" sz="1000" dirty="0">
                <a:latin typeface="Verdana" panose="020B0604030504040204" pitchFamily="34" charset="0"/>
                <a:ea typeface="Verdana" panose="020B0604030504040204" pitchFamily="34" charset="0"/>
              </a:rPr>
              <a:t>3.Projekta pieteikumā plānoto rezultātu atbilstība (cik no plānotajiem rezultātiem atbilst Projekta uzdevumam). </a:t>
            </a:r>
          </a:p>
          <a:p>
            <a:pPr algn="just">
              <a:spcAft>
                <a:spcPts val="0"/>
              </a:spcAft>
              <a:tabLst>
                <a:tab pos="270510" algn="l"/>
              </a:tabLst>
            </a:pPr>
            <a:endParaRPr lang="lv-LV" sz="1000" dirty="0">
              <a:latin typeface="Verdana" panose="020B0604030504040204" pitchFamily="34" charset="0"/>
              <a:ea typeface="Verdana" panose="020B0604030504040204" pitchFamily="34" charset="0"/>
            </a:endParaRPr>
          </a:p>
        </p:txBody>
      </p:sp>
      <p:sp>
        <p:nvSpPr>
          <p:cNvPr id="8" name="Rectangle 7">
            <a:extLst>
              <a:ext uri="{FF2B5EF4-FFF2-40B4-BE49-F238E27FC236}">
                <a16:creationId xmlns:a16="http://schemas.microsoft.com/office/drawing/2014/main" id="{AA00EE11-85DD-4AED-87C2-E6D612D6E80D}"/>
              </a:ext>
            </a:extLst>
          </p:cNvPr>
          <p:cNvSpPr/>
          <p:nvPr/>
        </p:nvSpPr>
        <p:spPr>
          <a:xfrm>
            <a:off x="1638628" y="3803277"/>
            <a:ext cx="6853057" cy="592881"/>
          </a:xfrm>
          <a:prstGeom prst="rect">
            <a:avLst/>
          </a:prstGeom>
          <a:solidFill>
            <a:sysClr val="window" lastClr="FFFFFF">
              <a:lumMod val="95000"/>
            </a:sysClr>
          </a:solidFill>
          <a:ln w="25400" cap="flat" cmpd="sng" algn="ctr">
            <a:noFill/>
            <a:prstDash val="solid"/>
          </a:ln>
          <a:effectLst/>
        </p:spPr>
        <p:txBody>
          <a:bodyPr anchor="ctr"/>
          <a:lstStyle/>
          <a:p>
            <a:pPr algn="just">
              <a:spcAft>
                <a:spcPts val="0"/>
              </a:spcAft>
              <a:tabLst>
                <a:tab pos="270510" algn="l"/>
              </a:tabLst>
            </a:pPr>
            <a:r>
              <a:rPr lang="lv-LV" dirty="0">
                <a:latin typeface="Verdana" panose="020B0604030504040204" pitchFamily="34" charset="0"/>
                <a:ea typeface="Verdana" panose="020B0604030504040204" pitchFamily="34" charset="0"/>
              </a:rPr>
              <a:t>Padome aprēķina atmaksājamo Finansējuma daļu šādi:</a:t>
            </a:r>
          </a:p>
        </p:txBody>
      </p:sp>
      <p:sp>
        <p:nvSpPr>
          <p:cNvPr id="9" name="Rectangle 8">
            <a:extLst>
              <a:ext uri="{FF2B5EF4-FFF2-40B4-BE49-F238E27FC236}">
                <a16:creationId xmlns:a16="http://schemas.microsoft.com/office/drawing/2014/main" id="{FD97A740-1012-4E71-B6A9-705665DF4352}"/>
              </a:ext>
            </a:extLst>
          </p:cNvPr>
          <p:cNvSpPr/>
          <p:nvPr/>
        </p:nvSpPr>
        <p:spPr>
          <a:xfrm>
            <a:off x="1619671" y="4472737"/>
            <a:ext cx="6832567" cy="570869"/>
          </a:xfrm>
          <a:prstGeom prst="rect">
            <a:avLst/>
          </a:prstGeom>
          <a:solidFill>
            <a:sysClr val="window" lastClr="FFFFFF">
              <a:lumMod val="95000"/>
            </a:sysClr>
          </a:solidFill>
          <a:ln w="25400" cap="flat" cmpd="sng" algn="ctr">
            <a:noFill/>
            <a:prstDash val="solid"/>
          </a:ln>
          <a:effectLst/>
        </p:spPr>
        <p:txBody>
          <a:bodyPr anchor="ctr"/>
          <a:lstStyle/>
          <a:p>
            <a:pPr algn="just">
              <a:defRPr/>
            </a:pPr>
            <a:endParaRPr lang="lv-LV" kern="0" dirty="0">
              <a:solidFill>
                <a:prstClr val="black"/>
              </a:solidFill>
              <a:latin typeface="Verdana" panose="020B0604030504040204" pitchFamily="34" charset="0"/>
              <a:ea typeface="Verdana" panose="020B0604030504040204" pitchFamily="34" charset="0"/>
            </a:endParaRPr>
          </a:p>
          <a:p>
            <a:pPr marL="285750" indent="-285750" algn="just">
              <a:spcAft>
                <a:spcPts val="0"/>
              </a:spcAft>
              <a:buFont typeface="Arial" panose="020B0604020202020204" pitchFamily="34" charset="0"/>
              <a:buChar char="•"/>
            </a:pPr>
            <a:r>
              <a:rPr lang="lv-LV" dirty="0">
                <a:latin typeface="Verdana" panose="020B0604030504040204" pitchFamily="34" charset="0"/>
                <a:ea typeface="Verdana" panose="020B0604030504040204" pitchFamily="34" charset="0"/>
              </a:rPr>
              <a:t>ja Mērķa vērtējums procentuālā izteiksmē ir 60% līdz 65%, piemēro vienotu likmi 5 % apmērā;</a:t>
            </a:r>
          </a:p>
          <a:p>
            <a:pPr marL="0" marR="0" lvl="0" indent="0" algn="just"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endParaRPr>
          </a:p>
        </p:txBody>
      </p:sp>
      <p:sp>
        <p:nvSpPr>
          <p:cNvPr id="10" name="Rectangle 9">
            <a:extLst>
              <a:ext uri="{FF2B5EF4-FFF2-40B4-BE49-F238E27FC236}">
                <a16:creationId xmlns:a16="http://schemas.microsoft.com/office/drawing/2014/main" id="{45CE5A20-5277-4FEB-BE7D-F43E4D8583A3}"/>
              </a:ext>
            </a:extLst>
          </p:cNvPr>
          <p:cNvSpPr/>
          <p:nvPr/>
        </p:nvSpPr>
        <p:spPr>
          <a:xfrm>
            <a:off x="1625311" y="5116270"/>
            <a:ext cx="6893703" cy="664346"/>
          </a:xfrm>
          <a:prstGeom prst="rect">
            <a:avLst/>
          </a:prstGeom>
          <a:solidFill>
            <a:sysClr val="window" lastClr="FFFFFF">
              <a:lumMod val="95000"/>
            </a:sysClr>
          </a:solidFill>
          <a:ln w="25400" cap="flat" cmpd="sng" algn="ctr">
            <a:noFill/>
            <a:prstDash val="solid"/>
          </a:ln>
          <a:effectLst/>
        </p:spPr>
        <p:txBody>
          <a:bodyPr anchor="ctr"/>
          <a:lstStyle/>
          <a:p>
            <a:pPr marL="285750" indent="-285750" algn="just">
              <a:spcAft>
                <a:spcPts val="0"/>
              </a:spcAft>
              <a:buFont typeface="Arial" panose="020B0604020202020204" pitchFamily="34" charset="0"/>
              <a:buChar char="•"/>
            </a:pPr>
            <a:r>
              <a:rPr lang="lv-LV" dirty="0">
                <a:latin typeface="Verdana" panose="020B0604030504040204" pitchFamily="34" charset="0"/>
                <a:ea typeface="Verdana" panose="020B0604030504040204" pitchFamily="34" charset="0"/>
              </a:rPr>
              <a:t>ja Mērķa vērtējums procentuālā izteiksmē ir 50% līdz 59%, piemēro vienotu likmi 10 % apmērā;</a:t>
            </a:r>
          </a:p>
        </p:txBody>
      </p:sp>
      <p:pic>
        <p:nvPicPr>
          <p:cNvPr id="11" name="Picture 4" descr="Image result for checklist icon">
            <a:extLst>
              <a:ext uri="{FF2B5EF4-FFF2-40B4-BE49-F238E27FC236}">
                <a16:creationId xmlns:a16="http://schemas.microsoft.com/office/drawing/2014/main" id="{7DE77E51-2FFC-4BE9-A5F4-8F3713EA92F7}"/>
              </a:ext>
            </a:extLst>
          </p:cNvPr>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51421" y="2017722"/>
            <a:ext cx="491041" cy="492168"/>
          </a:xfrm>
          <a:prstGeom prst="rect">
            <a:avLst/>
          </a:prstGeom>
          <a:solidFill>
            <a:srgbClr val="FF9900"/>
          </a:solidFill>
          <a:ln>
            <a:noFill/>
          </a:ln>
        </p:spPr>
      </p:pic>
      <p:sp>
        <p:nvSpPr>
          <p:cNvPr id="12" name="Rectangle 11">
            <a:extLst>
              <a:ext uri="{FF2B5EF4-FFF2-40B4-BE49-F238E27FC236}">
                <a16:creationId xmlns:a16="http://schemas.microsoft.com/office/drawing/2014/main" id="{8BE4CD51-147E-4746-B5BA-B8DB983A9FAC}"/>
              </a:ext>
            </a:extLst>
          </p:cNvPr>
          <p:cNvSpPr/>
          <p:nvPr/>
        </p:nvSpPr>
        <p:spPr>
          <a:xfrm>
            <a:off x="1619671" y="5853280"/>
            <a:ext cx="6893703" cy="664346"/>
          </a:xfrm>
          <a:prstGeom prst="rect">
            <a:avLst/>
          </a:prstGeom>
          <a:solidFill>
            <a:sysClr val="window" lastClr="FFFFFF">
              <a:lumMod val="95000"/>
            </a:sysClr>
          </a:solidFill>
          <a:ln w="25400" cap="flat" cmpd="sng" algn="ctr">
            <a:noFill/>
            <a:prstDash val="solid"/>
          </a:ln>
          <a:effectLst/>
        </p:spPr>
        <p:txBody>
          <a:bodyPr anchor="ctr"/>
          <a:lstStyle/>
          <a:p>
            <a:pPr marL="285750" indent="-285750" algn="just">
              <a:buFont typeface="Arial" panose="020B0604020202020204" pitchFamily="34" charset="0"/>
              <a:buChar char="•"/>
              <a:defRPr/>
            </a:pPr>
            <a:endParaRPr kumimoji="0" lang="lv-LV"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a:p>
            <a:pPr marL="285750" indent="-285750" algn="just">
              <a:spcAft>
                <a:spcPts val="0"/>
              </a:spcAft>
              <a:buFont typeface="Arial" panose="020B0604020202020204" pitchFamily="34" charset="0"/>
              <a:buChar char="•"/>
            </a:pPr>
            <a:r>
              <a:rPr lang="lv-LV" dirty="0">
                <a:latin typeface="Verdana" panose="020B0604030504040204" pitchFamily="34" charset="0"/>
                <a:ea typeface="Verdana" panose="020B0604030504040204" pitchFamily="34" charset="0"/>
              </a:rPr>
              <a:t>ja Mērķa vērtējums procentuālā izteiksmē ir zem 50%, piemēro vienotu likmi 25 % apmērā.</a:t>
            </a:r>
          </a:p>
          <a:p>
            <a:pPr lvl="0" algn="just">
              <a:defRPr/>
            </a:pPr>
            <a:endParaRPr kumimoji="0" lang="lv-LV"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25118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83D2A8-86D8-AD61-F05C-C2466DD93D15}"/>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800F02EE-322B-8E44-7FE1-6154B2FCA304}"/>
              </a:ext>
            </a:extLst>
          </p:cNvPr>
          <p:cNvSpPr txBox="1">
            <a:spLocks/>
          </p:cNvSpPr>
          <p:nvPr/>
        </p:nvSpPr>
        <p:spPr>
          <a:xfrm>
            <a:off x="1979720" y="390616"/>
            <a:ext cx="6707080" cy="1027025"/>
          </a:xfrm>
          <a:prstGeom prst="rect">
            <a:avLst/>
          </a:prstGeom>
        </p:spPr>
        <p:txBody>
          <a:bodyPr>
            <a:noAutofit/>
          </a:bodyPr>
          <a:lst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pPr algn="l"/>
            <a:r>
              <a:rPr lang="lv-LV" sz="2400" b="1" dirty="0">
                <a:solidFill>
                  <a:srgbClr val="7030A0"/>
                </a:solidFill>
                <a:latin typeface="Verdana" panose="020B0604030504040204" pitchFamily="34" charset="0"/>
                <a:ea typeface="Verdana" panose="020B0604030504040204" pitchFamily="34" charset="0"/>
              </a:rPr>
              <a:t>Līguma par projektu</a:t>
            </a:r>
            <a:br>
              <a:rPr lang="lv-LV" sz="2400" b="1" dirty="0">
                <a:solidFill>
                  <a:srgbClr val="7030A0"/>
                </a:solidFill>
                <a:latin typeface="Verdana" panose="020B0604030504040204" pitchFamily="34" charset="0"/>
                <a:ea typeface="Verdana" panose="020B0604030504040204" pitchFamily="34" charset="0"/>
              </a:rPr>
            </a:br>
            <a:r>
              <a:rPr lang="lv-LV" sz="2400" b="1" dirty="0">
                <a:solidFill>
                  <a:srgbClr val="7030A0"/>
                </a:solidFill>
                <a:latin typeface="Verdana" panose="020B0604030504040204" pitchFamily="34" charset="0"/>
                <a:ea typeface="Verdana" panose="020B0604030504040204" pitchFamily="34" charset="0"/>
              </a:rPr>
              <a:t>īstenošanu izpilde</a:t>
            </a:r>
          </a:p>
        </p:txBody>
      </p:sp>
      <p:pic>
        <p:nvPicPr>
          <p:cNvPr id="5" name="Picture 4">
            <a:extLst>
              <a:ext uri="{FF2B5EF4-FFF2-40B4-BE49-F238E27FC236}">
                <a16:creationId xmlns:a16="http://schemas.microsoft.com/office/drawing/2014/main" id="{BA964EF3-4106-E271-A6FD-6942095C024B}"/>
              </a:ext>
            </a:extLst>
          </p:cNvPr>
          <p:cNvPicPr>
            <a:picLocks noChangeAspect="1"/>
          </p:cNvPicPr>
          <p:nvPr/>
        </p:nvPicPr>
        <p:blipFill>
          <a:blip r:embed="rId3"/>
          <a:stretch>
            <a:fillRect/>
          </a:stretch>
        </p:blipFill>
        <p:spPr>
          <a:xfrm>
            <a:off x="6569476" y="61770"/>
            <a:ext cx="2403073" cy="1069429"/>
          </a:xfrm>
          <a:prstGeom prst="rect">
            <a:avLst/>
          </a:prstGeom>
        </p:spPr>
      </p:pic>
      <p:sp>
        <p:nvSpPr>
          <p:cNvPr id="7" name="Rectangle 6">
            <a:extLst>
              <a:ext uri="{FF2B5EF4-FFF2-40B4-BE49-F238E27FC236}">
                <a16:creationId xmlns:a16="http://schemas.microsoft.com/office/drawing/2014/main" id="{2C66E489-C95A-2A45-2F5E-B2F1AC19C724}"/>
              </a:ext>
            </a:extLst>
          </p:cNvPr>
          <p:cNvSpPr/>
          <p:nvPr/>
        </p:nvSpPr>
        <p:spPr>
          <a:xfrm>
            <a:off x="1624614" y="1740373"/>
            <a:ext cx="6867071" cy="1460028"/>
          </a:xfrm>
          <a:prstGeom prst="rect">
            <a:avLst/>
          </a:prstGeom>
          <a:solidFill>
            <a:sysClr val="window" lastClr="FFFFFF">
              <a:lumMod val="95000"/>
            </a:sysClr>
          </a:solidFill>
          <a:ln w="25400" cap="flat" cmpd="sng" algn="ctr">
            <a:noFill/>
            <a:prstDash val="solid"/>
          </a:ln>
          <a:effectLst/>
        </p:spPr>
        <p:txBody>
          <a:bodyPr anchor="ctr"/>
          <a:lstStyle/>
          <a:p>
            <a:pPr marL="0" marR="0" lvl="0" indent="0" algn="just" defTabSz="938213" rtl="0" eaLnBrk="1" fontAlgn="base" latinLnBrk="0" hangingPunct="1">
              <a:lnSpc>
                <a:spcPct val="100000"/>
              </a:lnSpc>
              <a:spcBef>
                <a:spcPct val="0"/>
              </a:spcBef>
              <a:spcAft>
                <a:spcPct val="0"/>
              </a:spcAft>
              <a:buClrTx/>
              <a:buSzTx/>
              <a:buFontTx/>
              <a:buNone/>
              <a:tabLst/>
              <a:defRPr/>
            </a:pPr>
            <a:r>
              <a:rPr kumimoji="0" lang="lv-LV" sz="1700" b="1" i="0" u="none" strike="noStrike" kern="0" cap="none" spc="0" normalizeH="0" baseline="0" noProof="0" dirty="0">
                <a:ln>
                  <a:noFill/>
                </a:ln>
                <a:effectLst/>
                <a:uLnTx/>
                <a:uFillTx/>
                <a:latin typeface="Verdana" panose="020B0604030504040204" pitchFamily="34" charset="0"/>
                <a:ea typeface="Verdana" panose="020B0604030504040204" pitchFamily="34" charset="0"/>
              </a:rPr>
              <a:t>Saturiskais pārskats </a:t>
            </a:r>
            <a:r>
              <a:rPr kumimoji="0" lang="lv-LV" sz="1700" b="0" i="0" u="none" strike="noStrike" kern="0" cap="none" spc="0" normalizeH="0" baseline="0" noProof="0" dirty="0">
                <a:ln>
                  <a:noFill/>
                </a:ln>
                <a:effectLst/>
                <a:uLnTx/>
                <a:uFillTx/>
                <a:latin typeface="Verdana" panose="020B0604030504040204" pitchFamily="34" charset="0"/>
                <a:ea typeface="Verdana" panose="020B0604030504040204" pitchFamily="34" charset="0"/>
              </a:rPr>
              <a:t>– 1 mēneša laikā no Projekta īstenošanas 6., 11., 16. mēneša beigām</a:t>
            </a:r>
          </a:p>
          <a:p>
            <a:pPr marL="0" marR="0" lvl="0" indent="0" algn="just" defTabSz="938213" rtl="0" eaLnBrk="1" fontAlgn="base" latinLnBrk="0" hangingPunct="1">
              <a:lnSpc>
                <a:spcPct val="100000"/>
              </a:lnSpc>
              <a:spcBef>
                <a:spcPct val="0"/>
              </a:spcBef>
              <a:spcAft>
                <a:spcPct val="0"/>
              </a:spcAft>
              <a:buClrTx/>
              <a:buSzTx/>
              <a:buFontTx/>
              <a:buNone/>
              <a:tabLst/>
              <a:defRPr/>
            </a:pPr>
            <a:endParaRPr lang="lv-LV" kern="0" dirty="0">
              <a:latin typeface="Verdana" panose="020B0604030504040204" pitchFamily="34" charset="0"/>
              <a:ea typeface="Verdana" panose="020B0604030504040204" pitchFamily="34" charset="0"/>
            </a:endParaRPr>
          </a:p>
          <a:p>
            <a:pPr algn="ctr">
              <a:defRPr/>
            </a:pPr>
            <a:r>
              <a:rPr lang="lv-LV" sz="1800" b="1" kern="0" noProof="1">
                <a:solidFill>
                  <a:srgbClr val="000000"/>
                </a:solidFill>
                <a:latin typeface="Arial Narrow" panose="020B0606020202030204" pitchFamily="34" charset="0"/>
                <a:ea typeface="+mn-ea"/>
                <a:cs typeface="Arial" panose="020B0604020202020204" pitchFamily="34" charset="0"/>
              </a:rPr>
              <a:t>6 mēneši + 5 mēneši + 5 mēneši</a:t>
            </a:r>
            <a:endParaRPr lang="lv-LV" sz="1800" b="1" kern="0" noProof="1">
              <a:latin typeface="Arial Narrow" panose="020B0606020202030204" pitchFamily="34" charset="0"/>
              <a:ea typeface="+mn-ea"/>
              <a:cs typeface="Arial" panose="020B0604020202020204" pitchFamily="34" charset="0"/>
            </a:endParaRPr>
          </a:p>
          <a:p>
            <a:pPr marL="0" marR="0" lvl="0" indent="0" algn="just"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0" cap="none" spc="0" normalizeH="0" baseline="0" noProof="0" dirty="0">
              <a:ln>
                <a:noFill/>
              </a:ln>
              <a:effectLst/>
              <a:uLnTx/>
              <a:uFillTx/>
              <a:latin typeface="Verdana" panose="020B0604030504040204" pitchFamily="34" charset="0"/>
              <a:ea typeface="Verdana" panose="020B0604030504040204" pitchFamily="34" charset="0"/>
            </a:endParaRPr>
          </a:p>
        </p:txBody>
      </p:sp>
      <p:pic>
        <p:nvPicPr>
          <p:cNvPr id="11" name="Picture 4" descr="Image result for checklist icon">
            <a:extLst>
              <a:ext uri="{FF2B5EF4-FFF2-40B4-BE49-F238E27FC236}">
                <a16:creationId xmlns:a16="http://schemas.microsoft.com/office/drawing/2014/main" id="{20DCC1E9-EEDA-3C13-BD92-28C9890C0A17}"/>
              </a:ext>
            </a:extLst>
          </p:cNvPr>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97182" y="1875863"/>
            <a:ext cx="491041" cy="492168"/>
          </a:xfrm>
          <a:prstGeom prst="rect">
            <a:avLst/>
          </a:prstGeom>
          <a:solidFill>
            <a:srgbClr val="FF9900"/>
          </a:solidFill>
          <a:ln>
            <a:noFill/>
          </a:ln>
        </p:spPr>
      </p:pic>
      <p:sp>
        <p:nvSpPr>
          <p:cNvPr id="2" name="Rectangle 1">
            <a:extLst>
              <a:ext uri="{FF2B5EF4-FFF2-40B4-BE49-F238E27FC236}">
                <a16:creationId xmlns:a16="http://schemas.microsoft.com/office/drawing/2014/main" id="{C536934A-6B02-31E2-C1FD-C0D1FCC10932}"/>
              </a:ext>
            </a:extLst>
          </p:cNvPr>
          <p:cNvSpPr/>
          <p:nvPr/>
        </p:nvSpPr>
        <p:spPr>
          <a:xfrm>
            <a:off x="1553836" y="5067844"/>
            <a:ext cx="6853057" cy="981635"/>
          </a:xfrm>
          <a:prstGeom prst="rect">
            <a:avLst/>
          </a:prstGeom>
          <a:solidFill>
            <a:sysClr val="window" lastClr="FFFFFF">
              <a:lumMod val="95000"/>
            </a:sysClr>
          </a:solidFill>
          <a:ln w="25400" cap="flat" cmpd="sng" algn="ctr">
            <a:noFill/>
            <a:prstDash val="solid"/>
          </a:ln>
          <a:effectLst/>
        </p:spPr>
        <p:txBody>
          <a:bodyPr anchor="ctr"/>
          <a:lstStyle/>
          <a:p>
            <a:pPr marR="0" lvl="0" algn="just" defTabSz="938213" rtl="0" eaLnBrk="1" fontAlgn="base" latinLnBrk="0" hangingPunct="1">
              <a:lnSpc>
                <a:spcPct val="100000"/>
              </a:lnSpc>
              <a:spcBef>
                <a:spcPct val="0"/>
              </a:spcBef>
              <a:spcAft>
                <a:spcPct val="0"/>
              </a:spcAft>
              <a:buClrTx/>
              <a:buSzTx/>
              <a:tabLst/>
              <a:defRPr/>
            </a:pPr>
            <a:r>
              <a:rPr kumimoji="0" lang="lv-LV" sz="1700" b="1"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Projekta noslēguma zinātniskais pārskats </a:t>
            </a:r>
            <a:r>
              <a:rPr kumimoji="0" lang="lv-LV" sz="17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 1 mēneša laikā no Projekta īstenošanas termiņa beigām</a:t>
            </a:r>
          </a:p>
        </p:txBody>
      </p:sp>
      <p:sp>
        <p:nvSpPr>
          <p:cNvPr id="18" name="TextBox 17">
            <a:extLst>
              <a:ext uri="{FF2B5EF4-FFF2-40B4-BE49-F238E27FC236}">
                <a16:creationId xmlns:a16="http://schemas.microsoft.com/office/drawing/2014/main" id="{A4841FCE-06FF-F3CD-9435-BF13FD659F48}"/>
              </a:ext>
            </a:extLst>
          </p:cNvPr>
          <p:cNvSpPr txBox="1"/>
          <p:nvPr/>
        </p:nvSpPr>
        <p:spPr>
          <a:xfrm>
            <a:off x="1638628" y="3523134"/>
            <a:ext cx="6867071" cy="877163"/>
          </a:xfrm>
          <a:prstGeom prst="rect">
            <a:avLst/>
          </a:prstGeom>
          <a:noFill/>
        </p:spPr>
        <p:txBody>
          <a:bodyPr wrap="square">
            <a:spAutoFit/>
          </a:bodyPr>
          <a:lstStyle/>
          <a:p>
            <a:pPr marL="0" marR="0" lvl="0" indent="0" algn="just" defTabSz="938213" rtl="0" eaLnBrk="1" fontAlgn="base" latinLnBrk="0" hangingPunct="1">
              <a:lnSpc>
                <a:spcPct val="100000"/>
              </a:lnSpc>
              <a:spcBef>
                <a:spcPct val="0"/>
              </a:spcBef>
              <a:spcAft>
                <a:spcPct val="0"/>
              </a:spcAft>
              <a:buClrTx/>
              <a:buSzTx/>
              <a:buFontTx/>
              <a:buNone/>
              <a:tabLst/>
              <a:defRPr/>
            </a:pPr>
            <a:r>
              <a:rPr kumimoji="0" lang="lv-LV" sz="1700" b="1" i="0" u="none" strike="noStrike" kern="0" cap="none" spc="0" normalizeH="0" baseline="0" noProof="0" dirty="0">
                <a:ln>
                  <a:noFill/>
                </a:ln>
                <a:effectLst/>
                <a:uLnTx/>
                <a:uFillTx/>
                <a:latin typeface="Verdana" panose="020B0604030504040204" pitchFamily="34" charset="0"/>
                <a:ea typeface="Verdana" panose="020B0604030504040204" pitchFamily="34" charset="0"/>
              </a:rPr>
              <a:t>Finanšu pārskats </a:t>
            </a:r>
            <a:r>
              <a:rPr kumimoji="0" lang="lv-LV" sz="1700" b="0" i="0" u="none" strike="noStrike" kern="0" cap="none" spc="0" normalizeH="0" baseline="0" noProof="0" dirty="0">
                <a:ln>
                  <a:noFill/>
                </a:ln>
                <a:effectLst/>
                <a:uLnTx/>
                <a:uFillTx/>
                <a:latin typeface="Verdana" panose="020B0604030504040204" pitchFamily="34" charset="0"/>
                <a:ea typeface="Verdana" panose="020B0604030504040204" pitchFamily="34" charset="0"/>
              </a:rPr>
              <a:t>– </a:t>
            </a:r>
            <a:r>
              <a:rPr lang="lv-LV" dirty="0">
                <a:effectLst/>
                <a:latin typeface="Verdana" panose="020B0604030504040204" pitchFamily="34" charset="0"/>
                <a:ea typeface="Verdana" panose="020B0604030504040204" pitchFamily="34" charset="0"/>
              </a:rPr>
              <a:t>1 mēneša laikā no saimnieciskā gada sākuma par iepriekšējo saimniecisko gadu (saimnieciskais gads sākas 1. janvārī un beidzas 31. decembrī)</a:t>
            </a:r>
            <a:endParaRPr kumimoji="0" lang="lv-LV" b="0" i="0" u="none" strike="noStrike" kern="0" cap="none" spc="0" normalizeH="0" baseline="0" noProof="0" dirty="0">
              <a:ln>
                <a:noFill/>
              </a:ln>
              <a:effectLst/>
              <a:uLnTx/>
              <a:uFillTx/>
              <a:latin typeface="Verdana" panose="020B0604030504040204" pitchFamily="34" charset="0"/>
              <a:ea typeface="Verdana" panose="020B0604030504040204" pitchFamily="34" charset="0"/>
            </a:endParaRPr>
          </a:p>
        </p:txBody>
      </p:sp>
      <p:pic>
        <p:nvPicPr>
          <p:cNvPr id="19" name="Picture 4" descr="Image result for checklist icon">
            <a:extLst>
              <a:ext uri="{FF2B5EF4-FFF2-40B4-BE49-F238E27FC236}">
                <a16:creationId xmlns:a16="http://schemas.microsoft.com/office/drawing/2014/main" id="{F95323D8-B4E6-0573-32E8-412658D6B798}"/>
              </a:ext>
            </a:extLst>
          </p:cNvPr>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97181" y="3523134"/>
            <a:ext cx="491041" cy="492168"/>
          </a:xfrm>
          <a:prstGeom prst="rect">
            <a:avLst/>
          </a:prstGeom>
          <a:solidFill>
            <a:srgbClr val="FF9900"/>
          </a:solidFill>
          <a:ln>
            <a:noFill/>
          </a:ln>
        </p:spPr>
      </p:pic>
      <p:pic>
        <p:nvPicPr>
          <p:cNvPr id="20" name="Picture 4" descr="Image result for checklist icon">
            <a:extLst>
              <a:ext uri="{FF2B5EF4-FFF2-40B4-BE49-F238E27FC236}">
                <a16:creationId xmlns:a16="http://schemas.microsoft.com/office/drawing/2014/main" id="{EE2E5B30-DABE-B6D6-C2EC-90B484C05DE5}"/>
              </a:ext>
            </a:extLst>
          </p:cNvPr>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97182" y="5066493"/>
            <a:ext cx="491041" cy="492168"/>
          </a:xfrm>
          <a:prstGeom prst="rect">
            <a:avLst/>
          </a:prstGeom>
          <a:solidFill>
            <a:srgbClr val="FF9900"/>
          </a:solidFill>
          <a:ln>
            <a:noFill/>
          </a:ln>
        </p:spPr>
      </p:pic>
    </p:spTree>
    <p:extLst>
      <p:ext uri="{BB962C8B-B14F-4D97-AF65-F5344CB8AC3E}">
        <p14:creationId xmlns:p14="http://schemas.microsoft.com/office/powerpoint/2010/main" val="142853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D4A819B-774F-4DB2-AD22-068A0BC52D04}"/>
              </a:ext>
            </a:extLst>
          </p:cNvPr>
          <p:cNvSpPr txBox="1">
            <a:spLocks/>
          </p:cNvSpPr>
          <p:nvPr/>
        </p:nvSpPr>
        <p:spPr>
          <a:xfrm>
            <a:off x="656948" y="2547892"/>
            <a:ext cx="8029852" cy="3116062"/>
          </a:xfrm>
          <a:prstGeom prst="rect">
            <a:avLst/>
          </a:prstGeom>
        </p:spPr>
        <p:txBody>
          <a:bodyPr/>
          <a:lst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S PGothic" pitchFamily="34" charset="-128"/>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S PGothic" pitchFamily="34" charset="-128"/>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S PGothic" pitchFamily="34" charset="-128"/>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S PGothic" pitchFamily="34" charset="-128"/>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S PGothic" pitchFamily="34" charset="-128"/>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endParaRPr lang="lv-LV" dirty="0"/>
          </a:p>
          <a:p>
            <a:endParaRPr lang="lv-LV" dirty="0"/>
          </a:p>
          <a:p>
            <a:pPr marL="0" indent="0" algn="ctr">
              <a:buNone/>
            </a:pPr>
            <a:endParaRPr lang="lv-LV" dirty="0"/>
          </a:p>
          <a:p>
            <a:pPr marL="0" indent="0" algn="ctr">
              <a:buNone/>
            </a:pPr>
            <a:r>
              <a:rPr lang="lv-LV" sz="3200" dirty="0">
                <a:solidFill>
                  <a:srgbClr val="7030A0"/>
                </a:solidFill>
                <a:latin typeface="Verdana" panose="020B0604030504040204" pitchFamily="34" charset="0"/>
                <a:ea typeface="Verdana" panose="020B0604030504040204" pitchFamily="34" charset="0"/>
              </a:rPr>
              <a:t>Paldies</a:t>
            </a:r>
            <a:r>
              <a:rPr lang="lv-LV" sz="3200" dirty="0">
                <a:solidFill>
                  <a:srgbClr val="7030A0"/>
                </a:solidFill>
              </a:rPr>
              <a:t>!</a:t>
            </a:r>
            <a:endParaRPr lang="lv-LV" sz="3200" dirty="0"/>
          </a:p>
        </p:txBody>
      </p:sp>
    </p:spTree>
    <p:extLst>
      <p:ext uri="{BB962C8B-B14F-4D97-AF65-F5344CB8AC3E}">
        <p14:creationId xmlns:p14="http://schemas.microsoft.com/office/powerpoint/2010/main" val="3362084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CB4D100-2205-4E05-9993-D2287622DAA3}"/>
              </a:ext>
            </a:extLst>
          </p:cNvPr>
          <p:cNvSpPr txBox="1">
            <a:spLocks/>
          </p:cNvSpPr>
          <p:nvPr/>
        </p:nvSpPr>
        <p:spPr>
          <a:xfrm>
            <a:off x="1979720" y="390616"/>
            <a:ext cx="6707080" cy="1027025"/>
          </a:xfrm>
          <a:prstGeom prst="rect">
            <a:avLst/>
          </a:prstGeom>
        </p:spPr>
        <p:txBody>
          <a:bodyPr>
            <a:noAutofit/>
          </a:bodyPr>
          <a:lst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pPr algn="l"/>
            <a:endParaRPr lang="lv-LV" sz="2200" b="1" dirty="0">
              <a:solidFill>
                <a:srgbClr val="7030A0"/>
              </a:solidFill>
              <a:latin typeface="Verdana" panose="020B0604030504040204" pitchFamily="34" charset="0"/>
              <a:ea typeface="Verdana" panose="020B0604030504040204" pitchFamily="34" charset="0"/>
            </a:endParaRPr>
          </a:p>
          <a:p>
            <a:pPr algn="l"/>
            <a:r>
              <a:rPr lang="lv-LV" sz="2200" b="1" dirty="0">
                <a:solidFill>
                  <a:srgbClr val="7030A0"/>
                </a:solidFill>
                <a:latin typeface="Verdana" panose="020B0604030504040204" pitchFamily="34" charset="0"/>
                <a:ea typeface="Verdana" panose="020B0604030504040204" pitchFamily="34" charset="0"/>
              </a:rPr>
              <a:t>Atbalstāmās darbības</a:t>
            </a:r>
          </a:p>
          <a:p>
            <a:pPr algn="l"/>
            <a:r>
              <a:rPr lang="lv-LV" sz="1800" dirty="0">
                <a:solidFill>
                  <a:srgbClr val="7030A0"/>
                </a:solidFill>
                <a:latin typeface="Verdana" panose="020B0604030504040204" pitchFamily="34" charset="0"/>
                <a:ea typeface="Verdana" panose="020B0604030504040204" pitchFamily="34" charset="0"/>
              </a:rPr>
              <a:t>MK noteikumu 11. punkts</a:t>
            </a:r>
          </a:p>
        </p:txBody>
      </p:sp>
      <p:pic>
        <p:nvPicPr>
          <p:cNvPr id="5" name="Picture 4">
            <a:extLst>
              <a:ext uri="{FF2B5EF4-FFF2-40B4-BE49-F238E27FC236}">
                <a16:creationId xmlns:a16="http://schemas.microsoft.com/office/drawing/2014/main" id="{9C4E4C72-0CC6-40C2-A6D6-E0B1A787967E}"/>
              </a:ext>
            </a:extLst>
          </p:cNvPr>
          <p:cNvPicPr>
            <a:picLocks noChangeAspect="1"/>
          </p:cNvPicPr>
          <p:nvPr/>
        </p:nvPicPr>
        <p:blipFill>
          <a:blip r:embed="rId3"/>
          <a:stretch>
            <a:fillRect/>
          </a:stretch>
        </p:blipFill>
        <p:spPr>
          <a:xfrm>
            <a:off x="6569476" y="61770"/>
            <a:ext cx="2403073" cy="1069429"/>
          </a:xfrm>
          <a:prstGeom prst="rect">
            <a:avLst/>
          </a:prstGeom>
        </p:spPr>
      </p:pic>
      <p:sp>
        <p:nvSpPr>
          <p:cNvPr id="6" name="Rectangle 5">
            <a:extLst>
              <a:ext uri="{FF2B5EF4-FFF2-40B4-BE49-F238E27FC236}">
                <a16:creationId xmlns:a16="http://schemas.microsoft.com/office/drawing/2014/main" id="{CA859726-54D5-4EC5-A969-53D216DA8124}"/>
              </a:ext>
            </a:extLst>
          </p:cNvPr>
          <p:cNvSpPr/>
          <p:nvPr/>
        </p:nvSpPr>
        <p:spPr>
          <a:xfrm>
            <a:off x="1275888" y="2228294"/>
            <a:ext cx="7310097" cy="799385"/>
          </a:xfrm>
          <a:prstGeom prst="rect">
            <a:avLst/>
          </a:prstGeom>
          <a:solidFill>
            <a:sysClr val="window" lastClr="FFFFFF">
              <a:lumMod val="95000"/>
            </a:sysClr>
          </a:solidFill>
          <a:ln w="25400" cap="flat" cmpd="sng" algn="ctr">
            <a:noFill/>
            <a:prstDash val="solid"/>
          </a:ln>
          <a:effectLst/>
        </p:spPr>
        <p:txBody>
          <a:bodyPr anchor="ctr"/>
          <a:lstStyle/>
          <a:p>
            <a:pPr lvl="0" algn="just">
              <a:defRPr/>
            </a:pPr>
            <a:r>
              <a:rPr lang="lv-LV" kern="0" dirty="0">
                <a:solidFill>
                  <a:prstClr val="black"/>
                </a:solidFill>
                <a:latin typeface="Verdana" panose="020B0604030504040204" pitchFamily="34" charset="0"/>
                <a:ea typeface="Verdana" panose="020B0604030504040204" pitchFamily="34" charset="0"/>
              </a:rPr>
              <a:t>04.09.2028. Ministru kabineta noteikumi N.560 «Valsts pētījumu programmu projektu īstenošanas kārtība» (MK noteikumi) </a:t>
            </a:r>
          </a:p>
        </p:txBody>
      </p:sp>
      <p:pic>
        <p:nvPicPr>
          <p:cNvPr id="11" name="Picture 4" descr="Image result for checklist icon">
            <a:extLst>
              <a:ext uri="{FF2B5EF4-FFF2-40B4-BE49-F238E27FC236}">
                <a16:creationId xmlns:a16="http://schemas.microsoft.com/office/drawing/2014/main" id="{7DE77E51-2FFC-4BE9-A5F4-8F3713EA92F7}"/>
              </a:ext>
            </a:extLst>
          </p:cNvPr>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84847" y="2263806"/>
            <a:ext cx="491041" cy="492168"/>
          </a:xfrm>
          <a:prstGeom prst="rect">
            <a:avLst/>
          </a:prstGeom>
          <a:solidFill>
            <a:srgbClr val="FF9900"/>
          </a:solidFill>
          <a:ln>
            <a:noFill/>
          </a:ln>
        </p:spPr>
      </p:pic>
      <p:sp>
        <p:nvSpPr>
          <p:cNvPr id="2" name="Rectangle 1">
            <a:extLst>
              <a:ext uri="{FF2B5EF4-FFF2-40B4-BE49-F238E27FC236}">
                <a16:creationId xmlns:a16="http://schemas.microsoft.com/office/drawing/2014/main" id="{67878C1F-051F-49C7-BB82-A4B805621160}"/>
              </a:ext>
            </a:extLst>
          </p:cNvPr>
          <p:cNvSpPr/>
          <p:nvPr/>
        </p:nvSpPr>
        <p:spPr>
          <a:xfrm>
            <a:off x="1275888" y="3146764"/>
            <a:ext cx="7310097" cy="564472"/>
          </a:xfrm>
          <a:prstGeom prst="rect">
            <a:avLst/>
          </a:prstGeom>
          <a:solidFill>
            <a:sysClr val="window" lastClr="FFFFFF">
              <a:lumMod val="95000"/>
            </a:sysClr>
          </a:solidFill>
          <a:ln w="25400" cap="flat" cmpd="sng" algn="ctr">
            <a:noFill/>
            <a:prstDash val="solid"/>
          </a:ln>
          <a:effectLst/>
        </p:spPr>
        <p:txBody>
          <a:bodyPr anchor="ctr"/>
          <a:lstStyle/>
          <a:p>
            <a:pPr lvl="0" algn="just">
              <a:defRPr/>
            </a:pPr>
            <a:r>
              <a:rPr lang="lv-LV" kern="0" dirty="0">
                <a:solidFill>
                  <a:prstClr val="black"/>
                </a:solidFill>
                <a:latin typeface="Verdana" panose="020B0604030504040204" pitchFamily="34" charset="0"/>
                <a:ea typeface="Verdana" panose="020B0604030504040204" pitchFamily="34" charset="0"/>
              </a:rPr>
              <a:t>Pētniecības organizācija īsteno ar saimniecisku darbību nesaistītu projektu</a:t>
            </a:r>
          </a:p>
        </p:txBody>
      </p:sp>
      <p:pic>
        <p:nvPicPr>
          <p:cNvPr id="3" name="Picture 4" descr="Image result for checklist icon">
            <a:extLst>
              <a:ext uri="{FF2B5EF4-FFF2-40B4-BE49-F238E27FC236}">
                <a16:creationId xmlns:a16="http://schemas.microsoft.com/office/drawing/2014/main" id="{8488B6CB-B6C2-B7B0-CE1D-BDB2F8C4490E}"/>
              </a:ext>
            </a:extLst>
          </p:cNvPr>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84847" y="3182916"/>
            <a:ext cx="491041" cy="492168"/>
          </a:xfrm>
          <a:prstGeom prst="rect">
            <a:avLst/>
          </a:prstGeom>
          <a:solidFill>
            <a:srgbClr val="FF9900"/>
          </a:solidFill>
          <a:ln>
            <a:noFill/>
          </a:ln>
        </p:spPr>
      </p:pic>
      <p:sp>
        <p:nvSpPr>
          <p:cNvPr id="8" name="TextBox 7">
            <a:extLst>
              <a:ext uri="{FF2B5EF4-FFF2-40B4-BE49-F238E27FC236}">
                <a16:creationId xmlns:a16="http://schemas.microsoft.com/office/drawing/2014/main" id="{50FD5A25-6886-D379-EC39-197F1FA2635B}"/>
              </a:ext>
            </a:extLst>
          </p:cNvPr>
          <p:cNvSpPr txBox="1"/>
          <p:nvPr/>
        </p:nvSpPr>
        <p:spPr>
          <a:xfrm>
            <a:off x="1275888" y="3770670"/>
            <a:ext cx="5406266" cy="353943"/>
          </a:xfrm>
          <a:prstGeom prst="rect">
            <a:avLst/>
          </a:prstGeom>
          <a:noFill/>
        </p:spPr>
        <p:txBody>
          <a:bodyPr wrap="square">
            <a:spAutoFit/>
          </a:bodyPr>
          <a:lstStyle/>
          <a:p>
            <a:r>
              <a:rPr lang="lv-LV" dirty="0">
                <a:latin typeface="Verdana" panose="020B0604030504040204" pitchFamily="34" charset="0"/>
                <a:ea typeface="Verdana" panose="020B0604030504040204" pitchFamily="34" charset="0"/>
              </a:rPr>
              <a:t>Darbība, kurai nav saimnieciska rakstura:</a:t>
            </a:r>
          </a:p>
        </p:txBody>
      </p:sp>
      <p:sp>
        <p:nvSpPr>
          <p:cNvPr id="10" name="TextBox 9">
            <a:extLst>
              <a:ext uri="{FF2B5EF4-FFF2-40B4-BE49-F238E27FC236}">
                <a16:creationId xmlns:a16="http://schemas.microsoft.com/office/drawing/2014/main" id="{0DA45C89-8A0F-DE3B-CB38-0D82B7AC0C95}"/>
              </a:ext>
            </a:extLst>
          </p:cNvPr>
          <p:cNvSpPr txBox="1"/>
          <p:nvPr/>
        </p:nvSpPr>
        <p:spPr>
          <a:xfrm>
            <a:off x="1275888" y="4193146"/>
            <a:ext cx="4843558" cy="353943"/>
          </a:xfrm>
          <a:prstGeom prst="rect">
            <a:avLst/>
          </a:prstGeom>
          <a:noFill/>
        </p:spPr>
        <p:txBody>
          <a:bodyPr wrap="square">
            <a:spAutoFit/>
          </a:bodyPr>
          <a:lstStyle/>
          <a:p>
            <a:r>
              <a:rPr lang="lv-LV" dirty="0">
                <a:latin typeface="Verdana" panose="020B0604030504040204" pitchFamily="34" charset="0"/>
                <a:ea typeface="Verdana" panose="020B0604030504040204" pitchFamily="34" charset="0"/>
              </a:rPr>
              <a:t>Neatkarīga pētniecība un izstrāde</a:t>
            </a:r>
          </a:p>
        </p:txBody>
      </p:sp>
      <p:sp>
        <p:nvSpPr>
          <p:cNvPr id="13" name="TextBox 12">
            <a:extLst>
              <a:ext uri="{FF2B5EF4-FFF2-40B4-BE49-F238E27FC236}">
                <a16:creationId xmlns:a16="http://schemas.microsoft.com/office/drawing/2014/main" id="{F4E141E7-8108-4D7B-3C48-0FBFE8CE1B45}"/>
              </a:ext>
            </a:extLst>
          </p:cNvPr>
          <p:cNvSpPr txBox="1"/>
          <p:nvPr/>
        </p:nvSpPr>
        <p:spPr>
          <a:xfrm>
            <a:off x="1262237" y="4590946"/>
            <a:ext cx="4572000" cy="353943"/>
          </a:xfrm>
          <a:prstGeom prst="rect">
            <a:avLst/>
          </a:prstGeom>
          <a:noFill/>
        </p:spPr>
        <p:txBody>
          <a:bodyPr wrap="square">
            <a:spAutoFit/>
          </a:bodyPr>
          <a:lstStyle/>
          <a:p>
            <a:r>
              <a:rPr lang="lv-LV" dirty="0">
                <a:latin typeface="Verdana" panose="020B0604030504040204" pitchFamily="34" charset="0"/>
                <a:ea typeface="Verdana" panose="020B0604030504040204" pitchFamily="34" charset="0"/>
              </a:rPr>
              <a:t>Pētniecības</a:t>
            </a:r>
            <a:r>
              <a:rPr lang="lv-LV" dirty="0"/>
              <a:t> </a:t>
            </a:r>
            <a:r>
              <a:rPr lang="lv-LV" dirty="0">
                <a:latin typeface="Verdana" panose="020B0604030504040204" pitchFamily="34" charset="0"/>
                <a:ea typeface="Verdana" panose="020B0604030504040204" pitchFamily="34" charset="0"/>
              </a:rPr>
              <a:t>rezultātu izplatīšana</a:t>
            </a:r>
          </a:p>
        </p:txBody>
      </p:sp>
      <p:sp>
        <p:nvSpPr>
          <p:cNvPr id="15" name="TextBox 14">
            <a:extLst>
              <a:ext uri="{FF2B5EF4-FFF2-40B4-BE49-F238E27FC236}">
                <a16:creationId xmlns:a16="http://schemas.microsoft.com/office/drawing/2014/main" id="{3C3C65C4-EA6D-6278-3F1C-56F72E2C9821}"/>
              </a:ext>
            </a:extLst>
          </p:cNvPr>
          <p:cNvSpPr txBox="1"/>
          <p:nvPr/>
        </p:nvSpPr>
        <p:spPr>
          <a:xfrm>
            <a:off x="1262237" y="5048521"/>
            <a:ext cx="6121375" cy="877163"/>
          </a:xfrm>
          <a:prstGeom prst="rect">
            <a:avLst/>
          </a:prstGeom>
          <a:noFill/>
        </p:spPr>
        <p:txBody>
          <a:bodyPr wrap="square">
            <a:spAutoFit/>
          </a:bodyPr>
          <a:lstStyle/>
          <a:p>
            <a:r>
              <a:rPr lang="lv-LV" dirty="0">
                <a:latin typeface="Verdana" panose="020B0604030504040204" pitchFamily="34" charset="0"/>
                <a:ea typeface="Verdana" panose="020B0604030504040204" pitchFamily="34" charset="0"/>
              </a:rPr>
              <a:t>Zināšanu un tehnoloģiju </a:t>
            </a:r>
            <a:r>
              <a:rPr lang="lv-LV" dirty="0" err="1">
                <a:latin typeface="Verdana" panose="020B0604030504040204" pitchFamily="34" charset="0"/>
                <a:ea typeface="Verdana" panose="020B0604030504040204" pitchFamily="34" charset="0"/>
              </a:rPr>
              <a:t>pārneses</a:t>
            </a:r>
            <a:r>
              <a:rPr lang="lv-LV" dirty="0">
                <a:latin typeface="Verdana" panose="020B0604030504040204" pitchFamily="34" charset="0"/>
                <a:ea typeface="Verdana" panose="020B0604030504040204" pitchFamily="34" charset="0"/>
              </a:rPr>
              <a:t> darbības</a:t>
            </a:r>
          </a:p>
          <a:p>
            <a:r>
              <a:rPr lang="lv-LV" dirty="0">
                <a:latin typeface="Verdana" panose="020B0604030504040204" pitchFamily="34" charset="0"/>
                <a:ea typeface="Verdana" panose="020B0604030504040204" pitchFamily="34" charset="0"/>
              </a:rPr>
              <a:t>Pasākumi sabiedrības iesaistīšanai un informēšanai par projekta mērķiem, norisi un rezultātiem</a:t>
            </a:r>
          </a:p>
        </p:txBody>
      </p:sp>
    </p:spTree>
    <p:extLst>
      <p:ext uri="{BB962C8B-B14F-4D97-AF65-F5344CB8AC3E}">
        <p14:creationId xmlns:p14="http://schemas.microsoft.com/office/powerpoint/2010/main" val="3543465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CB4D100-2205-4E05-9993-D2287622DAA3}"/>
              </a:ext>
            </a:extLst>
          </p:cNvPr>
          <p:cNvSpPr txBox="1">
            <a:spLocks/>
          </p:cNvSpPr>
          <p:nvPr/>
        </p:nvSpPr>
        <p:spPr>
          <a:xfrm>
            <a:off x="1979720" y="390616"/>
            <a:ext cx="6707080" cy="1027025"/>
          </a:xfrm>
          <a:prstGeom prst="rect">
            <a:avLst/>
          </a:prstGeom>
        </p:spPr>
        <p:txBody>
          <a:bodyPr>
            <a:noAutofit/>
          </a:bodyPr>
          <a:lst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pPr algn="l"/>
            <a:r>
              <a:rPr lang="lv-LV" sz="2400" b="1" dirty="0">
                <a:solidFill>
                  <a:srgbClr val="7030A0"/>
                </a:solidFill>
                <a:latin typeface="Verdana" panose="020B0604030504040204" pitchFamily="34" charset="0"/>
                <a:ea typeface="Verdana" panose="020B0604030504040204" pitchFamily="34" charset="0"/>
              </a:rPr>
              <a:t>Finansējums </a:t>
            </a:r>
            <a:br>
              <a:rPr lang="lv-LV" sz="3200" dirty="0">
                <a:solidFill>
                  <a:srgbClr val="7030A0"/>
                </a:solidFill>
              </a:rPr>
            </a:br>
            <a:endParaRPr lang="lv-LV" sz="1800" dirty="0">
              <a:solidFill>
                <a:srgbClr val="7030A0"/>
              </a:solidFill>
              <a:latin typeface="Verdana" panose="020B0604030504040204" pitchFamily="34" charset="0"/>
              <a:ea typeface="Verdana" panose="020B0604030504040204" pitchFamily="34" charset="0"/>
            </a:endParaRPr>
          </a:p>
        </p:txBody>
      </p:sp>
      <p:pic>
        <p:nvPicPr>
          <p:cNvPr id="5" name="Picture 4">
            <a:extLst>
              <a:ext uri="{FF2B5EF4-FFF2-40B4-BE49-F238E27FC236}">
                <a16:creationId xmlns:a16="http://schemas.microsoft.com/office/drawing/2014/main" id="{9C4E4C72-0CC6-40C2-A6D6-E0B1A787967E}"/>
              </a:ext>
            </a:extLst>
          </p:cNvPr>
          <p:cNvPicPr>
            <a:picLocks noChangeAspect="1"/>
          </p:cNvPicPr>
          <p:nvPr/>
        </p:nvPicPr>
        <p:blipFill>
          <a:blip r:embed="rId3"/>
          <a:stretch>
            <a:fillRect/>
          </a:stretch>
        </p:blipFill>
        <p:spPr>
          <a:xfrm>
            <a:off x="6569476" y="61770"/>
            <a:ext cx="2403073" cy="1069429"/>
          </a:xfrm>
          <a:prstGeom prst="rect">
            <a:avLst/>
          </a:prstGeom>
        </p:spPr>
      </p:pic>
      <p:sp>
        <p:nvSpPr>
          <p:cNvPr id="6" name="Rectangle 5">
            <a:extLst>
              <a:ext uri="{FF2B5EF4-FFF2-40B4-BE49-F238E27FC236}">
                <a16:creationId xmlns:a16="http://schemas.microsoft.com/office/drawing/2014/main" id="{CA859726-54D5-4EC5-A969-53D216DA8124}"/>
              </a:ext>
            </a:extLst>
          </p:cNvPr>
          <p:cNvSpPr/>
          <p:nvPr/>
        </p:nvSpPr>
        <p:spPr>
          <a:xfrm>
            <a:off x="1615736" y="2228295"/>
            <a:ext cx="6858193" cy="564472"/>
          </a:xfrm>
          <a:prstGeom prst="rect">
            <a:avLst/>
          </a:prstGeom>
          <a:solidFill>
            <a:sysClr val="window" lastClr="FFFFFF">
              <a:lumMod val="95000"/>
            </a:sysClr>
          </a:solidFill>
          <a:ln w="25400" cap="flat" cmpd="sng" algn="ctr">
            <a:noFill/>
            <a:prstDash val="solid"/>
          </a:ln>
          <a:effectLst/>
        </p:spPr>
        <p:txBody>
          <a:bodyPr anchor="ctr"/>
          <a:lstStyle/>
          <a:p>
            <a:pPr lvl="0" algn="just">
              <a:defRPr/>
            </a:pPr>
            <a:r>
              <a:rPr kumimoji="0" lang="lv-LV" b="0" i="0" u="none" strike="noStrike" kern="0" cap="none" spc="0" normalizeH="0" baseline="0" noProof="0" dirty="0">
                <a:ln>
                  <a:noFill/>
                </a:ln>
                <a:effectLst/>
                <a:uLnTx/>
                <a:uFillTx/>
                <a:latin typeface="Verdana" panose="020B0604030504040204" pitchFamily="34" charset="0"/>
                <a:ea typeface="Verdana" panose="020B0604030504040204" pitchFamily="34" charset="0"/>
              </a:rPr>
              <a:t>    Kopējais valsts budžeta finansējums ir </a:t>
            </a:r>
            <a:r>
              <a:rPr kumimoji="0" lang="lv-LV" b="1" i="0" u="none" strike="noStrike" kern="0" cap="none" spc="0" normalizeH="0" baseline="0" noProof="0" dirty="0">
                <a:ln>
                  <a:noFill/>
                </a:ln>
                <a:effectLst/>
                <a:uLnTx/>
                <a:uFillTx/>
                <a:latin typeface="Verdana" panose="020B0604030504040204" pitchFamily="34" charset="0"/>
                <a:ea typeface="Verdana" panose="020B0604030504040204" pitchFamily="34" charset="0"/>
              </a:rPr>
              <a:t>891 570  </a:t>
            </a:r>
            <a:r>
              <a:rPr kumimoji="0" lang="lv-LV" b="1" i="0" u="none" strike="noStrike" kern="0" cap="none" spc="0" normalizeH="0" baseline="0" noProof="0" dirty="0" err="1">
                <a:ln>
                  <a:noFill/>
                </a:ln>
                <a:effectLst/>
                <a:uLnTx/>
                <a:uFillTx/>
                <a:latin typeface="Verdana" panose="020B0604030504040204" pitchFamily="34" charset="0"/>
                <a:ea typeface="Verdana" panose="020B0604030504040204" pitchFamily="34" charset="0"/>
              </a:rPr>
              <a:t>euro</a:t>
            </a:r>
            <a:r>
              <a:rPr kumimoji="0" lang="lv-LV" b="1" i="0" u="none" strike="noStrike" kern="0" cap="none" spc="0" normalizeH="0" baseline="0" noProof="0" dirty="0">
                <a:ln>
                  <a:noFill/>
                </a:ln>
                <a:effectLst/>
                <a:uLnTx/>
                <a:uFillTx/>
                <a:latin typeface="Verdana" panose="020B0604030504040204" pitchFamily="34" charset="0"/>
                <a:ea typeface="Verdana" panose="020B0604030504040204" pitchFamily="34" charset="0"/>
              </a:rPr>
              <a:t> </a:t>
            </a:r>
          </a:p>
        </p:txBody>
      </p:sp>
      <p:sp>
        <p:nvSpPr>
          <p:cNvPr id="7" name="Rectangle 6">
            <a:extLst>
              <a:ext uri="{FF2B5EF4-FFF2-40B4-BE49-F238E27FC236}">
                <a16:creationId xmlns:a16="http://schemas.microsoft.com/office/drawing/2014/main" id="{4881A652-B5F2-446D-A6AF-0CF60C355059}"/>
              </a:ext>
            </a:extLst>
          </p:cNvPr>
          <p:cNvSpPr/>
          <p:nvPr/>
        </p:nvSpPr>
        <p:spPr>
          <a:xfrm>
            <a:off x="1615736" y="3184734"/>
            <a:ext cx="6867071" cy="837374"/>
          </a:xfrm>
          <a:prstGeom prst="rect">
            <a:avLst/>
          </a:prstGeom>
          <a:solidFill>
            <a:sysClr val="window" lastClr="FFFFFF">
              <a:lumMod val="95000"/>
            </a:sysClr>
          </a:solidFill>
          <a:ln w="25400" cap="flat" cmpd="sng" algn="ctr">
            <a:noFill/>
            <a:prstDash val="solid"/>
          </a:ln>
          <a:effectLst/>
        </p:spPr>
        <p:txBody>
          <a:bodyPr anchor="ctr"/>
          <a:lstStyle/>
          <a:p>
            <a:pPr lvl="1" indent="0" algn="just">
              <a:defRPr/>
            </a:pPr>
            <a:r>
              <a:rPr lang="lv-LV" kern="0" dirty="0">
                <a:latin typeface="Verdana" panose="020B0604030504040204" pitchFamily="34" charset="0"/>
                <a:ea typeface="Verdana" panose="020B0604030504040204" pitchFamily="34" charset="0"/>
              </a:rPr>
              <a:t>Konkursa ietvaros plānots finansēt 2 projektus</a:t>
            </a:r>
          </a:p>
        </p:txBody>
      </p:sp>
      <p:sp>
        <p:nvSpPr>
          <p:cNvPr id="9" name="Rectangle 8">
            <a:extLst>
              <a:ext uri="{FF2B5EF4-FFF2-40B4-BE49-F238E27FC236}">
                <a16:creationId xmlns:a16="http://schemas.microsoft.com/office/drawing/2014/main" id="{FD97A740-1012-4E71-B6A9-705665DF4352}"/>
              </a:ext>
            </a:extLst>
          </p:cNvPr>
          <p:cNvSpPr/>
          <p:nvPr/>
        </p:nvSpPr>
        <p:spPr>
          <a:xfrm>
            <a:off x="1615736" y="4366061"/>
            <a:ext cx="6867071" cy="1423140"/>
          </a:xfrm>
          <a:prstGeom prst="rect">
            <a:avLst/>
          </a:prstGeom>
          <a:solidFill>
            <a:sysClr val="window" lastClr="FFFFFF">
              <a:lumMod val="95000"/>
            </a:sysClr>
          </a:solidFill>
          <a:ln w="25400" cap="flat" cmpd="sng" algn="ctr">
            <a:noFill/>
            <a:prstDash val="solid"/>
          </a:ln>
          <a:effectLst/>
        </p:spPr>
        <p:txBody>
          <a:bodyPr anchor="ctr"/>
          <a:lstStyle/>
          <a:p>
            <a:pPr lvl="1" indent="0" algn="just">
              <a:defRPr/>
            </a:pPr>
            <a:r>
              <a:rPr lang="lv-LV" kern="0" dirty="0">
                <a:latin typeface="Verdana" panose="020B0604030504040204" pitchFamily="34" charset="0"/>
                <a:ea typeface="Verdana" panose="020B0604030504040204" pitchFamily="34" charset="0"/>
              </a:rPr>
              <a:t>kur katram no projektiem </a:t>
            </a:r>
            <a:r>
              <a:rPr lang="lv-LV" kern="0" dirty="0" err="1">
                <a:latin typeface="Verdana" panose="020B0604030504040204" pitchFamily="34" charset="0"/>
                <a:ea typeface="Verdana" panose="020B0604030504040204" pitchFamily="34" charset="0"/>
              </a:rPr>
              <a:t>apakšuzdevumu</a:t>
            </a:r>
            <a:r>
              <a:rPr lang="lv-LV" kern="0" dirty="0">
                <a:latin typeface="Verdana" panose="020B0604030504040204" pitchFamily="34" charset="0"/>
                <a:ea typeface="Verdana" panose="020B0604030504040204" pitchFamily="34" charset="0"/>
              </a:rPr>
              <a:t> izpildei noteikts maksimālais finansējums </a:t>
            </a:r>
            <a:r>
              <a:rPr lang="lv-LV" b="1" kern="0" dirty="0">
                <a:latin typeface="Verdana" panose="020B0604030504040204" pitchFamily="34" charset="0"/>
                <a:ea typeface="Verdana" panose="020B0604030504040204" pitchFamily="34" charset="0"/>
              </a:rPr>
              <a:t>445 785 </a:t>
            </a:r>
            <a:r>
              <a:rPr lang="lv-LV" b="1" kern="0" dirty="0" err="1">
                <a:latin typeface="Verdana" panose="020B0604030504040204" pitchFamily="34" charset="0"/>
                <a:ea typeface="Verdana" panose="020B0604030504040204" pitchFamily="34" charset="0"/>
              </a:rPr>
              <a:t>euro</a:t>
            </a:r>
            <a:r>
              <a:rPr lang="lv-LV" b="1" kern="0" dirty="0">
                <a:latin typeface="Verdana" panose="020B0604030504040204" pitchFamily="34" charset="0"/>
                <a:ea typeface="Verdana" panose="020B0604030504040204" pitchFamily="34" charset="0"/>
              </a:rPr>
              <a:t> </a:t>
            </a:r>
          </a:p>
        </p:txBody>
      </p:sp>
      <p:pic>
        <p:nvPicPr>
          <p:cNvPr id="11" name="Picture 4" descr="Image result for checklist icon">
            <a:extLst>
              <a:ext uri="{FF2B5EF4-FFF2-40B4-BE49-F238E27FC236}">
                <a16:creationId xmlns:a16="http://schemas.microsoft.com/office/drawing/2014/main" id="{7DE77E51-2FFC-4BE9-A5F4-8F3713EA92F7}"/>
              </a:ext>
            </a:extLst>
          </p:cNvPr>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30368" y="2263806"/>
            <a:ext cx="491041" cy="492168"/>
          </a:xfrm>
          <a:prstGeom prst="rect">
            <a:avLst/>
          </a:prstGeom>
          <a:solidFill>
            <a:srgbClr val="FF9900"/>
          </a:solidFill>
          <a:ln>
            <a:noFill/>
          </a:ln>
        </p:spPr>
      </p:pic>
      <p:pic>
        <p:nvPicPr>
          <p:cNvPr id="3" name="Picture 4" descr="Image result for checklist icon">
            <a:extLst>
              <a:ext uri="{FF2B5EF4-FFF2-40B4-BE49-F238E27FC236}">
                <a16:creationId xmlns:a16="http://schemas.microsoft.com/office/drawing/2014/main" id="{8CDD944E-FBB3-52BB-1552-706B79CB0283}"/>
              </a:ext>
            </a:extLst>
          </p:cNvPr>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30367" y="3357337"/>
            <a:ext cx="491041" cy="492168"/>
          </a:xfrm>
          <a:prstGeom prst="rect">
            <a:avLst/>
          </a:prstGeom>
          <a:solidFill>
            <a:srgbClr val="FF9900"/>
          </a:solidFill>
          <a:ln>
            <a:noFill/>
          </a:ln>
        </p:spPr>
      </p:pic>
      <p:pic>
        <p:nvPicPr>
          <p:cNvPr id="8" name="Picture 4" descr="Image result for checklist icon">
            <a:extLst>
              <a:ext uri="{FF2B5EF4-FFF2-40B4-BE49-F238E27FC236}">
                <a16:creationId xmlns:a16="http://schemas.microsoft.com/office/drawing/2014/main" id="{18E1F57A-D353-B0F1-FDB4-8A9FBEAAC740}"/>
              </a:ext>
            </a:extLst>
          </p:cNvPr>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30366" y="4831547"/>
            <a:ext cx="491041" cy="492168"/>
          </a:xfrm>
          <a:prstGeom prst="rect">
            <a:avLst/>
          </a:prstGeom>
          <a:solidFill>
            <a:srgbClr val="FF9900"/>
          </a:solidFill>
          <a:ln>
            <a:noFill/>
          </a:ln>
        </p:spPr>
      </p:pic>
    </p:spTree>
    <p:extLst>
      <p:ext uri="{BB962C8B-B14F-4D97-AF65-F5344CB8AC3E}">
        <p14:creationId xmlns:p14="http://schemas.microsoft.com/office/powerpoint/2010/main" val="2341338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100F2FD-5E2E-2F43-7DFE-39D509E6DD1E}"/>
              </a:ext>
            </a:extLst>
          </p:cNvPr>
          <p:cNvSpPr>
            <a:spLocks noGrp="1"/>
          </p:cNvSpPr>
          <p:nvPr>
            <p:ph type="body" idx="1"/>
          </p:nvPr>
        </p:nvSpPr>
        <p:spPr>
          <a:xfrm>
            <a:off x="2590800" y="381000"/>
            <a:ext cx="3704492" cy="1189892"/>
          </a:xfrm>
        </p:spPr>
        <p:txBody>
          <a:bodyPr/>
          <a:lstStyle/>
          <a:p>
            <a:pPr marL="0" marR="0" lvl="0" indent="0" algn="l" defTabSz="938213" rtl="0" eaLnBrk="0" fontAlgn="base" latinLnBrk="0" hangingPunct="0">
              <a:lnSpc>
                <a:spcPct val="100000"/>
              </a:lnSpc>
              <a:spcBef>
                <a:spcPct val="0"/>
              </a:spcBef>
              <a:spcAft>
                <a:spcPct val="0"/>
              </a:spcAft>
              <a:buClrTx/>
              <a:buSzTx/>
              <a:buFont typeface="Arial" panose="020B0604020202020204" pitchFamily="34" charset="0"/>
              <a:buNone/>
              <a:tabLst/>
              <a:defRPr/>
            </a:pPr>
            <a:r>
              <a:rPr kumimoji="0" lang="lv-LV" sz="2200" b="1" i="0" u="none" strike="noStrike" kern="1200" cap="none" spc="0" normalizeH="0" baseline="0" noProof="0" dirty="0">
                <a:ln>
                  <a:noFill/>
                </a:ln>
                <a:solidFill>
                  <a:srgbClr val="7030A0"/>
                </a:solidFill>
                <a:effectLst/>
                <a:uLnTx/>
                <a:uFillTx/>
                <a:latin typeface="Verdana" panose="020B0604030504040204" pitchFamily="34" charset="0"/>
                <a:ea typeface="Verdana" panose="020B0604030504040204" pitchFamily="34" charset="0"/>
                <a:cs typeface="+mj-cs"/>
              </a:rPr>
              <a:t>Budžets </a:t>
            </a:r>
          </a:p>
          <a:p>
            <a:pPr marL="0" marR="0" lvl="0" indent="0" algn="l" defTabSz="938213" rtl="0" eaLnBrk="0" fontAlgn="base" latinLnBrk="0" hangingPunct="0">
              <a:lnSpc>
                <a:spcPct val="100000"/>
              </a:lnSpc>
              <a:spcBef>
                <a:spcPct val="0"/>
              </a:spcBef>
              <a:spcAft>
                <a:spcPct val="0"/>
              </a:spcAft>
              <a:buClrTx/>
              <a:buSzTx/>
              <a:buFont typeface="Arial" panose="020B0604020202020204" pitchFamily="34" charset="0"/>
              <a:buNone/>
              <a:tabLst/>
              <a:defRPr/>
            </a:pPr>
            <a:r>
              <a:rPr kumimoji="0" lang="lv-LV" sz="1800" b="0" i="0" u="none" strike="noStrike" kern="1200" cap="none" spc="0" normalizeH="0" baseline="0" noProof="0" dirty="0">
                <a:ln>
                  <a:noFill/>
                </a:ln>
                <a:solidFill>
                  <a:srgbClr val="7030A0"/>
                </a:solidFill>
                <a:effectLst/>
                <a:uLnTx/>
                <a:uFillTx/>
                <a:latin typeface="Verdana" panose="020B0604030504040204" pitchFamily="34" charset="0"/>
                <a:ea typeface="Verdana" panose="020B0604030504040204" pitchFamily="34" charset="0"/>
                <a:cs typeface="+mj-cs"/>
              </a:rPr>
              <a:t>Nolikuma 5. punkts</a:t>
            </a:r>
          </a:p>
          <a:p>
            <a:pPr marL="0" marR="0" lvl="0" indent="0" algn="l" defTabSz="938213"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lv-LV" sz="2000" b="0" i="0" u="none" strike="noStrike" kern="1200" cap="none" spc="0" normalizeH="0" baseline="0" noProof="0" dirty="0">
              <a:ln>
                <a:noFill/>
              </a:ln>
              <a:solidFill>
                <a:prstClr val="black">
                  <a:tint val="75000"/>
                </a:prstClr>
              </a:solidFill>
              <a:effectLst/>
              <a:uLnTx/>
              <a:uFillTx/>
              <a:latin typeface="Verdana" panose="020B0604030504040204" pitchFamily="34" charset="0"/>
              <a:ea typeface="Verdana" panose="020B0604030504040204" pitchFamily="34" charset="0"/>
            </a:endParaRPr>
          </a:p>
          <a:p>
            <a:endParaRPr lang="lv-LV" dirty="0"/>
          </a:p>
        </p:txBody>
      </p:sp>
      <p:sp>
        <p:nvSpPr>
          <p:cNvPr id="5" name="Text Placeholder 4">
            <a:extLst>
              <a:ext uri="{FF2B5EF4-FFF2-40B4-BE49-F238E27FC236}">
                <a16:creationId xmlns:a16="http://schemas.microsoft.com/office/drawing/2014/main" id="{83C08C77-E035-7C1B-CE99-3F569564C4B3}"/>
              </a:ext>
            </a:extLst>
          </p:cNvPr>
          <p:cNvSpPr>
            <a:spLocks noGrp="1"/>
          </p:cNvSpPr>
          <p:nvPr>
            <p:ph type="body" sz="quarter" idx="12"/>
          </p:nvPr>
        </p:nvSpPr>
        <p:spPr/>
        <p:txBody>
          <a:bodyPr/>
          <a:lstStyle/>
          <a:p>
            <a:endParaRPr lang="lv-LV" dirty="0"/>
          </a:p>
        </p:txBody>
      </p:sp>
      <p:pic>
        <p:nvPicPr>
          <p:cNvPr id="6" name="Picture 5">
            <a:extLst>
              <a:ext uri="{FF2B5EF4-FFF2-40B4-BE49-F238E27FC236}">
                <a16:creationId xmlns:a16="http://schemas.microsoft.com/office/drawing/2014/main" id="{5E17360C-5550-A4F3-98B1-70C73F4F7B8C}"/>
              </a:ext>
            </a:extLst>
          </p:cNvPr>
          <p:cNvPicPr>
            <a:picLocks noChangeAspect="1"/>
          </p:cNvPicPr>
          <p:nvPr/>
        </p:nvPicPr>
        <p:blipFill>
          <a:blip r:embed="rId3"/>
          <a:stretch>
            <a:fillRect/>
          </a:stretch>
        </p:blipFill>
        <p:spPr>
          <a:xfrm>
            <a:off x="5756031" y="102413"/>
            <a:ext cx="2402032" cy="1072989"/>
          </a:xfrm>
          <a:prstGeom prst="rect">
            <a:avLst/>
          </a:prstGeom>
        </p:spPr>
      </p:pic>
      <p:sp>
        <p:nvSpPr>
          <p:cNvPr id="8" name="Rectangle 1">
            <a:extLst>
              <a:ext uri="{FF2B5EF4-FFF2-40B4-BE49-F238E27FC236}">
                <a16:creationId xmlns:a16="http://schemas.microsoft.com/office/drawing/2014/main" id="{B12FA7C3-60AD-D4C1-1E95-95DBA916AFD1}"/>
              </a:ext>
            </a:extLst>
          </p:cNvPr>
          <p:cNvSpPr>
            <a:spLocks noGrp="1" noChangeArrowheads="1"/>
          </p:cNvSpPr>
          <p:nvPr>
            <p:ph type="title"/>
          </p:nvPr>
        </p:nvSpPr>
        <p:spPr bwMode="auto">
          <a:xfrm>
            <a:off x="2084294" y="2062848"/>
            <a:ext cx="4114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800" i="0" u="none" strike="noStrike" cap="none" normalizeH="0" baseline="0" dirty="0" bmk="_Toc523391494">
                <a:ln>
                  <a:noFill/>
                </a:ln>
                <a:solidFill>
                  <a:schemeClr val="tx1"/>
                </a:solidFill>
                <a:effectLst/>
                <a:cs typeface="Times New Roman" panose="02020603050405020304" pitchFamily="18" charset="0"/>
              </a:rPr>
              <a:t>Budžets 16 mēnešiem</a:t>
            </a:r>
            <a:endParaRPr kumimoji="0" lang="lv-LV" altLang="lv-LV" sz="1800" i="0" u="none" strike="noStrike" cap="none" normalizeH="0" baseline="0" dirty="0">
              <a:ln>
                <a:noFill/>
              </a:ln>
              <a:solidFill>
                <a:schemeClr val="tx1"/>
              </a:solidFill>
              <a:effectLs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lv-LV" altLang="lv-LV" sz="1800" b="0" i="0" u="none" strike="noStrike" cap="none" normalizeH="0" baseline="0" dirty="0">
              <a:ln>
                <a:noFill/>
              </a:ln>
              <a:solidFill>
                <a:schemeClr val="tx1"/>
              </a:solidFill>
              <a:effectLst/>
              <a:latin typeface="Arial" panose="020B0604020202020204" pitchFamily="34" charset="0"/>
            </a:endParaRPr>
          </a:p>
        </p:txBody>
      </p:sp>
      <p:graphicFrame>
        <p:nvGraphicFramePr>
          <p:cNvPr id="11" name="Table 10">
            <a:extLst>
              <a:ext uri="{FF2B5EF4-FFF2-40B4-BE49-F238E27FC236}">
                <a16:creationId xmlns:a16="http://schemas.microsoft.com/office/drawing/2014/main" id="{BED9827D-A420-3313-E222-FE22394EE9E9}"/>
              </a:ext>
            </a:extLst>
          </p:cNvPr>
          <p:cNvGraphicFramePr>
            <a:graphicFrameLocks noGrp="1"/>
          </p:cNvGraphicFramePr>
          <p:nvPr>
            <p:extLst>
              <p:ext uri="{D42A27DB-BD31-4B8C-83A1-F6EECF244321}">
                <p14:modId xmlns:p14="http://schemas.microsoft.com/office/powerpoint/2010/main" val="3430689545"/>
              </p:ext>
            </p:extLst>
          </p:nvPr>
        </p:nvGraphicFramePr>
        <p:xfrm>
          <a:off x="1360487" y="2966879"/>
          <a:ext cx="6797576" cy="2021980"/>
        </p:xfrm>
        <a:graphic>
          <a:graphicData uri="http://schemas.openxmlformats.org/drawingml/2006/table">
            <a:tbl>
              <a:tblPr firstRow="1" firstCol="1" bandRow="1"/>
              <a:tblGrid>
                <a:gridCol w="421294">
                  <a:extLst>
                    <a:ext uri="{9D8B030D-6E8A-4147-A177-3AD203B41FA5}">
                      <a16:colId xmlns:a16="http://schemas.microsoft.com/office/drawing/2014/main" val="3838439435"/>
                    </a:ext>
                  </a:extLst>
                </a:gridCol>
                <a:gridCol w="2682586">
                  <a:extLst>
                    <a:ext uri="{9D8B030D-6E8A-4147-A177-3AD203B41FA5}">
                      <a16:colId xmlns:a16="http://schemas.microsoft.com/office/drawing/2014/main" val="1563441852"/>
                    </a:ext>
                  </a:extLst>
                </a:gridCol>
                <a:gridCol w="1168665">
                  <a:extLst>
                    <a:ext uri="{9D8B030D-6E8A-4147-A177-3AD203B41FA5}">
                      <a16:colId xmlns:a16="http://schemas.microsoft.com/office/drawing/2014/main" val="3258652570"/>
                    </a:ext>
                  </a:extLst>
                </a:gridCol>
                <a:gridCol w="1068651">
                  <a:extLst>
                    <a:ext uri="{9D8B030D-6E8A-4147-A177-3AD203B41FA5}">
                      <a16:colId xmlns:a16="http://schemas.microsoft.com/office/drawing/2014/main" val="3824949148"/>
                    </a:ext>
                  </a:extLst>
                </a:gridCol>
                <a:gridCol w="1456380">
                  <a:extLst>
                    <a:ext uri="{9D8B030D-6E8A-4147-A177-3AD203B41FA5}">
                      <a16:colId xmlns:a16="http://schemas.microsoft.com/office/drawing/2014/main" val="2778853899"/>
                    </a:ext>
                  </a:extLst>
                </a:gridCol>
              </a:tblGrid>
              <a:tr h="2021980">
                <a:tc>
                  <a:txBody>
                    <a:bodyPr/>
                    <a:lstStyle/>
                    <a:p>
                      <a:pPr algn="l">
                        <a:lnSpc>
                          <a:spcPct val="115000"/>
                        </a:lnSpc>
                        <a:spcAft>
                          <a:spcPts val="1000"/>
                        </a:spcAft>
                        <a:buNone/>
                      </a:pPr>
                      <a:r>
                        <a:rPr lang="lv-LV"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Nr. p.k.</a:t>
                      </a:r>
                      <a:endParaRPr lang="lv-LV"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1000"/>
                        </a:spcAft>
                        <a:buNone/>
                      </a:pPr>
                      <a:r>
                        <a:rPr lang="lv-LV"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Izmaksu veids</a:t>
                      </a:r>
                      <a:endParaRPr lang="lv-LV" sz="1200" dirty="0">
                        <a:effectLst/>
                        <a:latin typeface="Times New Roman" panose="02020603050405020304" pitchFamily="18" charset="0"/>
                        <a:ea typeface="Calibri" panose="020F0502020204030204" pitchFamily="34" charset="0"/>
                        <a:cs typeface="Arial" panose="020B0604020202020204" pitchFamily="34" charset="0"/>
                      </a:endParaRPr>
                    </a:p>
                    <a:p>
                      <a:pPr algn="l">
                        <a:lnSpc>
                          <a:spcPct val="115000"/>
                        </a:lnSpc>
                        <a:spcAft>
                          <a:spcPts val="1000"/>
                        </a:spcAft>
                        <a:buNone/>
                      </a:pPr>
                      <a:r>
                        <a:rPr lang="lv-LV"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Ministru kabineta 2018. gada 4. septembra noteikumi Nr. 560 “Valsts pētījumu programmu projektu īstenošana” (turpmāk – MK noteikumi) /Ekonomiskās klasifikācijas kods</a:t>
                      </a:r>
                      <a:endParaRPr lang="lv-LV" sz="12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1000"/>
                        </a:spcAft>
                        <a:buNone/>
                      </a:pPr>
                      <a:r>
                        <a:rPr lang="lv-LV" sz="1200">
                          <a:effectLst/>
                          <a:latin typeface="Times New Roman" panose="02020603050405020304" pitchFamily="18" charset="0"/>
                          <a:ea typeface="Calibri" panose="020F0502020204030204" pitchFamily="34" charset="0"/>
                          <a:cs typeface="Arial" panose="020B0604020202020204" pitchFamily="34" charset="0"/>
                        </a:rPr>
                        <a:t>2025.</a:t>
                      </a:r>
                    </a:p>
                    <a:p>
                      <a:pPr algn="ctr">
                        <a:lnSpc>
                          <a:spcPct val="115000"/>
                        </a:lnSpc>
                        <a:spcAft>
                          <a:spcPts val="1000"/>
                        </a:spcAft>
                        <a:buNone/>
                      </a:pPr>
                      <a:r>
                        <a:rPr lang="lv-LV" sz="1200">
                          <a:effectLst/>
                          <a:latin typeface="Times New Roman" panose="02020603050405020304" pitchFamily="18" charset="0"/>
                          <a:ea typeface="Calibri" panose="020F0502020204030204" pitchFamily="34" charset="0"/>
                          <a:cs typeface="Arial" panose="020B0604020202020204" pitchFamily="34" charset="0"/>
                        </a:rPr>
                        <a:t>gads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1000"/>
                        </a:spcAft>
                        <a:buNone/>
                      </a:pPr>
                      <a:r>
                        <a:rPr lang="lv-LV"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2026. </a:t>
                      </a:r>
                      <a:endParaRPr lang="lv-LV" sz="1200">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15000"/>
                        </a:lnSpc>
                        <a:spcAft>
                          <a:spcPts val="1000"/>
                        </a:spcAft>
                        <a:buNone/>
                      </a:pPr>
                      <a:r>
                        <a:rPr lang="lv-LV"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gads</a:t>
                      </a:r>
                      <a:endParaRPr lang="lv-LV"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1000"/>
                        </a:spcAft>
                        <a:buNone/>
                      </a:pPr>
                      <a:r>
                        <a:rPr lang="lv-LV"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Kopā</a:t>
                      </a:r>
                      <a:endParaRPr lang="lv-LV" sz="12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35628859"/>
                  </a:ext>
                </a:extLst>
              </a:tr>
            </a:tbl>
          </a:graphicData>
        </a:graphic>
      </p:graphicFrame>
      <p:pic>
        <p:nvPicPr>
          <p:cNvPr id="12" name="Picture 4" descr="Image result for checklist icon">
            <a:extLst>
              <a:ext uri="{FF2B5EF4-FFF2-40B4-BE49-F238E27FC236}">
                <a16:creationId xmlns:a16="http://schemas.microsoft.com/office/drawing/2014/main" id="{0F508A64-C040-93AC-272C-81A5E9A11B1F}"/>
              </a:ext>
            </a:extLst>
          </p:cNvPr>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360487" y="2022802"/>
            <a:ext cx="491041" cy="492168"/>
          </a:xfrm>
          <a:prstGeom prst="rect">
            <a:avLst/>
          </a:prstGeom>
          <a:solidFill>
            <a:srgbClr val="FF9900"/>
          </a:solidFill>
          <a:ln>
            <a:noFill/>
          </a:ln>
        </p:spPr>
      </p:pic>
    </p:spTree>
    <p:extLst>
      <p:ext uri="{BB962C8B-B14F-4D97-AF65-F5344CB8AC3E}">
        <p14:creationId xmlns:p14="http://schemas.microsoft.com/office/powerpoint/2010/main" val="271247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AA5E6F-3ADE-24F8-B176-8CA91D8D72BA}"/>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A0B4C2E7-968D-4224-2133-160A2B87A59D}"/>
              </a:ext>
            </a:extLst>
          </p:cNvPr>
          <p:cNvSpPr txBox="1">
            <a:spLocks/>
          </p:cNvSpPr>
          <p:nvPr/>
        </p:nvSpPr>
        <p:spPr>
          <a:xfrm>
            <a:off x="1979720" y="390616"/>
            <a:ext cx="6707080" cy="1027025"/>
          </a:xfrm>
          <a:prstGeom prst="rect">
            <a:avLst/>
          </a:prstGeom>
        </p:spPr>
        <p:txBody>
          <a:bodyPr>
            <a:noAutofit/>
          </a:bodyPr>
          <a:lst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pPr algn="l"/>
            <a:r>
              <a:rPr lang="lv-LV" sz="2400" b="1" dirty="0">
                <a:solidFill>
                  <a:srgbClr val="7030A0"/>
                </a:solidFill>
                <a:latin typeface="Verdana" panose="020B0604030504040204" pitchFamily="34" charset="0"/>
                <a:ea typeface="Verdana" panose="020B0604030504040204" pitchFamily="34" charset="0"/>
              </a:rPr>
              <a:t>Finansējums </a:t>
            </a:r>
          </a:p>
          <a:p>
            <a:pPr algn="l"/>
            <a:r>
              <a:rPr lang="lv-LV" sz="1700" dirty="0">
                <a:latin typeface="Verdana" panose="020B0604030504040204" pitchFamily="34" charset="0"/>
                <a:ea typeface="Verdana" panose="020B0604030504040204" pitchFamily="34" charset="0"/>
              </a:rPr>
              <a:t>MK noteikumu 14.2.punkts un nolikuma</a:t>
            </a:r>
          </a:p>
          <a:p>
            <a:pPr algn="l"/>
            <a:r>
              <a:rPr lang="lv-LV" sz="1700" dirty="0">
                <a:latin typeface="Verdana" panose="020B0604030504040204" pitchFamily="34" charset="0"/>
                <a:ea typeface="Verdana" panose="020B0604030504040204" pitchFamily="34" charset="0"/>
              </a:rPr>
              <a:t>27.punkts </a:t>
            </a:r>
            <a:br>
              <a:rPr lang="lv-LV" sz="3200" dirty="0">
                <a:solidFill>
                  <a:srgbClr val="7030A0"/>
                </a:solidFill>
              </a:rPr>
            </a:br>
            <a:endParaRPr lang="lv-LV" sz="1800" dirty="0">
              <a:solidFill>
                <a:srgbClr val="7030A0"/>
              </a:solidFill>
              <a:latin typeface="Verdana" panose="020B0604030504040204" pitchFamily="34" charset="0"/>
              <a:ea typeface="Verdana" panose="020B0604030504040204" pitchFamily="34" charset="0"/>
            </a:endParaRPr>
          </a:p>
        </p:txBody>
      </p:sp>
      <p:pic>
        <p:nvPicPr>
          <p:cNvPr id="5" name="Picture 4">
            <a:extLst>
              <a:ext uri="{FF2B5EF4-FFF2-40B4-BE49-F238E27FC236}">
                <a16:creationId xmlns:a16="http://schemas.microsoft.com/office/drawing/2014/main" id="{AC8BDEF9-192F-D9F3-4211-ABB3BA34CA6D}"/>
              </a:ext>
            </a:extLst>
          </p:cNvPr>
          <p:cNvPicPr>
            <a:picLocks noChangeAspect="1"/>
          </p:cNvPicPr>
          <p:nvPr/>
        </p:nvPicPr>
        <p:blipFill>
          <a:blip r:embed="rId3"/>
          <a:stretch>
            <a:fillRect/>
          </a:stretch>
        </p:blipFill>
        <p:spPr>
          <a:xfrm>
            <a:off x="6569476" y="61770"/>
            <a:ext cx="2403073" cy="1069429"/>
          </a:xfrm>
          <a:prstGeom prst="rect">
            <a:avLst/>
          </a:prstGeom>
        </p:spPr>
      </p:pic>
      <p:sp>
        <p:nvSpPr>
          <p:cNvPr id="6" name="Rectangle 5">
            <a:extLst>
              <a:ext uri="{FF2B5EF4-FFF2-40B4-BE49-F238E27FC236}">
                <a16:creationId xmlns:a16="http://schemas.microsoft.com/office/drawing/2014/main" id="{F3874CA6-1F8F-0994-0110-DC77D64AF3CE}"/>
              </a:ext>
            </a:extLst>
          </p:cNvPr>
          <p:cNvSpPr/>
          <p:nvPr/>
        </p:nvSpPr>
        <p:spPr>
          <a:xfrm>
            <a:off x="1521409" y="2228295"/>
            <a:ext cx="6858193" cy="564472"/>
          </a:xfrm>
          <a:prstGeom prst="rect">
            <a:avLst/>
          </a:prstGeom>
          <a:solidFill>
            <a:sysClr val="window" lastClr="FFFFFF">
              <a:lumMod val="95000"/>
            </a:sysClr>
          </a:solidFill>
          <a:ln w="25400" cap="flat" cmpd="sng" algn="ctr">
            <a:noFill/>
            <a:prstDash val="solid"/>
          </a:ln>
          <a:effectLst/>
        </p:spPr>
        <p:txBody>
          <a:bodyPr anchor="ctr"/>
          <a:lstStyle/>
          <a:p>
            <a:pPr lvl="0" algn="just">
              <a:defRPr/>
            </a:pPr>
            <a:r>
              <a:rPr kumimoji="0" lang="lv-LV" b="0" i="0" u="none" strike="noStrike" kern="0" cap="none" spc="0" normalizeH="0" baseline="0" noProof="0" dirty="0">
                <a:ln>
                  <a:noFill/>
                </a:ln>
                <a:effectLst/>
                <a:uLnTx/>
                <a:uFillTx/>
                <a:latin typeface="Verdana" panose="020B0604030504040204" pitchFamily="34" charset="0"/>
                <a:ea typeface="Verdana" panose="020B0604030504040204" pitchFamily="34" charset="0"/>
              </a:rPr>
              <a:t>Projekta ietvaros plāno šādus izmaksu veidus:</a:t>
            </a:r>
          </a:p>
        </p:txBody>
      </p:sp>
      <p:sp>
        <p:nvSpPr>
          <p:cNvPr id="7" name="Rectangle 6">
            <a:extLst>
              <a:ext uri="{FF2B5EF4-FFF2-40B4-BE49-F238E27FC236}">
                <a16:creationId xmlns:a16="http://schemas.microsoft.com/office/drawing/2014/main" id="{249C00CC-8C35-BC78-2B35-DBDDED13D099}"/>
              </a:ext>
            </a:extLst>
          </p:cNvPr>
          <p:cNvSpPr/>
          <p:nvPr/>
        </p:nvSpPr>
        <p:spPr>
          <a:xfrm>
            <a:off x="1606858" y="2929631"/>
            <a:ext cx="6867071" cy="499370"/>
          </a:xfrm>
          <a:prstGeom prst="rect">
            <a:avLst/>
          </a:prstGeom>
          <a:solidFill>
            <a:sysClr val="window" lastClr="FFFFFF">
              <a:lumMod val="95000"/>
            </a:sysClr>
          </a:solidFill>
          <a:ln w="25400" cap="flat" cmpd="sng" algn="ctr">
            <a:noFill/>
            <a:prstDash val="solid"/>
          </a:ln>
          <a:effectLst/>
        </p:spPr>
        <p:txBody>
          <a:bodyPr anchor="ctr"/>
          <a:lstStyle/>
          <a:p>
            <a:pPr marL="754063" lvl="1" indent="-285750" algn="just">
              <a:buFont typeface="Arial" panose="020B0604020202020204" pitchFamily="34" charset="0"/>
              <a:buChar char="•"/>
              <a:defRPr/>
            </a:pPr>
            <a:r>
              <a:rPr lang="lv-LV" b="1" kern="0" dirty="0">
                <a:latin typeface="Verdana" panose="020B0604030504040204" pitchFamily="34" charset="0"/>
                <a:ea typeface="Verdana" panose="020B0604030504040204" pitchFamily="34" charset="0"/>
              </a:rPr>
              <a:t>Tiešās attiecināmās izmaksas </a:t>
            </a:r>
          </a:p>
        </p:txBody>
      </p:sp>
      <p:sp>
        <p:nvSpPr>
          <p:cNvPr id="9" name="Rectangle 8">
            <a:extLst>
              <a:ext uri="{FF2B5EF4-FFF2-40B4-BE49-F238E27FC236}">
                <a16:creationId xmlns:a16="http://schemas.microsoft.com/office/drawing/2014/main" id="{5CFEBA6C-46E0-7057-CF53-53B8C7E83B6D}"/>
              </a:ext>
            </a:extLst>
          </p:cNvPr>
          <p:cNvSpPr/>
          <p:nvPr/>
        </p:nvSpPr>
        <p:spPr>
          <a:xfrm>
            <a:off x="1590110" y="3552272"/>
            <a:ext cx="6867071" cy="2189622"/>
          </a:xfrm>
          <a:prstGeom prst="rect">
            <a:avLst/>
          </a:prstGeom>
          <a:solidFill>
            <a:sysClr val="window" lastClr="FFFFFF">
              <a:lumMod val="95000"/>
            </a:sysClr>
          </a:solidFill>
          <a:ln w="25400" cap="flat" cmpd="sng" algn="ctr">
            <a:noFill/>
            <a:prstDash val="solid"/>
          </a:ln>
          <a:effectLst/>
        </p:spPr>
        <p:txBody>
          <a:bodyPr anchor="ctr"/>
          <a:lstStyle/>
          <a:p>
            <a:pPr marL="754063" lvl="1" indent="-285750" algn="just">
              <a:buFont typeface="Arial" panose="020B0604020202020204" pitchFamily="34" charset="0"/>
              <a:buChar char="•"/>
              <a:defRPr/>
            </a:pPr>
            <a:r>
              <a:rPr lang="lv-LV" b="1" kern="0" dirty="0">
                <a:latin typeface="Verdana" panose="020B0604030504040204" pitchFamily="34" charset="0"/>
                <a:ea typeface="Verdana" panose="020B0604030504040204" pitchFamily="34" charset="0"/>
              </a:rPr>
              <a:t>Netiešās attiecināmās izmaksas </a:t>
            </a:r>
            <a:r>
              <a:rPr lang="lv-LV" kern="0" dirty="0">
                <a:latin typeface="Verdana" panose="020B0604030504040204" pitchFamily="34" charset="0"/>
                <a:ea typeface="Verdana" panose="020B0604030504040204" pitchFamily="34" charset="0"/>
              </a:rPr>
              <a:t>līdz </a:t>
            </a:r>
            <a:r>
              <a:rPr lang="lv-LV" b="1" kern="0" dirty="0">
                <a:latin typeface="Verdana" panose="020B0604030504040204" pitchFamily="34" charset="0"/>
                <a:ea typeface="Verdana" panose="020B0604030504040204" pitchFamily="34" charset="0"/>
              </a:rPr>
              <a:t>15%</a:t>
            </a:r>
            <a:r>
              <a:rPr lang="lv-LV" kern="0" dirty="0">
                <a:latin typeface="Verdana" panose="020B0604030504040204" pitchFamily="34" charset="0"/>
                <a:ea typeface="Verdana" panose="020B0604030504040204" pitchFamily="34" charset="0"/>
              </a:rPr>
              <a:t> </a:t>
            </a:r>
            <a:r>
              <a:rPr lang="lv-LV" dirty="0">
                <a:effectLst/>
                <a:latin typeface="Verdana" panose="020B0604030504040204" pitchFamily="34" charset="0"/>
                <a:ea typeface="Verdana" panose="020B0604030504040204" pitchFamily="34" charset="0"/>
              </a:rPr>
              <a:t>no  MK noteikumu 14.1.1. un 14.1.2. apakšpunktā minēto tiešo attiecināmo izmaksu kopsummas (</a:t>
            </a:r>
            <a:r>
              <a:rPr lang="lv-LV" b="0" i="0" dirty="0">
                <a:effectLst/>
                <a:latin typeface="Verdana" panose="020B0604030504040204" pitchFamily="34" charset="0"/>
                <a:ea typeface="Verdana" panose="020B0604030504040204" pitchFamily="34" charset="0"/>
              </a:rPr>
              <a:t>projekta īstenošanā iesaistītās zinātniskās grupas atlīdzība un darba devēja sociālās apdrošināšanas obligātās iemaksas par projekta īstenošanā iesaistīto zinātnisko grupu;</a:t>
            </a:r>
            <a:r>
              <a:rPr lang="lv-LV" dirty="0">
                <a:effectLst/>
                <a:latin typeface="Verdana" panose="020B0604030504040204" pitchFamily="34" charset="0"/>
                <a:ea typeface="Verdana" panose="020B0604030504040204" pitchFamily="34" charset="0"/>
              </a:rPr>
              <a:t>)</a:t>
            </a:r>
            <a:endParaRPr lang="lv-LV" kern="0" dirty="0">
              <a:latin typeface="Verdana" panose="020B0604030504040204" pitchFamily="34" charset="0"/>
              <a:ea typeface="Verdana" panose="020B0604030504040204" pitchFamily="34" charset="0"/>
            </a:endParaRPr>
          </a:p>
        </p:txBody>
      </p:sp>
      <p:pic>
        <p:nvPicPr>
          <p:cNvPr id="11" name="Picture 4" descr="Image result for checklist icon">
            <a:extLst>
              <a:ext uri="{FF2B5EF4-FFF2-40B4-BE49-F238E27FC236}">
                <a16:creationId xmlns:a16="http://schemas.microsoft.com/office/drawing/2014/main" id="{36C274DD-BA10-4891-C618-277D9E8DB3FC}"/>
              </a:ext>
            </a:extLst>
          </p:cNvPr>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30368" y="2263806"/>
            <a:ext cx="491041" cy="492168"/>
          </a:xfrm>
          <a:prstGeom prst="rect">
            <a:avLst/>
          </a:prstGeom>
          <a:solidFill>
            <a:srgbClr val="FF9900"/>
          </a:solidFill>
          <a:ln>
            <a:noFill/>
          </a:ln>
        </p:spPr>
      </p:pic>
    </p:spTree>
    <p:extLst>
      <p:ext uri="{BB962C8B-B14F-4D97-AF65-F5344CB8AC3E}">
        <p14:creationId xmlns:p14="http://schemas.microsoft.com/office/powerpoint/2010/main" val="2635614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CB4D100-2205-4E05-9993-D2287622DAA3}"/>
              </a:ext>
            </a:extLst>
          </p:cNvPr>
          <p:cNvSpPr txBox="1">
            <a:spLocks/>
          </p:cNvSpPr>
          <p:nvPr/>
        </p:nvSpPr>
        <p:spPr>
          <a:xfrm>
            <a:off x="1979720" y="390616"/>
            <a:ext cx="6707080" cy="1027025"/>
          </a:xfrm>
          <a:prstGeom prst="rect">
            <a:avLst/>
          </a:prstGeom>
        </p:spPr>
        <p:txBody>
          <a:bodyPr>
            <a:noAutofit/>
          </a:bodyPr>
          <a:lst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pPr algn="l"/>
            <a:r>
              <a:rPr lang="lv-LV" sz="2400" b="1" dirty="0">
                <a:solidFill>
                  <a:srgbClr val="7030A0"/>
                </a:solidFill>
                <a:latin typeface="Verdana" panose="020B0604030504040204" pitchFamily="34" charset="0"/>
                <a:ea typeface="Verdana" panose="020B0604030504040204" pitchFamily="34" charset="0"/>
              </a:rPr>
              <a:t>Finansējums</a:t>
            </a:r>
          </a:p>
          <a:p>
            <a:pPr algn="l"/>
            <a:r>
              <a:rPr lang="lv-LV" sz="2200" dirty="0">
                <a:solidFill>
                  <a:srgbClr val="7030A0"/>
                </a:solidFill>
                <a:latin typeface="Verdana" panose="020B0604030504040204" pitchFamily="34" charset="0"/>
                <a:ea typeface="Verdana" panose="020B0604030504040204" pitchFamily="34" charset="0"/>
              </a:rPr>
              <a:t>MK noteikumu 14. punkts</a:t>
            </a:r>
            <a:endParaRPr lang="lv-LV" sz="2200" b="1" dirty="0">
              <a:solidFill>
                <a:srgbClr val="7030A0"/>
              </a:solidFill>
              <a:latin typeface="Verdana" panose="020B0604030504040204" pitchFamily="34" charset="0"/>
              <a:ea typeface="Verdana" panose="020B0604030504040204" pitchFamily="34" charset="0"/>
            </a:endParaRPr>
          </a:p>
        </p:txBody>
      </p:sp>
      <p:pic>
        <p:nvPicPr>
          <p:cNvPr id="5" name="Picture 4">
            <a:extLst>
              <a:ext uri="{FF2B5EF4-FFF2-40B4-BE49-F238E27FC236}">
                <a16:creationId xmlns:a16="http://schemas.microsoft.com/office/drawing/2014/main" id="{9C4E4C72-0CC6-40C2-A6D6-E0B1A787967E}"/>
              </a:ext>
            </a:extLst>
          </p:cNvPr>
          <p:cNvPicPr>
            <a:picLocks noChangeAspect="1"/>
          </p:cNvPicPr>
          <p:nvPr/>
        </p:nvPicPr>
        <p:blipFill>
          <a:blip r:embed="rId3"/>
          <a:stretch>
            <a:fillRect/>
          </a:stretch>
        </p:blipFill>
        <p:spPr>
          <a:xfrm>
            <a:off x="6569476" y="61770"/>
            <a:ext cx="2403073" cy="1069429"/>
          </a:xfrm>
          <a:prstGeom prst="rect">
            <a:avLst/>
          </a:prstGeom>
        </p:spPr>
      </p:pic>
      <p:sp>
        <p:nvSpPr>
          <p:cNvPr id="6" name="Rectangle 5">
            <a:extLst>
              <a:ext uri="{FF2B5EF4-FFF2-40B4-BE49-F238E27FC236}">
                <a16:creationId xmlns:a16="http://schemas.microsoft.com/office/drawing/2014/main" id="{CA859726-54D5-4EC5-A969-53D216DA8124}"/>
              </a:ext>
            </a:extLst>
          </p:cNvPr>
          <p:cNvSpPr/>
          <p:nvPr/>
        </p:nvSpPr>
        <p:spPr>
          <a:xfrm>
            <a:off x="1624614" y="1928938"/>
            <a:ext cx="6858193" cy="564472"/>
          </a:xfrm>
          <a:prstGeom prst="rect">
            <a:avLst/>
          </a:prstGeom>
          <a:solidFill>
            <a:sysClr val="window" lastClr="FFFFFF">
              <a:lumMod val="95000"/>
            </a:sysClr>
          </a:solidFill>
          <a:ln w="25400" cap="flat" cmpd="sng" algn="ctr">
            <a:noFill/>
            <a:prstDash val="solid"/>
          </a:ln>
          <a:effectLst/>
        </p:spPr>
        <p:txBody>
          <a:bodyPr anchor="ctr"/>
          <a:lstStyle/>
          <a:p>
            <a:pPr marL="0" marR="0" lvl="0" indent="0" algn="just" defTabSz="938213" rtl="0" eaLnBrk="1" fontAlgn="base" latinLnBrk="0" hangingPunct="1">
              <a:lnSpc>
                <a:spcPct val="100000"/>
              </a:lnSpc>
              <a:spcBef>
                <a:spcPct val="0"/>
              </a:spcBef>
              <a:spcAft>
                <a:spcPct val="0"/>
              </a:spcAft>
              <a:buClrTx/>
              <a:buSzTx/>
              <a:buFontTx/>
              <a:buNone/>
              <a:tabLst/>
              <a:defRPr/>
            </a:pPr>
            <a:r>
              <a:rPr kumimoji="0" lang="lv-LV" sz="1700" b="0" i="0" u="none" strike="noStrike" kern="0" cap="none" spc="0" normalizeH="0" baseline="0" noProof="0" dirty="0">
                <a:ln>
                  <a:noFill/>
                </a:ln>
                <a:effectLst/>
                <a:uLnTx/>
                <a:uFillTx/>
                <a:latin typeface="Verdana" panose="020B0604030504040204" pitchFamily="34" charset="0"/>
                <a:ea typeface="Verdana" panose="020B0604030504040204" pitchFamily="34" charset="0"/>
              </a:rPr>
              <a:t>Projekta budžeta finansēšanas klasifikācijas kodi (EKK):</a:t>
            </a:r>
          </a:p>
        </p:txBody>
      </p:sp>
      <p:sp>
        <p:nvSpPr>
          <p:cNvPr id="7" name="Rectangle 6">
            <a:extLst>
              <a:ext uri="{FF2B5EF4-FFF2-40B4-BE49-F238E27FC236}">
                <a16:creationId xmlns:a16="http://schemas.microsoft.com/office/drawing/2014/main" id="{4881A652-B5F2-446D-A6AF-0CF60C355059}"/>
              </a:ext>
            </a:extLst>
          </p:cNvPr>
          <p:cNvSpPr/>
          <p:nvPr/>
        </p:nvSpPr>
        <p:spPr>
          <a:xfrm>
            <a:off x="1624614" y="2583146"/>
            <a:ext cx="6867071" cy="499370"/>
          </a:xfrm>
          <a:prstGeom prst="rect">
            <a:avLst/>
          </a:prstGeom>
          <a:solidFill>
            <a:sysClr val="window" lastClr="FFFFFF">
              <a:lumMod val="95000"/>
            </a:sysClr>
          </a:solidFill>
          <a:ln w="25400" cap="flat" cmpd="sng" algn="ctr">
            <a:noFill/>
            <a:prstDash val="solid"/>
          </a:ln>
          <a:effectLst/>
        </p:spPr>
        <p:txBody>
          <a:bodyPr anchor="ctr"/>
          <a:lstStyle/>
          <a:p>
            <a:pPr marL="285750" marR="0" lvl="0" indent="-285750" algn="just" defTabSz="938213"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lv-LV" sz="17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EKK 1000 - Atlīdzība</a:t>
            </a:r>
          </a:p>
        </p:txBody>
      </p:sp>
      <p:sp>
        <p:nvSpPr>
          <p:cNvPr id="8" name="Rectangle 7">
            <a:extLst>
              <a:ext uri="{FF2B5EF4-FFF2-40B4-BE49-F238E27FC236}">
                <a16:creationId xmlns:a16="http://schemas.microsoft.com/office/drawing/2014/main" id="{AA00EE11-85DD-4AED-87C2-E6D612D6E80D}"/>
              </a:ext>
            </a:extLst>
          </p:cNvPr>
          <p:cNvSpPr/>
          <p:nvPr/>
        </p:nvSpPr>
        <p:spPr>
          <a:xfrm>
            <a:off x="1624614" y="3171436"/>
            <a:ext cx="6853057" cy="592881"/>
          </a:xfrm>
          <a:prstGeom prst="rect">
            <a:avLst/>
          </a:prstGeom>
          <a:solidFill>
            <a:sysClr val="window" lastClr="FFFFFF">
              <a:lumMod val="95000"/>
            </a:sysClr>
          </a:solidFill>
          <a:ln w="25400" cap="flat" cmpd="sng" algn="ctr">
            <a:noFill/>
            <a:prstDash val="solid"/>
          </a:ln>
          <a:effectLst/>
        </p:spPr>
        <p:txBody>
          <a:bodyPr anchor="ctr"/>
          <a:lstStyle/>
          <a:p>
            <a:pPr marL="285750" marR="0" lvl="0" indent="-285750" algn="just" defTabSz="938213"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lv-LV" sz="17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EKK 2100 - Komandējumi</a:t>
            </a:r>
          </a:p>
        </p:txBody>
      </p:sp>
      <p:sp>
        <p:nvSpPr>
          <p:cNvPr id="9" name="Rectangle 8">
            <a:extLst>
              <a:ext uri="{FF2B5EF4-FFF2-40B4-BE49-F238E27FC236}">
                <a16:creationId xmlns:a16="http://schemas.microsoft.com/office/drawing/2014/main" id="{FD97A740-1012-4E71-B6A9-705665DF4352}"/>
              </a:ext>
            </a:extLst>
          </p:cNvPr>
          <p:cNvSpPr/>
          <p:nvPr/>
        </p:nvSpPr>
        <p:spPr>
          <a:xfrm>
            <a:off x="1634858" y="3869048"/>
            <a:ext cx="6832567" cy="570869"/>
          </a:xfrm>
          <a:prstGeom prst="rect">
            <a:avLst/>
          </a:prstGeom>
          <a:solidFill>
            <a:sysClr val="window" lastClr="FFFFFF">
              <a:lumMod val="95000"/>
            </a:sysClr>
          </a:solidFill>
          <a:ln w="25400" cap="flat" cmpd="sng" algn="ctr">
            <a:noFill/>
            <a:prstDash val="solid"/>
          </a:ln>
          <a:effectLst/>
        </p:spPr>
        <p:txBody>
          <a:bodyPr anchor="ctr"/>
          <a:lstStyle/>
          <a:p>
            <a:pPr algn="just">
              <a:defRPr/>
            </a:pPr>
            <a:endParaRPr lang="lv-LV" kern="0" dirty="0">
              <a:solidFill>
                <a:prstClr val="black"/>
              </a:solidFill>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defRPr/>
            </a:pPr>
            <a:r>
              <a:rPr lang="lv-LV" kern="0" dirty="0">
                <a:solidFill>
                  <a:prstClr val="black"/>
                </a:solidFill>
                <a:latin typeface="Verdana" panose="020B0604030504040204" pitchFamily="34" charset="0"/>
                <a:ea typeface="Verdana" panose="020B0604030504040204" pitchFamily="34" charset="0"/>
              </a:rPr>
              <a:t>EKK 5000 – Amortizācijas izmaksas</a:t>
            </a:r>
          </a:p>
          <a:p>
            <a:pPr marL="0" marR="0" lvl="0" indent="0" algn="just"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endParaRPr>
          </a:p>
        </p:txBody>
      </p:sp>
      <p:sp>
        <p:nvSpPr>
          <p:cNvPr id="10" name="Rectangle 9">
            <a:extLst>
              <a:ext uri="{FF2B5EF4-FFF2-40B4-BE49-F238E27FC236}">
                <a16:creationId xmlns:a16="http://schemas.microsoft.com/office/drawing/2014/main" id="{45CE5A20-5277-4FEB-BE7D-F43E4D8583A3}"/>
              </a:ext>
            </a:extLst>
          </p:cNvPr>
          <p:cNvSpPr/>
          <p:nvPr/>
        </p:nvSpPr>
        <p:spPr>
          <a:xfrm>
            <a:off x="1634858" y="4558488"/>
            <a:ext cx="6893703" cy="664346"/>
          </a:xfrm>
          <a:prstGeom prst="rect">
            <a:avLst/>
          </a:prstGeom>
          <a:solidFill>
            <a:sysClr val="window" lastClr="FFFFFF">
              <a:lumMod val="95000"/>
            </a:sysClr>
          </a:solidFill>
          <a:ln w="25400" cap="flat" cmpd="sng" algn="ctr">
            <a:noFill/>
            <a:prstDash val="solid"/>
          </a:ln>
          <a:effectLst/>
        </p:spPr>
        <p:txBody>
          <a:bodyPr anchor="ctr"/>
          <a:lstStyle/>
          <a:p>
            <a:pPr marL="285750" marR="0" lvl="0" indent="-285750" algn="just" defTabSz="938213" rtl="0" eaLnBrk="1" fontAlgn="base" latinLnBrk="0" hangingPunct="1">
              <a:lnSpc>
                <a:spcPct val="100000"/>
              </a:lnSpc>
              <a:spcBef>
                <a:spcPct val="0"/>
              </a:spcBef>
              <a:spcAft>
                <a:spcPct val="0"/>
              </a:spcAft>
              <a:buClrTx/>
              <a:buSzTx/>
              <a:buFont typeface="Arial" panose="020B0604020202020204" pitchFamily="34" charset="0"/>
              <a:buChar char="•"/>
              <a:tabLst/>
              <a:defRPr/>
            </a:pPr>
            <a:r>
              <a:rPr lang="lv-LV" kern="0" dirty="0">
                <a:solidFill>
                  <a:prstClr val="black"/>
                </a:solidFill>
                <a:latin typeface="Verdana" panose="020B0604030504040204" pitchFamily="34" charset="0"/>
                <a:ea typeface="Verdana" panose="020B0604030504040204" pitchFamily="34" charset="0"/>
              </a:rPr>
              <a:t>EKK 2300 - Inventāra, instrumentu un materiālu izmaksas</a:t>
            </a:r>
            <a:endParaRPr kumimoji="0" lang="lv-LV" sz="17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endParaRPr>
          </a:p>
        </p:txBody>
      </p:sp>
      <p:pic>
        <p:nvPicPr>
          <p:cNvPr id="11" name="Picture 4" descr="Image result for checklist icon">
            <a:extLst>
              <a:ext uri="{FF2B5EF4-FFF2-40B4-BE49-F238E27FC236}">
                <a16:creationId xmlns:a16="http://schemas.microsoft.com/office/drawing/2014/main" id="{7DE77E51-2FFC-4BE9-A5F4-8F3713EA92F7}"/>
              </a:ext>
            </a:extLst>
          </p:cNvPr>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51421" y="2017722"/>
            <a:ext cx="491041" cy="492168"/>
          </a:xfrm>
          <a:prstGeom prst="rect">
            <a:avLst/>
          </a:prstGeom>
          <a:solidFill>
            <a:srgbClr val="FF9900"/>
          </a:solidFill>
          <a:ln>
            <a:noFill/>
          </a:ln>
        </p:spPr>
      </p:pic>
      <p:sp>
        <p:nvSpPr>
          <p:cNvPr id="12" name="Rectangle 11">
            <a:extLst>
              <a:ext uri="{FF2B5EF4-FFF2-40B4-BE49-F238E27FC236}">
                <a16:creationId xmlns:a16="http://schemas.microsoft.com/office/drawing/2014/main" id="{8BE4CD51-147E-4746-B5BA-B8DB983A9FAC}"/>
              </a:ext>
            </a:extLst>
          </p:cNvPr>
          <p:cNvSpPr/>
          <p:nvPr/>
        </p:nvSpPr>
        <p:spPr>
          <a:xfrm>
            <a:off x="1634858" y="5302084"/>
            <a:ext cx="6893703" cy="664346"/>
          </a:xfrm>
          <a:prstGeom prst="rect">
            <a:avLst/>
          </a:prstGeom>
          <a:solidFill>
            <a:sysClr val="window" lastClr="FFFFFF">
              <a:lumMod val="95000"/>
            </a:sysClr>
          </a:solidFill>
          <a:ln w="25400" cap="flat" cmpd="sng" algn="ctr">
            <a:noFill/>
            <a:prstDash val="solid"/>
          </a:ln>
          <a:effectLst/>
        </p:spPr>
        <p:txBody>
          <a:bodyPr anchor="ctr"/>
          <a:lstStyle/>
          <a:p>
            <a:pPr marL="285750" indent="-285750" algn="just">
              <a:buFont typeface="Arial" panose="020B0604020202020204" pitchFamily="34" charset="0"/>
              <a:buChar char="•"/>
              <a:defRPr/>
            </a:pPr>
            <a:endParaRPr kumimoji="0" lang="lv-LV" sz="17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endParaRPr>
          </a:p>
          <a:p>
            <a:pPr marL="285750" indent="-285750" algn="just">
              <a:buFont typeface="Arial" panose="020B0604020202020204" pitchFamily="34" charset="0"/>
              <a:buChar char="•"/>
              <a:defRPr/>
            </a:pPr>
            <a:r>
              <a:rPr kumimoji="0" lang="lv-LV" sz="17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EKK 2200 – </a:t>
            </a:r>
            <a:r>
              <a:rPr lang="lv-LV" kern="0" dirty="0">
                <a:solidFill>
                  <a:prstClr val="black"/>
                </a:solidFill>
                <a:latin typeface="Verdana" panose="020B0604030504040204" pitchFamily="34" charset="0"/>
                <a:ea typeface="Verdana" panose="020B0604030504040204" pitchFamily="34" charset="0"/>
              </a:rPr>
              <a:t>Pakalpojumi</a:t>
            </a:r>
          </a:p>
          <a:p>
            <a:pPr lvl="0" algn="just">
              <a:defRPr/>
            </a:pPr>
            <a:endParaRPr kumimoji="0" lang="lv-LV" sz="17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309675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BFA5255-3DF9-4973-8206-97D1EDD0A2CC}"/>
              </a:ext>
            </a:extLst>
          </p:cNvPr>
          <p:cNvSpPr>
            <a:spLocks noGrp="1"/>
          </p:cNvSpPr>
          <p:nvPr>
            <p:ph type="title"/>
          </p:nvPr>
        </p:nvSpPr>
        <p:spPr>
          <a:xfrm>
            <a:off x="2130641" y="304800"/>
            <a:ext cx="6556159" cy="1066800"/>
          </a:xfrm>
        </p:spPr>
        <p:txBody>
          <a:bodyPr>
            <a:noAutofit/>
          </a:bodyPr>
          <a:lstStyle/>
          <a:p>
            <a:r>
              <a:rPr lang="lv-LV" sz="2400" b="1" dirty="0">
                <a:solidFill>
                  <a:srgbClr val="7030A0"/>
                </a:solidFill>
                <a:latin typeface="Verdana" panose="020B0604030504040204" pitchFamily="34" charset="0"/>
                <a:ea typeface="Verdana" panose="020B0604030504040204" pitchFamily="34" charset="0"/>
              </a:rPr>
              <a:t>Finansējums</a:t>
            </a:r>
            <a:br>
              <a:rPr lang="lv-LV" sz="2400" b="1" dirty="0">
                <a:solidFill>
                  <a:srgbClr val="7030A0"/>
                </a:solidFill>
                <a:highlight>
                  <a:srgbClr val="FFFF00"/>
                </a:highlight>
                <a:latin typeface="Verdana" panose="020B0604030504040204" pitchFamily="34" charset="0"/>
                <a:ea typeface="Verdana" panose="020B0604030504040204" pitchFamily="34" charset="0"/>
              </a:rPr>
            </a:br>
            <a:r>
              <a:rPr lang="lv-LV" sz="1800" b="1" dirty="0">
                <a:effectLst/>
                <a:latin typeface="Times New Roman" panose="02020603050405020304" pitchFamily="18" charset="0"/>
                <a:ea typeface="Times New Roman" panose="02020603050405020304" pitchFamily="18" charset="0"/>
              </a:rPr>
              <a:t>Līguma par valsts pētījumu programmas</a:t>
            </a:r>
            <a:br>
              <a:rPr lang="lv-LV" sz="1800" b="1" dirty="0">
                <a:effectLst/>
                <a:latin typeface="Times New Roman" panose="02020603050405020304" pitchFamily="18" charset="0"/>
                <a:ea typeface="Times New Roman" panose="02020603050405020304" pitchFamily="18" charset="0"/>
              </a:rPr>
            </a:br>
            <a:r>
              <a:rPr lang="lv-LV" sz="1800" b="1" dirty="0">
                <a:effectLst/>
                <a:latin typeface="Times New Roman" panose="02020603050405020304" pitchFamily="18" charset="0"/>
                <a:ea typeface="Times New Roman" panose="02020603050405020304" pitchFamily="18" charset="0"/>
              </a:rPr>
              <a:t>“Izglītība” projekta īstenošanu 2.9.punkts</a:t>
            </a:r>
            <a:br>
              <a:rPr lang="lv-LV" sz="1800" dirty="0">
                <a:effectLst/>
                <a:latin typeface="Times New Roman" panose="02020603050405020304" pitchFamily="18" charset="0"/>
                <a:ea typeface="Times New Roman" panose="02020603050405020304" pitchFamily="18" charset="0"/>
              </a:rPr>
            </a:br>
            <a:br>
              <a:rPr lang="lv-LV" sz="2400" b="1" dirty="0">
                <a:solidFill>
                  <a:srgbClr val="7030A0"/>
                </a:solidFill>
                <a:highlight>
                  <a:srgbClr val="FFFF00"/>
                </a:highlight>
                <a:latin typeface="Verdana" panose="020B0604030504040204" pitchFamily="34" charset="0"/>
                <a:ea typeface="Verdana" panose="020B0604030504040204" pitchFamily="34" charset="0"/>
              </a:rPr>
            </a:br>
            <a:br>
              <a:rPr lang="lv-LV" sz="2200" b="1" dirty="0">
                <a:solidFill>
                  <a:srgbClr val="7030A0"/>
                </a:solidFill>
                <a:latin typeface="Verdana" panose="020B0604030504040204" pitchFamily="34" charset="0"/>
                <a:ea typeface="Verdana" panose="020B0604030504040204" pitchFamily="34" charset="0"/>
              </a:rPr>
            </a:br>
            <a:br>
              <a:rPr lang="lv-LV" sz="2200" dirty="0">
                <a:solidFill>
                  <a:srgbClr val="7030A0"/>
                </a:solidFill>
              </a:rPr>
            </a:br>
            <a:endParaRPr lang="lv-LV" sz="2200" dirty="0">
              <a:solidFill>
                <a:srgbClr val="7030A0"/>
              </a:solidFill>
            </a:endParaRPr>
          </a:p>
        </p:txBody>
      </p:sp>
      <p:pic>
        <p:nvPicPr>
          <p:cNvPr id="6" name="Picture 5">
            <a:extLst>
              <a:ext uri="{FF2B5EF4-FFF2-40B4-BE49-F238E27FC236}">
                <a16:creationId xmlns:a16="http://schemas.microsoft.com/office/drawing/2014/main" id="{C2D6E90D-118A-483F-AA23-0AA1EB9657B9}"/>
              </a:ext>
            </a:extLst>
          </p:cNvPr>
          <p:cNvPicPr>
            <a:picLocks noChangeAspect="1"/>
          </p:cNvPicPr>
          <p:nvPr/>
        </p:nvPicPr>
        <p:blipFill>
          <a:blip r:embed="rId3"/>
          <a:stretch>
            <a:fillRect/>
          </a:stretch>
        </p:blipFill>
        <p:spPr>
          <a:xfrm>
            <a:off x="6569476" y="-9252"/>
            <a:ext cx="2403073" cy="1069429"/>
          </a:xfrm>
          <a:prstGeom prst="rect">
            <a:avLst/>
          </a:prstGeom>
        </p:spPr>
      </p:pic>
      <p:sp>
        <p:nvSpPr>
          <p:cNvPr id="7" name="Rectangle 6">
            <a:extLst>
              <a:ext uri="{FF2B5EF4-FFF2-40B4-BE49-F238E27FC236}">
                <a16:creationId xmlns:a16="http://schemas.microsoft.com/office/drawing/2014/main" id="{468255E5-ECF4-4C97-9E97-D1B015D32345}"/>
              </a:ext>
            </a:extLst>
          </p:cNvPr>
          <p:cNvSpPr/>
          <p:nvPr/>
        </p:nvSpPr>
        <p:spPr>
          <a:xfrm>
            <a:off x="1589103" y="2183907"/>
            <a:ext cx="6884826" cy="608861"/>
          </a:xfrm>
          <a:prstGeom prst="rect">
            <a:avLst/>
          </a:prstGeom>
          <a:solidFill>
            <a:sysClr val="window" lastClr="FFFFFF">
              <a:lumMod val="95000"/>
            </a:sysClr>
          </a:solidFill>
          <a:ln w="25400" cap="flat" cmpd="sng" algn="ctr">
            <a:noFill/>
            <a:prstDash val="solid"/>
          </a:ln>
          <a:effectLst/>
        </p:spPr>
        <p:txBody>
          <a:bodyPr anchor="ctr"/>
          <a:lstStyle/>
          <a:p>
            <a:pPr lvl="0" algn="just">
              <a:defRPr/>
            </a:pPr>
            <a:r>
              <a:rPr kumimoji="0" lang="lv-LV" sz="1800" b="0" i="0" u="none" strike="noStrike" kern="0" cap="none" spc="0" normalizeH="0" baseline="0" noProof="0" dirty="0" err="1">
                <a:ln>
                  <a:noFill/>
                </a:ln>
                <a:effectLst/>
                <a:uLnTx/>
                <a:uFillTx/>
                <a:latin typeface="Verdana" panose="020B0604030504040204" pitchFamily="34" charset="0"/>
                <a:ea typeface="Verdana" panose="020B0604030504040204" pitchFamily="34" charset="0"/>
              </a:rPr>
              <a:t>Nepi</a:t>
            </a:r>
            <a:r>
              <a:rPr lang="lv-LV" sz="1800" kern="0" dirty="0" err="1">
                <a:latin typeface="Verdana" panose="020B0604030504040204" pitchFamily="34" charset="0"/>
                <a:ea typeface="Verdana" panose="020B0604030504040204" pitchFamily="34" charset="0"/>
              </a:rPr>
              <a:t>eciešamības</a:t>
            </a:r>
            <a:r>
              <a:rPr lang="lv-LV" sz="1800" kern="0" dirty="0">
                <a:latin typeface="Verdana" panose="020B0604030504040204" pitchFamily="34" charset="0"/>
                <a:ea typeface="Verdana" panose="020B0604030504040204" pitchFamily="34" charset="0"/>
              </a:rPr>
              <a:t> gadījumā pieļaujamas</a:t>
            </a:r>
            <a:r>
              <a:rPr kumimoji="0" lang="lv-LV" sz="1800" b="0" i="0" u="none" strike="noStrike" kern="0" cap="none" spc="0" normalizeH="0" baseline="0" noProof="0" dirty="0">
                <a:ln>
                  <a:noFill/>
                </a:ln>
                <a:effectLst/>
                <a:uLnTx/>
                <a:uFillTx/>
                <a:latin typeface="Verdana" panose="020B0604030504040204" pitchFamily="34" charset="0"/>
                <a:ea typeface="Verdana" panose="020B0604030504040204" pitchFamily="34" charset="0"/>
              </a:rPr>
              <a:t> </a:t>
            </a:r>
            <a:r>
              <a:rPr kumimoji="0" lang="lv-LV" sz="1800" b="0" i="0" u="none" strike="noStrike" kern="0" cap="none" spc="0" normalizeH="0" baseline="0" noProof="0" dirty="0" err="1">
                <a:ln>
                  <a:noFill/>
                </a:ln>
                <a:effectLst/>
                <a:uLnTx/>
                <a:uFillTx/>
                <a:latin typeface="Verdana" panose="020B0604030504040204" pitchFamily="34" charset="0"/>
                <a:ea typeface="Verdana" panose="020B0604030504040204" pitchFamily="34" charset="0"/>
              </a:rPr>
              <a:t>izmai</a:t>
            </a:r>
            <a:r>
              <a:rPr lang="lv-LV" sz="1800" kern="0" dirty="0">
                <a:latin typeface="Verdana" panose="020B0604030504040204" pitchFamily="34" charset="0"/>
                <a:ea typeface="Verdana" panose="020B0604030504040204" pitchFamily="34" charset="0"/>
              </a:rPr>
              <a:t>ņ</a:t>
            </a:r>
            <a:r>
              <a:rPr kumimoji="0" lang="lv-LV" sz="1800" b="0" i="0" u="none" strike="noStrike" kern="0" cap="none" spc="0" normalizeH="0" baseline="0" noProof="0" dirty="0" err="1">
                <a:ln>
                  <a:noFill/>
                </a:ln>
                <a:effectLst/>
                <a:uLnTx/>
                <a:uFillTx/>
                <a:latin typeface="Verdana" panose="020B0604030504040204" pitchFamily="34" charset="0"/>
                <a:ea typeface="Verdana" panose="020B0604030504040204" pitchFamily="34" charset="0"/>
              </a:rPr>
              <a:t>as</a:t>
            </a:r>
            <a:r>
              <a:rPr kumimoji="0" lang="lv-LV" sz="1800" b="0" i="0" u="none" strike="noStrike" kern="0" cap="none" spc="0" normalizeH="0" baseline="0" noProof="0" dirty="0">
                <a:ln>
                  <a:noFill/>
                </a:ln>
                <a:effectLst/>
                <a:uLnTx/>
                <a:uFillTx/>
                <a:latin typeface="Verdana" panose="020B0604030504040204" pitchFamily="34" charset="0"/>
                <a:ea typeface="Verdana" panose="020B0604030504040204" pitchFamily="34" charset="0"/>
              </a:rPr>
              <a:t> atsevišķā EKK līdz 30% (ieskaitot)</a:t>
            </a:r>
          </a:p>
        </p:txBody>
      </p:sp>
      <p:sp>
        <p:nvSpPr>
          <p:cNvPr id="8" name="Rectangle 7">
            <a:extLst>
              <a:ext uri="{FF2B5EF4-FFF2-40B4-BE49-F238E27FC236}">
                <a16:creationId xmlns:a16="http://schemas.microsoft.com/office/drawing/2014/main" id="{E3C585DD-9DDF-49F6-98C2-77EF83674B36}"/>
              </a:ext>
            </a:extLst>
          </p:cNvPr>
          <p:cNvSpPr/>
          <p:nvPr/>
        </p:nvSpPr>
        <p:spPr>
          <a:xfrm>
            <a:off x="1589103" y="4193336"/>
            <a:ext cx="6858193" cy="490492"/>
          </a:xfrm>
          <a:prstGeom prst="rect">
            <a:avLst/>
          </a:prstGeom>
          <a:solidFill>
            <a:sysClr val="window" lastClr="FFFFFF">
              <a:lumMod val="95000"/>
            </a:sysClr>
          </a:solidFill>
          <a:ln w="25400" cap="flat" cmpd="sng" algn="ctr">
            <a:noFill/>
            <a:prstDash val="solid"/>
          </a:ln>
          <a:effectLst/>
        </p:spPr>
        <p:txBody>
          <a:bodyPr anchor="ctr"/>
          <a:lstStyle/>
          <a:p>
            <a:pPr marL="0" marR="0" lvl="0" indent="0" algn="just" defTabSz="938213" rtl="0" eaLnBrk="1" fontAlgn="base" latinLnBrk="0" hangingPunct="1">
              <a:lnSpc>
                <a:spcPct val="100000"/>
              </a:lnSpc>
              <a:spcBef>
                <a:spcPct val="0"/>
              </a:spcBef>
              <a:spcAft>
                <a:spcPct val="0"/>
              </a:spcAft>
              <a:buClrTx/>
              <a:buSzTx/>
              <a:buFontTx/>
              <a:buNone/>
              <a:tabLst/>
              <a:defRPr/>
            </a:pPr>
            <a:r>
              <a:rPr kumimoji="0" lang="lv-LV" sz="1800" b="0" i="0" u="none" strike="noStrike" kern="0" cap="none" spc="0" normalizeH="0" baseline="0" noProof="0" dirty="0">
                <a:ln>
                  <a:noFill/>
                </a:ln>
                <a:effectLst/>
                <a:uLnTx/>
                <a:uFillTx/>
                <a:latin typeface="Verdana" panose="020B0604030504040204" pitchFamily="34" charset="0"/>
                <a:ea typeface="Verdana" panose="020B0604030504040204" pitchFamily="34" charset="0"/>
              </a:rPr>
              <a:t>Finansējuma sadalījuma izmaiņas norāda </a:t>
            </a:r>
            <a:r>
              <a:rPr kumimoji="0" lang="lv-LV" sz="1800" b="0" i="0" u="none" strike="noStrike" kern="0" cap="none" spc="0" normalizeH="0" baseline="0" noProof="0" dirty="0" err="1">
                <a:ln>
                  <a:noFill/>
                </a:ln>
                <a:effectLst/>
                <a:uLnTx/>
                <a:uFillTx/>
                <a:latin typeface="Verdana" panose="020B0604030504040204" pitchFamily="34" charset="0"/>
                <a:ea typeface="Verdana" panose="020B0604030504040204" pitchFamily="34" charset="0"/>
              </a:rPr>
              <a:t>Finan</a:t>
            </a:r>
            <a:r>
              <a:rPr lang="lv-LV" sz="1800" kern="0" dirty="0">
                <a:latin typeface="Verdana" panose="020B0604030504040204" pitchFamily="34" charset="0"/>
                <a:ea typeface="Verdana" panose="020B0604030504040204" pitchFamily="34" charset="0"/>
              </a:rPr>
              <a:t>š</a:t>
            </a:r>
            <a:r>
              <a:rPr kumimoji="0" lang="lv-LV" sz="1800" b="0" i="0" u="none" strike="noStrike" kern="0" cap="none" spc="0" normalizeH="0" baseline="0" noProof="0" dirty="0">
                <a:ln>
                  <a:noFill/>
                </a:ln>
                <a:effectLst/>
                <a:uLnTx/>
                <a:uFillTx/>
                <a:latin typeface="Verdana" panose="020B0604030504040204" pitchFamily="34" charset="0"/>
                <a:ea typeface="Verdana" panose="020B0604030504040204" pitchFamily="34" charset="0"/>
              </a:rPr>
              <a:t>u pārskatā</a:t>
            </a:r>
          </a:p>
        </p:txBody>
      </p:sp>
      <p:sp>
        <p:nvSpPr>
          <p:cNvPr id="9" name="Rectangle 8">
            <a:extLst>
              <a:ext uri="{FF2B5EF4-FFF2-40B4-BE49-F238E27FC236}">
                <a16:creationId xmlns:a16="http://schemas.microsoft.com/office/drawing/2014/main" id="{0E9DD2F4-E954-4E4A-8668-12DA3ACA5D5C}"/>
              </a:ext>
            </a:extLst>
          </p:cNvPr>
          <p:cNvSpPr/>
          <p:nvPr/>
        </p:nvSpPr>
        <p:spPr>
          <a:xfrm>
            <a:off x="1567610" y="3526234"/>
            <a:ext cx="6869088" cy="592881"/>
          </a:xfrm>
          <a:prstGeom prst="rect">
            <a:avLst/>
          </a:prstGeom>
          <a:solidFill>
            <a:sysClr val="window" lastClr="FFFFFF">
              <a:lumMod val="95000"/>
            </a:sysClr>
          </a:solidFill>
          <a:ln w="25400" cap="flat" cmpd="sng" algn="ctr">
            <a:noFill/>
            <a:prstDash val="solid"/>
          </a:ln>
          <a:effectLst/>
        </p:spPr>
        <p:txBody>
          <a:bodyPr anchor="ctr"/>
          <a:lstStyle/>
          <a:p>
            <a:pPr lvl="0" algn="just">
              <a:defRPr/>
            </a:pPr>
            <a:r>
              <a:rPr lang="lv-LV" sz="1800" kern="0" dirty="0">
                <a:latin typeface="Verdana" panose="020B0604030504040204" pitchFamily="34" charset="0"/>
                <a:ea typeface="Verdana" panose="020B0604030504040204" pitchFamily="34" charset="0"/>
              </a:rPr>
              <a:t>Jāiesniedz pamatojums Padomei (Līguma 8.pielikums)</a:t>
            </a:r>
          </a:p>
        </p:txBody>
      </p:sp>
      <p:sp>
        <p:nvSpPr>
          <p:cNvPr id="10" name="Rectangle 9">
            <a:extLst>
              <a:ext uri="{FF2B5EF4-FFF2-40B4-BE49-F238E27FC236}">
                <a16:creationId xmlns:a16="http://schemas.microsoft.com/office/drawing/2014/main" id="{C74C6327-331B-4164-95C2-649D96B40BA0}"/>
              </a:ext>
            </a:extLst>
          </p:cNvPr>
          <p:cNvSpPr/>
          <p:nvPr/>
        </p:nvSpPr>
        <p:spPr>
          <a:xfrm>
            <a:off x="1583655" y="2859133"/>
            <a:ext cx="6869088" cy="592881"/>
          </a:xfrm>
          <a:prstGeom prst="rect">
            <a:avLst/>
          </a:prstGeom>
          <a:solidFill>
            <a:sysClr val="window" lastClr="FFFFFF">
              <a:lumMod val="95000"/>
            </a:sysClr>
          </a:solidFill>
          <a:ln w="25400" cap="flat" cmpd="sng" algn="ctr">
            <a:noFill/>
            <a:prstDash val="solid"/>
          </a:ln>
          <a:effectLst/>
        </p:spPr>
        <p:txBody>
          <a:bodyPr anchor="ctr"/>
          <a:lstStyle/>
          <a:p>
            <a:pPr lvl="0" algn="just">
              <a:defRPr/>
            </a:pPr>
            <a:r>
              <a:rPr lang="lv-LV" sz="1800" b="1" kern="0" dirty="0">
                <a:solidFill>
                  <a:srgbClr val="FF0000"/>
                </a:solidFill>
                <a:latin typeface="Verdana" panose="020B0604030504040204" pitchFamily="34" charset="0"/>
                <a:ea typeface="Verdana" panose="020B0604030504040204" pitchFamily="34" charset="0"/>
              </a:rPr>
              <a:t>Padome jāinformē 1 mēnesi pirms Finanšu pārskata iesniegšanas</a:t>
            </a:r>
          </a:p>
        </p:txBody>
      </p:sp>
      <p:sp>
        <p:nvSpPr>
          <p:cNvPr id="2" name="Rectangle 1">
            <a:extLst>
              <a:ext uri="{FF2B5EF4-FFF2-40B4-BE49-F238E27FC236}">
                <a16:creationId xmlns:a16="http://schemas.microsoft.com/office/drawing/2014/main" id="{49932F53-FB0B-D6B7-5A65-1BA12DE48793}"/>
              </a:ext>
            </a:extLst>
          </p:cNvPr>
          <p:cNvSpPr/>
          <p:nvPr/>
        </p:nvSpPr>
        <p:spPr>
          <a:xfrm>
            <a:off x="1578506" y="4761063"/>
            <a:ext cx="6858193" cy="490492"/>
          </a:xfrm>
          <a:prstGeom prst="rect">
            <a:avLst/>
          </a:prstGeom>
          <a:solidFill>
            <a:sysClr val="window" lastClr="FFFFFF">
              <a:lumMod val="95000"/>
            </a:sysClr>
          </a:solidFill>
          <a:ln w="25400" cap="flat" cmpd="sng" algn="ctr">
            <a:noFill/>
            <a:prstDash val="solid"/>
          </a:ln>
          <a:effectLst/>
        </p:spPr>
        <p:txBody>
          <a:bodyPr anchor="ctr"/>
          <a:lstStyle/>
          <a:p>
            <a:pPr marL="0" marR="0" lvl="0" indent="0" algn="just" defTabSz="938213" rtl="0" eaLnBrk="1" fontAlgn="base" latinLnBrk="0" hangingPunct="1">
              <a:lnSpc>
                <a:spcPct val="100000"/>
              </a:lnSpc>
              <a:spcBef>
                <a:spcPct val="0"/>
              </a:spcBef>
              <a:spcAft>
                <a:spcPct val="0"/>
              </a:spcAft>
              <a:buClrTx/>
              <a:buSzTx/>
              <a:buFontTx/>
              <a:buNone/>
              <a:tabLst/>
              <a:defRPr/>
            </a:pPr>
            <a:r>
              <a:rPr kumimoji="0" lang="lv-LV" b="1" i="0" u="none" strike="noStrike" kern="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rPr>
              <a:t>Izmaiņas virs 30% nav atbalstāmas</a:t>
            </a:r>
          </a:p>
        </p:txBody>
      </p:sp>
    </p:spTree>
    <p:extLst>
      <p:ext uri="{BB962C8B-B14F-4D97-AF65-F5344CB8AC3E}">
        <p14:creationId xmlns:p14="http://schemas.microsoft.com/office/powerpoint/2010/main" val="1668281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8F2FF-A862-2007-DEDC-D691278E4FC5}"/>
              </a:ext>
            </a:extLst>
          </p:cNvPr>
          <p:cNvSpPr>
            <a:spLocks noGrp="1"/>
          </p:cNvSpPr>
          <p:nvPr>
            <p:ph type="title"/>
          </p:nvPr>
        </p:nvSpPr>
        <p:spPr>
          <a:xfrm flipV="1">
            <a:off x="597878" y="1862115"/>
            <a:ext cx="7590902" cy="3999421"/>
          </a:xfrm>
        </p:spPr>
        <p:txBody>
          <a:bodyPr>
            <a:normAutofit/>
          </a:bodyPr>
          <a:lstStyle/>
          <a:p>
            <a:r>
              <a:rPr lang="lv-LV" sz="800" dirty="0">
                <a:solidFill>
                  <a:schemeClr val="bg1"/>
                </a:solidFill>
              </a:rPr>
              <a:t>m</a:t>
            </a:r>
          </a:p>
        </p:txBody>
      </p:sp>
      <p:pic>
        <p:nvPicPr>
          <p:cNvPr id="7" name="Picture 6">
            <a:extLst>
              <a:ext uri="{FF2B5EF4-FFF2-40B4-BE49-F238E27FC236}">
                <a16:creationId xmlns:a16="http://schemas.microsoft.com/office/drawing/2014/main" id="{C5960D5E-B881-9711-21B1-AC7BA22F2608}"/>
              </a:ext>
            </a:extLst>
          </p:cNvPr>
          <p:cNvPicPr>
            <a:picLocks noChangeAspect="1"/>
          </p:cNvPicPr>
          <p:nvPr/>
        </p:nvPicPr>
        <p:blipFill>
          <a:blip r:embed="rId3"/>
          <a:stretch>
            <a:fillRect/>
          </a:stretch>
        </p:blipFill>
        <p:spPr>
          <a:xfrm>
            <a:off x="6284768" y="228600"/>
            <a:ext cx="2402032" cy="1072989"/>
          </a:xfrm>
          <a:prstGeom prst="rect">
            <a:avLst/>
          </a:prstGeom>
        </p:spPr>
      </p:pic>
      <p:sp>
        <p:nvSpPr>
          <p:cNvPr id="4" name="Text Placeholder 3">
            <a:extLst>
              <a:ext uri="{FF2B5EF4-FFF2-40B4-BE49-F238E27FC236}">
                <a16:creationId xmlns:a16="http://schemas.microsoft.com/office/drawing/2014/main" id="{1592D3F9-3762-951F-E062-3CC00DC8C459}"/>
              </a:ext>
            </a:extLst>
          </p:cNvPr>
          <p:cNvSpPr>
            <a:spLocks noGrp="1"/>
          </p:cNvSpPr>
          <p:nvPr>
            <p:ph type="body" sz="quarter" idx="10"/>
          </p:nvPr>
        </p:nvSpPr>
        <p:spPr/>
        <p:txBody>
          <a:bodyPr/>
          <a:lstStyle/>
          <a:p>
            <a:endParaRPr lang="lv-LV" dirty="0"/>
          </a:p>
        </p:txBody>
      </p:sp>
      <p:sp>
        <p:nvSpPr>
          <p:cNvPr id="5" name="Text Placeholder 4">
            <a:extLst>
              <a:ext uri="{FF2B5EF4-FFF2-40B4-BE49-F238E27FC236}">
                <a16:creationId xmlns:a16="http://schemas.microsoft.com/office/drawing/2014/main" id="{F2DAC0FA-7C93-F295-673A-6DB26F8C632F}"/>
              </a:ext>
            </a:extLst>
          </p:cNvPr>
          <p:cNvSpPr>
            <a:spLocks noGrp="1"/>
          </p:cNvSpPr>
          <p:nvPr>
            <p:ph type="body" sz="quarter" idx="12"/>
          </p:nvPr>
        </p:nvSpPr>
        <p:spPr/>
        <p:txBody>
          <a:bodyPr/>
          <a:lstStyle/>
          <a:p>
            <a:endParaRPr lang="lv-LV" dirty="0"/>
          </a:p>
        </p:txBody>
      </p:sp>
      <p:sp>
        <p:nvSpPr>
          <p:cNvPr id="11" name="Rectangle 2">
            <a:extLst>
              <a:ext uri="{FF2B5EF4-FFF2-40B4-BE49-F238E27FC236}">
                <a16:creationId xmlns:a16="http://schemas.microsoft.com/office/drawing/2014/main" id="{793C5E36-CAD5-353F-56D7-7B9881923733}"/>
              </a:ext>
            </a:extLst>
          </p:cNvPr>
          <p:cNvSpPr>
            <a:spLocks noGrp="1" noChangeArrowheads="1"/>
          </p:cNvSpPr>
          <p:nvPr>
            <p:ph type="body" idx="1"/>
          </p:nvPr>
        </p:nvSpPr>
        <p:spPr bwMode="auto">
          <a:xfrm>
            <a:off x="2590800" y="1308119"/>
            <a:ext cx="227948"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lv-LV" altLang="lv-LV" sz="1800" b="0" i="0" u="none" strike="noStrike" cap="none" normalizeH="0" baseline="0" dirty="0">
              <a:ln>
                <a:noFill/>
              </a:ln>
              <a:solidFill>
                <a:schemeClr val="tx1"/>
              </a:solidFill>
              <a:effectLst/>
              <a:latin typeface="Arial" panose="020B0604020202020204" pitchFamily="34" charset="0"/>
            </a:endParaRPr>
          </a:p>
        </p:txBody>
      </p:sp>
      <p:graphicFrame>
        <p:nvGraphicFramePr>
          <p:cNvPr id="3" name="Table 2">
            <a:extLst>
              <a:ext uri="{FF2B5EF4-FFF2-40B4-BE49-F238E27FC236}">
                <a16:creationId xmlns:a16="http://schemas.microsoft.com/office/drawing/2014/main" id="{1857B138-9AF4-DC17-6B86-CBAA80E3BFE8}"/>
              </a:ext>
            </a:extLst>
          </p:cNvPr>
          <p:cNvGraphicFramePr>
            <a:graphicFrameLocks noGrp="1"/>
          </p:cNvGraphicFramePr>
          <p:nvPr>
            <p:extLst>
              <p:ext uri="{D42A27DB-BD31-4B8C-83A1-F6EECF244321}">
                <p14:modId xmlns:p14="http://schemas.microsoft.com/office/powerpoint/2010/main" val="3026247415"/>
              </p:ext>
            </p:extLst>
          </p:nvPr>
        </p:nvGraphicFramePr>
        <p:xfrm>
          <a:off x="1148862" y="1308118"/>
          <a:ext cx="7039918" cy="5016481"/>
        </p:xfrm>
        <a:graphic>
          <a:graphicData uri="http://schemas.openxmlformats.org/drawingml/2006/table">
            <a:tbl>
              <a:tblPr/>
              <a:tblGrid>
                <a:gridCol w="690913">
                  <a:extLst>
                    <a:ext uri="{9D8B030D-6E8A-4147-A177-3AD203B41FA5}">
                      <a16:colId xmlns:a16="http://schemas.microsoft.com/office/drawing/2014/main" val="3867681982"/>
                    </a:ext>
                  </a:extLst>
                </a:gridCol>
                <a:gridCol w="868578">
                  <a:extLst>
                    <a:ext uri="{9D8B030D-6E8A-4147-A177-3AD203B41FA5}">
                      <a16:colId xmlns:a16="http://schemas.microsoft.com/office/drawing/2014/main" val="3642108309"/>
                    </a:ext>
                  </a:extLst>
                </a:gridCol>
                <a:gridCol w="483639">
                  <a:extLst>
                    <a:ext uri="{9D8B030D-6E8A-4147-A177-3AD203B41FA5}">
                      <a16:colId xmlns:a16="http://schemas.microsoft.com/office/drawing/2014/main" val="2771163196"/>
                    </a:ext>
                  </a:extLst>
                </a:gridCol>
                <a:gridCol w="335588">
                  <a:extLst>
                    <a:ext uri="{9D8B030D-6E8A-4147-A177-3AD203B41FA5}">
                      <a16:colId xmlns:a16="http://schemas.microsoft.com/office/drawing/2014/main" val="1658004928"/>
                    </a:ext>
                  </a:extLst>
                </a:gridCol>
                <a:gridCol w="814291">
                  <a:extLst>
                    <a:ext uri="{9D8B030D-6E8A-4147-A177-3AD203B41FA5}">
                      <a16:colId xmlns:a16="http://schemas.microsoft.com/office/drawing/2014/main" val="3244038590"/>
                    </a:ext>
                  </a:extLst>
                </a:gridCol>
                <a:gridCol w="481171">
                  <a:extLst>
                    <a:ext uri="{9D8B030D-6E8A-4147-A177-3AD203B41FA5}">
                      <a16:colId xmlns:a16="http://schemas.microsoft.com/office/drawing/2014/main" val="1076740466"/>
                    </a:ext>
                  </a:extLst>
                </a:gridCol>
                <a:gridCol w="747668">
                  <a:extLst>
                    <a:ext uri="{9D8B030D-6E8A-4147-A177-3AD203B41FA5}">
                      <a16:colId xmlns:a16="http://schemas.microsoft.com/office/drawing/2014/main" val="951316795"/>
                    </a:ext>
                  </a:extLst>
                </a:gridCol>
                <a:gridCol w="957408">
                  <a:extLst>
                    <a:ext uri="{9D8B030D-6E8A-4147-A177-3AD203B41FA5}">
                      <a16:colId xmlns:a16="http://schemas.microsoft.com/office/drawing/2014/main" val="1490917685"/>
                    </a:ext>
                  </a:extLst>
                </a:gridCol>
                <a:gridCol w="762474">
                  <a:extLst>
                    <a:ext uri="{9D8B030D-6E8A-4147-A177-3AD203B41FA5}">
                      <a16:colId xmlns:a16="http://schemas.microsoft.com/office/drawing/2014/main" val="962088775"/>
                    </a:ext>
                  </a:extLst>
                </a:gridCol>
                <a:gridCol w="898188">
                  <a:extLst>
                    <a:ext uri="{9D8B030D-6E8A-4147-A177-3AD203B41FA5}">
                      <a16:colId xmlns:a16="http://schemas.microsoft.com/office/drawing/2014/main" val="3107440595"/>
                    </a:ext>
                  </a:extLst>
                </a:gridCol>
              </a:tblGrid>
              <a:tr h="557134">
                <a:tc>
                  <a:txBody>
                    <a:bodyPr/>
                    <a:lstStyle/>
                    <a:p>
                      <a:pPr algn="l" fontAlgn="b"/>
                      <a:endParaRPr lang="lv-LV" sz="500" b="0" i="0" u="none" strike="noStrike">
                        <a:solidFill>
                          <a:srgbClr val="000000"/>
                        </a:solidFill>
                        <a:effectLst/>
                        <a:latin typeface="Times New Roman" panose="02020603050405020304" pitchFamily="18" charset="0"/>
                      </a:endParaRPr>
                    </a:p>
                  </a:txBody>
                  <a:tcPr marL="4087" marR="4087" marT="4087" marB="0" anchor="b">
                    <a:lnL>
                      <a:noFill/>
                    </a:lnL>
                    <a:lnR>
                      <a:noFill/>
                    </a:lnR>
                    <a:lnT>
                      <a:noFill/>
                    </a:lnT>
                    <a:lnB>
                      <a:noFill/>
                    </a:lnB>
                    <a:noFill/>
                  </a:tcPr>
                </a:tc>
                <a:tc>
                  <a:txBody>
                    <a:bodyPr/>
                    <a:lstStyle/>
                    <a:p>
                      <a:pPr algn="l" fontAlgn="b"/>
                      <a:endParaRPr lang="lv-LV" sz="500" b="0" i="0" u="none" strike="noStrike">
                        <a:solidFill>
                          <a:srgbClr val="000000"/>
                        </a:solidFill>
                        <a:effectLst/>
                        <a:latin typeface="Times New Roman" panose="02020603050405020304" pitchFamily="18" charset="0"/>
                      </a:endParaRPr>
                    </a:p>
                  </a:txBody>
                  <a:tcPr marL="4087" marR="4087" marT="4087" marB="0" anchor="b">
                    <a:lnL>
                      <a:noFill/>
                    </a:lnL>
                    <a:lnR>
                      <a:noFill/>
                    </a:lnR>
                    <a:lnT>
                      <a:noFill/>
                    </a:lnT>
                    <a:lnB>
                      <a:noFill/>
                    </a:lnB>
                    <a:noFill/>
                  </a:tcPr>
                </a:tc>
                <a:tc>
                  <a:txBody>
                    <a:bodyPr/>
                    <a:lstStyle/>
                    <a:p>
                      <a:pPr algn="l" fontAlgn="b"/>
                      <a:endParaRPr lang="lv-LV" sz="500" b="0" i="0" u="none" strike="noStrike">
                        <a:solidFill>
                          <a:srgbClr val="000000"/>
                        </a:solidFill>
                        <a:effectLst/>
                        <a:latin typeface="Times New Roman" panose="02020603050405020304" pitchFamily="18" charset="0"/>
                      </a:endParaRPr>
                    </a:p>
                  </a:txBody>
                  <a:tcPr marL="4087" marR="4087" marT="4087" marB="0" anchor="b">
                    <a:lnL>
                      <a:noFill/>
                    </a:lnL>
                    <a:lnR>
                      <a:noFill/>
                    </a:lnR>
                    <a:lnT>
                      <a:noFill/>
                    </a:lnT>
                    <a:lnB>
                      <a:noFill/>
                    </a:lnB>
                    <a:noFill/>
                  </a:tcPr>
                </a:tc>
                <a:tc>
                  <a:txBody>
                    <a:bodyPr/>
                    <a:lstStyle/>
                    <a:p>
                      <a:pPr algn="l" fontAlgn="b"/>
                      <a:endParaRPr lang="lv-LV" sz="500" b="0" i="0" u="none" strike="noStrike">
                        <a:solidFill>
                          <a:srgbClr val="000000"/>
                        </a:solidFill>
                        <a:effectLst/>
                        <a:latin typeface="Times New Roman" panose="02020603050405020304" pitchFamily="18" charset="0"/>
                      </a:endParaRPr>
                    </a:p>
                  </a:txBody>
                  <a:tcPr marL="4087" marR="4087" marT="4087" marB="0" anchor="b">
                    <a:lnL>
                      <a:noFill/>
                    </a:lnL>
                    <a:lnR>
                      <a:noFill/>
                    </a:lnR>
                    <a:lnT>
                      <a:noFill/>
                    </a:lnT>
                    <a:lnB>
                      <a:noFill/>
                    </a:lnB>
                    <a:noFill/>
                  </a:tcPr>
                </a:tc>
                <a:tc gridSpan="6">
                  <a:txBody>
                    <a:bodyPr/>
                    <a:lstStyle/>
                    <a:p>
                      <a:pPr algn="r" fontAlgn="b"/>
                      <a:r>
                        <a:rPr lang="lv-LV" sz="500" b="0" i="0" u="none" strike="noStrike" dirty="0">
                          <a:solidFill>
                            <a:srgbClr val="000000"/>
                          </a:solidFill>
                          <a:effectLst/>
                          <a:latin typeface="Times New Roman" panose="02020603050405020304" pitchFamily="18" charset="0"/>
                        </a:rPr>
                        <a:t>8. pielikums</a:t>
                      </a:r>
                      <a:br>
                        <a:rPr lang="lv-LV" sz="500" b="0" i="0" u="none" strike="noStrike" dirty="0">
                          <a:solidFill>
                            <a:srgbClr val="000000"/>
                          </a:solidFill>
                          <a:effectLst/>
                          <a:latin typeface="Times New Roman" panose="02020603050405020304" pitchFamily="18" charset="0"/>
                        </a:rPr>
                      </a:br>
                      <a:r>
                        <a:rPr lang="lv-LV" sz="500" b="0" i="0" u="none" strike="noStrike" dirty="0">
                          <a:solidFill>
                            <a:srgbClr val="000000"/>
                          </a:solidFill>
                          <a:effectLst/>
                          <a:latin typeface="Times New Roman" panose="02020603050405020304" pitchFamily="18" charset="0"/>
                        </a:rPr>
                        <a:t> (datums) līgumam Nr. _________"Par valsts pētījumu programmas "Bioloģiskās daudzveidības prioritāro rīcību programmā noteikto pētījumu izstrāde”" projekta īstenošanu </a:t>
                      </a:r>
                      <a:br>
                        <a:rPr lang="lv-LV" sz="500" b="0" i="0" u="none" strike="noStrike" dirty="0">
                          <a:solidFill>
                            <a:srgbClr val="000000"/>
                          </a:solidFill>
                          <a:effectLst/>
                          <a:latin typeface="Times New Roman" panose="02020603050405020304" pitchFamily="18" charset="0"/>
                        </a:rPr>
                      </a:br>
                      <a:r>
                        <a:rPr lang="lv-LV" sz="500" b="0" i="0" u="none" strike="noStrike" dirty="0">
                          <a:solidFill>
                            <a:srgbClr val="000000"/>
                          </a:solidFill>
                          <a:effectLst/>
                          <a:latin typeface="Times New Roman" panose="02020603050405020304" pitchFamily="18" charset="0"/>
                        </a:rPr>
                        <a:t> </a:t>
                      </a:r>
                    </a:p>
                  </a:txBody>
                  <a:tcPr marL="4087" marR="4087" marT="4087" marB="0" anchor="b">
                    <a:lnL>
                      <a:noFill/>
                    </a:lnL>
                    <a:lnR>
                      <a:noFill/>
                    </a:lnR>
                    <a:lnT>
                      <a:noFill/>
                    </a:lnT>
                    <a:lnB>
                      <a:noFill/>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3441330593"/>
                  </a:ext>
                </a:extLst>
              </a:tr>
              <a:tr h="90590">
                <a:tc>
                  <a:txBody>
                    <a:bodyPr/>
                    <a:lstStyle/>
                    <a:p>
                      <a:pPr algn="l" fontAlgn="b"/>
                      <a:endParaRPr lang="lv-LV" sz="500" b="0" i="0" u="none" strike="noStrike">
                        <a:solidFill>
                          <a:srgbClr val="000000"/>
                        </a:solidFill>
                        <a:effectLst/>
                        <a:latin typeface="Calibri" panose="020F0502020204030204" pitchFamily="34" charset="0"/>
                      </a:endParaRPr>
                    </a:p>
                  </a:txBody>
                  <a:tcPr marL="4087" marR="4087" marT="4087" marB="0" anchor="b">
                    <a:lnL>
                      <a:noFill/>
                    </a:lnL>
                    <a:lnR>
                      <a:noFill/>
                    </a:lnR>
                    <a:lnT>
                      <a:noFill/>
                    </a:lnT>
                    <a:lnB>
                      <a:noFill/>
                    </a:lnB>
                    <a:noFill/>
                  </a:tcPr>
                </a:tc>
                <a:tc>
                  <a:txBody>
                    <a:bodyPr/>
                    <a:lstStyle/>
                    <a:p>
                      <a:pPr algn="l" fontAlgn="b"/>
                      <a:endParaRPr lang="lv-LV" sz="500" b="0" i="0" u="none" strike="noStrike">
                        <a:solidFill>
                          <a:srgbClr val="000000"/>
                        </a:solidFill>
                        <a:effectLst/>
                        <a:latin typeface="Calibri" panose="020F0502020204030204" pitchFamily="34" charset="0"/>
                      </a:endParaRPr>
                    </a:p>
                  </a:txBody>
                  <a:tcPr marL="4087" marR="4087" marT="4087" marB="0" anchor="b">
                    <a:lnL>
                      <a:noFill/>
                    </a:lnL>
                    <a:lnR>
                      <a:noFill/>
                    </a:lnR>
                    <a:lnT>
                      <a:noFill/>
                    </a:lnT>
                    <a:lnB>
                      <a:noFill/>
                    </a:lnB>
                    <a:noFill/>
                  </a:tcPr>
                </a:tc>
                <a:tc>
                  <a:txBody>
                    <a:bodyPr/>
                    <a:lstStyle/>
                    <a:p>
                      <a:pPr algn="l" fontAlgn="b"/>
                      <a:endParaRPr lang="lv-LV" sz="500" b="0" i="0" u="none" strike="noStrike">
                        <a:solidFill>
                          <a:srgbClr val="000000"/>
                        </a:solidFill>
                        <a:effectLst/>
                        <a:latin typeface="Calibri" panose="020F0502020204030204" pitchFamily="34" charset="0"/>
                      </a:endParaRPr>
                    </a:p>
                  </a:txBody>
                  <a:tcPr marL="4087" marR="4087" marT="4087" marB="0" anchor="b">
                    <a:lnL>
                      <a:noFill/>
                    </a:lnL>
                    <a:lnR>
                      <a:noFill/>
                    </a:lnR>
                    <a:lnT>
                      <a:noFill/>
                    </a:lnT>
                    <a:lnB>
                      <a:noFill/>
                    </a:lnB>
                    <a:noFill/>
                  </a:tcPr>
                </a:tc>
                <a:tc>
                  <a:txBody>
                    <a:bodyPr/>
                    <a:lstStyle/>
                    <a:p>
                      <a:pPr algn="l" fontAlgn="b"/>
                      <a:endParaRPr lang="lv-LV" sz="500" b="0" i="0" u="none" strike="noStrike">
                        <a:solidFill>
                          <a:srgbClr val="000000"/>
                        </a:solidFill>
                        <a:effectLst/>
                        <a:latin typeface="Calibri" panose="020F0502020204030204" pitchFamily="34" charset="0"/>
                      </a:endParaRPr>
                    </a:p>
                  </a:txBody>
                  <a:tcPr marL="4087" marR="4087" marT="4087" marB="0" anchor="b">
                    <a:lnL>
                      <a:noFill/>
                    </a:lnL>
                    <a:lnR>
                      <a:noFill/>
                    </a:lnR>
                    <a:lnT>
                      <a:noFill/>
                    </a:lnT>
                    <a:lnB>
                      <a:noFill/>
                    </a:lnB>
                    <a:noFill/>
                  </a:tcPr>
                </a:tc>
                <a:tc>
                  <a:txBody>
                    <a:bodyPr/>
                    <a:lstStyle/>
                    <a:p>
                      <a:pPr algn="l" fontAlgn="b"/>
                      <a:endParaRPr lang="lv-LV" sz="500" b="0" i="0" u="none" strike="noStrike">
                        <a:solidFill>
                          <a:srgbClr val="000000"/>
                        </a:solidFill>
                        <a:effectLst/>
                        <a:latin typeface="Calibri" panose="020F0502020204030204" pitchFamily="34" charset="0"/>
                      </a:endParaRPr>
                    </a:p>
                  </a:txBody>
                  <a:tcPr marL="4087" marR="4087" marT="4087" marB="0" anchor="b">
                    <a:lnL>
                      <a:noFill/>
                    </a:lnL>
                    <a:lnR>
                      <a:noFill/>
                    </a:lnR>
                    <a:lnT>
                      <a:noFill/>
                    </a:lnT>
                    <a:lnB>
                      <a:noFill/>
                    </a:lnB>
                    <a:noFill/>
                  </a:tcPr>
                </a:tc>
                <a:tc>
                  <a:txBody>
                    <a:bodyPr/>
                    <a:lstStyle/>
                    <a:p>
                      <a:pPr algn="l" fontAlgn="b"/>
                      <a:endParaRPr lang="lv-LV" sz="500" b="0" i="0" u="none" strike="noStrike">
                        <a:solidFill>
                          <a:srgbClr val="000000"/>
                        </a:solidFill>
                        <a:effectLst/>
                        <a:latin typeface="Calibri" panose="020F0502020204030204" pitchFamily="34" charset="0"/>
                      </a:endParaRPr>
                    </a:p>
                  </a:txBody>
                  <a:tcPr marL="4087" marR="4087" marT="4087" marB="0" anchor="b">
                    <a:lnL>
                      <a:noFill/>
                    </a:lnL>
                    <a:lnR>
                      <a:noFill/>
                    </a:lnR>
                    <a:lnT>
                      <a:noFill/>
                    </a:lnT>
                    <a:lnB>
                      <a:noFill/>
                    </a:lnB>
                    <a:noFill/>
                  </a:tcPr>
                </a:tc>
                <a:tc>
                  <a:txBody>
                    <a:bodyPr/>
                    <a:lstStyle/>
                    <a:p>
                      <a:pPr algn="l" fontAlgn="b"/>
                      <a:endParaRPr lang="lv-LV" sz="500" b="0" i="0" u="none" strike="noStrike">
                        <a:solidFill>
                          <a:srgbClr val="000000"/>
                        </a:solidFill>
                        <a:effectLst/>
                        <a:latin typeface="Calibri" panose="020F0502020204030204" pitchFamily="34" charset="0"/>
                      </a:endParaRPr>
                    </a:p>
                  </a:txBody>
                  <a:tcPr marL="4087" marR="4087" marT="4087" marB="0" anchor="b">
                    <a:lnL>
                      <a:noFill/>
                    </a:lnL>
                    <a:lnR>
                      <a:noFill/>
                    </a:lnR>
                    <a:lnT>
                      <a:noFill/>
                    </a:lnT>
                    <a:lnB>
                      <a:noFill/>
                    </a:lnB>
                    <a:noFill/>
                  </a:tcPr>
                </a:tc>
                <a:tc>
                  <a:txBody>
                    <a:bodyPr/>
                    <a:lstStyle/>
                    <a:p>
                      <a:pPr algn="l" fontAlgn="b"/>
                      <a:endParaRPr lang="lv-LV" sz="500" b="0" i="0" u="none" strike="noStrike">
                        <a:solidFill>
                          <a:srgbClr val="000000"/>
                        </a:solidFill>
                        <a:effectLst/>
                        <a:latin typeface="Calibri" panose="020F0502020204030204" pitchFamily="34" charset="0"/>
                      </a:endParaRPr>
                    </a:p>
                  </a:txBody>
                  <a:tcPr marL="4087" marR="4087" marT="4087" marB="0" anchor="b">
                    <a:lnL>
                      <a:noFill/>
                    </a:lnL>
                    <a:lnR>
                      <a:noFill/>
                    </a:lnR>
                    <a:lnT>
                      <a:noFill/>
                    </a:lnT>
                    <a:lnB>
                      <a:noFill/>
                    </a:lnB>
                    <a:noFill/>
                  </a:tcPr>
                </a:tc>
                <a:tc>
                  <a:txBody>
                    <a:bodyPr/>
                    <a:lstStyle/>
                    <a:p>
                      <a:pPr algn="l" fontAlgn="b"/>
                      <a:endParaRPr lang="lv-LV" sz="500" b="0" i="0" u="none" strike="noStrike">
                        <a:solidFill>
                          <a:srgbClr val="000000"/>
                        </a:solidFill>
                        <a:effectLst/>
                        <a:latin typeface="Calibri" panose="020F0502020204030204" pitchFamily="34" charset="0"/>
                      </a:endParaRPr>
                    </a:p>
                  </a:txBody>
                  <a:tcPr marL="4087" marR="4087" marT="4087" marB="0" anchor="b">
                    <a:lnL>
                      <a:noFill/>
                    </a:lnL>
                    <a:lnR>
                      <a:noFill/>
                    </a:lnR>
                    <a:lnT>
                      <a:noFill/>
                    </a:lnT>
                    <a:lnB>
                      <a:noFill/>
                    </a:lnB>
                    <a:noFill/>
                  </a:tcPr>
                </a:tc>
                <a:tc>
                  <a:txBody>
                    <a:bodyPr/>
                    <a:lstStyle/>
                    <a:p>
                      <a:pPr algn="l" fontAlgn="b"/>
                      <a:endParaRPr lang="lv-LV" sz="500" b="0" i="0" u="none" strike="noStrike">
                        <a:solidFill>
                          <a:srgbClr val="000000"/>
                        </a:solidFill>
                        <a:effectLst/>
                        <a:highlight>
                          <a:srgbClr val="FFFF00"/>
                        </a:highlight>
                        <a:latin typeface="Calibri" panose="020F0502020204030204" pitchFamily="34" charset="0"/>
                      </a:endParaRPr>
                    </a:p>
                  </a:txBody>
                  <a:tcPr marL="4087" marR="4087" marT="4087" marB="0" anchor="b">
                    <a:lnL>
                      <a:noFill/>
                    </a:lnL>
                    <a:lnR>
                      <a:noFill/>
                    </a:lnR>
                    <a:lnT>
                      <a:noFill/>
                    </a:lnT>
                    <a:lnB>
                      <a:noFill/>
                    </a:lnB>
                    <a:noFill/>
                  </a:tcPr>
                </a:tc>
                <a:extLst>
                  <a:ext uri="{0D108BD9-81ED-4DB2-BD59-A6C34878D82A}">
                    <a16:rowId xmlns:a16="http://schemas.microsoft.com/office/drawing/2014/main" val="3380242425"/>
                  </a:ext>
                </a:extLst>
              </a:tr>
              <a:tr h="122760">
                <a:tc gridSpan="10">
                  <a:txBody>
                    <a:bodyPr/>
                    <a:lstStyle/>
                    <a:p>
                      <a:pPr algn="ctr" fontAlgn="ctr"/>
                      <a:r>
                        <a:rPr lang="lv-LV" sz="700" b="1" i="0" u="none" strike="noStrike">
                          <a:solidFill>
                            <a:srgbClr val="000000"/>
                          </a:solidFill>
                          <a:effectLst/>
                          <a:latin typeface="Times New Roman" panose="02020603050405020304" pitchFamily="18" charset="0"/>
                        </a:rPr>
                        <a:t>Valsts pētījumu programmas projekta </a:t>
                      </a:r>
                    </a:p>
                  </a:txBody>
                  <a:tcPr marL="4087" marR="4087" marT="4087" marB="0" anchor="ctr">
                    <a:lnL>
                      <a:noFill/>
                    </a:lnL>
                    <a:lnR>
                      <a:noFill/>
                    </a:lnR>
                    <a:lnT>
                      <a:noFill/>
                    </a:lnT>
                    <a:lnB>
                      <a:noFill/>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3712893383"/>
                  </a:ext>
                </a:extLst>
              </a:tr>
              <a:tr h="154005">
                <a:tc gridSpan="10">
                  <a:txBody>
                    <a:bodyPr/>
                    <a:lstStyle/>
                    <a:p>
                      <a:pPr algn="ctr" fontAlgn="b"/>
                      <a:r>
                        <a:rPr lang="lv-LV" sz="700" b="1" i="0" u="none" strike="noStrike">
                          <a:solidFill>
                            <a:srgbClr val="000000"/>
                          </a:solidFill>
                          <a:effectLst/>
                          <a:latin typeface="Times New Roman" panose="02020603050405020304" pitchFamily="18" charset="0"/>
                        </a:rPr>
                        <a:t>IZMAIŅAS  LĪGUMSUMMAS KALKULĀCIJĀ </a:t>
                      </a:r>
                    </a:p>
                  </a:txBody>
                  <a:tcPr marL="4087" marR="4087" marT="4087" marB="0" anchor="b">
                    <a:lnL>
                      <a:noFill/>
                    </a:lnL>
                    <a:lnR>
                      <a:noFill/>
                    </a:lnR>
                    <a:lnT>
                      <a:noFill/>
                    </a:lnT>
                    <a:lnB>
                      <a:noFill/>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1813083111"/>
                  </a:ext>
                </a:extLst>
              </a:tr>
              <a:tr h="154005">
                <a:tc gridSpan="10">
                  <a:txBody>
                    <a:bodyPr/>
                    <a:lstStyle/>
                    <a:p>
                      <a:pPr algn="ctr" fontAlgn="b"/>
                      <a:r>
                        <a:rPr lang="lv-LV" sz="700" b="1" i="0" u="none" strike="noStrike" dirty="0">
                          <a:solidFill>
                            <a:srgbClr val="000000"/>
                          </a:solidFill>
                          <a:effectLst/>
                          <a:latin typeface="Times New Roman" panose="02020603050405020304" pitchFamily="18" charset="0"/>
                        </a:rPr>
                        <a:t> ( līdz 30%)</a:t>
                      </a:r>
                    </a:p>
                  </a:txBody>
                  <a:tcPr marL="4087" marR="4087" marT="4087" marB="0" anchor="b">
                    <a:lnL>
                      <a:noFill/>
                    </a:lnL>
                    <a:lnR>
                      <a:noFill/>
                    </a:lnR>
                    <a:lnT>
                      <a:noFill/>
                    </a:lnT>
                    <a:lnB>
                      <a:noFill/>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515736307"/>
                  </a:ext>
                </a:extLst>
              </a:tr>
              <a:tr h="113238">
                <a:tc>
                  <a:txBody>
                    <a:bodyPr/>
                    <a:lstStyle/>
                    <a:p>
                      <a:pPr algn="l" fontAlgn="b"/>
                      <a:endParaRPr lang="lv-LV" sz="600" b="0" i="0" u="none" strike="noStrike">
                        <a:solidFill>
                          <a:srgbClr val="000000"/>
                        </a:solidFill>
                        <a:effectLst/>
                        <a:latin typeface="Times New Roman" panose="02020603050405020304" pitchFamily="18" charset="0"/>
                      </a:endParaRPr>
                    </a:p>
                  </a:txBody>
                  <a:tcPr marL="4087" marR="4087" marT="4087"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4087" marR="4087" marT="4087"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4087" marR="4087" marT="4087"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4087" marR="4087" marT="4087"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4087" marR="4087" marT="4087"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4087" marR="4087" marT="4087"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4087" marR="4087" marT="4087"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4087" marR="4087" marT="4087"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latin typeface="Times New Roman" panose="02020603050405020304" pitchFamily="18" charset="0"/>
                      </a:endParaRPr>
                    </a:p>
                  </a:txBody>
                  <a:tcPr marL="4087" marR="4087" marT="4087"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lv-LV" sz="600" b="0" i="0" u="none" strike="noStrike">
                        <a:solidFill>
                          <a:srgbClr val="000000"/>
                        </a:solidFill>
                        <a:effectLst/>
                        <a:highlight>
                          <a:srgbClr val="FFFF00"/>
                        </a:highlight>
                        <a:latin typeface="Times New Roman" panose="02020603050405020304" pitchFamily="18" charset="0"/>
                      </a:endParaRPr>
                    </a:p>
                  </a:txBody>
                  <a:tcPr marL="4087" marR="4087" marT="4087"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00796606"/>
                  </a:ext>
                </a:extLst>
              </a:tr>
              <a:tr h="149476">
                <a:tc gridSpan="5">
                  <a:txBody>
                    <a:bodyPr/>
                    <a:lstStyle/>
                    <a:p>
                      <a:pPr algn="l" fontAlgn="ctr"/>
                      <a:r>
                        <a:rPr lang="lv-LV" sz="600" b="0" i="0" u="none" strike="noStrike">
                          <a:solidFill>
                            <a:srgbClr val="000000"/>
                          </a:solidFill>
                          <a:effectLst/>
                          <a:latin typeface="Times New Roman" panose="02020603050405020304" pitchFamily="18" charset="0"/>
                        </a:rPr>
                        <a:t>Projekta īstenotājs (institūcijas nosaukums)</a:t>
                      </a:r>
                    </a:p>
                  </a:txBody>
                  <a:tcPr marL="4087" marR="4087" marT="40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gridSpan="5">
                  <a:txBody>
                    <a:bodyPr/>
                    <a:lstStyle/>
                    <a:p>
                      <a:pPr algn="ctr" fontAlgn="ctr"/>
                      <a:r>
                        <a:rPr lang="lv-LV" sz="600" b="0" i="0" u="none" strike="noStrike">
                          <a:solidFill>
                            <a:srgbClr val="000000"/>
                          </a:solidFill>
                          <a:effectLst/>
                          <a:latin typeface="Times New Roman" panose="02020603050405020304" pitchFamily="18" charset="0"/>
                        </a:rPr>
                        <a:t> </a:t>
                      </a:r>
                    </a:p>
                  </a:txBody>
                  <a:tcPr marL="4087" marR="4087" marT="40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1663452187"/>
                  </a:ext>
                </a:extLst>
              </a:tr>
              <a:tr h="113238">
                <a:tc gridSpan="5">
                  <a:txBody>
                    <a:bodyPr/>
                    <a:lstStyle/>
                    <a:p>
                      <a:pPr algn="l" fontAlgn="ctr"/>
                      <a:r>
                        <a:rPr lang="lv-LV" sz="600" b="0" i="0" u="none" strike="noStrike">
                          <a:solidFill>
                            <a:srgbClr val="000000"/>
                          </a:solidFill>
                          <a:effectLst/>
                          <a:latin typeface="Times New Roman" panose="02020603050405020304" pitchFamily="18" charset="0"/>
                        </a:rPr>
                        <a:t>Projekta vadītājs</a:t>
                      </a:r>
                    </a:p>
                  </a:txBody>
                  <a:tcPr marL="4087" marR="4087" marT="40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gridSpan="5">
                  <a:txBody>
                    <a:bodyPr/>
                    <a:lstStyle/>
                    <a:p>
                      <a:pPr algn="ctr" fontAlgn="ctr"/>
                      <a:r>
                        <a:rPr lang="lv-LV" sz="600" b="0" i="0" u="none" strike="noStrike" dirty="0">
                          <a:solidFill>
                            <a:srgbClr val="000000"/>
                          </a:solidFill>
                          <a:effectLst/>
                          <a:latin typeface="Times New Roman" panose="02020603050405020304" pitchFamily="18" charset="0"/>
                        </a:rPr>
                        <a:t> </a:t>
                      </a:r>
                    </a:p>
                  </a:txBody>
                  <a:tcPr marL="4087" marR="4087" marT="40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918854085"/>
                  </a:ext>
                </a:extLst>
              </a:tr>
              <a:tr h="113238">
                <a:tc gridSpan="5">
                  <a:txBody>
                    <a:bodyPr/>
                    <a:lstStyle/>
                    <a:p>
                      <a:pPr algn="l" fontAlgn="ctr"/>
                      <a:r>
                        <a:rPr lang="lv-LV" sz="600" b="0" i="0" u="none" strike="noStrike">
                          <a:solidFill>
                            <a:srgbClr val="000000"/>
                          </a:solidFill>
                          <a:effectLst/>
                          <a:latin typeface="Times New Roman" panose="02020603050405020304" pitchFamily="18" charset="0"/>
                        </a:rPr>
                        <a:t>Projekta numurs</a:t>
                      </a:r>
                    </a:p>
                  </a:txBody>
                  <a:tcPr marL="4087" marR="4087" marT="40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gridSpan="5">
                  <a:txBody>
                    <a:bodyPr/>
                    <a:lstStyle/>
                    <a:p>
                      <a:pPr algn="ctr" fontAlgn="ctr"/>
                      <a:r>
                        <a:rPr lang="lv-LV" sz="600" b="0" i="0" u="none" strike="noStrike" dirty="0">
                          <a:solidFill>
                            <a:srgbClr val="000000"/>
                          </a:solidFill>
                          <a:effectLst/>
                          <a:latin typeface="Times New Roman" panose="02020603050405020304" pitchFamily="18" charset="0"/>
                        </a:rPr>
                        <a:t> </a:t>
                      </a:r>
                    </a:p>
                  </a:txBody>
                  <a:tcPr marL="4087" marR="4087" marT="40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914463097"/>
                  </a:ext>
                </a:extLst>
              </a:tr>
              <a:tr h="105991">
                <a:tc gridSpan="5">
                  <a:txBody>
                    <a:bodyPr/>
                    <a:lstStyle/>
                    <a:p>
                      <a:pPr algn="l" fontAlgn="ctr"/>
                      <a:r>
                        <a:rPr lang="lv-LV" sz="600" b="0" i="0" u="none" strike="noStrike">
                          <a:solidFill>
                            <a:srgbClr val="000000"/>
                          </a:solidFill>
                          <a:effectLst/>
                          <a:latin typeface="Times New Roman" panose="02020603050405020304" pitchFamily="18" charset="0"/>
                        </a:rPr>
                        <a:t>Projekta nosaukums</a:t>
                      </a:r>
                    </a:p>
                  </a:txBody>
                  <a:tcPr marL="4087" marR="4087" marT="40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gridSpan="5">
                  <a:txBody>
                    <a:bodyPr/>
                    <a:lstStyle/>
                    <a:p>
                      <a:pPr algn="ctr" fontAlgn="ctr"/>
                      <a:r>
                        <a:rPr lang="lv-LV" sz="600" b="0" i="0" u="none" strike="noStrike">
                          <a:solidFill>
                            <a:srgbClr val="000000"/>
                          </a:solidFill>
                          <a:effectLst/>
                          <a:latin typeface="Times New Roman" panose="02020603050405020304" pitchFamily="18" charset="0"/>
                        </a:rPr>
                        <a:t> </a:t>
                      </a:r>
                    </a:p>
                  </a:txBody>
                  <a:tcPr marL="4087" marR="4087" marT="40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1590287825"/>
                  </a:ext>
                </a:extLst>
              </a:tr>
              <a:tr h="113238">
                <a:tc gridSpan="5">
                  <a:txBody>
                    <a:bodyPr/>
                    <a:lstStyle/>
                    <a:p>
                      <a:pPr algn="l" fontAlgn="ctr"/>
                      <a:r>
                        <a:rPr lang="lv-LV" sz="600" b="0" i="0" u="none" strike="noStrike">
                          <a:solidFill>
                            <a:srgbClr val="000000"/>
                          </a:solidFill>
                          <a:effectLst/>
                          <a:latin typeface="Times New Roman" panose="02020603050405020304" pitchFamily="18" charset="0"/>
                        </a:rPr>
                        <a:t>Projekta īstenošanas periods</a:t>
                      </a:r>
                    </a:p>
                  </a:txBody>
                  <a:tcPr marL="4087" marR="4087" marT="40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gridSpan="5">
                  <a:txBody>
                    <a:bodyPr/>
                    <a:lstStyle/>
                    <a:p>
                      <a:pPr algn="ctr" fontAlgn="ctr"/>
                      <a:r>
                        <a:rPr lang="lv-LV" sz="600" b="0" i="0" u="none" strike="noStrike">
                          <a:solidFill>
                            <a:srgbClr val="000000"/>
                          </a:solidFill>
                          <a:effectLst/>
                          <a:latin typeface="Times New Roman" panose="02020603050405020304" pitchFamily="18" charset="0"/>
                        </a:rPr>
                        <a:t> </a:t>
                      </a:r>
                    </a:p>
                  </a:txBody>
                  <a:tcPr marL="4087" marR="4087" marT="40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540883507"/>
                  </a:ext>
                </a:extLst>
              </a:tr>
              <a:tr h="95121">
                <a:tc>
                  <a:txBody>
                    <a:bodyPr/>
                    <a:lstStyle/>
                    <a:p>
                      <a:pPr algn="l" fontAlgn="b"/>
                      <a:endParaRPr lang="lv-LV" sz="500" b="0" i="0" u="none" strike="noStrike">
                        <a:solidFill>
                          <a:srgbClr val="000000"/>
                        </a:solidFill>
                        <a:effectLst/>
                        <a:latin typeface="Calibri" panose="020F0502020204030204" pitchFamily="34" charset="0"/>
                      </a:endParaRPr>
                    </a:p>
                  </a:txBody>
                  <a:tcPr marL="4087" marR="4087" marT="4087"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b"/>
                      <a:endParaRPr lang="lv-LV" sz="500" b="0" i="0" u="none" strike="noStrike">
                        <a:solidFill>
                          <a:srgbClr val="000000"/>
                        </a:solidFill>
                        <a:effectLst/>
                        <a:latin typeface="Calibri" panose="020F0502020204030204" pitchFamily="34" charset="0"/>
                      </a:endParaRPr>
                    </a:p>
                  </a:txBody>
                  <a:tcPr marL="4087" marR="4087" marT="4087"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b"/>
                      <a:endParaRPr lang="lv-LV" sz="500" b="0" i="0" u="none" strike="noStrike">
                        <a:solidFill>
                          <a:srgbClr val="000000"/>
                        </a:solidFill>
                        <a:effectLst/>
                        <a:latin typeface="Calibri" panose="020F0502020204030204" pitchFamily="34" charset="0"/>
                      </a:endParaRPr>
                    </a:p>
                  </a:txBody>
                  <a:tcPr marL="4087" marR="4087" marT="4087"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b"/>
                      <a:endParaRPr lang="lv-LV" sz="500" b="0" i="0" u="none" strike="noStrike">
                        <a:solidFill>
                          <a:srgbClr val="000000"/>
                        </a:solidFill>
                        <a:effectLst/>
                        <a:latin typeface="Calibri" panose="020F0502020204030204" pitchFamily="34" charset="0"/>
                      </a:endParaRPr>
                    </a:p>
                  </a:txBody>
                  <a:tcPr marL="4087" marR="4087" marT="4087"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b"/>
                      <a:endParaRPr lang="lv-LV" sz="500" b="0" i="0" u="none" strike="noStrike">
                        <a:solidFill>
                          <a:srgbClr val="000000"/>
                        </a:solidFill>
                        <a:effectLst/>
                        <a:latin typeface="Calibri" panose="020F0502020204030204" pitchFamily="34" charset="0"/>
                      </a:endParaRPr>
                    </a:p>
                  </a:txBody>
                  <a:tcPr marL="4087" marR="4087" marT="4087"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b"/>
                      <a:endParaRPr lang="lv-LV" sz="500" b="0" i="0" u="none" strike="noStrike">
                        <a:solidFill>
                          <a:srgbClr val="000000"/>
                        </a:solidFill>
                        <a:effectLst/>
                        <a:latin typeface="Calibri" panose="020F0502020204030204" pitchFamily="34" charset="0"/>
                      </a:endParaRPr>
                    </a:p>
                  </a:txBody>
                  <a:tcPr marL="4087" marR="4087" marT="4087"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b"/>
                      <a:endParaRPr lang="lv-LV" sz="500" b="0" i="0" u="none" strike="noStrike">
                        <a:solidFill>
                          <a:srgbClr val="000000"/>
                        </a:solidFill>
                        <a:effectLst/>
                        <a:latin typeface="Calibri" panose="020F0502020204030204" pitchFamily="34" charset="0"/>
                      </a:endParaRPr>
                    </a:p>
                  </a:txBody>
                  <a:tcPr marL="4087" marR="4087" marT="4087"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b"/>
                      <a:endParaRPr lang="lv-LV" sz="500" b="0" i="0" u="none" strike="noStrike">
                        <a:solidFill>
                          <a:srgbClr val="000000"/>
                        </a:solidFill>
                        <a:effectLst/>
                        <a:latin typeface="Calibri" panose="020F0502020204030204" pitchFamily="34" charset="0"/>
                      </a:endParaRPr>
                    </a:p>
                  </a:txBody>
                  <a:tcPr marL="4087" marR="4087" marT="4087"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b"/>
                      <a:endParaRPr lang="lv-LV" sz="500" b="0" i="0" u="none" strike="noStrike">
                        <a:solidFill>
                          <a:srgbClr val="000000"/>
                        </a:solidFill>
                        <a:effectLst/>
                        <a:latin typeface="Calibri" panose="020F0502020204030204" pitchFamily="34" charset="0"/>
                      </a:endParaRPr>
                    </a:p>
                  </a:txBody>
                  <a:tcPr marL="4087" marR="4087" marT="4087"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b"/>
                      <a:endParaRPr lang="lv-LV" sz="500" b="0" i="0" u="none" strike="noStrike" dirty="0">
                        <a:solidFill>
                          <a:srgbClr val="000000"/>
                        </a:solidFill>
                        <a:effectLst/>
                        <a:highlight>
                          <a:srgbClr val="FFFF00"/>
                        </a:highlight>
                        <a:latin typeface="Calibri" panose="020F0502020204030204" pitchFamily="34" charset="0"/>
                      </a:endParaRPr>
                    </a:p>
                  </a:txBody>
                  <a:tcPr marL="4087" marR="4087" marT="4087"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031553244"/>
                  </a:ext>
                </a:extLst>
              </a:tr>
              <a:tr h="448426">
                <a:tc>
                  <a:txBody>
                    <a:bodyPr/>
                    <a:lstStyle/>
                    <a:p>
                      <a:pPr algn="ctr" fontAlgn="ctr"/>
                      <a:r>
                        <a:rPr lang="lv-LV" sz="600" b="0" i="0" u="none" strike="noStrike">
                          <a:solidFill>
                            <a:srgbClr val="000000"/>
                          </a:solidFill>
                          <a:effectLst/>
                          <a:latin typeface="Times New Roman" panose="02020603050405020304" pitchFamily="18" charset="0"/>
                        </a:rPr>
                        <a:t>Nr.p.k.</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ctr" fontAlgn="ctr"/>
                      <a:r>
                        <a:rPr lang="lv-LV" sz="600" b="0" i="0" u="none" strike="noStrike">
                          <a:solidFill>
                            <a:srgbClr val="000000"/>
                          </a:solidFill>
                          <a:effectLst/>
                          <a:latin typeface="Times New Roman" panose="02020603050405020304" pitchFamily="18" charset="0"/>
                        </a:rPr>
                        <a:t>Budžeta finansēšanas klasifikācijas kodi</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808080"/>
                      </a:solidFill>
                      <a:prstDash val="solid"/>
                      <a:round/>
                      <a:headEnd type="none" w="med" len="med"/>
                      <a:tailEnd type="none" w="med" len="med"/>
                    </a:lnB>
                    <a:noFill/>
                  </a:tcPr>
                </a:tc>
                <a:tc gridSpan="5">
                  <a:txBody>
                    <a:bodyPr/>
                    <a:lstStyle/>
                    <a:p>
                      <a:pPr algn="ctr" fontAlgn="ctr"/>
                      <a:r>
                        <a:rPr lang="lv-LV" sz="600" b="0" i="0" u="none" strike="noStrike">
                          <a:solidFill>
                            <a:srgbClr val="000000"/>
                          </a:solidFill>
                          <a:effectLst/>
                          <a:latin typeface="Times New Roman" panose="02020603050405020304" pitchFamily="18" charset="0"/>
                        </a:rPr>
                        <a:t>Rādītājs/ koda nosaukums</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ctr"/>
                      <a:r>
                        <a:rPr lang="lv-LV" sz="600" b="0" i="0" u="none" strike="noStrike">
                          <a:solidFill>
                            <a:srgbClr val="000000"/>
                          </a:solidFill>
                          <a:effectLst/>
                          <a:latin typeface="Times New Roman" panose="02020603050405020304" pitchFamily="18" charset="0"/>
                        </a:rPr>
                        <a:t>Līgumsummas kalkulācija EUR</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ctr"/>
                      <a:r>
                        <a:rPr lang="lv-LV" sz="600" b="0" i="0" u="none" strike="noStrike">
                          <a:solidFill>
                            <a:srgbClr val="000000"/>
                          </a:solidFill>
                          <a:effectLst/>
                          <a:latin typeface="Times New Roman" panose="02020603050405020304" pitchFamily="18" charset="0"/>
                        </a:rPr>
                        <a:t>Faktiskie izdevumi EUR</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ctr"/>
                      <a:r>
                        <a:rPr lang="lv-LV" sz="600" b="0" i="0" u="none" strike="noStrike" dirty="0">
                          <a:solidFill>
                            <a:srgbClr val="000000"/>
                          </a:solidFill>
                          <a:effectLst/>
                          <a:latin typeface="Times New Roman" panose="02020603050405020304" pitchFamily="18" charset="0"/>
                        </a:rPr>
                        <a:t>Faktiskie izdevumi pret plānoto (%)</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596131802"/>
                  </a:ext>
                </a:extLst>
              </a:tr>
              <a:tr h="163064">
                <a:tc>
                  <a:txBody>
                    <a:bodyPr/>
                    <a:lstStyle/>
                    <a:p>
                      <a:pPr algn="l" fontAlgn="ctr"/>
                      <a:r>
                        <a:rPr lang="lv-LV" sz="500" b="0" i="0" u="none" strike="noStrike">
                          <a:solidFill>
                            <a:srgbClr val="000000"/>
                          </a:solidFill>
                          <a:effectLst/>
                          <a:latin typeface="Times New Roman" panose="02020603050405020304" pitchFamily="18" charset="0"/>
                        </a:rPr>
                        <a:t> </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808080"/>
                      </a:solidFill>
                      <a:prstDash val="solid"/>
                      <a:round/>
                      <a:headEnd type="none" w="med" len="med"/>
                      <a:tailEnd type="none" w="med" len="med"/>
                    </a:lnB>
                    <a:solidFill>
                      <a:srgbClr val="A6A6A6"/>
                    </a:solidFill>
                  </a:tcPr>
                </a:tc>
                <a:tc>
                  <a:txBody>
                    <a:bodyPr/>
                    <a:lstStyle/>
                    <a:p>
                      <a:pPr algn="l" fontAlgn="ctr"/>
                      <a:r>
                        <a:rPr lang="lv-LV" sz="500" b="1" i="0" u="none" strike="noStrike">
                          <a:solidFill>
                            <a:srgbClr val="000000"/>
                          </a:solidFill>
                          <a:effectLst/>
                          <a:latin typeface="Times New Roman" panose="02020603050405020304" pitchFamily="18" charset="0"/>
                        </a:rPr>
                        <a:t>1000–9000</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808080"/>
                      </a:solidFill>
                      <a:prstDash val="solid"/>
                      <a:round/>
                      <a:headEnd type="none" w="med" len="med"/>
                      <a:tailEnd type="none" w="med" len="med"/>
                    </a:lnR>
                    <a:lnT w="25400" cap="flat" cmpd="dbl" algn="ctr">
                      <a:solidFill>
                        <a:srgbClr val="808080"/>
                      </a:solidFill>
                      <a:prstDash val="solid"/>
                      <a:round/>
                      <a:headEnd type="none" w="med" len="med"/>
                      <a:tailEnd type="none" w="med" len="med"/>
                    </a:lnT>
                    <a:lnB w="25400" cap="flat" cmpd="dbl" algn="ctr">
                      <a:solidFill>
                        <a:srgbClr val="808080"/>
                      </a:solidFill>
                      <a:prstDash val="solid"/>
                      <a:round/>
                      <a:headEnd type="none" w="med" len="med"/>
                      <a:tailEnd type="none" w="med" len="med"/>
                    </a:lnB>
                    <a:solidFill>
                      <a:srgbClr val="A6A6A6"/>
                    </a:solidFill>
                  </a:tcPr>
                </a:tc>
                <a:tc gridSpan="5">
                  <a:txBody>
                    <a:bodyPr/>
                    <a:lstStyle/>
                    <a:p>
                      <a:pPr algn="ctr" fontAlgn="ctr"/>
                      <a:r>
                        <a:rPr lang="lv-LV" sz="600" b="1" i="0" u="none" strike="noStrike">
                          <a:solidFill>
                            <a:srgbClr val="000000"/>
                          </a:solidFill>
                          <a:effectLst/>
                          <a:latin typeface="Times New Roman" panose="02020603050405020304" pitchFamily="18" charset="0"/>
                        </a:rPr>
                        <a:t>IZDEVUMI – KOPĀ</a:t>
                      </a:r>
                    </a:p>
                  </a:txBody>
                  <a:tcPr marL="4087" marR="4087" marT="4087" marB="0" anchor="ctr">
                    <a:lnL w="25400" cap="flat" cmpd="dbl" algn="ctr">
                      <a:solidFill>
                        <a:srgbClr val="80808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808080"/>
                      </a:solidFill>
                      <a:prstDash val="solid"/>
                      <a:round/>
                      <a:headEnd type="none" w="med" len="med"/>
                      <a:tailEnd type="none" w="med" len="med"/>
                    </a:lnB>
                    <a:solidFill>
                      <a:srgbClr val="A6A6A6"/>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ctr" fontAlgn="b"/>
                      <a:r>
                        <a:rPr lang="lv-LV" sz="600" b="1" i="0" u="none" strike="noStrike">
                          <a:solidFill>
                            <a:srgbClr val="000000"/>
                          </a:solidFill>
                          <a:effectLst/>
                          <a:latin typeface="Times New Roman" panose="02020603050405020304" pitchFamily="18" charset="0"/>
                        </a:rPr>
                        <a:t> </a:t>
                      </a:r>
                    </a:p>
                  </a:txBody>
                  <a:tcPr marL="4087" marR="4087" marT="4087"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808080"/>
                      </a:solidFill>
                      <a:prstDash val="solid"/>
                      <a:round/>
                      <a:headEnd type="none" w="med" len="med"/>
                      <a:tailEnd type="none" w="med" len="med"/>
                    </a:lnB>
                    <a:solidFill>
                      <a:srgbClr val="A6A6A6"/>
                    </a:solidFill>
                  </a:tcPr>
                </a:tc>
                <a:tc>
                  <a:txBody>
                    <a:bodyPr/>
                    <a:lstStyle/>
                    <a:p>
                      <a:pPr algn="l" fontAlgn="ctr"/>
                      <a:r>
                        <a:rPr lang="lv-LV" sz="600" b="1" i="0" u="none" strike="noStrike">
                          <a:solidFill>
                            <a:srgbClr val="000000"/>
                          </a:solidFill>
                          <a:effectLst/>
                          <a:latin typeface="Times New Roman" panose="02020603050405020304" pitchFamily="18" charset="0"/>
                        </a:rPr>
                        <a:t> </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808080"/>
                      </a:solidFill>
                      <a:prstDash val="solid"/>
                      <a:round/>
                      <a:headEnd type="none" w="med" len="med"/>
                      <a:tailEnd type="none" w="med" len="med"/>
                    </a:lnB>
                    <a:solidFill>
                      <a:srgbClr val="A6A6A6"/>
                    </a:solidFill>
                  </a:tcPr>
                </a:tc>
                <a:tc>
                  <a:txBody>
                    <a:bodyPr/>
                    <a:lstStyle/>
                    <a:p>
                      <a:pPr algn="ctr" fontAlgn="b"/>
                      <a:r>
                        <a:rPr lang="lv-LV" sz="600" b="1" i="0" u="none" strike="noStrike" dirty="0">
                          <a:solidFill>
                            <a:srgbClr val="000000"/>
                          </a:solidFill>
                          <a:effectLst/>
                          <a:highlight>
                            <a:srgbClr val="FFFF00"/>
                          </a:highlight>
                          <a:latin typeface="Times New Roman" panose="02020603050405020304" pitchFamily="18" charset="0"/>
                        </a:rPr>
                        <a:t> </a:t>
                      </a:r>
                    </a:p>
                  </a:txBody>
                  <a:tcPr marL="4087" marR="4087" marT="4087"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808080"/>
                      </a:solidFill>
                      <a:prstDash val="solid"/>
                      <a:round/>
                      <a:headEnd type="none" w="med" len="med"/>
                      <a:tailEnd type="none" w="med" len="med"/>
                    </a:lnB>
                    <a:solidFill>
                      <a:srgbClr val="A6A6A6"/>
                    </a:solidFill>
                  </a:tcPr>
                </a:tc>
                <a:extLst>
                  <a:ext uri="{0D108BD9-81ED-4DB2-BD59-A6C34878D82A}">
                    <a16:rowId xmlns:a16="http://schemas.microsoft.com/office/drawing/2014/main" val="2771784170"/>
                  </a:ext>
                </a:extLst>
              </a:tr>
              <a:tr h="163064">
                <a:tc>
                  <a:txBody>
                    <a:bodyPr/>
                    <a:lstStyle/>
                    <a:p>
                      <a:pPr algn="l" fontAlgn="ctr"/>
                      <a:r>
                        <a:rPr lang="lv-LV" sz="500" b="1" i="0" u="none" strike="noStrike">
                          <a:solidFill>
                            <a:srgbClr val="000000"/>
                          </a:solidFill>
                          <a:effectLst/>
                          <a:latin typeface="Times New Roman" panose="02020603050405020304" pitchFamily="18" charset="0"/>
                        </a:rPr>
                        <a:t>1.</a:t>
                      </a:r>
                    </a:p>
                  </a:txBody>
                  <a:tcPr marL="4087" marR="4087" marT="4087" marB="0" anchor="ctr">
                    <a:lnL w="25400" cap="flat" cmpd="dbl" algn="ctr">
                      <a:solidFill>
                        <a:srgbClr val="808080"/>
                      </a:solidFill>
                      <a:prstDash val="solid"/>
                      <a:round/>
                      <a:headEnd type="none" w="med" len="med"/>
                      <a:tailEnd type="none" w="med" len="med"/>
                    </a:lnL>
                    <a:lnR w="25400" cap="flat" cmpd="dbl" algn="ctr">
                      <a:solidFill>
                        <a:srgbClr val="808080"/>
                      </a:solidFill>
                      <a:prstDash val="solid"/>
                      <a:round/>
                      <a:headEnd type="none" w="med" len="med"/>
                      <a:tailEnd type="none" w="med" len="med"/>
                    </a:lnR>
                    <a:lnT w="25400" cap="flat" cmpd="dbl" algn="ctr">
                      <a:solidFill>
                        <a:srgbClr val="80808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l" fontAlgn="ctr"/>
                      <a:r>
                        <a:rPr lang="lv-LV" sz="500" b="1" i="0" u="none" strike="noStrike">
                          <a:solidFill>
                            <a:srgbClr val="000000"/>
                          </a:solidFill>
                          <a:effectLst/>
                          <a:latin typeface="Times New Roman" panose="02020603050405020304" pitchFamily="18" charset="0"/>
                        </a:rPr>
                        <a:t> </a:t>
                      </a:r>
                    </a:p>
                  </a:txBody>
                  <a:tcPr marL="4087" marR="4087" marT="4087" marB="0" anchor="ctr">
                    <a:lnL w="25400" cap="flat" cmpd="dbl" algn="ctr">
                      <a:solidFill>
                        <a:srgbClr val="808080"/>
                      </a:solidFill>
                      <a:prstDash val="solid"/>
                      <a:round/>
                      <a:headEnd type="none" w="med" len="med"/>
                      <a:tailEnd type="none" w="med" len="med"/>
                    </a:lnL>
                    <a:lnR w="25400" cap="flat" cmpd="dbl" algn="ctr">
                      <a:solidFill>
                        <a:srgbClr val="808080"/>
                      </a:solidFill>
                      <a:prstDash val="solid"/>
                      <a:round/>
                      <a:headEnd type="none" w="med" len="med"/>
                      <a:tailEnd type="none" w="med" len="med"/>
                    </a:lnR>
                    <a:lnT w="25400" cap="flat" cmpd="dbl" algn="ctr">
                      <a:solidFill>
                        <a:srgbClr val="80808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gridSpan="5">
                  <a:txBody>
                    <a:bodyPr/>
                    <a:lstStyle/>
                    <a:p>
                      <a:pPr algn="l" fontAlgn="ctr"/>
                      <a:r>
                        <a:rPr lang="lv-LV" sz="500" b="1" i="0" u="none" strike="noStrike">
                          <a:solidFill>
                            <a:srgbClr val="000000"/>
                          </a:solidFill>
                          <a:effectLst/>
                          <a:latin typeface="Times New Roman" panose="02020603050405020304" pitchFamily="18" charset="0"/>
                        </a:rPr>
                        <a:t>Tiešās attiecināmās izmaksas</a:t>
                      </a:r>
                    </a:p>
                  </a:txBody>
                  <a:tcPr marL="4087" marR="4087" marT="4087" marB="0" anchor="ctr">
                    <a:lnL w="25400" cap="flat" cmpd="dbl" algn="ctr">
                      <a:solidFill>
                        <a:srgbClr val="808080"/>
                      </a:solidFill>
                      <a:prstDash val="solid"/>
                      <a:round/>
                      <a:headEnd type="none" w="med" len="med"/>
                      <a:tailEnd type="none" w="med" len="med"/>
                    </a:lnL>
                    <a:lnR w="25400" cap="flat" cmpd="dbl" algn="ctr">
                      <a:solidFill>
                        <a:srgbClr val="808080"/>
                      </a:solidFill>
                      <a:prstDash val="solid"/>
                      <a:round/>
                      <a:headEnd type="none" w="med" len="med"/>
                      <a:tailEnd type="none" w="med" len="med"/>
                    </a:lnR>
                    <a:lnT w="25400" cap="flat" cmpd="dbl" algn="ctr">
                      <a:solidFill>
                        <a:srgbClr val="80808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b"/>
                      <a:r>
                        <a:rPr lang="lv-LV" sz="500" b="1" i="0" u="none" strike="noStrike">
                          <a:solidFill>
                            <a:srgbClr val="000000"/>
                          </a:solidFill>
                          <a:effectLst/>
                          <a:latin typeface="Times New Roman" panose="02020603050405020304" pitchFamily="18" charset="0"/>
                        </a:rPr>
                        <a:t> </a:t>
                      </a:r>
                    </a:p>
                  </a:txBody>
                  <a:tcPr marL="4087" marR="4087" marT="4087" marB="0" anchor="b">
                    <a:lnL w="25400" cap="flat" cmpd="dbl" algn="ctr">
                      <a:solidFill>
                        <a:srgbClr val="808080"/>
                      </a:solidFill>
                      <a:prstDash val="solid"/>
                      <a:round/>
                      <a:headEnd type="none" w="med" len="med"/>
                      <a:tailEnd type="none" w="med" len="med"/>
                    </a:lnL>
                    <a:lnR>
                      <a:noFill/>
                    </a:lnR>
                    <a:lnT w="25400" cap="flat" cmpd="dbl" algn="ctr">
                      <a:solidFill>
                        <a:srgbClr val="80808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l" fontAlgn="b"/>
                      <a:r>
                        <a:rPr lang="lv-LV" sz="500" b="1" i="0" u="none" strike="noStrike">
                          <a:solidFill>
                            <a:srgbClr val="000000"/>
                          </a:solidFill>
                          <a:effectLst/>
                          <a:latin typeface="Times New Roman" panose="02020603050405020304" pitchFamily="18" charset="0"/>
                        </a:rPr>
                        <a:t> </a:t>
                      </a:r>
                    </a:p>
                  </a:txBody>
                  <a:tcPr marL="4087" marR="4087" marT="4087" marB="0" anchor="b">
                    <a:lnL>
                      <a:noFill/>
                    </a:lnL>
                    <a:lnR w="25400" cap="flat" cmpd="dbl" algn="ctr">
                      <a:solidFill>
                        <a:srgbClr val="808080"/>
                      </a:solidFill>
                      <a:prstDash val="solid"/>
                      <a:round/>
                      <a:headEnd type="none" w="med" len="med"/>
                      <a:tailEnd type="none" w="med" len="med"/>
                    </a:lnR>
                    <a:lnT w="25400" cap="flat" cmpd="dbl" algn="ctr">
                      <a:solidFill>
                        <a:srgbClr val="80808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l" fontAlgn="b"/>
                      <a:r>
                        <a:rPr lang="lv-LV" sz="500" b="1" i="0" u="none" strike="noStrike">
                          <a:solidFill>
                            <a:srgbClr val="000000"/>
                          </a:solidFill>
                          <a:effectLst/>
                          <a:highlight>
                            <a:srgbClr val="FFFF00"/>
                          </a:highlight>
                          <a:latin typeface="Times New Roman" panose="02020603050405020304" pitchFamily="18" charset="0"/>
                        </a:rPr>
                        <a:t> </a:t>
                      </a:r>
                    </a:p>
                  </a:txBody>
                  <a:tcPr marL="4087" marR="4087" marT="4087" marB="0" anchor="b">
                    <a:lnL w="25400" cap="flat" cmpd="dbl" algn="ctr">
                      <a:solidFill>
                        <a:srgbClr val="808080"/>
                      </a:solidFill>
                      <a:prstDash val="solid"/>
                      <a:round/>
                      <a:headEnd type="none" w="med" len="med"/>
                      <a:tailEnd type="none" w="med" len="med"/>
                    </a:lnL>
                    <a:lnR>
                      <a:noFill/>
                    </a:lnR>
                    <a:lnT w="25400" cap="flat" cmpd="dbl" algn="ctr">
                      <a:solidFill>
                        <a:srgbClr val="80808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930907594"/>
                  </a:ext>
                </a:extLst>
              </a:tr>
              <a:tr h="199300">
                <a:tc>
                  <a:txBody>
                    <a:bodyPr/>
                    <a:lstStyle/>
                    <a:p>
                      <a:pPr algn="l" fontAlgn="ctr"/>
                      <a:r>
                        <a:rPr lang="lv-LV" sz="600" b="1" i="0" u="none" strike="noStrike">
                          <a:solidFill>
                            <a:srgbClr val="000000"/>
                          </a:solidFill>
                          <a:effectLst/>
                          <a:latin typeface="Times New Roman" panose="02020603050405020304" pitchFamily="18" charset="0"/>
                        </a:rPr>
                        <a:t>1.1.</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ctr"/>
                      <a:r>
                        <a:rPr lang="lv-LV" sz="600" b="1" i="0" u="none" strike="noStrike">
                          <a:solidFill>
                            <a:srgbClr val="000000"/>
                          </a:solidFill>
                          <a:effectLst/>
                          <a:latin typeface="Times New Roman" panose="02020603050405020304" pitchFamily="18" charset="0"/>
                        </a:rPr>
                        <a:t>1000</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gridSpan="5">
                  <a:txBody>
                    <a:bodyPr/>
                    <a:lstStyle/>
                    <a:p>
                      <a:pPr algn="l" fontAlgn="ctr"/>
                      <a:r>
                        <a:rPr lang="lv-LV" sz="600" b="1" i="0" u="none" strike="noStrike">
                          <a:solidFill>
                            <a:srgbClr val="000000"/>
                          </a:solidFill>
                          <a:effectLst/>
                          <a:latin typeface="Times New Roman" panose="02020603050405020304" pitchFamily="18" charset="0"/>
                        </a:rPr>
                        <a:t>Atlīdzība</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ctr"/>
                      <a:r>
                        <a:rPr lang="lv-LV" sz="600" b="1" i="0" u="none" strike="noStrike">
                          <a:solidFill>
                            <a:srgbClr val="000000"/>
                          </a:solidFill>
                          <a:effectLst/>
                          <a:latin typeface="Times New Roman" panose="02020603050405020304" pitchFamily="18" charset="0"/>
                        </a:rPr>
                        <a:t> </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ctr"/>
                      <a:r>
                        <a:rPr lang="lv-LV" sz="600" b="1" i="0" u="none" strike="noStrike">
                          <a:solidFill>
                            <a:srgbClr val="000000"/>
                          </a:solidFill>
                          <a:effectLst/>
                          <a:latin typeface="Times New Roman" panose="02020603050405020304" pitchFamily="18" charset="0"/>
                        </a:rPr>
                        <a:t> </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ctr"/>
                      <a:r>
                        <a:rPr lang="lv-LV" sz="600" b="1" i="0" u="none" strike="noStrike" dirty="0">
                          <a:solidFill>
                            <a:srgbClr val="000000"/>
                          </a:solidFill>
                          <a:effectLst/>
                          <a:highlight>
                            <a:srgbClr val="FFFF00"/>
                          </a:highlight>
                          <a:latin typeface="Times New Roman" panose="02020603050405020304" pitchFamily="18" charset="0"/>
                        </a:rPr>
                        <a:t> </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050583145"/>
                  </a:ext>
                </a:extLst>
              </a:tr>
              <a:tr h="199300">
                <a:tc>
                  <a:txBody>
                    <a:bodyPr/>
                    <a:lstStyle/>
                    <a:p>
                      <a:pPr algn="l" fontAlgn="ctr"/>
                      <a:r>
                        <a:rPr lang="lv-LV" sz="600" b="0" i="0" u="none" strike="noStrike">
                          <a:solidFill>
                            <a:srgbClr val="000000"/>
                          </a:solidFill>
                          <a:effectLst/>
                          <a:latin typeface="Times New Roman" panose="02020603050405020304" pitchFamily="18" charset="0"/>
                        </a:rPr>
                        <a:t>1.1.1.</a:t>
                      </a:r>
                    </a:p>
                  </a:txBody>
                  <a:tcPr marL="4087" marR="4087" marT="4087" marB="0" anchor="ctr">
                    <a:lnL w="25400" cap="flat" cmpd="dbl" algn="ctr">
                      <a:solidFill>
                        <a:srgbClr val="80808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ctr"/>
                      <a:r>
                        <a:rPr lang="lv-LV" sz="500" b="0" i="0" u="none" strike="noStrike">
                          <a:solidFill>
                            <a:srgbClr val="000000"/>
                          </a:solidFill>
                          <a:effectLst/>
                          <a:latin typeface="Times New Roman" panose="02020603050405020304" pitchFamily="18" charset="0"/>
                        </a:rPr>
                        <a:t>1100</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gridSpan="5">
                  <a:txBody>
                    <a:bodyPr/>
                    <a:lstStyle/>
                    <a:p>
                      <a:pPr algn="l" fontAlgn="auto"/>
                      <a:r>
                        <a:rPr lang="lv-LV" sz="500" b="0" i="0" u="none" strike="noStrike">
                          <a:solidFill>
                            <a:srgbClr val="000000"/>
                          </a:solidFill>
                          <a:effectLst/>
                          <a:latin typeface="Times New Roman" panose="02020603050405020304" pitchFamily="18" charset="0"/>
                        </a:rPr>
                        <a:t>Atalgojums</a:t>
                      </a:r>
                    </a:p>
                  </a:txBody>
                  <a:tcPr marL="4087" marR="4087" marT="4087"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auto"/>
                      <a:r>
                        <a:rPr lang="lv-LV" sz="500" b="1" i="0" u="none" strike="noStrike">
                          <a:solidFill>
                            <a:srgbClr val="000000"/>
                          </a:solidFill>
                          <a:effectLst/>
                          <a:latin typeface="Times New Roman" panose="02020603050405020304" pitchFamily="18" charset="0"/>
                        </a:rPr>
                        <a:t> </a:t>
                      </a:r>
                    </a:p>
                  </a:txBody>
                  <a:tcPr marL="4087" marR="4087" marT="4087"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ctr"/>
                      <a:r>
                        <a:rPr lang="lv-LV" sz="600" b="1" i="0" u="none" strike="noStrike">
                          <a:solidFill>
                            <a:srgbClr val="000000"/>
                          </a:solidFill>
                          <a:effectLst/>
                          <a:latin typeface="Times New Roman" panose="02020603050405020304" pitchFamily="18" charset="0"/>
                        </a:rPr>
                        <a:t> </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auto"/>
                      <a:r>
                        <a:rPr lang="lv-LV" sz="500" b="1" i="0" u="none" strike="noStrike">
                          <a:solidFill>
                            <a:srgbClr val="000000"/>
                          </a:solidFill>
                          <a:effectLst/>
                          <a:highlight>
                            <a:srgbClr val="FFFF00"/>
                          </a:highlight>
                          <a:latin typeface="Times New Roman" panose="02020603050405020304" pitchFamily="18" charset="0"/>
                        </a:rPr>
                        <a:t> </a:t>
                      </a:r>
                    </a:p>
                  </a:txBody>
                  <a:tcPr marL="4087" marR="4087" marT="4087"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43429589"/>
                  </a:ext>
                </a:extLst>
              </a:tr>
              <a:tr h="240066">
                <a:tc>
                  <a:txBody>
                    <a:bodyPr/>
                    <a:lstStyle/>
                    <a:p>
                      <a:pPr algn="l" fontAlgn="ctr"/>
                      <a:r>
                        <a:rPr lang="lv-LV" sz="600" b="0" i="0" u="none" strike="noStrike">
                          <a:solidFill>
                            <a:srgbClr val="000000"/>
                          </a:solidFill>
                          <a:effectLst/>
                          <a:latin typeface="Times New Roman" panose="02020603050405020304" pitchFamily="18" charset="0"/>
                        </a:rPr>
                        <a:t>1.1.2.</a:t>
                      </a:r>
                    </a:p>
                  </a:txBody>
                  <a:tcPr marL="4087" marR="4087" marT="4087" marB="0" anchor="ctr">
                    <a:lnL w="25400" cap="flat" cmpd="dbl" algn="ctr">
                      <a:solidFill>
                        <a:srgbClr val="80808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ctr"/>
                      <a:r>
                        <a:rPr lang="lv-LV" sz="600" b="0" i="0" u="none" strike="noStrike">
                          <a:solidFill>
                            <a:srgbClr val="000000"/>
                          </a:solidFill>
                          <a:effectLst/>
                          <a:latin typeface="Times New Roman" panose="02020603050405020304" pitchFamily="18" charset="0"/>
                        </a:rPr>
                        <a:t>1200</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gridSpan="5">
                  <a:txBody>
                    <a:bodyPr/>
                    <a:lstStyle/>
                    <a:p>
                      <a:pPr algn="l" fontAlgn="auto"/>
                      <a:r>
                        <a:rPr lang="lv-LV" sz="600" b="0" i="0" u="none" strike="noStrike">
                          <a:solidFill>
                            <a:srgbClr val="000000"/>
                          </a:solidFill>
                          <a:effectLst/>
                          <a:latin typeface="Times New Roman" panose="02020603050405020304" pitchFamily="18" charset="0"/>
                        </a:rPr>
                        <a:t>Darba devēja valsts sociālās apdrošināšanas obligātās iemaksas pabalsti un kompensācijas</a:t>
                      </a:r>
                    </a:p>
                  </a:txBody>
                  <a:tcPr marL="4087" marR="4087" marT="4087"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auto"/>
                      <a:endParaRPr lang="lv-LV" sz="600" b="1" i="0" u="none" strike="noStrike">
                        <a:solidFill>
                          <a:srgbClr val="000000"/>
                        </a:solidFill>
                        <a:effectLst/>
                        <a:latin typeface="Times New Roman" panose="02020603050405020304" pitchFamily="18" charset="0"/>
                      </a:endParaRPr>
                    </a:p>
                  </a:txBody>
                  <a:tcPr marL="4087" marR="4087" marT="4087"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ctr"/>
                      <a:r>
                        <a:rPr lang="lv-LV" sz="600" b="1" i="0" u="none" strike="noStrike">
                          <a:solidFill>
                            <a:srgbClr val="000000"/>
                          </a:solidFill>
                          <a:effectLst/>
                          <a:latin typeface="Times New Roman" panose="02020603050405020304" pitchFamily="18" charset="0"/>
                        </a:rPr>
                        <a:t> </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auto"/>
                      <a:r>
                        <a:rPr lang="lv-LV" sz="600" b="1" i="0" u="none" strike="noStrike" dirty="0">
                          <a:solidFill>
                            <a:srgbClr val="000000"/>
                          </a:solidFill>
                          <a:effectLst/>
                          <a:highlight>
                            <a:srgbClr val="FFFF00"/>
                          </a:highlight>
                          <a:latin typeface="Times New Roman" panose="02020603050405020304" pitchFamily="18" charset="0"/>
                        </a:rPr>
                        <a:t> </a:t>
                      </a:r>
                    </a:p>
                  </a:txBody>
                  <a:tcPr marL="4087" marR="4087" marT="4087"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538446426"/>
                  </a:ext>
                </a:extLst>
              </a:tr>
              <a:tr h="199300">
                <a:tc>
                  <a:txBody>
                    <a:bodyPr/>
                    <a:lstStyle/>
                    <a:p>
                      <a:pPr algn="l" fontAlgn="ctr"/>
                      <a:r>
                        <a:rPr lang="lv-LV" sz="600" b="1" i="0" u="none" strike="noStrike">
                          <a:solidFill>
                            <a:srgbClr val="000000"/>
                          </a:solidFill>
                          <a:effectLst/>
                          <a:latin typeface="Times New Roman" panose="02020603050405020304" pitchFamily="18" charset="0"/>
                        </a:rPr>
                        <a:t>1.2.</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ctr"/>
                      <a:r>
                        <a:rPr lang="lv-LV" sz="600" b="1" i="0" u="none" strike="noStrike">
                          <a:solidFill>
                            <a:srgbClr val="000000"/>
                          </a:solidFill>
                          <a:effectLst/>
                          <a:latin typeface="Times New Roman" panose="02020603050405020304" pitchFamily="18" charset="0"/>
                        </a:rPr>
                        <a:t>2000</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gridSpan="5">
                  <a:txBody>
                    <a:bodyPr/>
                    <a:lstStyle/>
                    <a:p>
                      <a:pPr algn="l" fontAlgn="ctr"/>
                      <a:r>
                        <a:rPr lang="lv-LV" sz="600" b="1" i="0" u="none" strike="noStrike">
                          <a:solidFill>
                            <a:srgbClr val="000000"/>
                          </a:solidFill>
                          <a:effectLst/>
                          <a:latin typeface="Times New Roman" panose="02020603050405020304" pitchFamily="18" charset="0"/>
                        </a:rPr>
                        <a:t>Preces un pakalpojumi</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ctr"/>
                      <a:r>
                        <a:rPr lang="lv-LV" sz="600" b="1" i="0" u="none" strike="noStrike" dirty="0">
                          <a:solidFill>
                            <a:srgbClr val="000000"/>
                          </a:solidFill>
                          <a:effectLst/>
                          <a:latin typeface="Times New Roman" panose="02020603050405020304" pitchFamily="18" charset="0"/>
                        </a:rPr>
                        <a:t> </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ctr"/>
                      <a:r>
                        <a:rPr lang="lv-LV" sz="600" b="1" i="0" u="none" strike="noStrike">
                          <a:solidFill>
                            <a:srgbClr val="000000"/>
                          </a:solidFill>
                          <a:effectLst/>
                          <a:latin typeface="Times New Roman" panose="02020603050405020304" pitchFamily="18" charset="0"/>
                        </a:rPr>
                        <a:t> </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ctr"/>
                      <a:r>
                        <a:rPr lang="lv-LV" sz="600" b="1" i="0" u="none" strike="noStrike">
                          <a:solidFill>
                            <a:srgbClr val="000000"/>
                          </a:solidFill>
                          <a:effectLst/>
                          <a:highlight>
                            <a:srgbClr val="FFFF00"/>
                          </a:highlight>
                          <a:latin typeface="Times New Roman" panose="02020603050405020304" pitchFamily="18" charset="0"/>
                        </a:rPr>
                        <a:t> </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684972283"/>
                  </a:ext>
                </a:extLst>
              </a:tr>
              <a:tr h="199300">
                <a:tc>
                  <a:txBody>
                    <a:bodyPr/>
                    <a:lstStyle/>
                    <a:p>
                      <a:pPr algn="l" fontAlgn="ctr"/>
                      <a:r>
                        <a:rPr lang="lv-LV" sz="500" b="0" i="0" u="none" strike="noStrike">
                          <a:solidFill>
                            <a:srgbClr val="000000"/>
                          </a:solidFill>
                          <a:effectLst/>
                          <a:latin typeface="Times New Roman" panose="02020603050405020304" pitchFamily="18" charset="0"/>
                        </a:rPr>
                        <a:t>1.2.1.</a:t>
                      </a:r>
                    </a:p>
                  </a:txBody>
                  <a:tcPr marL="4087" marR="4087" marT="4087" marB="0" anchor="ctr">
                    <a:lnL w="25400" cap="flat" cmpd="dbl" algn="ctr">
                      <a:solidFill>
                        <a:srgbClr val="80808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ctr"/>
                      <a:r>
                        <a:rPr lang="lv-LV" sz="500" b="0" i="0" u="none" strike="noStrike">
                          <a:solidFill>
                            <a:srgbClr val="000000"/>
                          </a:solidFill>
                          <a:effectLst/>
                          <a:latin typeface="Times New Roman" panose="02020603050405020304" pitchFamily="18" charset="0"/>
                        </a:rPr>
                        <a:t>2100</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gridSpan="5">
                  <a:txBody>
                    <a:bodyPr/>
                    <a:lstStyle/>
                    <a:p>
                      <a:pPr algn="l" fontAlgn="auto"/>
                      <a:r>
                        <a:rPr lang="lv-LV" sz="500" b="0" i="0" u="none" strike="noStrike">
                          <a:solidFill>
                            <a:srgbClr val="000000"/>
                          </a:solidFill>
                          <a:effectLst/>
                          <a:latin typeface="Times New Roman" panose="02020603050405020304" pitchFamily="18" charset="0"/>
                        </a:rPr>
                        <a:t>Mācību, darba un dienesta komandējumi, dienesta, darba braucieni</a:t>
                      </a:r>
                    </a:p>
                  </a:txBody>
                  <a:tcPr marL="4087" marR="4087" marT="4087"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auto"/>
                      <a:r>
                        <a:rPr lang="lv-LV" sz="500" b="1" i="0" u="none" strike="noStrike">
                          <a:solidFill>
                            <a:srgbClr val="000000"/>
                          </a:solidFill>
                          <a:effectLst/>
                          <a:latin typeface="Times New Roman" panose="02020603050405020304" pitchFamily="18" charset="0"/>
                        </a:rPr>
                        <a:t> </a:t>
                      </a:r>
                    </a:p>
                  </a:txBody>
                  <a:tcPr marL="4087" marR="4087" marT="4087"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ctr"/>
                      <a:r>
                        <a:rPr lang="lv-LV" sz="600" b="1" i="0" u="none" strike="noStrike">
                          <a:solidFill>
                            <a:srgbClr val="000000"/>
                          </a:solidFill>
                          <a:effectLst/>
                          <a:latin typeface="Times New Roman" panose="02020603050405020304" pitchFamily="18" charset="0"/>
                        </a:rPr>
                        <a:t> </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auto"/>
                      <a:r>
                        <a:rPr lang="lv-LV" sz="500" b="1" i="0" u="none" strike="noStrike" dirty="0">
                          <a:solidFill>
                            <a:srgbClr val="000000"/>
                          </a:solidFill>
                          <a:effectLst/>
                          <a:highlight>
                            <a:srgbClr val="FFFF00"/>
                          </a:highlight>
                          <a:latin typeface="Times New Roman" panose="02020603050405020304" pitchFamily="18" charset="0"/>
                        </a:rPr>
                        <a:t> </a:t>
                      </a:r>
                    </a:p>
                  </a:txBody>
                  <a:tcPr marL="4087" marR="4087" marT="4087"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496766466"/>
                  </a:ext>
                </a:extLst>
              </a:tr>
              <a:tr h="199300">
                <a:tc>
                  <a:txBody>
                    <a:bodyPr/>
                    <a:lstStyle/>
                    <a:p>
                      <a:pPr algn="l" fontAlgn="ctr"/>
                      <a:r>
                        <a:rPr lang="lv-LV" sz="500" b="0" i="0" u="none" strike="noStrike">
                          <a:solidFill>
                            <a:srgbClr val="000000"/>
                          </a:solidFill>
                          <a:effectLst/>
                          <a:latin typeface="Times New Roman" panose="02020603050405020304" pitchFamily="18" charset="0"/>
                        </a:rPr>
                        <a:t>1.2.2.</a:t>
                      </a:r>
                    </a:p>
                  </a:txBody>
                  <a:tcPr marL="4087" marR="4087" marT="4087" marB="0" anchor="ctr">
                    <a:lnL w="25400" cap="flat" cmpd="dbl" algn="ctr">
                      <a:solidFill>
                        <a:srgbClr val="80808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ctr"/>
                      <a:r>
                        <a:rPr lang="lv-LV" sz="500" b="0" i="0" u="none" strike="noStrike">
                          <a:solidFill>
                            <a:srgbClr val="000000"/>
                          </a:solidFill>
                          <a:effectLst/>
                          <a:latin typeface="Times New Roman" panose="02020603050405020304" pitchFamily="18" charset="0"/>
                        </a:rPr>
                        <a:t>2200</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gridSpan="5">
                  <a:txBody>
                    <a:bodyPr/>
                    <a:lstStyle/>
                    <a:p>
                      <a:pPr algn="l" fontAlgn="ctr"/>
                      <a:r>
                        <a:rPr lang="lv-LV" sz="500" b="0" i="0" u="none" strike="noStrike">
                          <a:solidFill>
                            <a:srgbClr val="000000"/>
                          </a:solidFill>
                          <a:effectLst/>
                          <a:latin typeface="Times New Roman" panose="02020603050405020304" pitchFamily="18" charset="0"/>
                        </a:rPr>
                        <a:t>Pakalpojumi</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ctr"/>
                      <a:endParaRPr lang="lv-LV" sz="500" b="1" i="0" u="none" strike="noStrike">
                        <a:solidFill>
                          <a:srgbClr val="000000"/>
                        </a:solidFill>
                        <a:effectLst/>
                        <a:latin typeface="Times New Roman" panose="02020603050405020304" pitchFamily="18" charset="0"/>
                      </a:endParaRP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ctr"/>
                      <a:r>
                        <a:rPr lang="lv-LV" sz="600" b="1" i="0" u="none" strike="noStrike">
                          <a:solidFill>
                            <a:srgbClr val="000000"/>
                          </a:solidFill>
                          <a:effectLst/>
                          <a:latin typeface="Times New Roman" panose="02020603050405020304" pitchFamily="18" charset="0"/>
                        </a:rPr>
                        <a:t> </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3F3F3F"/>
                      </a:solidFill>
                      <a:prstDash val="solid"/>
                      <a:round/>
                      <a:headEnd type="none" w="med" len="med"/>
                      <a:tailEnd type="none" w="med" len="med"/>
                    </a:lnB>
                    <a:noFill/>
                  </a:tcPr>
                </a:tc>
                <a:tc>
                  <a:txBody>
                    <a:bodyPr/>
                    <a:lstStyle/>
                    <a:p>
                      <a:pPr algn="l" fontAlgn="ctr"/>
                      <a:r>
                        <a:rPr lang="lv-LV" sz="500" b="1" i="0" u="none" strike="noStrike">
                          <a:solidFill>
                            <a:srgbClr val="000000"/>
                          </a:solidFill>
                          <a:effectLst/>
                          <a:highlight>
                            <a:srgbClr val="FFFF00"/>
                          </a:highlight>
                          <a:latin typeface="Times New Roman" panose="02020603050405020304" pitchFamily="18" charset="0"/>
                        </a:rPr>
                        <a:t> </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2037693035"/>
                  </a:ext>
                </a:extLst>
              </a:tr>
              <a:tr h="199300">
                <a:tc>
                  <a:txBody>
                    <a:bodyPr/>
                    <a:lstStyle/>
                    <a:p>
                      <a:pPr algn="l" fontAlgn="ctr"/>
                      <a:r>
                        <a:rPr lang="lv-LV" sz="500" b="0" i="0" u="none" strike="noStrike">
                          <a:solidFill>
                            <a:srgbClr val="000000"/>
                          </a:solidFill>
                          <a:effectLst/>
                          <a:latin typeface="Times New Roman" panose="02020603050405020304" pitchFamily="18" charset="0"/>
                        </a:rPr>
                        <a:t>1.2.3.</a:t>
                      </a:r>
                    </a:p>
                  </a:txBody>
                  <a:tcPr marL="4087" marR="4087" marT="4087" marB="0" anchor="ctr">
                    <a:lnL w="25400" cap="flat" cmpd="dbl" algn="ctr">
                      <a:solidFill>
                        <a:srgbClr val="80808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ctr"/>
                      <a:r>
                        <a:rPr lang="lv-LV" sz="500" b="0" i="0" u="none" strike="noStrike">
                          <a:solidFill>
                            <a:srgbClr val="000000"/>
                          </a:solidFill>
                          <a:effectLst/>
                          <a:latin typeface="Times New Roman" panose="02020603050405020304" pitchFamily="18" charset="0"/>
                        </a:rPr>
                        <a:t>2300</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gridSpan="5">
                  <a:txBody>
                    <a:bodyPr/>
                    <a:lstStyle/>
                    <a:p>
                      <a:pPr algn="l" fontAlgn="ctr"/>
                      <a:r>
                        <a:rPr lang="es-ES" sz="500" b="0" i="0" u="none" strike="noStrike">
                          <a:solidFill>
                            <a:srgbClr val="000000"/>
                          </a:solidFill>
                          <a:effectLst/>
                          <a:latin typeface="Times New Roman" panose="02020603050405020304" pitchFamily="18" charset="0"/>
                        </a:rPr>
                        <a:t>Inventāra, instrumentu un materiālu iegādes izmaksas un piegādes izmaksas</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ctr"/>
                      <a:r>
                        <a:rPr lang="lv-LV" sz="500" b="0" i="0" u="none" strike="noStrike">
                          <a:solidFill>
                            <a:srgbClr val="000000"/>
                          </a:solidFill>
                          <a:effectLst/>
                          <a:latin typeface="Times New Roman" panose="02020603050405020304" pitchFamily="18" charset="0"/>
                        </a:rPr>
                        <a:t> </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3F3F3F"/>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ctr"/>
                      <a:r>
                        <a:rPr lang="lv-LV" sz="500" b="1" i="0" u="none" strike="noStrike">
                          <a:solidFill>
                            <a:srgbClr val="FFFFFF"/>
                          </a:solidFill>
                          <a:effectLst/>
                          <a:latin typeface="Calibri" panose="020F0502020204030204" pitchFamily="34" charset="0"/>
                        </a:rPr>
                        <a:t> </a:t>
                      </a:r>
                    </a:p>
                  </a:txBody>
                  <a:tcPr marL="4087" marR="4087" marT="4087" marB="0" anchor="ctr">
                    <a:lnL w="25400" cap="flat" cmpd="dbl" algn="ctr">
                      <a:solidFill>
                        <a:srgbClr val="3F3F3F"/>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3F3F3F"/>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l" fontAlgn="ctr"/>
                      <a:r>
                        <a:rPr lang="lv-LV" sz="500" b="0" i="0" u="none" strike="noStrike" dirty="0">
                          <a:solidFill>
                            <a:srgbClr val="000000"/>
                          </a:solidFill>
                          <a:effectLst/>
                          <a:highlight>
                            <a:srgbClr val="FFFF00"/>
                          </a:highlight>
                          <a:latin typeface="Times New Roman" panose="02020603050405020304" pitchFamily="18" charset="0"/>
                        </a:rPr>
                        <a:t> </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1781672334"/>
                  </a:ext>
                </a:extLst>
              </a:tr>
              <a:tr h="199300">
                <a:tc>
                  <a:txBody>
                    <a:bodyPr/>
                    <a:lstStyle/>
                    <a:p>
                      <a:pPr algn="l" fontAlgn="ctr"/>
                      <a:r>
                        <a:rPr lang="lv-LV" sz="600" b="1" i="0" u="none" strike="noStrike">
                          <a:solidFill>
                            <a:srgbClr val="000000"/>
                          </a:solidFill>
                          <a:effectLst/>
                          <a:latin typeface="Times New Roman" panose="02020603050405020304" pitchFamily="18" charset="0"/>
                        </a:rPr>
                        <a:t>2.</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ctr"/>
                      <a:r>
                        <a:rPr lang="lv-LV" sz="600" b="1" i="0" u="none" strike="noStrike">
                          <a:solidFill>
                            <a:srgbClr val="000000"/>
                          </a:solidFill>
                          <a:effectLst/>
                          <a:latin typeface="Times New Roman" panose="02020603050405020304" pitchFamily="18" charset="0"/>
                        </a:rPr>
                        <a:t>5000</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gridSpan="5">
                  <a:txBody>
                    <a:bodyPr/>
                    <a:lstStyle/>
                    <a:p>
                      <a:pPr algn="l" fontAlgn="ctr"/>
                      <a:r>
                        <a:rPr lang="lv-LV" sz="600" b="1" i="0" u="none" strike="noStrike">
                          <a:solidFill>
                            <a:srgbClr val="000000"/>
                          </a:solidFill>
                          <a:effectLst/>
                          <a:latin typeface="Times New Roman" panose="02020603050405020304" pitchFamily="18" charset="0"/>
                        </a:rPr>
                        <a:t>Amortizācijas izmaksas</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ctr"/>
                      <a:r>
                        <a:rPr lang="lv-LV" sz="500" b="0" i="0" u="none" strike="noStrike">
                          <a:solidFill>
                            <a:srgbClr val="000000"/>
                          </a:solidFill>
                          <a:effectLst/>
                          <a:latin typeface="Times New Roman" panose="02020603050405020304" pitchFamily="18" charset="0"/>
                        </a:rPr>
                        <a:t> </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ctr"/>
                      <a:r>
                        <a:rPr lang="lv-LV" sz="600" b="1" i="0" u="none" strike="noStrike">
                          <a:solidFill>
                            <a:srgbClr val="000000"/>
                          </a:solidFill>
                          <a:effectLst/>
                          <a:latin typeface="Times New Roman" panose="02020603050405020304" pitchFamily="18" charset="0"/>
                        </a:rPr>
                        <a:t> </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ctr"/>
                      <a:r>
                        <a:rPr lang="lv-LV" sz="500" b="0" i="0" u="none" strike="noStrike" dirty="0">
                          <a:solidFill>
                            <a:srgbClr val="000000"/>
                          </a:solidFill>
                          <a:effectLst/>
                          <a:highlight>
                            <a:srgbClr val="FFFF00"/>
                          </a:highlight>
                          <a:latin typeface="Times New Roman" panose="02020603050405020304" pitchFamily="18" charset="0"/>
                        </a:rPr>
                        <a:t> </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3353587831"/>
                  </a:ext>
                </a:extLst>
              </a:tr>
              <a:tr h="199300">
                <a:tc>
                  <a:txBody>
                    <a:bodyPr/>
                    <a:lstStyle/>
                    <a:p>
                      <a:pPr algn="l" fontAlgn="ctr"/>
                      <a:r>
                        <a:rPr lang="lv-LV" sz="500" b="0" i="0" u="none" strike="noStrike">
                          <a:solidFill>
                            <a:srgbClr val="000000"/>
                          </a:solidFill>
                          <a:effectLst/>
                          <a:latin typeface="Times New Roman" panose="02020603050405020304" pitchFamily="18" charset="0"/>
                        </a:rPr>
                        <a:t>…</a:t>
                      </a:r>
                    </a:p>
                  </a:txBody>
                  <a:tcPr marL="4087" marR="4087" marT="4087" marB="0" anchor="ctr">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ctr"/>
                      <a:r>
                        <a:rPr lang="lv-LV" sz="500" b="0" i="0" u="none" strike="noStrike">
                          <a:solidFill>
                            <a:srgbClr val="000000"/>
                          </a:solidFill>
                          <a:effectLst/>
                          <a:latin typeface="Times New Roman" panose="02020603050405020304" pitchFamily="18" charset="0"/>
                        </a:rPr>
                        <a:t>…</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gridSpan="5">
                  <a:txBody>
                    <a:bodyPr/>
                    <a:lstStyle/>
                    <a:p>
                      <a:pPr algn="l" fontAlgn="ctr"/>
                      <a:r>
                        <a:rPr lang="lv-LV" sz="500" b="0" i="0" u="none" strike="noStrike" dirty="0">
                          <a:solidFill>
                            <a:srgbClr val="000000"/>
                          </a:solidFill>
                          <a:effectLst/>
                          <a:latin typeface="Times New Roman" panose="02020603050405020304" pitchFamily="18" charset="0"/>
                        </a:rPr>
                        <a:t>…</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ctr"/>
                      <a:r>
                        <a:rPr lang="lv-LV" sz="500" b="0" i="0" u="none" strike="noStrike">
                          <a:solidFill>
                            <a:srgbClr val="000000"/>
                          </a:solidFill>
                          <a:effectLst/>
                          <a:latin typeface="Times New Roman" panose="02020603050405020304" pitchFamily="18" charset="0"/>
                        </a:rPr>
                        <a:t> </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ctr"/>
                      <a:r>
                        <a:rPr lang="lv-LV" sz="600" b="1" i="0" u="none" strike="noStrike" dirty="0">
                          <a:solidFill>
                            <a:srgbClr val="000000"/>
                          </a:solidFill>
                          <a:effectLst/>
                          <a:latin typeface="Times New Roman" panose="02020603050405020304" pitchFamily="18" charset="0"/>
                        </a:rPr>
                        <a:t> </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ctr"/>
                      <a:r>
                        <a:rPr lang="lv-LV" sz="500" b="0" i="0" u="none" strike="noStrike" dirty="0">
                          <a:solidFill>
                            <a:srgbClr val="000000"/>
                          </a:solidFill>
                          <a:effectLst/>
                          <a:highlight>
                            <a:srgbClr val="FFFF00"/>
                          </a:highlight>
                          <a:latin typeface="Times New Roman" panose="02020603050405020304" pitchFamily="18" charset="0"/>
                        </a:rPr>
                        <a:t> </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extLst>
                  <a:ext uri="{0D108BD9-81ED-4DB2-BD59-A6C34878D82A}">
                    <a16:rowId xmlns:a16="http://schemas.microsoft.com/office/drawing/2014/main" val="4056097559"/>
                  </a:ext>
                </a:extLst>
              </a:tr>
              <a:tr h="525427">
                <a:tc>
                  <a:txBody>
                    <a:bodyPr/>
                    <a:lstStyle/>
                    <a:p>
                      <a:pPr algn="l" fontAlgn="ctr"/>
                      <a:r>
                        <a:rPr lang="lv-LV" sz="500" b="1" i="0" u="none" strike="noStrike">
                          <a:solidFill>
                            <a:srgbClr val="000000"/>
                          </a:solidFill>
                          <a:effectLst/>
                          <a:latin typeface="Times New Roman" panose="02020603050405020304" pitchFamily="18" charset="0"/>
                        </a:rPr>
                        <a:t>3.</a:t>
                      </a:r>
                    </a:p>
                  </a:txBody>
                  <a:tcPr marL="4087" marR="4087" marT="4087" marB="0" anchor="ctr">
                    <a:lnL w="25400" cap="flat" cmpd="dbl" algn="ctr">
                      <a:solidFill>
                        <a:srgbClr val="80808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l" fontAlgn="ctr"/>
                      <a:r>
                        <a:rPr lang="lv-LV" sz="500" b="0" i="0" u="none" strike="noStrike">
                          <a:solidFill>
                            <a:srgbClr val="000000"/>
                          </a:solidFill>
                          <a:effectLst/>
                          <a:latin typeface="Times New Roman" panose="02020603050405020304" pitchFamily="18" charset="0"/>
                        </a:rPr>
                        <a:t> </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gridSpan="5">
                  <a:txBody>
                    <a:bodyPr/>
                    <a:lstStyle/>
                    <a:p>
                      <a:pPr algn="l" fontAlgn="ctr"/>
                      <a:r>
                        <a:rPr lang="lv-LV" sz="500" b="1" i="0" u="none" strike="noStrike">
                          <a:solidFill>
                            <a:srgbClr val="000000"/>
                          </a:solidFill>
                          <a:effectLst/>
                          <a:latin typeface="Times New Roman" panose="02020603050405020304" pitchFamily="18" charset="0"/>
                        </a:rPr>
                        <a:t>Netiešās attiecināmās izmaksas (15% no MK noteikumu 14.1. apakšpunktā minēto tiešo attiecināmo izmaksu kopsummas, izņemot 14.1.6. apakšpunktā noteiktās tiešās attiecināmās izmaksas, kas radušās saistībā ar ārējo pakalpojumu izmaksām)</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l" fontAlgn="ctr"/>
                      <a:r>
                        <a:rPr lang="lv-LV" sz="500" b="0" i="0" u="none" strike="noStrike">
                          <a:solidFill>
                            <a:srgbClr val="000000"/>
                          </a:solidFill>
                          <a:effectLst/>
                          <a:latin typeface="Times New Roman" panose="02020603050405020304" pitchFamily="18" charset="0"/>
                        </a:rPr>
                        <a:t> </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l" fontAlgn="ctr"/>
                      <a:r>
                        <a:rPr lang="lv-LV" sz="600" b="1" i="0" u="none" strike="noStrike" dirty="0">
                          <a:solidFill>
                            <a:srgbClr val="000000"/>
                          </a:solidFill>
                          <a:effectLst/>
                          <a:latin typeface="Times New Roman" panose="02020603050405020304" pitchFamily="18" charset="0"/>
                        </a:rPr>
                        <a:t> </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l" fontAlgn="ctr"/>
                      <a:r>
                        <a:rPr lang="lv-LV" sz="500" b="0" i="0" u="none" strike="noStrike" dirty="0">
                          <a:solidFill>
                            <a:srgbClr val="000000"/>
                          </a:solidFill>
                          <a:effectLst/>
                          <a:highlight>
                            <a:srgbClr val="FFFF00"/>
                          </a:highlight>
                          <a:latin typeface="Times New Roman" panose="02020603050405020304" pitchFamily="18" charset="0"/>
                        </a:rPr>
                        <a:t> </a:t>
                      </a:r>
                    </a:p>
                  </a:txBody>
                  <a:tcPr marL="4087" marR="4087" marT="4087"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853189103"/>
                  </a:ext>
                </a:extLst>
              </a:tr>
            </a:tbl>
          </a:graphicData>
        </a:graphic>
      </p:graphicFrame>
    </p:spTree>
    <p:extLst>
      <p:ext uri="{BB962C8B-B14F-4D97-AF65-F5344CB8AC3E}">
        <p14:creationId xmlns:p14="http://schemas.microsoft.com/office/powerpoint/2010/main" val="1149510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CB4D100-2205-4E05-9993-D2287622DAA3}"/>
              </a:ext>
            </a:extLst>
          </p:cNvPr>
          <p:cNvSpPr txBox="1">
            <a:spLocks/>
          </p:cNvSpPr>
          <p:nvPr/>
        </p:nvSpPr>
        <p:spPr>
          <a:xfrm>
            <a:off x="1979720" y="390616"/>
            <a:ext cx="6707080" cy="1027025"/>
          </a:xfrm>
          <a:prstGeom prst="rect">
            <a:avLst/>
          </a:prstGeom>
        </p:spPr>
        <p:txBody>
          <a:bodyPr>
            <a:noAutofit/>
          </a:bodyPr>
          <a:lst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pPr algn="l"/>
            <a:r>
              <a:rPr lang="lv-LV" sz="2400" b="1" dirty="0">
                <a:solidFill>
                  <a:srgbClr val="7030A0"/>
                </a:solidFill>
                <a:latin typeface="Verdana" panose="020B0604030504040204" pitchFamily="34" charset="0"/>
                <a:ea typeface="Verdana" panose="020B0604030504040204" pitchFamily="34" charset="0"/>
              </a:rPr>
              <a:t>Finansējums</a:t>
            </a:r>
          </a:p>
        </p:txBody>
      </p:sp>
      <p:pic>
        <p:nvPicPr>
          <p:cNvPr id="5" name="Picture 4">
            <a:extLst>
              <a:ext uri="{FF2B5EF4-FFF2-40B4-BE49-F238E27FC236}">
                <a16:creationId xmlns:a16="http://schemas.microsoft.com/office/drawing/2014/main" id="{9C4E4C72-0CC6-40C2-A6D6-E0B1A787967E}"/>
              </a:ext>
            </a:extLst>
          </p:cNvPr>
          <p:cNvPicPr>
            <a:picLocks noChangeAspect="1"/>
          </p:cNvPicPr>
          <p:nvPr/>
        </p:nvPicPr>
        <p:blipFill>
          <a:blip r:embed="rId3"/>
          <a:stretch>
            <a:fillRect/>
          </a:stretch>
        </p:blipFill>
        <p:spPr>
          <a:xfrm>
            <a:off x="6569476" y="61770"/>
            <a:ext cx="2403073" cy="1069429"/>
          </a:xfrm>
          <a:prstGeom prst="rect">
            <a:avLst/>
          </a:prstGeom>
        </p:spPr>
      </p:pic>
      <p:sp>
        <p:nvSpPr>
          <p:cNvPr id="6" name="Rectangle 5">
            <a:extLst>
              <a:ext uri="{FF2B5EF4-FFF2-40B4-BE49-F238E27FC236}">
                <a16:creationId xmlns:a16="http://schemas.microsoft.com/office/drawing/2014/main" id="{CA859726-54D5-4EC5-A969-53D216DA8124}"/>
              </a:ext>
            </a:extLst>
          </p:cNvPr>
          <p:cNvSpPr/>
          <p:nvPr/>
        </p:nvSpPr>
        <p:spPr>
          <a:xfrm>
            <a:off x="1633490" y="3173505"/>
            <a:ext cx="6858193" cy="1012873"/>
          </a:xfrm>
          <a:prstGeom prst="rect">
            <a:avLst/>
          </a:prstGeom>
          <a:solidFill>
            <a:sysClr val="window" lastClr="FFFFFF">
              <a:lumMod val="95000"/>
            </a:sysClr>
          </a:solidFill>
          <a:ln w="25400" cap="flat" cmpd="sng" algn="ctr">
            <a:noFill/>
            <a:prstDash val="solid"/>
          </a:ln>
          <a:effectLst/>
        </p:spPr>
        <p:txBody>
          <a:bodyPr anchor="ctr"/>
          <a:lstStyle/>
          <a:p>
            <a:pPr algn="just">
              <a:defRPr/>
            </a:pPr>
            <a:r>
              <a:rPr lang="lv-LV" kern="0" dirty="0">
                <a:solidFill>
                  <a:prstClr val="black"/>
                </a:solidFill>
                <a:latin typeface="Verdana" panose="020B0604030504040204" pitchFamily="34" charset="0"/>
                <a:ea typeface="Verdana" panose="020B0604030504040204" pitchFamily="34" charset="0"/>
              </a:rPr>
              <a:t>Pārējie maksājumi saskaņā ar finansēšanas plānu</a:t>
            </a:r>
            <a:endParaRPr kumimoji="0" lang="lv-LV" sz="17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endParaRPr>
          </a:p>
        </p:txBody>
      </p:sp>
      <p:sp>
        <p:nvSpPr>
          <p:cNvPr id="7" name="Rectangle 6">
            <a:extLst>
              <a:ext uri="{FF2B5EF4-FFF2-40B4-BE49-F238E27FC236}">
                <a16:creationId xmlns:a16="http://schemas.microsoft.com/office/drawing/2014/main" id="{4881A652-B5F2-446D-A6AF-0CF60C355059}"/>
              </a:ext>
            </a:extLst>
          </p:cNvPr>
          <p:cNvSpPr/>
          <p:nvPr/>
        </p:nvSpPr>
        <p:spPr>
          <a:xfrm>
            <a:off x="1633490" y="1896035"/>
            <a:ext cx="6867071" cy="1027025"/>
          </a:xfrm>
          <a:prstGeom prst="rect">
            <a:avLst/>
          </a:prstGeom>
          <a:solidFill>
            <a:sysClr val="window" lastClr="FFFFFF">
              <a:lumMod val="95000"/>
            </a:sysClr>
          </a:solidFill>
          <a:ln w="25400" cap="flat" cmpd="sng" algn="ctr">
            <a:noFill/>
            <a:prstDash val="solid"/>
          </a:ln>
          <a:effectLst/>
        </p:spPr>
        <p:txBody>
          <a:bodyPr anchor="ctr"/>
          <a:lstStyle/>
          <a:p>
            <a:pPr marL="0" marR="0" lvl="0" indent="0" algn="just" defTabSz="938213" rtl="0" eaLnBrk="1" fontAlgn="base" latinLnBrk="0" hangingPunct="1">
              <a:lnSpc>
                <a:spcPct val="100000"/>
              </a:lnSpc>
              <a:spcBef>
                <a:spcPct val="0"/>
              </a:spcBef>
              <a:spcAft>
                <a:spcPct val="0"/>
              </a:spcAft>
              <a:buClrTx/>
              <a:buSzTx/>
              <a:buFontTx/>
              <a:buNone/>
              <a:tabLst/>
              <a:defRPr/>
            </a:pPr>
            <a:r>
              <a:rPr kumimoji="0" lang="lv-LV" sz="17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Pirmais avansa maksājums līdz  30% no Finansējuma (10 darba dienu </a:t>
            </a:r>
            <a:r>
              <a:rPr kumimoji="0" lang="lv-LV"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rPr>
              <a:t>laikā </a:t>
            </a:r>
            <a:r>
              <a:rPr lang="lv-LV" dirty="0">
                <a:effectLst/>
                <a:latin typeface="Verdana" panose="020B0604030504040204" pitchFamily="34" charset="0"/>
                <a:ea typeface="Verdana" panose="020B0604030504040204" pitchFamily="34" charset="0"/>
              </a:rPr>
              <a:t>no Līguma spēkā stāšanās dienas</a:t>
            </a:r>
            <a:r>
              <a:rPr kumimoji="0" lang="lv-LV" sz="17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a:t>
            </a:r>
          </a:p>
        </p:txBody>
      </p:sp>
      <p:pic>
        <p:nvPicPr>
          <p:cNvPr id="11" name="Picture 4" descr="Image result for checklist icon">
            <a:extLst>
              <a:ext uri="{FF2B5EF4-FFF2-40B4-BE49-F238E27FC236}">
                <a16:creationId xmlns:a16="http://schemas.microsoft.com/office/drawing/2014/main" id="{7DE77E51-2FFC-4BE9-A5F4-8F3713EA92F7}"/>
              </a:ext>
            </a:extLst>
          </p:cNvPr>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30368" y="2163463"/>
            <a:ext cx="491041" cy="492168"/>
          </a:xfrm>
          <a:prstGeom prst="rect">
            <a:avLst/>
          </a:prstGeom>
          <a:solidFill>
            <a:srgbClr val="FF9900"/>
          </a:solidFill>
          <a:ln>
            <a:noFill/>
          </a:ln>
        </p:spPr>
      </p:pic>
      <p:sp>
        <p:nvSpPr>
          <p:cNvPr id="2" name="Rectangle 1">
            <a:extLst>
              <a:ext uri="{FF2B5EF4-FFF2-40B4-BE49-F238E27FC236}">
                <a16:creationId xmlns:a16="http://schemas.microsoft.com/office/drawing/2014/main" id="{F6562FB6-2CB4-2EDB-7379-AF8B3F5C08E7}"/>
              </a:ext>
            </a:extLst>
          </p:cNvPr>
          <p:cNvSpPr/>
          <p:nvPr/>
        </p:nvSpPr>
        <p:spPr>
          <a:xfrm>
            <a:off x="1633490" y="4472821"/>
            <a:ext cx="6893703" cy="1027025"/>
          </a:xfrm>
          <a:prstGeom prst="rect">
            <a:avLst/>
          </a:prstGeom>
          <a:solidFill>
            <a:sysClr val="window" lastClr="FFFFFF">
              <a:lumMod val="95000"/>
            </a:sysClr>
          </a:solidFill>
          <a:ln w="25400" cap="flat" cmpd="sng" algn="ctr">
            <a:noFill/>
            <a:prstDash val="solid"/>
          </a:ln>
          <a:effectLst/>
        </p:spPr>
        <p:txBody>
          <a:bodyPr anchor="ctr"/>
          <a:lstStyle/>
          <a:p>
            <a:pPr algn="just">
              <a:defRPr/>
            </a:pPr>
            <a:r>
              <a:rPr lang="lv-LV" kern="0" dirty="0">
                <a:solidFill>
                  <a:prstClr val="black"/>
                </a:solidFill>
                <a:latin typeface="Verdana" panose="020B0604030504040204" pitchFamily="34" charset="0"/>
                <a:ea typeface="Verdana" panose="020B0604030504040204" pitchFamily="34" charset="0"/>
              </a:rPr>
              <a:t>Noslēguma maksājums - nepārsniedz 10% no Finansējuma</a:t>
            </a:r>
            <a:endParaRPr kumimoji="0" lang="lv-LV" sz="17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endParaRPr>
          </a:p>
        </p:txBody>
      </p:sp>
      <p:pic>
        <p:nvPicPr>
          <p:cNvPr id="3" name="Picture 2">
            <a:extLst>
              <a:ext uri="{FF2B5EF4-FFF2-40B4-BE49-F238E27FC236}">
                <a16:creationId xmlns:a16="http://schemas.microsoft.com/office/drawing/2014/main" id="{FD600A2A-DC90-3291-19A8-169DD77FCD04}"/>
              </a:ext>
            </a:extLst>
          </p:cNvPr>
          <p:cNvPicPr>
            <a:picLocks noChangeAspect="1"/>
          </p:cNvPicPr>
          <p:nvPr/>
        </p:nvPicPr>
        <p:blipFill>
          <a:blip r:embed="rId5"/>
          <a:stretch>
            <a:fillRect/>
          </a:stretch>
        </p:blipFill>
        <p:spPr>
          <a:xfrm>
            <a:off x="1030368" y="3433031"/>
            <a:ext cx="493819" cy="493819"/>
          </a:xfrm>
          <a:prstGeom prst="rect">
            <a:avLst/>
          </a:prstGeom>
        </p:spPr>
      </p:pic>
      <p:pic>
        <p:nvPicPr>
          <p:cNvPr id="8" name="Picture 7">
            <a:extLst>
              <a:ext uri="{FF2B5EF4-FFF2-40B4-BE49-F238E27FC236}">
                <a16:creationId xmlns:a16="http://schemas.microsoft.com/office/drawing/2014/main" id="{E64EE1BF-C7E6-A40F-4CA1-E7F6F58B3E02}"/>
              </a:ext>
            </a:extLst>
          </p:cNvPr>
          <p:cNvPicPr>
            <a:picLocks noChangeAspect="1"/>
          </p:cNvPicPr>
          <p:nvPr/>
        </p:nvPicPr>
        <p:blipFill>
          <a:blip r:embed="rId5"/>
          <a:stretch>
            <a:fillRect/>
          </a:stretch>
        </p:blipFill>
        <p:spPr>
          <a:xfrm>
            <a:off x="1038532" y="4704250"/>
            <a:ext cx="493819" cy="493819"/>
          </a:xfrm>
          <a:prstGeom prst="rect">
            <a:avLst/>
          </a:prstGeom>
        </p:spPr>
      </p:pic>
    </p:spTree>
    <p:extLst>
      <p:ext uri="{BB962C8B-B14F-4D97-AF65-F5344CB8AC3E}">
        <p14:creationId xmlns:p14="http://schemas.microsoft.com/office/powerpoint/2010/main" val="2233586073"/>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s" ma:contentTypeID="0x010100E136CC152EB1D245A5FDECA292492C8A" ma:contentTypeVersion="12" ma:contentTypeDescription="Izveidot jaunu dokumentu." ma:contentTypeScope="" ma:versionID="54c80280ee468a7eb91b2bc869efd3d0">
  <xsd:schema xmlns:xsd="http://www.w3.org/2001/XMLSchema" xmlns:xs="http://www.w3.org/2001/XMLSchema" xmlns:p="http://schemas.microsoft.com/office/2006/metadata/properties" xmlns:ns3="73924fda-3357-40d4-9fae-85802a249899" xmlns:ns4="2f243a88-1479-4942-bbce-7bc383319ad9" targetNamespace="http://schemas.microsoft.com/office/2006/metadata/properties" ma:root="true" ma:fieldsID="37ef7b6f2ea112840d154ee6becae9d0" ns3:_="" ns4:_="">
    <xsd:import namespace="73924fda-3357-40d4-9fae-85802a249899"/>
    <xsd:import namespace="2f243a88-1479-4942-bbce-7bc383319ad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924fda-3357-40d4-9fae-85802a2498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f243a88-1479-4942-bbce-7bc383319ad9" elementFormDefault="qualified">
    <xsd:import namespace="http://schemas.microsoft.com/office/2006/documentManagement/types"/>
    <xsd:import namespace="http://schemas.microsoft.com/office/infopath/2007/PartnerControls"/>
    <xsd:element name="SharedWithUsers" ma:index="14"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Koplietots ar: detalizēti" ma:internalName="SharedWithDetails" ma:readOnly="true">
      <xsd:simpleType>
        <xsd:restriction base="dms:Note">
          <xsd:maxLength value="255"/>
        </xsd:restriction>
      </xsd:simpleType>
    </xsd:element>
    <xsd:element name="SharingHintHash" ma:index="16" nillable="true" ma:displayName="Koplietošanas norādes jaucējkod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D65BEE-874F-4245-AC24-84C8DCC85B13}">
  <ds:schemaRefs>
    <ds:schemaRef ds:uri="http://schemas.microsoft.com/office/2006/metadata/properties"/>
    <ds:schemaRef ds:uri="http://schemas.openxmlformats.org/package/2006/metadata/core-properties"/>
    <ds:schemaRef ds:uri="73924fda-3357-40d4-9fae-85802a249899"/>
    <ds:schemaRef ds:uri="http://www.w3.org/XML/1998/namespace"/>
    <ds:schemaRef ds:uri="http://purl.org/dc/elements/1.1/"/>
    <ds:schemaRef ds:uri="http://schemas.microsoft.com/office/2006/documentManagement/types"/>
    <ds:schemaRef ds:uri="http://purl.org/dc/terms/"/>
    <ds:schemaRef ds:uri="http://schemas.microsoft.com/office/infopath/2007/PartnerControls"/>
    <ds:schemaRef ds:uri="2f243a88-1479-4942-bbce-7bc383319ad9"/>
    <ds:schemaRef ds:uri="http://purl.org/dc/dcmitype/"/>
  </ds:schemaRefs>
</ds:datastoreItem>
</file>

<file path=customXml/itemProps2.xml><?xml version="1.0" encoding="utf-8"?>
<ds:datastoreItem xmlns:ds="http://schemas.openxmlformats.org/officeDocument/2006/customXml" ds:itemID="{5FB984FC-6235-4B15-9A5B-8A1A45BD5E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924fda-3357-40d4-9fae-85802a249899"/>
    <ds:schemaRef ds:uri="2f243a88-1479-4942-bbce-7bc383319a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12DCFA8-FC87-4267-BBA5-B7F20CE93B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89_Prezentacija_templateLV</Template>
  <TotalTime>10222</TotalTime>
  <Words>2332</Words>
  <Application>Microsoft Office PowerPoint</Application>
  <PresentationFormat>On-screen Show (4:3)</PresentationFormat>
  <Paragraphs>693</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Narrow</vt:lpstr>
      <vt:lpstr>Calibri</vt:lpstr>
      <vt:lpstr>Times New Roman</vt:lpstr>
      <vt:lpstr>Verdana</vt:lpstr>
      <vt:lpstr>89_Prezentacija_templateLV</vt:lpstr>
      <vt:lpstr>PowerPoint Presentation</vt:lpstr>
      <vt:lpstr>PowerPoint Presentation</vt:lpstr>
      <vt:lpstr>PowerPoint Presentation</vt:lpstr>
      <vt:lpstr>Budžets 16 mēnešiem </vt:lpstr>
      <vt:lpstr>PowerPoint Presentation</vt:lpstr>
      <vt:lpstr>PowerPoint Presentation</vt:lpstr>
      <vt:lpstr>Finansējums Līguma par valsts pētījumu programmas “Izglītība” projekta īstenošanu 2.9.punkts    </vt:lpstr>
      <vt:lpstr>m</vt:lpstr>
      <vt:lpstr>PowerPoint Presentation</vt:lpstr>
      <vt:lpstr>Līguma 2. pielikums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Ingmārs</dc:creator>
  <cp:lastModifiedBy>Jolanta Vanadziņa</cp:lastModifiedBy>
  <cp:revision>507</cp:revision>
  <cp:lastPrinted>2024-08-02T08:57:36Z</cp:lastPrinted>
  <dcterms:created xsi:type="dcterms:W3CDTF">2014-11-20T14:46:47Z</dcterms:created>
  <dcterms:modified xsi:type="dcterms:W3CDTF">2025-05-28T06:58:26Z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0x010100E136CC152EB1D245A5FDECA292492C8A</vt:lpwstr>
  </property>
</Properties>
</file>