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7">
  <p:sldMasterIdLst>
    <p:sldMasterId id="2147483648" r:id="rId4"/>
  </p:sldMasterIdLst>
  <p:notesMasterIdLst>
    <p:notesMasterId r:id="rId23"/>
  </p:notesMasterIdLst>
  <p:sldIdLst>
    <p:sldId id="256" r:id="rId5"/>
    <p:sldId id="468" r:id="rId6"/>
    <p:sldId id="481" r:id="rId7"/>
    <p:sldId id="492" r:id="rId8"/>
    <p:sldId id="493" r:id="rId9"/>
    <p:sldId id="476" r:id="rId10"/>
    <p:sldId id="479" r:id="rId11"/>
    <p:sldId id="490" r:id="rId12"/>
    <p:sldId id="487" r:id="rId13"/>
    <p:sldId id="491" r:id="rId14"/>
    <p:sldId id="488" r:id="rId15"/>
    <p:sldId id="494" r:id="rId16"/>
    <p:sldId id="484" r:id="rId17"/>
    <p:sldId id="496" r:id="rId18"/>
    <p:sldId id="485" r:id="rId19"/>
    <p:sldId id="486" r:id="rId20"/>
    <p:sldId id="495" r:id="rId21"/>
    <p:sldId id="472" r:id="rId22"/>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Lst>
        </p14:section>
        <p14:section name="Vispārīgā informācija" id="{ED32D47B-177F-41C2-BC74-0531FC2E0BFE}">
          <p14:sldIdLst>
            <p14:sldId id="468"/>
            <p14:sldId id="481"/>
            <p14:sldId id="492"/>
            <p14:sldId id="493"/>
            <p14:sldId id="476"/>
            <p14:sldId id="479"/>
            <p14:sldId id="490"/>
            <p14:sldId id="487"/>
            <p14:sldId id="491"/>
            <p14:sldId id="488"/>
            <p14:sldId id="494"/>
            <p14:sldId id="484"/>
            <p14:sldId id="496"/>
            <p14:sldId id="485"/>
            <p14:sldId id="486"/>
            <p14:sldId id="495"/>
            <p14:sldId id="4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FF99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26" autoAdjust="0"/>
    <p:restoredTop sz="73848" autoAdjust="0"/>
  </p:normalViewPr>
  <p:slideViewPr>
    <p:cSldViewPr snapToGrid="0" snapToObjects="1">
      <p:cViewPr varScale="1">
        <p:scale>
          <a:sx n="66" d="100"/>
          <a:sy n="66" d="100"/>
        </p:scale>
        <p:origin x="282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0443" y="0"/>
            <a:ext cx="2945659" cy="496332"/>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28.05.2025</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10</a:t>
            </a:fld>
            <a:endParaRPr lang="lv-LV" altLang="lv-LV"/>
          </a:p>
        </p:txBody>
      </p:sp>
    </p:spTree>
    <p:extLst>
      <p:ext uri="{BB962C8B-B14F-4D97-AF65-F5344CB8AC3E}">
        <p14:creationId xmlns:p14="http://schemas.microsoft.com/office/powerpoint/2010/main" val="1484738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Ineta jau pastāstīja par PLE apmēra nosacījumiem šajā projektā.</a:t>
            </a:r>
          </a:p>
          <a:p>
            <a:endParaRPr lang="lv-LV" sz="1800" dirty="0">
              <a:effectLst/>
              <a:latin typeface="Times New Roman" panose="02020603050405020304" pitchFamily="18" charset="0"/>
              <a:ea typeface="Times New Roman" panose="02020603050405020304" pitchFamily="18" charset="0"/>
            </a:endParaRPr>
          </a:p>
          <a:p>
            <a:r>
              <a:rPr lang="lv-LV" sz="1800" dirty="0">
                <a:effectLst/>
                <a:latin typeface="Times New Roman" panose="02020603050405020304" pitchFamily="18" charset="0"/>
                <a:ea typeface="Times New Roman" panose="02020603050405020304" pitchFamily="18" charset="0"/>
              </a:rPr>
              <a:t>Projekta īstenotājam Padomei 1 mēneša laikā no Projekta īstenošanas termiņa beigām iesniedz Līguma 14. pielikumu “Zinātniskās grupas saraksts”, pievienojot informāciju par visu Projektā faktiski nodarbināto zinātniskās grupas locekļu nostrādāto stundu skaitu katrā Projekta īstenošanas mēnesī. </a:t>
            </a:r>
          </a:p>
          <a:p>
            <a:endParaRPr lang="lv-LV" sz="1800" dirty="0">
              <a:effectLst/>
              <a:latin typeface="Times New Roman" panose="02020603050405020304" pitchFamily="18" charset="0"/>
              <a:ea typeface="Times New Roman" panose="02020603050405020304" pitchFamily="18" charset="0"/>
            </a:endParaRPr>
          </a:p>
          <a:p>
            <a:r>
              <a:rPr lang="lv-LV" sz="1800" b="1" dirty="0">
                <a:effectLst/>
                <a:latin typeface="Times New Roman" panose="02020603050405020304" pitchFamily="18" charset="0"/>
                <a:ea typeface="Times New Roman" panose="02020603050405020304" pitchFamily="18" charset="0"/>
              </a:rPr>
              <a:t>+Attiecīgi nosacījumu par PLE izpildi var attiecināt arī uz laiku, kas pēc Līgumā noteiktās slodzes , </a:t>
            </a:r>
            <a:r>
              <a:rPr lang="lv-LV" sz="1800" dirty="0">
                <a:effectLst/>
                <a:latin typeface="Times New Roman" panose="02020603050405020304" pitchFamily="18" charset="0"/>
                <a:ea typeface="Times New Roman" panose="02020603050405020304" pitchFamily="18" charset="0"/>
              </a:rPr>
              <a:t>ietver ikgadējos atvaļinājumus, atbilstoši projektā nostrādātajam laikam, A un B slimības lapas, asins donoru brīvdienas, kā arī papildatvaļinājumus par bērniem.</a:t>
            </a:r>
          </a:p>
          <a:p>
            <a:endParaRPr lang="lv-LV" sz="1800" dirty="0">
              <a:effectLst/>
              <a:latin typeface="Times New Roman" panose="02020603050405020304" pitchFamily="18" charset="0"/>
            </a:endParaRPr>
          </a:p>
          <a:p>
            <a:r>
              <a:rPr lang="lv-LV" sz="1800" dirty="0">
                <a:effectLst/>
                <a:latin typeface="Times New Roman" panose="02020603050405020304" pitchFamily="18" charset="0"/>
              </a:rPr>
              <a:t>Ja PLE apmērs nav sasniegts, kas ir Konkursa nolikuma noteikuma neizpildes fakts. </a:t>
            </a:r>
            <a:r>
              <a:rPr lang="lv-LV" b="1" dirty="0"/>
              <a:t>-</a:t>
            </a:r>
            <a:r>
              <a:rPr lang="lv-LV" dirty="0"/>
              <a:t> Padome pieprasa Projekta īstenotājam atmaksāt Finansējuma daļu par augstskolās studējošo un zinātnes doktora grāda pretendentu par slodzes minimuma  1,6 PLE nesasniegšanu, </a:t>
            </a:r>
          </a:p>
          <a:p>
            <a:r>
              <a:rPr lang="lv-LV" dirty="0"/>
              <a:t>Minēto neizpildes faktu un atmaksu Padome var iekļaut Pieņemšanas un nodošanas aktā, norādot atmaksas kārtību un termiņu, </a:t>
            </a:r>
          </a:p>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11</a:t>
            </a:fld>
            <a:endParaRPr lang="lv-LV" altLang="lv-LV"/>
          </a:p>
        </p:txBody>
      </p:sp>
    </p:spTree>
    <p:extLst>
      <p:ext uri="{BB962C8B-B14F-4D97-AF65-F5344CB8AC3E}">
        <p14:creationId xmlns:p14="http://schemas.microsoft.com/office/powerpoint/2010/main" val="155837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1E9E9-B2EB-3DF2-2E38-B7BA42AB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40035-8E47-6521-BE49-A0C7E4871E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B1CB2-E207-1C6C-4E86-933F2801FE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FDF9D53-49B2-177E-32FE-F38EC8FEF69D}"/>
              </a:ext>
            </a:extLst>
          </p:cNvPr>
          <p:cNvSpPr>
            <a:spLocks noGrp="1"/>
          </p:cNvSpPr>
          <p:nvPr>
            <p:ph type="sldNum" sz="quarter" idx="5"/>
          </p:nvPr>
        </p:nvSpPr>
        <p:spPr/>
        <p:txBody>
          <a:bodyPr/>
          <a:lstStyle/>
          <a:p>
            <a:fld id="{7C0C5635-619F-4398-8614-605C03EF5C27}" type="slidenum">
              <a:rPr lang="lv-LV" altLang="lv-LV" smtClean="0"/>
              <a:pPr/>
              <a:t>12</a:t>
            </a:fld>
            <a:endParaRPr lang="lv-LV" altLang="lv-LV"/>
          </a:p>
        </p:txBody>
      </p:sp>
    </p:spTree>
    <p:extLst>
      <p:ext uri="{BB962C8B-B14F-4D97-AF65-F5344CB8AC3E}">
        <p14:creationId xmlns:p14="http://schemas.microsoft.com/office/powerpoint/2010/main" val="1873923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13</a:t>
            </a:fld>
            <a:endParaRPr lang="lv-LV" altLang="lv-LV"/>
          </a:p>
        </p:txBody>
      </p:sp>
    </p:spTree>
    <p:extLst>
      <p:ext uri="{BB962C8B-B14F-4D97-AF65-F5344CB8AC3E}">
        <p14:creationId xmlns:p14="http://schemas.microsoft.com/office/powerpoint/2010/main" val="3300891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832A3-A8D8-2760-4643-69EF397199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1DC024-D8EA-D158-0331-4E2373BCB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EB899-697C-D252-53C0-2D2E7FCAB81D}"/>
              </a:ext>
            </a:extLst>
          </p:cNvPr>
          <p:cNvSpPr>
            <a:spLocks noGrp="1"/>
          </p:cNvSpPr>
          <p:nvPr>
            <p:ph type="body" idx="1"/>
          </p:nvPr>
        </p:nvSpPr>
        <p:spPr/>
        <p:txBody>
          <a:bodyPr/>
          <a:lstStyle/>
          <a:p>
            <a:r>
              <a:rPr lang="lv-LV" dirty="0"/>
              <a:t>Projekta īstenotājs </a:t>
            </a:r>
            <a:r>
              <a:rPr lang="lv-LV" b="1" dirty="0"/>
              <a:t>2 (divu) kalendāro nedēļu laikā </a:t>
            </a:r>
            <a:r>
              <a:rPr lang="lv-LV" dirty="0"/>
              <a:t>no Līguma spēkā stāšanās dienas iesniedz Padomei:</a:t>
            </a:r>
          </a:p>
          <a:p>
            <a:endParaRPr lang="lv-LV" dirty="0"/>
          </a:p>
          <a:p>
            <a:r>
              <a:rPr lang="lv-LV" b="1" dirty="0"/>
              <a:t> Līguma 4. pielikumu “Projekta </a:t>
            </a:r>
            <a:r>
              <a:rPr lang="lv-LV" dirty="0"/>
              <a:t>rezultātu vērtības aprēķins procentos no projekta kopējām izmaksām”, kas izstrādāts atbilstoši Projekta pieteikuma A daļas 4. nodaļai “Projekta rezultāti”</a:t>
            </a:r>
          </a:p>
          <a:p>
            <a:endParaRPr lang="lv-LV" dirty="0"/>
          </a:p>
          <a:p>
            <a:r>
              <a:rPr lang="lv-LV" dirty="0"/>
              <a:t>Šis Līguma pielikums ir saistošs gadījumiem, ja Padome pieprasa Projekta īstenotājam daļēji vai pilnībā atmaksāt </a:t>
            </a:r>
            <a:r>
              <a:rPr lang="lv-LV" b="1" dirty="0"/>
              <a:t>Finansējumu šādos gadījumos</a:t>
            </a:r>
            <a:r>
              <a:rPr lang="lv-LV" dirty="0"/>
              <a:t>:</a:t>
            </a:r>
          </a:p>
          <a:p>
            <a:pPr marL="228600" indent="-228600">
              <a:buAutoNum type="arabicPeriod"/>
            </a:pPr>
            <a:r>
              <a:rPr lang="lv-LV" dirty="0"/>
              <a:t>Ja projekta noslēguma zinātniskā pārskata ekspertīzes konsolidētais vērtējums ir "Projekta mērķis nav sasniegts", vai projekta rezultāti un saturiskie pārskati par projekta rezultātiem neatbilst projekta līguma noteikumiem, komisija pieņem lēmumu par šo projekta izbeigšanu un  nepamatoti izlietotā projekta īstenošanai piešķirtā finansējuma atgūšanu;</a:t>
            </a:r>
          </a:p>
          <a:p>
            <a:pPr marL="228600" indent="-228600">
              <a:buAutoNum type="arabicPeriod"/>
            </a:pPr>
            <a:r>
              <a:rPr lang="lv-LV" dirty="0"/>
              <a:t>nepilda projekta līgumā noteiktās saistības, </a:t>
            </a:r>
          </a:p>
          <a:p>
            <a:pPr marL="228600" indent="-228600">
              <a:buAutoNum type="arabicPeriod"/>
            </a:pPr>
            <a:r>
              <a:rPr lang="lv-LV" dirty="0"/>
              <a:t>ja tās ir prettiesiska rakstura neatbilstības,</a:t>
            </a:r>
          </a:p>
          <a:p>
            <a:r>
              <a:rPr lang="lv-LV" dirty="0"/>
              <a:t>3.  Ja konstatē, ka ar saimniecisko darbību nesaistīts projekts vairs neatbilst šo noteikumu nosacījumiem, (projektu īsteno pētniecības organizācija; veicot atbalstāmās darbības, kurām nav saimnieciska rakstura;</a:t>
            </a:r>
          </a:p>
          <a:p>
            <a:r>
              <a:rPr lang="lv-LV" b="1" dirty="0"/>
              <a:t>kā arī gadījumā, ja Projektu izbeidz pirms tā īstenošanas pabeigšanas, pamatojoties uz Projekta īstenotāja lēmumu. </a:t>
            </a:r>
          </a:p>
          <a:p>
            <a:endParaRPr lang="lv-LV" b="1" dirty="0"/>
          </a:p>
          <a:p>
            <a:r>
              <a:rPr lang="lv-LV" dirty="0"/>
              <a:t>Šādā gadījumā Padome sagatavo un Puses paraksta Pieņemšanas un nodošanas aktu, kurā norāda visa Finansējuma vai Finansējuma daļas atmaksas kārtību un termiņus.</a:t>
            </a:r>
          </a:p>
          <a:p>
            <a:endParaRPr lang="lv-LV" dirty="0"/>
          </a:p>
        </p:txBody>
      </p:sp>
      <p:sp>
        <p:nvSpPr>
          <p:cNvPr id="4" name="Slide Number Placeholder 3">
            <a:extLst>
              <a:ext uri="{FF2B5EF4-FFF2-40B4-BE49-F238E27FC236}">
                <a16:creationId xmlns:a16="http://schemas.microsoft.com/office/drawing/2014/main" id="{8DE6C995-D833-8E03-5D46-2416DC685D4D}"/>
              </a:ext>
            </a:extLst>
          </p:cNvPr>
          <p:cNvSpPr>
            <a:spLocks noGrp="1"/>
          </p:cNvSpPr>
          <p:nvPr>
            <p:ph type="sldNum" sz="quarter" idx="5"/>
          </p:nvPr>
        </p:nvSpPr>
        <p:spPr/>
        <p:txBody>
          <a:bodyPr/>
          <a:lstStyle/>
          <a:p>
            <a:fld id="{7C0C5635-619F-4398-8614-605C03EF5C27}" type="slidenum">
              <a:rPr lang="lv-LV" altLang="lv-LV" smtClean="0"/>
              <a:pPr/>
              <a:t>14</a:t>
            </a:fld>
            <a:endParaRPr lang="lv-LV" altLang="lv-LV"/>
          </a:p>
        </p:txBody>
      </p:sp>
    </p:spTree>
    <p:extLst>
      <p:ext uri="{BB962C8B-B14F-4D97-AF65-F5344CB8AC3E}">
        <p14:creationId xmlns:p14="http://schemas.microsoft.com/office/powerpoint/2010/main" val="3667131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15</a:t>
            </a:fld>
            <a:endParaRPr lang="lv-LV" altLang="lv-LV"/>
          </a:p>
        </p:txBody>
      </p:sp>
    </p:spTree>
    <p:extLst>
      <p:ext uri="{BB962C8B-B14F-4D97-AF65-F5344CB8AC3E}">
        <p14:creationId xmlns:p14="http://schemas.microsoft.com/office/powerpoint/2010/main" val="1171669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16</a:t>
            </a:fld>
            <a:endParaRPr lang="lv-LV" altLang="lv-LV"/>
          </a:p>
        </p:txBody>
      </p:sp>
    </p:spTree>
    <p:extLst>
      <p:ext uri="{BB962C8B-B14F-4D97-AF65-F5344CB8AC3E}">
        <p14:creationId xmlns:p14="http://schemas.microsoft.com/office/powerpoint/2010/main" val="1130040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22D40-C75D-3D30-6472-F982A94650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C88CC-A2DA-6473-FDC1-CFFE5D465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C37CF7-DFF5-6C18-FCCA-0719DBFD2B38}"/>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F7EA6265-EE53-F018-38FB-07DE3DBEE31B}"/>
              </a:ext>
            </a:extLst>
          </p:cNvPr>
          <p:cNvSpPr>
            <a:spLocks noGrp="1"/>
          </p:cNvSpPr>
          <p:nvPr>
            <p:ph type="sldNum" sz="quarter" idx="5"/>
          </p:nvPr>
        </p:nvSpPr>
        <p:spPr/>
        <p:txBody>
          <a:bodyPr/>
          <a:lstStyle/>
          <a:p>
            <a:fld id="{7C0C5635-619F-4398-8614-605C03EF5C27}" type="slidenum">
              <a:rPr lang="lv-LV" altLang="lv-LV" smtClean="0"/>
              <a:pPr/>
              <a:t>17</a:t>
            </a:fld>
            <a:endParaRPr lang="lv-LV" altLang="lv-LV"/>
          </a:p>
        </p:txBody>
      </p:sp>
    </p:spTree>
    <p:extLst>
      <p:ext uri="{BB962C8B-B14F-4D97-AF65-F5344CB8AC3E}">
        <p14:creationId xmlns:p14="http://schemas.microsoft.com/office/powerpoint/2010/main" val="327685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18</a:t>
            </a:fld>
            <a:endParaRPr lang="lv-LV" altLang="lv-LV"/>
          </a:p>
        </p:txBody>
      </p:sp>
    </p:spTree>
    <p:extLst>
      <p:ext uri="{BB962C8B-B14F-4D97-AF65-F5344CB8AC3E}">
        <p14:creationId xmlns:p14="http://schemas.microsoft.com/office/powerpoint/2010/main" val="2862131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2</a:t>
            </a:fld>
            <a:endParaRPr lang="lv-LV" altLang="lv-LV"/>
          </a:p>
        </p:txBody>
      </p:sp>
    </p:spTree>
    <p:extLst>
      <p:ext uri="{BB962C8B-B14F-4D97-AF65-F5344CB8AC3E}">
        <p14:creationId xmlns:p14="http://schemas.microsoft.com/office/powerpoint/2010/main" val="2538618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a:p>
            <a:endParaRPr lang="lv-LV" dirty="0"/>
          </a:p>
          <a:p>
            <a:endParaRPr lang="lv-LV" dirty="0"/>
          </a:p>
          <a:p>
            <a:endParaRPr lang="lv-LV" dirty="0"/>
          </a:p>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3</a:t>
            </a:fld>
            <a:endParaRPr lang="lv-LV" altLang="lv-LV"/>
          </a:p>
        </p:txBody>
      </p:sp>
    </p:spTree>
    <p:extLst>
      <p:ext uri="{BB962C8B-B14F-4D97-AF65-F5344CB8AC3E}">
        <p14:creationId xmlns:p14="http://schemas.microsoft.com/office/powerpoint/2010/main" val="414747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Atbalstāmo darbību īstenošanai</a:t>
            </a:r>
          </a:p>
          <a:p>
            <a:r>
              <a:rPr lang="lv-LV" dirty="0"/>
              <a:t>Šajā programma Projekts īstenojams 16 mēnešu laikā, attiecīgi Projekta pieteikumā budžets dalāms pa finanšu pārskatu iesniegšanas gadiem, ņemot vērā, ka  finansējums plānojams šajā gadā 4 mēneši.</a:t>
            </a:r>
          </a:p>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4</a:t>
            </a:fld>
            <a:endParaRPr lang="lv-LV" altLang="lv-LV"/>
          </a:p>
        </p:txBody>
      </p:sp>
    </p:spTree>
    <p:extLst>
      <p:ext uri="{BB962C8B-B14F-4D97-AF65-F5344CB8AC3E}">
        <p14:creationId xmlns:p14="http://schemas.microsoft.com/office/powerpoint/2010/main" val="2688618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7A33E-F309-4152-10FC-E8B10F5F0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E3220-65D7-5748-F4D0-34E074267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7CB1B-A8DE-F079-C769-DB2E9B07762F}"/>
              </a:ext>
            </a:extLst>
          </p:cNvPr>
          <p:cNvSpPr>
            <a:spLocks noGrp="1"/>
          </p:cNvSpPr>
          <p:nvPr>
            <p:ph type="body" idx="1"/>
          </p:nvPr>
        </p:nvSpPr>
        <p:spPr/>
        <p:txBody>
          <a:bodyPr/>
          <a:lstStyle/>
          <a:p>
            <a:endParaRPr lang="lv-LV" dirty="0"/>
          </a:p>
          <a:p>
            <a:endParaRPr lang="lv-LV" dirty="0"/>
          </a:p>
          <a:p>
            <a:endParaRPr lang="lv-LV" dirty="0"/>
          </a:p>
          <a:p>
            <a:endParaRPr lang="lv-LV" dirty="0"/>
          </a:p>
          <a:p>
            <a:endParaRPr lang="lv-LV" dirty="0"/>
          </a:p>
        </p:txBody>
      </p:sp>
      <p:sp>
        <p:nvSpPr>
          <p:cNvPr id="4" name="Slide Number Placeholder 3">
            <a:extLst>
              <a:ext uri="{FF2B5EF4-FFF2-40B4-BE49-F238E27FC236}">
                <a16:creationId xmlns:a16="http://schemas.microsoft.com/office/drawing/2014/main" id="{F46B9BF8-A3BE-D3A9-B0EA-567C1C20EE47}"/>
              </a:ext>
            </a:extLst>
          </p:cNvPr>
          <p:cNvSpPr>
            <a:spLocks noGrp="1"/>
          </p:cNvSpPr>
          <p:nvPr>
            <p:ph type="sldNum" sz="quarter" idx="5"/>
          </p:nvPr>
        </p:nvSpPr>
        <p:spPr/>
        <p:txBody>
          <a:bodyPr/>
          <a:lstStyle/>
          <a:p>
            <a:fld id="{7C0C5635-619F-4398-8614-605C03EF5C27}" type="slidenum">
              <a:rPr lang="lv-LV" altLang="lv-LV" smtClean="0"/>
              <a:pPr/>
              <a:t>5</a:t>
            </a:fld>
            <a:endParaRPr lang="lv-LV" altLang="lv-LV"/>
          </a:p>
        </p:txBody>
      </p:sp>
    </p:spTree>
    <p:extLst>
      <p:ext uri="{BB962C8B-B14F-4D97-AF65-F5344CB8AC3E}">
        <p14:creationId xmlns:p14="http://schemas.microsoft.com/office/powerpoint/2010/main" val="418804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6</a:t>
            </a:fld>
            <a:endParaRPr lang="lv-LV" altLang="lv-LV"/>
          </a:p>
        </p:txBody>
      </p:sp>
    </p:spTree>
    <p:extLst>
      <p:ext uri="{BB962C8B-B14F-4D97-AF65-F5344CB8AC3E}">
        <p14:creationId xmlns:p14="http://schemas.microsoft.com/office/powerpoint/2010/main" val="35151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7</a:t>
            </a:fld>
            <a:endParaRPr lang="lv-LV" altLang="lv-LV"/>
          </a:p>
        </p:txBody>
      </p:sp>
    </p:spTree>
    <p:extLst>
      <p:ext uri="{BB962C8B-B14F-4D97-AF65-F5344CB8AC3E}">
        <p14:creationId xmlns:p14="http://schemas.microsoft.com/office/powerpoint/2010/main" val="4144291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8</a:t>
            </a:fld>
            <a:endParaRPr lang="lv-LV" altLang="lv-LV"/>
          </a:p>
        </p:txBody>
      </p:sp>
    </p:spTree>
    <p:extLst>
      <p:ext uri="{BB962C8B-B14F-4D97-AF65-F5344CB8AC3E}">
        <p14:creationId xmlns:p14="http://schemas.microsoft.com/office/powerpoint/2010/main" val="531547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dirty="0"/>
          </a:p>
        </p:txBody>
      </p:sp>
      <p:sp>
        <p:nvSpPr>
          <p:cNvPr id="4" name="Slide Number Placeholder 3"/>
          <p:cNvSpPr>
            <a:spLocks noGrp="1"/>
          </p:cNvSpPr>
          <p:nvPr>
            <p:ph type="sldNum" sz="quarter" idx="5"/>
          </p:nvPr>
        </p:nvSpPr>
        <p:spPr/>
        <p:txBody>
          <a:bodyPr/>
          <a:lstStyle/>
          <a:p>
            <a:fld id="{7C0C5635-619F-4398-8614-605C03EF5C27}" type="slidenum">
              <a:rPr lang="lv-LV" altLang="lv-LV" smtClean="0"/>
              <a:pPr/>
              <a:t>9</a:t>
            </a:fld>
            <a:endParaRPr lang="lv-LV" altLang="lv-LV"/>
          </a:p>
        </p:txBody>
      </p:sp>
    </p:spTree>
    <p:extLst>
      <p:ext uri="{BB962C8B-B14F-4D97-AF65-F5344CB8AC3E}">
        <p14:creationId xmlns:p14="http://schemas.microsoft.com/office/powerpoint/2010/main" val="30899698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a:bodyPr>
          <a:lstStyle/>
          <a:p>
            <a:r>
              <a:rPr lang="lv-LV" sz="2000" b="1" dirty="0">
                <a:solidFill>
                  <a:srgbClr val="CC3300"/>
                </a:solidFill>
              </a:rPr>
              <a:t>Valsts pētījumu programma “Izglītība” 4 konkursa kārta</a:t>
            </a:r>
          </a:p>
          <a:p>
            <a:r>
              <a:rPr lang="lv-LV" sz="2000" b="1" dirty="0">
                <a:solidFill>
                  <a:schemeClr val="bg1">
                    <a:lumMod val="50000"/>
                  </a:schemeClr>
                </a:solidFill>
              </a:rPr>
              <a:t>projektu pieteikumu atklāts konkurss </a:t>
            </a:r>
          </a:p>
          <a:p>
            <a:endParaRPr lang="lv-LV" sz="1600" b="1" dirty="0">
              <a:solidFill>
                <a:schemeClr val="bg1">
                  <a:lumMod val="50000"/>
                </a:schemeClr>
              </a:solidFill>
            </a:endParaRPr>
          </a:p>
          <a:p>
            <a:endParaRPr lang="lv-LV" sz="1600" b="1" dirty="0">
              <a:solidFill>
                <a:schemeClr val="bg1">
                  <a:lumMod val="50000"/>
                </a:schemeClr>
              </a:solidFill>
            </a:endParaRPr>
          </a:p>
          <a:p>
            <a:r>
              <a:rPr lang="lv-LV" sz="1600" b="1" dirty="0">
                <a:solidFill>
                  <a:schemeClr val="bg1">
                    <a:lumMod val="50000"/>
                  </a:schemeClr>
                </a:solidFill>
              </a:rPr>
              <a:t>2025.gada 27. maijs</a:t>
            </a:r>
            <a:endParaRPr lang="lv-LV" sz="1600"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70755" y="274620"/>
            <a:ext cx="3098182" cy="13787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2E51A-A51A-7333-8FE2-EDBEA71C272B}"/>
              </a:ext>
            </a:extLst>
          </p:cNvPr>
          <p:cNvSpPr>
            <a:spLocks noGrp="1"/>
          </p:cNvSpPr>
          <p:nvPr>
            <p:ph type="title"/>
          </p:nvPr>
        </p:nvSpPr>
        <p:spPr>
          <a:xfrm>
            <a:off x="416860" y="1405605"/>
            <a:ext cx="8117540" cy="4659019"/>
          </a:xfrm>
        </p:spPr>
        <p:txBody>
          <a:bodyPr>
            <a:normAutofit/>
          </a:bodyPr>
          <a:lstStyle/>
          <a:p>
            <a:r>
              <a:rPr lang="lv-LV" sz="1600" dirty="0"/>
              <a:t>Līguma 2. pielikums</a:t>
            </a:r>
            <a:br>
              <a:rPr lang="lv-LV" sz="1600" dirty="0"/>
            </a:br>
            <a:endParaRPr lang="lv-LV" sz="1600" dirty="0"/>
          </a:p>
        </p:txBody>
      </p:sp>
      <p:sp>
        <p:nvSpPr>
          <p:cNvPr id="3" name="Text Placeholder 2">
            <a:extLst>
              <a:ext uri="{FF2B5EF4-FFF2-40B4-BE49-F238E27FC236}">
                <a16:creationId xmlns:a16="http://schemas.microsoft.com/office/drawing/2014/main" id="{12E21174-FE4D-94A6-4B75-4C8F18191B49}"/>
              </a:ext>
            </a:extLst>
          </p:cNvPr>
          <p:cNvSpPr>
            <a:spLocks noGrp="1"/>
          </p:cNvSpPr>
          <p:nvPr>
            <p:ph type="body" idx="1"/>
          </p:nvPr>
        </p:nvSpPr>
        <p:spPr>
          <a:xfrm>
            <a:off x="2051538" y="381000"/>
            <a:ext cx="4377262" cy="1069429"/>
          </a:xfrm>
        </p:spPr>
        <p:txBody>
          <a:bodyPr/>
          <a:lstStyle/>
          <a:p>
            <a:pPr>
              <a:spcBef>
                <a:spcPct val="0"/>
              </a:spcBef>
            </a:pPr>
            <a:r>
              <a:rPr lang="lv-LV" sz="2200" b="1" dirty="0">
                <a:solidFill>
                  <a:srgbClr val="7030A0"/>
                </a:solidFill>
                <a:cs typeface="+mj-cs"/>
              </a:rPr>
              <a:t>Finansējums</a:t>
            </a:r>
          </a:p>
          <a:p>
            <a:pPr>
              <a:spcBef>
                <a:spcPct val="0"/>
              </a:spcBef>
            </a:pPr>
            <a:endParaRPr lang="lv-LV" sz="1800" dirty="0">
              <a:solidFill>
                <a:srgbClr val="7030A0"/>
              </a:solidFill>
              <a:cs typeface="+mj-cs"/>
            </a:endParaRPr>
          </a:p>
          <a:p>
            <a:endParaRPr lang="lv-LV" dirty="0"/>
          </a:p>
          <a:p>
            <a:endParaRPr lang="lv-LV" dirty="0"/>
          </a:p>
        </p:txBody>
      </p:sp>
      <p:sp>
        <p:nvSpPr>
          <p:cNvPr id="4" name="Text Placeholder 3">
            <a:extLst>
              <a:ext uri="{FF2B5EF4-FFF2-40B4-BE49-F238E27FC236}">
                <a16:creationId xmlns:a16="http://schemas.microsoft.com/office/drawing/2014/main" id="{2FB1A5AD-9818-B58D-6E94-14DC98931845}"/>
              </a:ext>
            </a:extLst>
          </p:cNvPr>
          <p:cNvSpPr>
            <a:spLocks noGrp="1"/>
          </p:cNvSpPr>
          <p:nvPr>
            <p:ph type="body" sz="quarter" idx="10"/>
          </p:nvPr>
        </p:nvSpPr>
        <p:spPr>
          <a:xfrm flipH="1">
            <a:off x="6911788" y="6217024"/>
            <a:ext cx="1622612" cy="533400"/>
          </a:xfrm>
        </p:spPr>
        <p:txBody>
          <a:bodyPr/>
          <a:lstStyle/>
          <a:p>
            <a:endParaRPr lang="lv-LV" dirty="0"/>
          </a:p>
        </p:txBody>
      </p:sp>
      <p:sp>
        <p:nvSpPr>
          <p:cNvPr id="5" name="Text Placeholder 4">
            <a:extLst>
              <a:ext uri="{FF2B5EF4-FFF2-40B4-BE49-F238E27FC236}">
                <a16:creationId xmlns:a16="http://schemas.microsoft.com/office/drawing/2014/main" id="{08CE9B42-808A-73C6-774E-7DFF643A4C7B}"/>
              </a:ext>
            </a:extLst>
          </p:cNvPr>
          <p:cNvSpPr>
            <a:spLocks noGrp="1"/>
          </p:cNvSpPr>
          <p:nvPr>
            <p:ph type="body" sz="quarter" idx="12"/>
          </p:nvPr>
        </p:nvSpPr>
        <p:spPr>
          <a:xfrm>
            <a:off x="7100047" y="6324600"/>
            <a:ext cx="1435457" cy="152400"/>
          </a:xfrm>
        </p:spPr>
        <p:txBody>
          <a:bodyPr>
            <a:normAutofit fontScale="40000" lnSpcReduction="20000"/>
          </a:bodyPr>
          <a:lstStyle/>
          <a:p>
            <a:endParaRPr lang="lv-LV" dirty="0"/>
          </a:p>
        </p:txBody>
      </p:sp>
      <p:pic>
        <p:nvPicPr>
          <p:cNvPr id="6" name="Picture 5">
            <a:extLst>
              <a:ext uri="{FF2B5EF4-FFF2-40B4-BE49-F238E27FC236}">
                <a16:creationId xmlns:a16="http://schemas.microsoft.com/office/drawing/2014/main" id="{27C8C05F-4B22-4BB1-5406-03AE25A79865}"/>
              </a:ext>
            </a:extLst>
          </p:cNvPr>
          <p:cNvPicPr>
            <a:picLocks noChangeAspect="1"/>
          </p:cNvPicPr>
          <p:nvPr/>
        </p:nvPicPr>
        <p:blipFill>
          <a:blip r:embed="rId3"/>
          <a:stretch>
            <a:fillRect/>
          </a:stretch>
        </p:blipFill>
        <p:spPr>
          <a:xfrm>
            <a:off x="6428799" y="228600"/>
            <a:ext cx="2403073" cy="1069429"/>
          </a:xfrm>
          <a:prstGeom prst="rect">
            <a:avLst/>
          </a:prstGeom>
        </p:spPr>
      </p:pic>
      <p:graphicFrame>
        <p:nvGraphicFramePr>
          <p:cNvPr id="9" name="Table 8">
            <a:extLst>
              <a:ext uri="{FF2B5EF4-FFF2-40B4-BE49-F238E27FC236}">
                <a16:creationId xmlns:a16="http://schemas.microsoft.com/office/drawing/2014/main" id="{A9BDF8C0-E584-0E22-3CB0-6C64DEE06D4C}"/>
              </a:ext>
            </a:extLst>
          </p:cNvPr>
          <p:cNvGraphicFramePr>
            <a:graphicFrameLocks noGrp="1"/>
          </p:cNvGraphicFramePr>
          <p:nvPr/>
        </p:nvGraphicFramePr>
        <p:xfrm>
          <a:off x="457200" y="1798432"/>
          <a:ext cx="8229600" cy="4129498"/>
        </p:xfrm>
        <a:graphic>
          <a:graphicData uri="http://schemas.openxmlformats.org/drawingml/2006/table">
            <a:tbl>
              <a:tblPr/>
              <a:tblGrid>
                <a:gridCol w="500683">
                  <a:extLst>
                    <a:ext uri="{9D8B030D-6E8A-4147-A177-3AD203B41FA5}">
                      <a16:colId xmlns:a16="http://schemas.microsoft.com/office/drawing/2014/main" val="1090813354"/>
                    </a:ext>
                  </a:extLst>
                </a:gridCol>
                <a:gridCol w="602864">
                  <a:extLst>
                    <a:ext uri="{9D8B030D-6E8A-4147-A177-3AD203B41FA5}">
                      <a16:colId xmlns:a16="http://schemas.microsoft.com/office/drawing/2014/main" val="3343838128"/>
                    </a:ext>
                  </a:extLst>
                </a:gridCol>
                <a:gridCol w="572209">
                  <a:extLst>
                    <a:ext uri="{9D8B030D-6E8A-4147-A177-3AD203B41FA5}">
                      <a16:colId xmlns:a16="http://schemas.microsoft.com/office/drawing/2014/main" val="1542537375"/>
                    </a:ext>
                  </a:extLst>
                </a:gridCol>
                <a:gridCol w="582428">
                  <a:extLst>
                    <a:ext uri="{9D8B030D-6E8A-4147-A177-3AD203B41FA5}">
                      <a16:colId xmlns:a16="http://schemas.microsoft.com/office/drawing/2014/main" val="4086956429"/>
                    </a:ext>
                  </a:extLst>
                </a:gridCol>
                <a:gridCol w="602864">
                  <a:extLst>
                    <a:ext uri="{9D8B030D-6E8A-4147-A177-3AD203B41FA5}">
                      <a16:colId xmlns:a16="http://schemas.microsoft.com/office/drawing/2014/main" val="2205261578"/>
                    </a:ext>
                  </a:extLst>
                </a:gridCol>
                <a:gridCol w="613082">
                  <a:extLst>
                    <a:ext uri="{9D8B030D-6E8A-4147-A177-3AD203B41FA5}">
                      <a16:colId xmlns:a16="http://schemas.microsoft.com/office/drawing/2014/main" val="2946255339"/>
                    </a:ext>
                  </a:extLst>
                </a:gridCol>
                <a:gridCol w="613082">
                  <a:extLst>
                    <a:ext uri="{9D8B030D-6E8A-4147-A177-3AD203B41FA5}">
                      <a16:colId xmlns:a16="http://schemas.microsoft.com/office/drawing/2014/main" val="1474479838"/>
                    </a:ext>
                  </a:extLst>
                </a:gridCol>
                <a:gridCol w="633518">
                  <a:extLst>
                    <a:ext uri="{9D8B030D-6E8A-4147-A177-3AD203B41FA5}">
                      <a16:colId xmlns:a16="http://schemas.microsoft.com/office/drawing/2014/main" val="3074159604"/>
                    </a:ext>
                  </a:extLst>
                </a:gridCol>
                <a:gridCol w="633518">
                  <a:extLst>
                    <a:ext uri="{9D8B030D-6E8A-4147-A177-3AD203B41FA5}">
                      <a16:colId xmlns:a16="http://schemas.microsoft.com/office/drawing/2014/main" val="401011055"/>
                    </a:ext>
                  </a:extLst>
                </a:gridCol>
                <a:gridCol w="725480">
                  <a:extLst>
                    <a:ext uri="{9D8B030D-6E8A-4147-A177-3AD203B41FA5}">
                      <a16:colId xmlns:a16="http://schemas.microsoft.com/office/drawing/2014/main" val="4202064746"/>
                    </a:ext>
                  </a:extLst>
                </a:gridCol>
                <a:gridCol w="715262">
                  <a:extLst>
                    <a:ext uri="{9D8B030D-6E8A-4147-A177-3AD203B41FA5}">
                      <a16:colId xmlns:a16="http://schemas.microsoft.com/office/drawing/2014/main" val="3031250821"/>
                    </a:ext>
                  </a:extLst>
                </a:gridCol>
                <a:gridCol w="576296">
                  <a:extLst>
                    <a:ext uri="{9D8B030D-6E8A-4147-A177-3AD203B41FA5}">
                      <a16:colId xmlns:a16="http://schemas.microsoft.com/office/drawing/2014/main" val="1732774875"/>
                    </a:ext>
                  </a:extLst>
                </a:gridCol>
                <a:gridCol w="858314">
                  <a:extLst>
                    <a:ext uri="{9D8B030D-6E8A-4147-A177-3AD203B41FA5}">
                      <a16:colId xmlns:a16="http://schemas.microsoft.com/office/drawing/2014/main" val="370369503"/>
                    </a:ext>
                  </a:extLst>
                </a:gridCol>
              </a:tblGrid>
              <a:tr h="580481">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dirty="0">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a:txBody>
                    <a:bodyPr/>
                    <a:lstStyle/>
                    <a:p>
                      <a:pPr algn="l" fontAlgn="ctr"/>
                      <a:endParaRPr lang="lv-LV" sz="9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a:noFill/>
                    </a:lnB>
                    <a:noFill/>
                  </a:tcPr>
                </a:tc>
                <a:tc gridSpan="6">
                  <a:txBody>
                    <a:bodyPr/>
                    <a:lstStyle/>
                    <a:p>
                      <a:pPr algn="r" fontAlgn="b"/>
                      <a:r>
                        <a:rPr lang="lv-LV" sz="900" b="0" i="0" u="none" strike="noStrike">
                          <a:solidFill>
                            <a:srgbClr val="000000"/>
                          </a:solidFill>
                          <a:effectLst/>
                          <a:latin typeface="Times New Roman" panose="02020603050405020304" pitchFamily="18" charset="0"/>
                        </a:rPr>
                        <a:t>2. pielikums</a:t>
                      </a:r>
                      <a:br>
                        <a:rPr lang="lv-LV" sz="900" b="0" i="0" u="none" strike="noStrike">
                          <a:solidFill>
                            <a:srgbClr val="000000"/>
                          </a:solidFill>
                          <a:effectLst/>
                          <a:latin typeface="Times New Roman" panose="02020603050405020304" pitchFamily="18" charset="0"/>
                        </a:rPr>
                      </a:br>
                      <a:r>
                        <a:rPr lang="lv-LV" sz="900" b="0" i="0" u="none" strike="noStrike">
                          <a:solidFill>
                            <a:srgbClr val="000000"/>
                          </a:solidFill>
                          <a:effectLst/>
                          <a:latin typeface="Times New Roman" panose="02020603050405020304" pitchFamily="18" charset="0"/>
                        </a:rPr>
                        <a:t>(datums) līgumam Nr. _________ "Par valsts pētījumu programmas  “Izglītība”   projekta īstenošanu"</a:t>
                      </a:r>
                    </a:p>
                  </a:txBody>
                  <a:tcPr marL="5878" marR="5878" marT="5878"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580646924"/>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a:noFill/>
                    </a:lnB>
                    <a:noFill/>
                  </a:tcPr>
                </a:tc>
                <a:extLst>
                  <a:ext uri="{0D108BD9-81ED-4DB2-BD59-A6C34878D82A}">
                    <a16:rowId xmlns:a16="http://schemas.microsoft.com/office/drawing/2014/main" val="183532145"/>
                  </a:ext>
                </a:extLst>
              </a:tr>
              <a:tr h="183696">
                <a:tc gridSpan="13">
                  <a:txBody>
                    <a:bodyPr/>
                    <a:lstStyle/>
                    <a:p>
                      <a:pPr algn="ctr" fontAlgn="ctr"/>
                      <a:r>
                        <a:rPr lang="lv-LV" sz="1100" b="1" i="0" u="none" strike="noStrike">
                          <a:solidFill>
                            <a:srgbClr val="000000"/>
                          </a:solidFill>
                          <a:effectLst/>
                          <a:latin typeface="Times New Roman" panose="02020603050405020304" pitchFamily="18" charset="0"/>
                        </a:rPr>
                        <a:t>Finansējuma sadalījums projekta īstenošanas 16 mēnešu periodam</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622876005"/>
                  </a:ext>
                </a:extLst>
              </a:tr>
              <a:tr h="17634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1"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7977930"/>
                  </a:ext>
                </a:extLst>
              </a:tr>
              <a:tr h="242479">
                <a:tc gridSpan="6">
                  <a:txBody>
                    <a:bodyPr/>
                    <a:lstStyle/>
                    <a:p>
                      <a:pPr algn="ctr" fontAlgn="ctr"/>
                      <a:r>
                        <a:rPr lang="lv-LV" sz="1100" b="0" i="0" u="none" strike="noStrike">
                          <a:solidFill>
                            <a:srgbClr val="000000"/>
                          </a:solidFill>
                          <a:effectLst/>
                          <a:latin typeface="Times New Roman" panose="02020603050405020304" pitchFamily="18" charset="0"/>
                        </a:rPr>
                        <a:t>Projekta īstenotājs (institūcijas nosaukums)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56644399"/>
                  </a:ext>
                </a:extLst>
              </a:tr>
              <a:tr h="257175">
                <a:tc gridSpan="6">
                  <a:txBody>
                    <a:bodyPr/>
                    <a:lstStyle/>
                    <a:p>
                      <a:pPr algn="ctr" fontAlgn="ctr"/>
                      <a:r>
                        <a:rPr lang="lv-LV" sz="1100" b="0" i="0" u="none" strike="noStrike">
                          <a:solidFill>
                            <a:srgbClr val="000000"/>
                          </a:solidFill>
                          <a:effectLst/>
                          <a:latin typeface="Times New Roman" panose="02020603050405020304" pitchFamily="18" charset="0"/>
                        </a:rPr>
                        <a:t>Projekta vadītājs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090791006"/>
                  </a:ext>
                </a:extLst>
              </a:tr>
              <a:tr h="235131">
                <a:tc gridSpan="6">
                  <a:txBody>
                    <a:bodyPr/>
                    <a:lstStyle/>
                    <a:p>
                      <a:pPr algn="ctr" fontAlgn="ctr"/>
                      <a:r>
                        <a:rPr lang="lv-LV" sz="1100" b="0" i="0" u="none" strike="noStrike">
                          <a:solidFill>
                            <a:srgbClr val="000000"/>
                          </a:solidFill>
                          <a:effectLst/>
                          <a:latin typeface="Times New Roman" panose="02020603050405020304" pitchFamily="18" charset="0"/>
                        </a:rPr>
                        <a:t>Projekta numurs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69947280"/>
                  </a:ext>
                </a:extLst>
              </a:tr>
              <a:tr h="198392">
                <a:tc gridSpan="6">
                  <a:txBody>
                    <a:bodyPr/>
                    <a:lstStyle/>
                    <a:p>
                      <a:pPr algn="ctr" fontAlgn="ctr"/>
                      <a:r>
                        <a:rPr lang="lv-LV" sz="1100" b="0" i="0" u="none" strike="noStrike">
                          <a:solidFill>
                            <a:srgbClr val="000000"/>
                          </a:solidFill>
                          <a:effectLst/>
                          <a:latin typeface="Times New Roman" panose="02020603050405020304" pitchFamily="18" charset="0"/>
                        </a:rPr>
                        <a:t>Projekta nosaukums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595962799"/>
                  </a:ext>
                </a:extLst>
              </a:tr>
              <a:tr h="257175">
                <a:tc gridSpan="6">
                  <a:txBody>
                    <a:bodyPr/>
                    <a:lstStyle/>
                    <a:p>
                      <a:pPr algn="ctr" fontAlgn="ctr"/>
                      <a:r>
                        <a:rPr lang="lv-LV" sz="1100" b="0" i="0" u="none" strike="noStrike">
                          <a:solidFill>
                            <a:srgbClr val="000000"/>
                          </a:solidFill>
                          <a:effectLst/>
                          <a:latin typeface="Times New Roman" panose="02020603050405020304" pitchFamily="18" charset="0"/>
                        </a:rPr>
                        <a:t>Projekta īstenošanas periods</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7">
                  <a:txBody>
                    <a:bodyPr/>
                    <a:lstStyle/>
                    <a:p>
                      <a:pPr algn="ctr"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73000259"/>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12525785"/>
                  </a:ext>
                </a:extLst>
              </a:tr>
              <a:tr h="176349">
                <a:tc gridSpan="13">
                  <a:txBody>
                    <a:bodyPr/>
                    <a:lstStyle/>
                    <a:p>
                      <a:pPr algn="ctr" fontAlgn="ctr"/>
                      <a:r>
                        <a:rPr lang="lv-LV" sz="1100" b="0" i="0" u="none" strike="noStrike">
                          <a:solidFill>
                            <a:srgbClr val="000000"/>
                          </a:solidFill>
                          <a:effectLst/>
                          <a:latin typeface="Times New Roman" panose="02020603050405020304" pitchFamily="18" charset="0"/>
                        </a:rPr>
                        <a:t>20___. gada mēnesis</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07238864"/>
                  </a:ext>
                </a:extLst>
              </a:tr>
              <a:tr h="182227">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4496001"/>
                  </a:ext>
                </a:extLst>
              </a:tr>
              <a:tr h="176349">
                <a:tc>
                  <a:txBody>
                    <a:bodyPr/>
                    <a:lstStyle/>
                    <a:p>
                      <a:pPr algn="ctr" fontAlgn="ctr"/>
                      <a:r>
                        <a:rPr lang="lv-LV" sz="1100" b="0" i="0" u="none" strike="noStrike">
                          <a:solidFill>
                            <a:srgbClr val="000000"/>
                          </a:solidFill>
                          <a:effectLst/>
                          <a:latin typeface="Times New Roman" panose="02020603050405020304" pitchFamily="18" charset="0"/>
                        </a:rPr>
                        <a:t>I</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Gada summa</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634817"/>
                  </a:ext>
                </a:extLst>
              </a:tr>
              <a:tr h="182227">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3760477"/>
                  </a:ext>
                </a:extLst>
              </a:tr>
              <a:tr h="176349">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1100" b="0" i="0" u="none" strike="noStrike">
                        <a:solidFill>
                          <a:srgbClr val="000000"/>
                        </a:solidFill>
                        <a:effectLst/>
                        <a:latin typeface="Times New Roman" panose="02020603050405020304" pitchFamily="18"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63318857"/>
                  </a:ext>
                </a:extLst>
              </a:tr>
              <a:tr h="176349">
                <a:tc gridSpan="13">
                  <a:txBody>
                    <a:bodyPr/>
                    <a:lstStyle/>
                    <a:p>
                      <a:pPr algn="ctr" fontAlgn="ctr"/>
                      <a:r>
                        <a:rPr lang="lv-LV" sz="1100" b="0" i="0" u="none" strike="noStrike">
                          <a:solidFill>
                            <a:srgbClr val="000000"/>
                          </a:solidFill>
                          <a:effectLst/>
                          <a:latin typeface="Times New Roman" panose="02020603050405020304" pitchFamily="18" charset="0"/>
                        </a:rPr>
                        <a:t>20___. gada mēnesis</a:t>
                      </a:r>
                    </a:p>
                  </a:txBody>
                  <a:tcPr marL="5878" marR="5878" marT="5878"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01185636"/>
                  </a:ext>
                </a:extLst>
              </a:tr>
              <a:tr h="146957">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6725260"/>
                  </a:ext>
                </a:extLst>
              </a:tr>
              <a:tr h="176349">
                <a:tc>
                  <a:txBody>
                    <a:bodyPr/>
                    <a:lstStyle/>
                    <a:p>
                      <a:pPr algn="ctr" fontAlgn="ctr"/>
                      <a:r>
                        <a:rPr lang="lv-LV" sz="1100" b="0" i="0" u="none" strike="noStrike">
                          <a:solidFill>
                            <a:srgbClr val="000000"/>
                          </a:solidFill>
                          <a:effectLst/>
                          <a:latin typeface="Times New Roman" panose="02020603050405020304" pitchFamily="18" charset="0"/>
                        </a:rPr>
                        <a:t>I</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VIII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IX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0" i="0" u="none" strike="noStrike">
                          <a:solidFill>
                            <a:srgbClr val="000000"/>
                          </a:solidFill>
                          <a:effectLst/>
                          <a:latin typeface="Times New Roman" panose="02020603050405020304" pitchFamily="18" charset="0"/>
                        </a:rPr>
                        <a:t>XII</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Gada summa</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5767449"/>
                  </a:ext>
                </a:extLst>
              </a:tr>
              <a:tr h="182227">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ctr"/>
                      <a:r>
                        <a:rPr lang="lv-LV" sz="1100" b="0" i="0" u="none" strike="noStrike">
                          <a:solidFill>
                            <a:srgbClr val="000000"/>
                          </a:solidFill>
                          <a:effectLst/>
                          <a:latin typeface="Times New Roman" panose="02020603050405020304" pitchFamily="18" charset="0"/>
                        </a:rPr>
                        <a:t> </a:t>
                      </a:r>
                    </a:p>
                  </a:txBody>
                  <a:tcPr marL="5878" marR="5878" marT="58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4932525"/>
                  </a:ext>
                </a:extLst>
              </a:tr>
              <a:tr h="141079">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ctr"/>
                      <a:endParaRPr lang="lv-LV" sz="800" b="0" i="0" u="none" strike="noStrike" dirty="0">
                        <a:solidFill>
                          <a:srgbClr val="000000"/>
                        </a:solidFill>
                        <a:effectLst/>
                        <a:latin typeface="Calibri" panose="020F0502020204030204" pitchFamily="34" charset="0"/>
                      </a:endParaRPr>
                    </a:p>
                  </a:txBody>
                  <a:tcPr marL="5878" marR="5878" marT="5878"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10507320"/>
                  </a:ext>
                </a:extLst>
              </a:tr>
            </a:tbl>
          </a:graphicData>
        </a:graphic>
      </p:graphicFrame>
    </p:spTree>
    <p:extLst>
      <p:ext uri="{BB962C8B-B14F-4D97-AF65-F5344CB8AC3E}">
        <p14:creationId xmlns:p14="http://schemas.microsoft.com/office/powerpoint/2010/main" val="1806483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Finansējuma jautājumi</a:t>
            </a:r>
          </a:p>
          <a:p>
            <a:pPr algn="l"/>
            <a:r>
              <a:rPr lang="lv-LV" sz="1800" dirty="0">
                <a:solidFill>
                  <a:srgbClr val="7030A0"/>
                </a:solidFill>
                <a:latin typeface="Verdana" panose="020B0604030504040204" pitchFamily="34" charset="0"/>
                <a:ea typeface="Verdana" panose="020B0604030504040204" pitchFamily="34" charset="0"/>
              </a:rPr>
              <a:t>Nolikuma 21.-24.punkts - </a:t>
            </a:r>
            <a:r>
              <a:rPr lang="lv-LV" sz="2000" b="1" dirty="0">
                <a:solidFill>
                  <a:srgbClr val="7030A0"/>
                </a:solidFill>
                <a:latin typeface="Verdana" panose="020B0604030504040204" pitchFamily="34" charset="0"/>
                <a:ea typeface="Verdana" panose="020B0604030504040204" pitchFamily="34" charset="0"/>
              </a:rPr>
              <a:t>PLE</a:t>
            </a:r>
            <a:endParaRPr lang="lv-LV" sz="18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24614" y="1928937"/>
            <a:ext cx="6858193" cy="962465"/>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Visu </a:t>
            </a:r>
            <a:r>
              <a:rPr kumimoji="0" lang="lv-LV" sz="17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studējošo kopējā slodze </a:t>
            </a: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īstenošanas laikā ir vismaz 1.6 PLE*</a:t>
            </a:r>
          </a:p>
        </p:txBody>
      </p:sp>
      <p:sp>
        <p:nvSpPr>
          <p:cNvPr id="7" name="Rectangle 6">
            <a:extLst>
              <a:ext uri="{FF2B5EF4-FFF2-40B4-BE49-F238E27FC236}">
                <a16:creationId xmlns:a16="http://schemas.microsoft.com/office/drawing/2014/main" id="{4881A652-B5F2-446D-A6AF-0CF60C355059}"/>
              </a:ext>
            </a:extLst>
          </p:cNvPr>
          <p:cNvSpPr/>
          <p:nvPr/>
        </p:nvSpPr>
        <p:spPr>
          <a:xfrm>
            <a:off x="1624614" y="3177845"/>
            <a:ext cx="6867071" cy="1027025"/>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Katrs studējošais  ir </a:t>
            </a: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nodarbināts projektā vismaz 0,25 PLE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projekta īstenošanas laikā</a:t>
            </a:r>
          </a:p>
        </p:txBody>
      </p:sp>
      <p:sp>
        <p:nvSpPr>
          <p:cNvPr id="8" name="Rectangle 7">
            <a:extLst>
              <a:ext uri="{FF2B5EF4-FFF2-40B4-BE49-F238E27FC236}">
                <a16:creationId xmlns:a16="http://schemas.microsoft.com/office/drawing/2014/main" id="{AA00EE11-85DD-4AED-87C2-E6D612D6E80D}"/>
              </a:ext>
            </a:extLst>
          </p:cNvPr>
          <p:cNvSpPr/>
          <p:nvPr/>
        </p:nvSpPr>
        <p:spPr>
          <a:xfrm>
            <a:off x="1624614" y="4512292"/>
            <a:ext cx="6853057" cy="1054790"/>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lang="lv-LV" b="1" kern="0" dirty="0">
                <a:solidFill>
                  <a:srgbClr val="FF0000"/>
                </a:solidFill>
                <a:latin typeface="Verdana" panose="020B0604030504040204" pitchFamily="34" charset="0"/>
                <a:ea typeface="Verdana" panose="020B0604030504040204" pitchFamily="34" charset="0"/>
              </a:rPr>
              <a:t>Gadījumā, ja PLE nav izpildīts, jāatmaksā Finansējuma daļa </a:t>
            </a:r>
            <a:r>
              <a:rPr lang="lv-LV" kern="0" dirty="0">
                <a:solidFill>
                  <a:prstClr val="black"/>
                </a:solidFill>
                <a:latin typeface="Verdana" panose="020B0604030504040204" pitchFamily="34" charset="0"/>
                <a:ea typeface="Verdana" panose="020B0604030504040204" pitchFamily="34" charset="0"/>
              </a:rPr>
              <a:t>pēc Līgumā noteiktas formulas (līguma 2.16.punkts)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782AE655-668E-3FCC-9EBC-0CB2883ACE93}"/>
              </a:ext>
            </a:extLst>
          </p:cNvPr>
          <p:cNvSpPr/>
          <p:nvPr/>
        </p:nvSpPr>
        <p:spPr>
          <a:xfrm>
            <a:off x="1624613" y="5874503"/>
            <a:ext cx="6853057" cy="592881"/>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lang="lv-LV" kern="0" dirty="0">
                <a:solidFill>
                  <a:prstClr val="black"/>
                </a:solidFill>
                <a:latin typeface="Verdana" panose="020B0604030504040204" pitchFamily="34" charset="0"/>
                <a:ea typeface="Verdana" panose="020B0604030504040204" pitchFamily="34" charset="0"/>
              </a:rPr>
              <a:t>*PLE </a:t>
            </a:r>
            <a:r>
              <a:rPr lang="lv-LV" kern="0">
                <a:solidFill>
                  <a:prstClr val="black"/>
                </a:solidFill>
                <a:latin typeface="Verdana" panose="020B0604030504040204" pitchFamily="34" charset="0"/>
                <a:ea typeface="Verdana" panose="020B0604030504040204" pitchFamily="34" charset="0"/>
              </a:rPr>
              <a:t>– slodze pilna </a:t>
            </a:r>
            <a:r>
              <a:rPr lang="lv-LV" kern="0" dirty="0">
                <a:solidFill>
                  <a:prstClr val="black"/>
                </a:solidFill>
                <a:latin typeface="Verdana" panose="020B0604030504040204" pitchFamily="34" charset="0"/>
                <a:ea typeface="Verdana" panose="020B0604030504040204" pitchFamily="34" charset="0"/>
              </a:rPr>
              <a:t>darba laika ekvivalenta izteiksmē</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021215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6AE36-9559-1C89-DA15-BD98B6C3AC5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5E624E2-D657-3A59-E549-84E055AC7411}"/>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Finansējuma jautājumi</a:t>
            </a:r>
          </a:p>
          <a:p>
            <a:pPr algn="l"/>
            <a:r>
              <a:rPr lang="lv-LV" sz="1800" dirty="0">
                <a:solidFill>
                  <a:srgbClr val="7030A0"/>
                </a:solidFill>
                <a:latin typeface="Verdana" panose="020B0604030504040204" pitchFamily="34" charset="0"/>
                <a:ea typeface="Verdana" panose="020B0604030504040204" pitchFamily="34" charset="0"/>
              </a:rPr>
              <a:t>Piemērs par PLE aprēķinu</a:t>
            </a:r>
            <a:endParaRPr lang="lv-LV" sz="18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49A64890-2E6C-CCF0-EFFA-2DFC045148C9}"/>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9440C669-3DAD-E057-2C32-E9DEA7F7494C}"/>
              </a:ext>
            </a:extLst>
          </p:cNvPr>
          <p:cNvSpPr/>
          <p:nvPr/>
        </p:nvSpPr>
        <p:spPr>
          <a:xfrm>
            <a:off x="1979720" y="1189643"/>
            <a:ext cx="6155751" cy="740583"/>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Līguma 14.pielikumā papildus ir piemērs par PLE aprēķinu studējošiem</a:t>
            </a:r>
          </a:p>
        </p:txBody>
      </p:sp>
      <p:graphicFrame>
        <p:nvGraphicFramePr>
          <p:cNvPr id="2" name="Table 1">
            <a:extLst>
              <a:ext uri="{FF2B5EF4-FFF2-40B4-BE49-F238E27FC236}">
                <a16:creationId xmlns:a16="http://schemas.microsoft.com/office/drawing/2014/main" id="{F9EF9645-F9E6-920A-5FBB-8555D1FCE27E}"/>
              </a:ext>
            </a:extLst>
          </p:cNvPr>
          <p:cNvGraphicFramePr>
            <a:graphicFrameLocks noGrp="1"/>
          </p:cNvGraphicFramePr>
          <p:nvPr>
            <p:extLst>
              <p:ext uri="{D42A27DB-BD31-4B8C-83A1-F6EECF244321}">
                <p14:modId xmlns:p14="http://schemas.microsoft.com/office/powerpoint/2010/main" val="1861323164"/>
              </p:ext>
            </p:extLst>
          </p:nvPr>
        </p:nvGraphicFramePr>
        <p:xfrm>
          <a:off x="712694" y="1988670"/>
          <a:ext cx="8081687" cy="4838810"/>
        </p:xfrm>
        <a:graphic>
          <a:graphicData uri="http://schemas.openxmlformats.org/drawingml/2006/table">
            <a:tbl>
              <a:tblPr/>
              <a:tblGrid>
                <a:gridCol w="448983">
                  <a:extLst>
                    <a:ext uri="{9D8B030D-6E8A-4147-A177-3AD203B41FA5}">
                      <a16:colId xmlns:a16="http://schemas.microsoft.com/office/drawing/2014/main" val="2426106377"/>
                    </a:ext>
                  </a:extLst>
                </a:gridCol>
                <a:gridCol w="380783">
                  <a:extLst>
                    <a:ext uri="{9D8B030D-6E8A-4147-A177-3AD203B41FA5}">
                      <a16:colId xmlns:a16="http://schemas.microsoft.com/office/drawing/2014/main" val="1450962201"/>
                    </a:ext>
                  </a:extLst>
                </a:gridCol>
                <a:gridCol w="267117">
                  <a:extLst>
                    <a:ext uri="{9D8B030D-6E8A-4147-A177-3AD203B41FA5}">
                      <a16:colId xmlns:a16="http://schemas.microsoft.com/office/drawing/2014/main" val="1563460151"/>
                    </a:ext>
                  </a:extLst>
                </a:gridCol>
                <a:gridCol w="409198">
                  <a:extLst>
                    <a:ext uri="{9D8B030D-6E8A-4147-A177-3AD203B41FA5}">
                      <a16:colId xmlns:a16="http://schemas.microsoft.com/office/drawing/2014/main" val="456751003"/>
                    </a:ext>
                  </a:extLst>
                </a:gridCol>
                <a:gridCol w="471715">
                  <a:extLst>
                    <a:ext uri="{9D8B030D-6E8A-4147-A177-3AD203B41FA5}">
                      <a16:colId xmlns:a16="http://schemas.microsoft.com/office/drawing/2014/main" val="3788755850"/>
                    </a:ext>
                  </a:extLst>
                </a:gridCol>
                <a:gridCol w="448983">
                  <a:extLst>
                    <a:ext uri="{9D8B030D-6E8A-4147-A177-3AD203B41FA5}">
                      <a16:colId xmlns:a16="http://schemas.microsoft.com/office/drawing/2014/main" val="788758617"/>
                    </a:ext>
                  </a:extLst>
                </a:gridCol>
                <a:gridCol w="198916">
                  <a:extLst>
                    <a:ext uri="{9D8B030D-6E8A-4147-A177-3AD203B41FA5}">
                      <a16:colId xmlns:a16="http://schemas.microsoft.com/office/drawing/2014/main" val="2639719675"/>
                    </a:ext>
                  </a:extLst>
                </a:gridCol>
                <a:gridCol w="227333">
                  <a:extLst>
                    <a:ext uri="{9D8B030D-6E8A-4147-A177-3AD203B41FA5}">
                      <a16:colId xmlns:a16="http://schemas.microsoft.com/office/drawing/2014/main" val="1594451090"/>
                    </a:ext>
                  </a:extLst>
                </a:gridCol>
                <a:gridCol w="227333">
                  <a:extLst>
                    <a:ext uri="{9D8B030D-6E8A-4147-A177-3AD203B41FA5}">
                      <a16:colId xmlns:a16="http://schemas.microsoft.com/office/drawing/2014/main" val="163666616"/>
                    </a:ext>
                  </a:extLst>
                </a:gridCol>
                <a:gridCol w="198916">
                  <a:extLst>
                    <a:ext uri="{9D8B030D-6E8A-4147-A177-3AD203B41FA5}">
                      <a16:colId xmlns:a16="http://schemas.microsoft.com/office/drawing/2014/main" val="3297786282"/>
                    </a:ext>
                  </a:extLst>
                </a:gridCol>
                <a:gridCol w="198916">
                  <a:extLst>
                    <a:ext uri="{9D8B030D-6E8A-4147-A177-3AD203B41FA5}">
                      <a16:colId xmlns:a16="http://schemas.microsoft.com/office/drawing/2014/main" val="2627576531"/>
                    </a:ext>
                  </a:extLst>
                </a:gridCol>
                <a:gridCol w="198916">
                  <a:extLst>
                    <a:ext uri="{9D8B030D-6E8A-4147-A177-3AD203B41FA5}">
                      <a16:colId xmlns:a16="http://schemas.microsoft.com/office/drawing/2014/main" val="2166395864"/>
                    </a:ext>
                  </a:extLst>
                </a:gridCol>
                <a:gridCol w="198916">
                  <a:extLst>
                    <a:ext uri="{9D8B030D-6E8A-4147-A177-3AD203B41FA5}">
                      <a16:colId xmlns:a16="http://schemas.microsoft.com/office/drawing/2014/main" val="2090127704"/>
                    </a:ext>
                  </a:extLst>
                </a:gridCol>
                <a:gridCol w="198916">
                  <a:extLst>
                    <a:ext uri="{9D8B030D-6E8A-4147-A177-3AD203B41FA5}">
                      <a16:colId xmlns:a16="http://schemas.microsoft.com/office/drawing/2014/main" val="417913598"/>
                    </a:ext>
                  </a:extLst>
                </a:gridCol>
                <a:gridCol w="198916">
                  <a:extLst>
                    <a:ext uri="{9D8B030D-6E8A-4147-A177-3AD203B41FA5}">
                      <a16:colId xmlns:a16="http://schemas.microsoft.com/office/drawing/2014/main" val="3322289477"/>
                    </a:ext>
                  </a:extLst>
                </a:gridCol>
                <a:gridCol w="198916">
                  <a:extLst>
                    <a:ext uri="{9D8B030D-6E8A-4147-A177-3AD203B41FA5}">
                      <a16:colId xmlns:a16="http://schemas.microsoft.com/office/drawing/2014/main" val="2402669245"/>
                    </a:ext>
                  </a:extLst>
                </a:gridCol>
                <a:gridCol w="198916">
                  <a:extLst>
                    <a:ext uri="{9D8B030D-6E8A-4147-A177-3AD203B41FA5}">
                      <a16:colId xmlns:a16="http://schemas.microsoft.com/office/drawing/2014/main" val="2009228861"/>
                    </a:ext>
                  </a:extLst>
                </a:gridCol>
                <a:gridCol w="198916">
                  <a:extLst>
                    <a:ext uri="{9D8B030D-6E8A-4147-A177-3AD203B41FA5}">
                      <a16:colId xmlns:a16="http://schemas.microsoft.com/office/drawing/2014/main" val="3239214009"/>
                    </a:ext>
                  </a:extLst>
                </a:gridCol>
                <a:gridCol w="198916">
                  <a:extLst>
                    <a:ext uri="{9D8B030D-6E8A-4147-A177-3AD203B41FA5}">
                      <a16:colId xmlns:a16="http://schemas.microsoft.com/office/drawing/2014/main" val="2896710287"/>
                    </a:ext>
                  </a:extLst>
                </a:gridCol>
                <a:gridCol w="227333">
                  <a:extLst>
                    <a:ext uri="{9D8B030D-6E8A-4147-A177-3AD203B41FA5}">
                      <a16:colId xmlns:a16="http://schemas.microsoft.com/office/drawing/2014/main" val="1079010866"/>
                    </a:ext>
                  </a:extLst>
                </a:gridCol>
                <a:gridCol w="227333">
                  <a:extLst>
                    <a:ext uri="{9D8B030D-6E8A-4147-A177-3AD203B41FA5}">
                      <a16:colId xmlns:a16="http://schemas.microsoft.com/office/drawing/2014/main" val="3295004121"/>
                    </a:ext>
                  </a:extLst>
                </a:gridCol>
                <a:gridCol w="198916">
                  <a:extLst>
                    <a:ext uri="{9D8B030D-6E8A-4147-A177-3AD203B41FA5}">
                      <a16:colId xmlns:a16="http://schemas.microsoft.com/office/drawing/2014/main" val="383075979"/>
                    </a:ext>
                  </a:extLst>
                </a:gridCol>
                <a:gridCol w="164816">
                  <a:extLst>
                    <a:ext uri="{9D8B030D-6E8A-4147-A177-3AD203B41FA5}">
                      <a16:colId xmlns:a16="http://schemas.microsoft.com/office/drawing/2014/main" val="2341677317"/>
                    </a:ext>
                  </a:extLst>
                </a:gridCol>
                <a:gridCol w="278483">
                  <a:extLst>
                    <a:ext uri="{9D8B030D-6E8A-4147-A177-3AD203B41FA5}">
                      <a16:colId xmlns:a16="http://schemas.microsoft.com/office/drawing/2014/main" val="1299339698"/>
                    </a:ext>
                  </a:extLst>
                </a:gridCol>
                <a:gridCol w="312583">
                  <a:extLst>
                    <a:ext uri="{9D8B030D-6E8A-4147-A177-3AD203B41FA5}">
                      <a16:colId xmlns:a16="http://schemas.microsoft.com/office/drawing/2014/main" val="3028043091"/>
                    </a:ext>
                  </a:extLst>
                </a:gridCol>
                <a:gridCol w="267117">
                  <a:extLst>
                    <a:ext uri="{9D8B030D-6E8A-4147-A177-3AD203B41FA5}">
                      <a16:colId xmlns:a16="http://schemas.microsoft.com/office/drawing/2014/main" val="3967710387"/>
                    </a:ext>
                  </a:extLst>
                </a:gridCol>
                <a:gridCol w="267117">
                  <a:extLst>
                    <a:ext uri="{9D8B030D-6E8A-4147-A177-3AD203B41FA5}">
                      <a16:colId xmlns:a16="http://schemas.microsoft.com/office/drawing/2014/main" val="405009367"/>
                    </a:ext>
                  </a:extLst>
                </a:gridCol>
                <a:gridCol w="267117">
                  <a:extLst>
                    <a:ext uri="{9D8B030D-6E8A-4147-A177-3AD203B41FA5}">
                      <a16:colId xmlns:a16="http://schemas.microsoft.com/office/drawing/2014/main" val="1324016552"/>
                    </a:ext>
                  </a:extLst>
                </a:gridCol>
                <a:gridCol w="267117">
                  <a:extLst>
                    <a:ext uri="{9D8B030D-6E8A-4147-A177-3AD203B41FA5}">
                      <a16:colId xmlns:a16="http://schemas.microsoft.com/office/drawing/2014/main" val="3408990037"/>
                    </a:ext>
                  </a:extLst>
                </a:gridCol>
                <a:gridCol w="267117">
                  <a:extLst>
                    <a:ext uri="{9D8B030D-6E8A-4147-A177-3AD203B41FA5}">
                      <a16:colId xmlns:a16="http://schemas.microsoft.com/office/drawing/2014/main" val="3518451480"/>
                    </a:ext>
                  </a:extLst>
                </a:gridCol>
                <a:gridCol w="267117">
                  <a:extLst>
                    <a:ext uri="{9D8B030D-6E8A-4147-A177-3AD203B41FA5}">
                      <a16:colId xmlns:a16="http://schemas.microsoft.com/office/drawing/2014/main" val="756128548"/>
                    </a:ext>
                  </a:extLst>
                </a:gridCol>
              </a:tblGrid>
              <a:tr h="214449">
                <a:tc gridSpan="23">
                  <a:txBody>
                    <a:bodyPr/>
                    <a:lstStyle/>
                    <a:p>
                      <a:pPr algn="r" fontAlgn="b"/>
                      <a:r>
                        <a:rPr lang="lv-LV" sz="600" b="0" i="0" u="none" strike="noStrike">
                          <a:solidFill>
                            <a:srgbClr val="000000"/>
                          </a:solidFill>
                          <a:effectLst/>
                          <a:latin typeface="Times New Roman" panose="02020603050405020304" pitchFamily="18" charset="0"/>
                        </a:rPr>
                        <a:t>14. pielikums</a:t>
                      </a:r>
                      <a:br>
                        <a:rPr lang="lv-LV" sz="600" b="0" i="0" u="none" strike="noStrike">
                          <a:solidFill>
                            <a:srgbClr val="000000"/>
                          </a:solidFill>
                          <a:effectLst/>
                          <a:latin typeface="Times New Roman" panose="02020603050405020304" pitchFamily="18" charset="0"/>
                        </a:rPr>
                      </a:br>
                      <a:r>
                        <a:rPr lang="lv-LV" sz="600" b="0" i="0" u="none" strike="noStrike">
                          <a:solidFill>
                            <a:srgbClr val="000000"/>
                          </a:solidFill>
                          <a:effectLst/>
                          <a:latin typeface="Times New Roman" panose="02020603050405020304" pitchFamily="18" charset="0"/>
                        </a:rPr>
                        <a:t>(datums) līgumam Nr. _________ "Par valsts programmu “Izglītība” projekta īstenošanu”</a:t>
                      </a: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98485940"/>
                  </a:ext>
                </a:extLst>
              </a:tr>
              <a:tr h="99717">
                <a:tc gridSpan="23">
                  <a:txBody>
                    <a:bodyPr/>
                    <a:lstStyle/>
                    <a:p>
                      <a:pPr algn="ctr" fontAlgn="b"/>
                      <a:r>
                        <a:rPr lang="lv-LV" sz="600" b="1" i="0" u="none" strike="noStrike">
                          <a:solidFill>
                            <a:srgbClr val="000000"/>
                          </a:solidFill>
                          <a:effectLst/>
                          <a:latin typeface="Times New Roman" panose="02020603050405020304" pitchFamily="18" charset="0"/>
                        </a:rPr>
                        <a:t>Zinātniskās grupas saraksts</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1632157872"/>
                  </a:ext>
                </a:extLst>
              </a:tr>
              <a:tr h="99717">
                <a:tc rowSpan="3" gridSpan="2">
                  <a:txBody>
                    <a:bodyPr/>
                    <a:lstStyle/>
                    <a:p>
                      <a:pPr algn="ctr" fontAlgn="ctr"/>
                      <a:r>
                        <a:rPr lang="lv-LV" sz="600" b="0" i="0" u="none" strike="noStrike">
                          <a:solidFill>
                            <a:srgbClr val="000000"/>
                          </a:solidFill>
                          <a:effectLst/>
                          <a:latin typeface="Times New Roman" panose="02020603050405020304" pitchFamily="18" charset="0"/>
                        </a:rPr>
                        <a:t>Projektā ieņemamais amats</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hMerge="1">
                  <a:txBody>
                    <a:bodyPr/>
                    <a:lstStyle/>
                    <a:p>
                      <a:endParaRPr lang="lv-LV"/>
                    </a:p>
                  </a:txBody>
                  <a:tcPr/>
                </a:tc>
                <a:tc rowSpan="3"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hMerge="1">
                  <a:txBody>
                    <a:bodyPr/>
                    <a:lstStyle/>
                    <a:p>
                      <a:endParaRPr lang="lv-LV"/>
                    </a:p>
                  </a:txBody>
                  <a:tcPr/>
                </a:tc>
                <a:tc rowSpan="3">
                  <a:txBody>
                    <a:bodyPr/>
                    <a:lstStyle/>
                    <a:p>
                      <a:pPr algn="ctr" fontAlgn="ctr"/>
                      <a:r>
                        <a:rPr lang="lv-LV" sz="600" b="0" i="0" u="none" strike="noStrike">
                          <a:solidFill>
                            <a:srgbClr val="000000"/>
                          </a:solidFill>
                          <a:effectLst/>
                          <a:latin typeface="Times New Roman" panose="02020603050405020304" pitchFamily="18" charset="0"/>
                        </a:rPr>
                        <a:t>Jaunais zinātnieks (atzīmēt ar "x")</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18">
                  <a:txBody>
                    <a:bodyPr/>
                    <a:lstStyle/>
                    <a:p>
                      <a:pPr algn="ctr" fontAlgn="ctr"/>
                      <a:r>
                        <a:rPr lang="lv-LV" sz="600" b="0" i="0" u="none" strike="noStrike">
                          <a:solidFill>
                            <a:srgbClr val="000000"/>
                          </a:solidFill>
                          <a:effectLst/>
                          <a:latin typeface="Times New Roman" panose="02020603050405020304" pitchFamily="18" charset="0"/>
                        </a:rPr>
                        <a:t>Nostrādāto stundu skaits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2209730041"/>
                  </a:ext>
                </a:extLst>
              </a:tr>
              <a:tr h="195678">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Gadi</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r>
                        <a:rPr lang="lv-LV" sz="600" b="0" i="0" u="none" strike="noStrike">
                          <a:solidFill>
                            <a:srgbClr val="000000"/>
                          </a:solidFill>
                          <a:effectLst/>
                          <a:latin typeface="Times New Roman" panose="02020603050405020304" pitchFamily="18" charset="0"/>
                        </a:rPr>
                        <a:t>2025</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gridSpan="13">
                  <a:txBody>
                    <a:bodyPr/>
                    <a:lstStyle/>
                    <a:p>
                      <a:pPr algn="ctr" fontAlgn="ctr"/>
                      <a:r>
                        <a:rPr lang="lv-LV" sz="600" b="0" i="0" u="none" strike="noStrike">
                          <a:solidFill>
                            <a:srgbClr val="000000"/>
                          </a:solidFill>
                          <a:effectLst/>
                          <a:latin typeface="Times New Roman" panose="02020603050405020304" pitchFamily="18" charset="0"/>
                        </a:rPr>
                        <a:t>2026</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6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solidFill>
                      <a:srgbClr val="F4B084"/>
                    </a:solidFill>
                  </a:tcPr>
                </a:tc>
                <a:tc gridSpan="6">
                  <a:txBody>
                    <a:bodyPr/>
                    <a:lstStyle/>
                    <a:p>
                      <a:pPr algn="l" fontAlgn="b"/>
                      <a:r>
                        <a:rPr lang="lv-LV" sz="600" b="0" i="0" u="none" strike="noStrike">
                          <a:solidFill>
                            <a:srgbClr val="000000"/>
                          </a:solidFill>
                          <a:effectLst/>
                          <a:latin typeface="Times New Roman" panose="02020603050405020304" pitchFamily="18" charset="0"/>
                        </a:rPr>
                        <a:t>visa projekta darbības perioda kopējais darba stundu skaits</a:t>
                      </a:r>
                    </a:p>
                  </a:txBody>
                  <a:tcPr marL="3578" marR="3578" marT="3578"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39786520"/>
                  </a:ext>
                </a:extLst>
              </a:tr>
              <a:tr h="99717">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Mēneši</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500" b="0" i="0" u="none" strike="noStrike">
                          <a:solidFill>
                            <a:srgbClr val="000000"/>
                          </a:solidFill>
                          <a:effectLst/>
                          <a:latin typeface="Times New Roman" panose="02020603050405020304" pitchFamily="18" charset="0"/>
                        </a:rPr>
                        <a:t>09.</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12.</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3.</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5.</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7.</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613538878"/>
                  </a:ext>
                </a:extLst>
              </a:tr>
              <a:tr h="265373">
                <a:tc gridSpan="2">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stundu skaits mēnesī</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184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150</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168</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184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159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158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lv-LV" sz="600" b="0" i="0" u="none" strike="noStrike">
                          <a:solidFill>
                            <a:srgbClr val="000000"/>
                          </a:solidFill>
                          <a:effectLst/>
                          <a:latin typeface="Times New Roman" panose="02020603050405020304" pitchFamily="18" charset="0"/>
                        </a:rPr>
                        <a:t>2655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solidFill>
                      <a:srgbClr val="F4B084"/>
                    </a:solidFill>
                  </a:tcPr>
                </a:tc>
                <a:tc>
                  <a:txBody>
                    <a:bodyPr/>
                    <a:lstStyle/>
                    <a:p>
                      <a:pPr algn="ctr" fontAlgn="b"/>
                      <a:r>
                        <a:rPr lang="lv-LV" sz="600" b="0" i="1" u="none" strike="noStrike">
                          <a:solidFill>
                            <a:srgbClr val="000000"/>
                          </a:solidFill>
                          <a:effectLst/>
                          <a:latin typeface="Times New Roman" panose="02020603050405020304" pitchFamily="18" charset="0"/>
                        </a:rPr>
                        <a:t>663,75</a:t>
                      </a:r>
                    </a:p>
                  </a:txBody>
                  <a:tcPr marL="3578" marR="3578" marT="3578" marB="0" anchor="b">
                    <a:lnL>
                      <a:noFill/>
                    </a:lnL>
                    <a:lnR>
                      <a:noFill/>
                    </a:lnR>
                    <a:lnT>
                      <a:noFill/>
                    </a:lnT>
                    <a:lnB>
                      <a:noFill/>
                    </a:lnB>
                    <a:solidFill>
                      <a:srgbClr val="D9E1F2"/>
                    </a:solidFill>
                  </a:tcPr>
                </a:tc>
                <a:tc gridSpan="5">
                  <a:txBody>
                    <a:bodyPr/>
                    <a:lstStyle/>
                    <a:p>
                      <a:pPr algn="ctr" fontAlgn="b"/>
                      <a:r>
                        <a:rPr lang="lv-LV" sz="600" b="0" i="0" u="none" strike="noStrike">
                          <a:solidFill>
                            <a:srgbClr val="000000"/>
                          </a:solidFill>
                          <a:effectLst/>
                          <a:latin typeface="Times New Roman" panose="02020603050405020304" pitchFamily="18" charset="0"/>
                        </a:rPr>
                        <a:t>0,25 slodze, kas izteikta stundu skaitā (kontrolei)</a:t>
                      </a:r>
                    </a:p>
                  </a:txBody>
                  <a:tcPr marL="3578" marR="3578" marT="3578" marB="0" anchor="b">
                    <a:lnL>
                      <a:noFill/>
                    </a:lnL>
                    <a:lnR>
                      <a:noFill/>
                    </a:lnR>
                    <a:lnT>
                      <a:noFill/>
                    </a:lnT>
                    <a:lnB>
                      <a:noFill/>
                    </a:lnB>
                    <a:solidFill>
                      <a:srgbClr val="D9E1F2"/>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196035821"/>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151</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150</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2655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1</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756511716"/>
                  </a:ext>
                </a:extLst>
              </a:tr>
              <a:tr h="483563">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10</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20</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25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219</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0,13</a:t>
                      </a:r>
                    </a:p>
                  </a:txBody>
                  <a:tcPr marL="3578" marR="3578" marT="3578" marB="0" anchor="b">
                    <a:lnL>
                      <a:noFill/>
                    </a:lnL>
                    <a:lnR>
                      <a:noFill/>
                    </a:lnR>
                    <a:lnT>
                      <a:noFill/>
                    </a:lnT>
                    <a:lnB>
                      <a:noFill/>
                    </a:lnB>
                    <a:solidFill>
                      <a:srgbClr val="FFFF00"/>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 šeit nostrādāts mazāk par nolikumā noteikto minimumu 0,25 slodzi, tāpēc neiekļauj kopējās slodzes aprēķinā</a:t>
                      </a:r>
                    </a:p>
                  </a:txBody>
                  <a:tcPr marL="3578" marR="3578" marT="3578" marB="0" anchor="b">
                    <a:lnL>
                      <a:noFill/>
                    </a:lnL>
                    <a:lnR>
                      <a:noFill/>
                    </a:lnR>
                    <a:lnT>
                      <a:noFill/>
                    </a:lnT>
                    <a:lnB>
                      <a:noFill/>
                    </a:lnB>
                    <a:solidFill>
                      <a:srgbClr val="FFFF00"/>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4232210058"/>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151</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37,5</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1154,25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0,43</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639919196"/>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37,5</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663,75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0,25</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084596093"/>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80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500</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0,71</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2814776268"/>
                  </a:ext>
                </a:extLst>
              </a:tr>
              <a:tr h="124224">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endParaRPr lang="lv-LV" sz="600" b="0" i="0" u="none" strike="noStrike">
                        <a:solidFill>
                          <a:srgbClr val="000000"/>
                        </a:solidFill>
                        <a:effectLst/>
                        <a:latin typeface="Times New Roman" panose="02020603050405020304" pitchFamily="18" charset="0"/>
                      </a:endParaRP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ctr" fontAlgn="b"/>
                      <a:endParaRPr lang="lv-LV" sz="600" b="1"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587494631"/>
                  </a:ext>
                </a:extLst>
              </a:tr>
              <a:tr h="178054">
                <a:tc gridSpan="6">
                  <a:txBody>
                    <a:bodyPr/>
                    <a:lstStyle/>
                    <a:p>
                      <a:pPr algn="ctr" fontAlgn="b"/>
                      <a:r>
                        <a:rPr lang="lv-LV" sz="600" b="0" i="0" u="none" strike="noStrike">
                          <a:solidFill>
                            <a:srgbClr val="000000"/>
                          </a:solidFill>
                          <a:effectLst/>
                          <a:latin typeface="Times New Roman" panose="02020603050405020304" pitchFamily="18" charset="0"/>
                        </a:rPr>
                        <a:t>Lai pārskatāmāk, norādīta katra mēneša 0,25 slodze stundu izteiksmē</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r" fontAlgn="b"/>
                      <a:r>
                        <a:rPr lang="lv-LV" sz="600" b="0" i="0" u="none" strike="noStrike">
                          <a:solidFill>
                            <a:srgbClr val="000000"/>
                          </a:solidFill>
                          <a:effectLst/>
                          <a:latin typeface="Times New Roman" panose="02020603050405020304" pitchFamily="18" charset="0"/>
                        </a:rPr>
                        <a:t>44,00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46,00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37,75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37,50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42,00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40,00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dirty="0">
                          <a:solidFill>
                            <a:srgbClr val="000000"/>
                          </a:solidFill>
                          <a:effectLst/>
                          <a:latin typeface="Times New Roman" panose="02020603050405020304" pitchFamily="18" charset="0"/>
                        </a:rPr>
                        <a:t>44,00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39,50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38,00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46,00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42,00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44,00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44,00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600" b="0" i="0" u="none" strike="noStrike">
                          <a:solidFill>
                            <a:srgbClr val="000000"/>
                          </a:solidFill>
                          <a:effectLst/>
                          <a:latin typeface="Times New Roman" panose="02020603050405020304" pitchFamily="18" charset="0"/>
                        </a:rPr>
                        <a:t>39,50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lv-LV" sz="6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467568604"/>
                  </a:ext>
                </a:extLst>
              </a:tr>
              <a:tr h="99717">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2678282182"/>
                  </a:ext>
                </a:extLst>
              </a:tr>
              <a:tr h="99717">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683322976"/>
                  </a:ext>
                </a:extLst>
              </a:tr>
              <a:tr h="99717">
                <a:tc gridSpan="23">
                  <a:txBody>
                    <a:bodyPr/>
                    <a:lstStyle/>
                    <a:p>
                      <a:pPr algn="ctr" fontAlgn="b"/>
                      <a:r>
                        <a:rPr lang="lv-LV" sz="600" b="1" i="0" u="none" strike="noStrike">
                          <a:solidFill>
                            <a:srgbClr val="000000"/>
                          </a:solidFill>
                          <a:effectLst/>
                          <a:latin typeface="Times New Roman" panose="02020603050405020304" pitchFamily="18" charset="0"/>
                        </a:rPr>
                        <a:t>Zinātniskās grupas saraksts</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062518037"/>
                  </a:ext>
                </a:extLst>
              </a:tr>
              <a:tr h="99717">
                <a:tc rowSpan="3" gridSpan="2">
                  <a:txBody>
                    <a:bodyPr/>
                    <a:lstStyle/>
                    <a:p>
                      <a:pPr algn="ctr" fontAlgn="ctr"/>
                      <a:r>
                        <a:rPr lang="lv-LV" sz="600" b="0" i="0" u="none" strike="noStrike">
                          <a:solidFill>
                            <a:srgbClr val="000000"/>
                          </a:solidFill>
                          <a:effectLst/>
                          <a:latin typeface="Times New Roman" panose="02020603050405020304" pitchFamily="18" charset="0"/>
                        </a:rPr>
                        <a:t>Projektā ieņemamais amats</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hMerge="1">
                  <a:txBody>
                    <a:bodyPr/>
                    <a:lstStyle/>
                    <a:p>
                      <a:endParaRPr lang="lv-LV"/>
                    </a:p>
                  </a:txBody>
                  <a:tcPr/>
                </a:tc>
                <a:tc rowSpan="3"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hMerge="1">
                  <a:txBody>
                    <a:bodyPr/>
                    <a:lstStyle/>
                    <a:p>
                      <a:endParaRPr lang="lv-LV"/>
                    </a:p>
                  </a:txBody>
                  <a:tcPr/>
                </a:tc>
                <a:tc rowSpan="3">
                  <a:txBody>
                    <a:bodyPr/>
                    <a:lstStyle/>
                    <a:p>
                      <a:pPr algn="ctr" fontAlgn="ctr"/>
                      <a:r>
                        <a:rPr lang="lv-LV" sz="600" b="0" i="0" u="none" strike="noStrike">
                          <a:solidFill>
                            <a:srgbClr val="000000"/>
                          </a:solidFill>
                          <a:effectLst/>
                          <a:latin typeface="Times New Roman" panose="02020603050405020304" pitchFamily="18" charset="0"/>
                        </a:rPr>
                        <a:t>Jaunais zinātnieks (atzīmēt ar "x")</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18">
                  <a:txBody>
                    <a:bodyPr/>
                    <a:lstStyle/>
                    <a:p>
                      <a:pPr algn="ctr" fontAlgn="ctr"/>
                      <a:r>
                        <a:rPr lang="lv-LV" sz="600" b="0" i="0" u="none" strike="noStrike">
                          <a:solidFill>
                            <a:srgbClr val="000000"/>
                          </a:solidFill>
                          <a:effectLst/>
                          <a:latin typeface="Times New Roman" panose="02020603050405020304" pitchFamily="18" charset="0"/>
                        </a:rPr>
                        <a:t>Nostrādāto stundu skaits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508264502"/>
                  </a:ext>
                </a:extLst>
              </a:tr>
              <a:tr h="99717">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Gadi</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4">
                  <a:txBody>
                    <a:bodyPr/>
                    <a:lstStyle/>
                    <a:p>
                      <a:pPr algn="ctr" fontAlgn="ctr"/>
                      <a:r>
                        <a:rPr lang="lv-LV" sz="600" b="0" i="0" u="none" strike="noStrike">
                          <a:solidFill>
                            <a:srgbClr val="000000"/>
                          </a:solidFill>
                          <a:effectLst/>
                          <a:latin typeface="Times New Roman" panose="02020603050405020304" pitchFamily="18" charset="0"/>
                        </a:rPr>
                        <a:t>2025</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gridSpan="13">
                  <a:txBody>
                    <a:bodyPr/>
                    <a:lstStyle/>
                    <a:p>
                      <a:pPr algn="ctr" fontAlgn="ctr"/>
                      <a:r>
                        <a:rPr lang="lv-LV" sz="600" b="0" i="0" u="none" strike="noStrike">
                          <a:solidFill>
                            <a:srgbClr val="000000"/>
                          </a:solidFill>
                          <a:effectLst/>
                          <a:latin typeface="Times New Roman" panose="02020603050405020304" pitchFamily="18" charset="0"/>
                        </a:rPr>
                        <a:t>2026</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4021887924"/>
                  </a:ext>
                </a:extLst>
              </a:tr>
              <a:tr h="188168">
                <a:tc gridSpan="2" vMerge="1">
                  <a:txBody>
                    <a:bodyPr/>
                    <a:lstStyle/>
                    <a:p>
                      <a:endParaRPr lang="lv-LV"/>
                    </a:p>
                  </a:txBody>
                  <a:tcPr/>
                </a:tc>
                <a:tc hMerge="1" vMerge="1">
                  <a:txBody>
                    <a:bodyPr/>
                    <a:lstStyle/>
                    <a:p>
                      <a:endParaRPr lang="lv-LV"/>
                    </a:p>
                  </a:txBody>
                  <a:tcPr/>
                </a:tc>
                <a:tc gridSpan="2" vMerge="1">
                  <a:txBody>
                    <a:bodyPr/>
                    <a:lstStyle/>
                    <a:p>
                      <a:endParaRPr lang="lv-LV"/>
                    </a:p>
                  </a:txBody>
                  <a:tcPr/>
                </a:tc>
                <a:tc hMerge="1" vMerge="1">
                  <a:txBody>
                    <a:bodyPr/>
                    <a:lstStyle/>
                    <a:p>
                      <a:endParaRPr lang="lv-LV"/>
                    </a:p>
                  </a:txBody>
                  <a:tcPr/>
                </a:tc>
                <a:tc v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Mēneši</a:t>
                      </a:r>
                    </a:p>
                  </a:txBody>
                  <a:tcPr marL="3578" marR="3578" marT="35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500" b="0" i="0" u="none" strike="noStrike">
                          <a:solidFill>
                            <a:srgbClr val="000000"/>
                          </a:solidFill>
                          <a:effectLst/>
                          <a:latin typeface="Times New Roman" panose="02020603050405020304" pitchFamily="18" charset="0"/>
                        </a:rPr>
                        <a:t>09.</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12.</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3.</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5.</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7.</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122145369"/>
                  </a:ext>
                </a:extLst>
              </a:tr>
              <a:tr h="265373">
                <a:tc gridSpan="2">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stundu skaits mēnesī</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184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151</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150</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168</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160</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152</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159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184</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168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176</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159</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500" b="0" i="0" u="none" strike="noStrike">
                          <a:solidFill>
                            <a:srgbClr val="000000"/>
                          </a:solidFill>
                          <a:effectLst/>
                          <a:latin typeface="Times New Roman" panose="02020603050405020304" pitchFamily="18" charset="0"/>
                        </a:rPr>
                        <a:t>158</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lv-LV" sz="600" b="0" i="0" u="none" strike="noStrike">
                          <a:solidFill>
                            <a:srgbClr val="000000"/>
                          </a:solidFill>
                          <a:effectLst/>
                          <a:latin typeface="Times New Roman" panose="02020603050405020304" pitchFamily="18" charset="0"/>
                        </a:rPr>
                        <a:t>2655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solidFill>
                      <a:srgbClr val="F4B084"/>
                    </a:solidFill>
                  </a:tcPr>
                </a:tc>
                <a:tc>
                  <a:txBody>
                    <a:bodyPr/>
                    <a:lstStyle/>
                    <a:p>
                      <a:pPr algn="ctr" fontAlgn="b"/>
                      <a:r>
                        <a:rPr lang="lv-LV" sz="600" b="0" i="1" u="none" strike="noStrike">
                          <a:solidFill>
                            <a:srgbClr val="000000"/>
                          </a:solidFill>
                          <a:effectLst/>
                          <a:latin typeface="Times New Roman" panose="02020603050405020304" pitchFamily="18" charset="0"/>
                        </a:rPr>
                        <a:t>663,75</a:t>
                      </a:r>
                    </a:p>
                  </a:txBody>
                  <a:tcPr marL="3578" marR="3578" marT="3578" marB="0" anchor="b">
                    <a:lnL>
                      <a:noFill/>
                    </a:lnL>
                    <a:lnR>
                      <a:noFill/>
                    </a:lnR>
                    <a:lnT>
                      <a:noFill/>
                    </a:lnT>
                    <a:lnB>
                      <a:noFill/>
                    </a:lnB>
                    <a:solidFill>
                      <a:srgbClr val="DDEBF7"/>
                    </a:solid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293393147"/>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151</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150</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2655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1</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2939095203"/>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0</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a:t>
                      </a:r>
                    </a:p>
                  </a:txBody>
                  <a:tcPr marL="3578" marR="3578" marT="3578" marB="0" anchor="b">
                    <a:lnL>
                      <a:noFill/>
                    </a:lnL>
                    <a:lnR>
                      <a:noFill/>
                    </a:lnR>
                    <a:lnT>
                      <a:noFill/>
                    </a:lnT>
                    <a:lnB>
                      <a:noFill/>
                    </a:lnB>
                    <a:solidFill>
                      <a:srgbClr val="FFFF00"/>
                    </a:solid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1038743391"/>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151</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37,5</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176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159</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1154,25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0,43</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3106837953"/>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37,5</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46</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42</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44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39,75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39,5</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663,75</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0,25</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4084222606"/>
                  </a:ext>
                </a:extLst>
              </a:tr>
              <a:tr h="195678">
                <a:tc gridSpan="2">
                  <a:txBody>
                    <a:bodyPr/>
                    <a:lstStyle/>
                    <a:p>
                      <a:pPr algn="ctr" fontAlgn="ctr"/>
                      <a:r>
                        <a:rPr lang="lv-LV" sz="600" b="0" i="0" u="none" strike="noStrike">
                          <a:solidFill>
                            <a:srgbClr val="000000"/>
                          </a:solidFill>
                          <a:effectLst/>
                          <a:latin typeface="Times New Roman" panose="02020603050405020304" pitchFamily="18" charset="0"/>
                        </a:rPr>
                        <a:t>Projekta izpildītājs - studējošais</a:t>
                      </a:r>
                    </a:p>
                  </a:txBody>
                  <a:tcPr marL="3578" marR="3578" marT="35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gridSpan="2">
                  <a:txBody>
                    <a:bodyPr/>
                    <a:lstStyle/>
                    <a:p>
                      <a:pPr algn="ctr" fontAlgn="ctr"/>
                      <a:r>
                        <a:rPr lang="lv-LV" sz="600" b="0" i="0" u="none" strike="noStrike">
                          <a:solidFill>
                            <a:srgbClr val="000000"/>
                          </a:solidFill>
                          <a:effectLst/>
                          <a:latin typeface="Times New Roman" panose="02020603050405020304" pitchFamily="18" charset="0"/>
                        </a:rPr>
                        <a:t>Vārds, uzvārds</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 </a:t>
                      </a:r>
                    </a:p>
                  </a:txBody>
                  <a:tcPr marL="3578" marR="3578" marT="357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184</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168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80</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r" fontAlgn="b"/>
                      <a:r>
                        <a:rPr lang="lv-LV" sz="500" b="0" i="0" u="none" strike="noStrike">
                          <a:solidFill>
                            <a:srgbClr val="000000"/>
                          </a:solidFill>
                          <a:effectLst/>
                          <a:latin typeface="Times New Roman" panose="02020603050405020304" pitchFamily="18" charset="0"/>
                        </a:rPr>
                        <a:t>68</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
                      <a:r>
                        <a:rPr lang="lv-LV" sz="500" b="0" i="0" u="none" strike="noStrike">
                          <a:solidFill>
                            <a:srgbClr val="000000"/>
                          </a:solidFill>
                          <a:effectLst/>
                          <a:latin typeface="Times New Roman" panose="02020603050405020304" pitchFamily="18" charset="0"/>
                        </a:rPr>
                        <a:t> </a:t>
                      </a:r>
                    </a:p>
                  </a:txBody>
                  <a:tcPr marL="3578" marR="3578" marT="357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lv-LV" sz="600" b="0" i="0" u="none" strike="noStrike">
                          <a:solidFill>
                            <a:srgbClr val="000000"/>
                          </a:solidFill>
                          <a:effectLst/>
                          <a:latin typeface="Times New Roman" panose="02020603050405020304" pitchFamily="18" charset="0"/>
                        </a:rPr>
                        <a:t>500</a:t>
                      </a:r>
                    </a:p>
                  </a:txBody>
                  <a:tcPr marL="3578" marR="3578" marT="3578"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ctr" fontAlgn="b"/>
                      <a:r>
                        <a:rPr lang="lv-LV" sz="600" b="0" i="0" u="none" strike="noStrike">
                          <a:solidFill>
                            <a:srgbClr val="000000"/>
                          </a:solidFill>
                          <a:effectLst/>
                          <a:latin typeface="Times New Roman" panose="02020603050405020304" pitchFamily="18" charset="0"/>
                        </a:rPr>
                        <a:t>0,71</a:t>
                      </a:r>
                    </a:p>
                  </a:txBody>
                  <a:tcPr marL="3578" marR="3578" marT="3578" marB="0" anchor="b">
                    <a:lnL>
                      <a:noFill/>
                    </a:lnL>
                    <a:lnR>
                      <a:noFill/>
                    </a:lnR>
                    <a:lnT>
                      <a:noFill/>
                    </a:lnT>
                    <a:lnB>
                      <a:noFill/>
                    </a:lnB>
                    <a:solidFill>
                      <a:srgbClr val="E2EFDA"/>
                    </a:solidFill>
                  </a:tcPr>
                </a:tc>
                <a:tc gridSpan="5">
                  <a:txBody>
                    <a:bodyPr/>
                    <a:lstStyle/>
                    <a:p>
                      <a:pPr algn="l" fontAlgn="b"/>
                      <a:r>
                        <a:rPr lang="lv-LV" sz="600" b="0" i="0" u="none" strike="noStrike">
                          <a:solidFill>
                            <a:srgbClr val="000000"/>
                          </a:solidFill>
                          <a:effectLst/>
                          <a:latin typeface="Times New Roman" panose="02020603050405020304" pitchFamily="18" charset="0"/>
                        </a:rPr>
                        <a:t>nostrādātais stundu skaits pārrēķināts slodzē</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extLst>
                  <a:ext uri="{0D108BD9-81ED-4DB2-BD59-A6C34878D82A}">
                    <a16:rowId xmlns:a16="http://schemas.microsoft.com/office/drawing/2014/main" val="999731236"/>
                  </a:ext>
                </a:extLst>
              </a:tr>
              <a:tr h="265373">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ctr" fontAlgn="b"/>
                      <a:r>
                        <a:rPr lang="lv-LV" sz="600" b="1" i="0" u="none" strike="noStrike">
                          <a:solidFill>
                            <a:srgbClr val="FF0000"/>
                          </a:solidFill>
                          <a:effectLst/>
                          <a:latin typeface="Times New Roman" panose="02020603050405020304" pitchFamily="18" charset="0"/>
                        </a:rPr>
                        <a:t>1,87</a:t>
                      </a:r>
                    </a:p>
                  </a:txBody>
                  <a:tcPr marL="3578" marR="3578" marT="3578" marB="0" anchor="b">
                    <a:lnL>
                      <a:noFill/>
                    </a:lnL>
                    <a:lnR>
                      <a:noFill/>
                    </a:lnR>
                    <a:lnT>
                      <a:noFill/>
                    </a:lnT>
                    <a:lnB>
                      <a:noFill/>
                    </a:lnB>
                    <a:solidFill>
                      <a:srgbClr val="E2EFDA"/>
                    </a:solidFill>
                  </a:tcPr>
                </a:tc>
                <a:tc gridSpan="6">
                  <a:txBody>
                    <a:bodyPr/>
                    <a:lstStyle/>
                    <a:p>
                      <a:pPr algn="l" fontAlgn="b"/>
                      <a:r>
                        <a:rPr lang="sv-SE" sz="600" b="0" i="0" u="none" strike="noStrike">
                          <a:solidFill>
                            <a:srgbClr val="FF0000"/>
                          </a:solidFill>
                          <a:effectLst/>
                          <a:latin typeface="Times New Roman" panose="02020603050405020304" pitchFamily="18" charset="0"/>
                        </a:rPr>
                        <a:t>visas atbilstošo studentu nostrādātās stundas dalītas ar projekta perioda darba stundām (2655h)</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485432425"/>
                  </a:ext>
                </a:extLst>
              </a:tr>
              <a:tr h="99717">
                <a:tc>
                  <a:txBody>
                    <a:bodyPr/>
                    <a:lstStyle/>
                    <a:p>
                      <a:pPr algn="l" fontAlgn="b"/>
                      <a:endParaRPr lang="lv-LV" sz="600" b="0" i="0" u="none" strike="noStrike" dirty="0">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dirty="0">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3578" marR="3578" marT="3578" marB="0" anchor="b">
                    <a:lnL>
                      <a:noFill/>
                    </a:lnL>
                    <a:lnR>
                      <a:noFill/>
                    </a:lnR>
                    <a:lnT>
                      <a:noFill/>
                    </a:lnT>
                    <a:lnB>
                      <a:noFill/>
                    </a:lnB>
                    <a:noFill/>
                  </a:tcPr>
                </a:tc>
                <a:tc>
                  <a:txBody>
                    <a:bodyPr/>
                    <a:lstStyle/>
                    <a:p>
                      <a:pPr algn="ctr" fontAlgn="b"/>
                      <a:r>
                        <a:rPr lang="lv-LV" sz="600" b="1" i="0" u="none" strike="noStrike">
                          <a:solidFill>
                            <a:srgbClr val="FF0000"/>
                          </a:solidFill>
                          <a:effectLst/>
                          <a:latin typeface="Times New Roman" panose="02020603050405020304" pitchFamily="18" charset="0"/>
                        </a:rPr>
                        <a:t>1,6</a:t>
                      </a:r>
                    </a:p>
                  </a:txBody>
                  <a:tcPr marL="3578" marR="3578" marT="3578" marB="0" anchor="b">
                    <a:lnL>
                      <a:noFill/>
                    </a:lnL>
                    <a:lnR>
                      <a:noFill/>
                    </a:lnR>
                    <a:lnT>
                      <a:noFill/>
                    </a:lnT>
                    <a:lnB>
                      <a:noFill/>
                    </a:lnB>
                    <a:solidFill>
                      <a:srgbClr val="E2EFDA"/>
                    </a:solidFill>
                  </a:tcPr>
                </a:tc>
                <a:tc gridSpan="6">
                  <a:txBody>
                    <a:bodyPr/>
                    <a:lstStyle/>
                    <a:p>
                      <a:pPr algn="l" fontAlgn="b"/>
                      <a:r>
                        <a:rPr lang="lv-LV" sz="600" b="0" i="0" u="none" strike="noStrike" dirty="0">
                          <a:solidFill>
                            <a:srgbClr val="FF0000"/>
                          </a:solidFill>
                          <a:effectLst/>
                          <a:latin typeface="Times New Roman" panose="02020603050405020304" pitchFamily="18" charset="0"/>
                        </a:rPr>
                        <a:t>Projekta nolikumā noteiktā studentu noslodze </a:t>
                      </a:r>
                    </a:p>
                  </a:txBody>
                  <a:tcPr marL="3578" marR="3578" marT="3578" marB="0" anchor="b">
                    <a:lnL>
                      <a:noFill/>
                    </a:lnL>
                    <a:lnR>
                      <a:noFill/>
                    </a:lnR>
                    <a:lnT>
                      <a:noFill/>
                    </a:lnT>
                    <a:lnB>
                      <a:noFill/>
                    </a:lnB>
                    <a:solidFill>
                      <a:srgbClr val="E2EFDA"/>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377338855"/>
                  </a:ext>
                </a:extLst>
              </a:tr>
            </a:tbl>
          </a:graphicData>
        </a:graphic>
      </p:graphicFrame>
    </p:spTree>
    <p:extLst>
      <p:ext uri="{BB962C8B-B14F-4D97-AF65-F5344CB8AC3E}">
        <p14:creationId xmlns:p14="http://schemas.microsoft.com/office/powerpoint/2010/main" val="2929024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Līguma par projekta</a:t>
            </a:r>
            <a:br>
              <a:rPr lang="lv-LV" sz="2400" b="1" dirty="0">
                <a:solidFill>
                  <a:srgbClr val="7030A0"/>
                </a:solidFill>
                <a:latin typeface="Verdana" panose="020B0604030504040204" pitchFamily="34" charset="0"/>
                <a:ea typeface="Verdana" panose="020B0604030504040204" pitchFamily="34" charset="0"/>
              </a:rPr>
            </a:br>
            <a:r>
              <a:rPr lang="lv-LV" sz="2400" b="1" dirty="0">
                <a:solidFill>
                  <a:srgbClr val="7030A0"/>
                </a:solidFill>
                <a:latin typeface="Verdana" panose="020B0604030504040204" pitchFamily="34" charset="0"/>
                <a:ea typeface="Verdana" panose="020B0604030504040204" pitchFamily="34" charset="0"/>
              </a:rPr>
              <a:t>īstenošanu izpilde</a:t>
            </a:r>
            <a:endParaRPr lang="lv-LV" sz="22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2013951"/>
            <a:ext cx="6858193" cy="564472"/>
          </a:xfrm>
          <a:prstGeom prst="rect">
            <a:avLst/>
          </a:prstGeom>
          <a:solidFill>
            <a:sysClr val="window" lastClr="FFFFFF">
              <a:lumMod val="95000"/>
            </a:sysClr>
          </a:solidFill>
          <a:ln w="25400" cap="flat" cmpd="sng" algn="ctr">
            <a:noFill/>
            <a:prstDash val="solid"/>
          </a:ln>
          <a:effectLst/>
        </p:spPr>
        <p:txBody>
          <a:bodyPr anchor="ctr"/>
          <a:lstStyle/>
          <a:p>
            <a:r>
              <a:rPr lang="lv-LV" dirty="0">
                <a:solidFill>
                  <a:srgbClr val="000000"/>
                </a:solidFill>
                <a:latin typeface="Verdana" panose="020B0604030504040204" pitchFamily="34" charset="0"/>
                <a:ea typeface="Verdana" panose="020B0604030504040204" pitchFamily="34" charset="0"/>
              </a:rPr>
              <a:t>Indikatori - Projekta pieteikuma </a:t>
            </a:r>
            <a:r>
              <a:rPr lang="lv-LV" b="1" dirty="0">
                <a:solidFill>
                  <a:srgbClr val="000000"/>
                </a:solidFill>
                <a:latin typeface="Verdana" panose="020B0604030504040204" pitchFamily="34" charset="0"/>
                <a:ea typeface="Verdana" panose="020B0604030504040204" pitchFamily="34" charset="0"/>
              </a:rPr>
              <a:t>A daļa 4.nodaļa </a:t>
            </a:r>
            <a:r>
              <a:rPr lang="lv-LV" dirty="0">
                <a:solidFill>
                  <a:srgbClr val="000000"/>
                </a:solidFill>
                <a:latin typeface="Verdana" panose="020B0604030504040204" pitchFamily="34" charset="0"/>
                <a:ea typeface="Verdana" panose="020B0604030504040204" pitchFamily="34" charset="0"/>
              </a:rPr>
              <a:t>«Projekta rezultāti»</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graphicFrame>
        <p:nvGraphicFramePr>
          <p:cNvPr id="15" name="Table 14">
            <a:extLst>
              <a:ext uri="{FF2B5EF4-FFF2-40B4-BE49-F238E27FC236}">
                <a16:creationId xmlns:a16="http://schemas.microsoft.com/office/drawing/2014/main" id="{1688C3CD-C5A8-5A42-DE16-CB56E7704EBA}"/>
              </a:ext>
            </a:extLst>
          </p:cNvPr>
          <p:cNvGraphicFramePr>
            <a:graphicFrameLocks noGrp="1"/>
          </p:cNvGraphicFramePr>
          <p:nvPr>
            <p:extLst>
              <p:ext uri="{D42A27DB-BD31-4B8C-83A1-F6EECF244321}">
                <p14:modId xmlns:p14="http://schemas.microsoft.com/office/powerpoint/2010/main" val="2315622609"/>
              </p:ext>
            </p:extLst>
          </p:nvPr>
        </p:nvGraphicFramePr>
        <p:xfrm>
          <a:off x="1542463" y="2877670"/>
          <a:ext cx="7033864" cy="3415555"/>
        </p:xfrm>
        <a:graphic>
          <a:graphicData uri="http://schemas.openxmlformats.org/drawingml/2006/table">
            <a:tbl>
              <a:tblPr firstRow="1" firstCol="1" bandRow="1"/>
              <a:tblGrid>
                <a:gridCol w="517120">
                  <a:extLst>
                    <a:ext uri="{9D8B030D-6E8A-4147-A177-3AD203B41FA5}">
                      <a16:colId xmlns:a16="http://schemas.microsoft.com/office/drawing/2014/main" val="2599557768"/>
                    </a:ext>
                  </a:extLst>
                </a:gridCol>
                <a:gridCol w="5170451">
                  <a:extLst>
                    <a:ext uri="{9D8B030D-6E8A-4147-A177-3AD203B41FA5}">
                      <a16:colId xmlns:a16="http://schemas.microsoft.com/office/drawing/2014/main" val="1532197872"/>
                    </a:ext>
                  </a:extLst>
                </a:gridCol>
                <a:gridCol w="1346293">
                  <a:extLst>
                    <a:ext uri="{9D8B030D-6E8A-4147-A177-3AD203B41FA5}">
                      <a16:colId xmlns:a16="http://schemas.microsoft.com/office/drawing/2014/main" val="3838036077"/>
                    </a:ext>
                  </a:extLst>
                </a:gridCol>
              </a:tblGrid>
              <a:tr h="1945861">
                <a:tc>
                  <a:txBody>
                    <a:bodyPr/>
                    <a:lstStyle/>
                    <a:p>
                      <a:pPr algn="ctr">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Nr. p.k.</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Projekta rezultāta veids atbilstoši MK noteikumiem</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buNone/>
                      </a:pPr>
                      <a:r>
                        <a:rPr lang="lv-LV" sz="1200" i="1">
                          <a:effectLst/>
                          <a:latin typeface="Times New Roman" panose="02020603050405020304" pitchFamily="18" charset="0"/>
                          <a:ea typeface="Times New Roman" panose="02020603050405020304" pitchFamily="18" charset="0"/>
                          <a:cs typeface="Times New Roman" panose="02020603050405020304" pitchFamily="18" charset="0"/>
                        </a:rPr>
                        <a:t>(obligāti vismaz trīs no MK noteikumu 12. punkta)</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spcAft>
                          <a:spcPts val="1000"/>
                        </a:spcAft>
                        <a:buNone/>
                      </a:pPr>
                      <a:r>
                        <a:rPr lang="lv-LV" sz="1200" i="1">
                          <a:effectLst/>
                          <a:latin typeface="Times New Roman" panose="02020603050405020304" pitchFamily="18" charset="0"/>
                          <a:ea typeface="Times New Roman" panose="02020603050405020304" pitchFamily="18" charset="0"/>
                          <a:cs typeface="Times New Roman" panose="02020603050405020304" pitchFamily="18" charset="0"/>
                        </a:rPr>
                        <a:t>*</a:t>
                      </a:r>
                      <a:r>
                        <a:rPr lang="lv-LV" sz="1200" i="1">
                          <a:effectLst/>
                          <a:latin typeface="Times New Roman" panose="02020603050405020304" pitchFamily="18" charset="0"/>
                          <a:ea typeface="Times New Roman" panose="02020603050405020304" pitchFamily="18" charset="0"/>
                          <a:cs typeface="Arial" panose="020B0604020202020204" pitchFamily="34" charset="0"/>
                        </a:rPr>
                        <a:t>atzīmējot projekta rezultātus, to skaitu jāsaskaņo ar MK rīkojuma 7. punktā noteiktajiem programmas īstenošanas sasniedzamajiem rezultātiem, kas savstarpēji pārklājas.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buNone/>
                      </a:pPr>
                      <a:r>
                        <a:rPr lang="lv-LV" sz="1200" i="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Skaits projekta noslēgumā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1996859"/>
                  </a:ext>
                </a:extLst>
              </a:tr>
              <a:tr h="734847">
                <a:tc>
                  <a:txBody>
                    <a:bodyPr/>
                    <a:lstStyle/>
                    <a:p>
                      <a:pPr algn="ctr">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1000"/>
                        </a:spcAft>
                        <a:buNone/>
                      </a:pPr>
                      <a:r>
                        <a:rPr lang="lv-LV" sz="1200" b="1">
                          <a:effectLst/>
                          <a:latin typeface="Times New Roman" panose="02020603050405020304" pitchFamily="18" charset="0"/>
                          <a:ea typeface="Times New Roman" panose="02020603050405020304" pitchFamily="18" charset="0"/>
                          <a:cs typeface="Arial" panose="020B0604020202020204" pitchFamily="34" charset="0"/>
                        </a:rPr>
                        <a:t>Oriģināli zinātniskie raksti, kas iesniegti, pieņemti publicēšanai vai publicēti </a:t>
                      </a:r>
                      <a:r>
                        <a:rPr lang="lv-LV" sz="1200" b="1" i="1">
                          <a:effectLst/>
                          <a:latin typeface="Times New Roman" panose="02020603050405020304" pitchFamily="18" charset="0"/>
                          <a:ea typeface="Times New Roman" panose="02020603050405020304" pitchFamily="18" charset="0"/>
                          <a:cs typeface="Arial" panose="020B0604020202020204" pitchFamily="34" charset="0"/>
                        </a:rPr>
                        <a:t>Web of Science Core Collection</a:t>
                      </a:r>
                      <a:r>
                        <a:rPr lang="lv-LV" sz="1200" b="1">
                          <a:effectLst/>
                          <a:latin typeface="Times New Roman" panose="02020603050405020304" pitchFamily="18" charset="0"/>
                          <a:ea typeface="Times New Roman" panose="02020603050405020304" pitchFamily="18" charset="0"/>
                          <a:cs typeface="Arial" panose="020B0604020202020204" pitchFamily="34" charset="0"/>
                        </a:rPr>
                        <a:t> vai </a:t>
                      </a:r>
                      <a:r>
                        <a:rPr lang="lv-LV" sz="1200" b="1" i="1">
                          <a:effectLst/>
                          <a:latin typeface="Times New Roman" panose="02020603050405020304" pitchFamily="18" charset="0"/>
                          <a:ea typeface="Times New Roman" panose="02020603050405020304" pitchFamily="18" charset="0"/>
                          <a:cs typeface="Arial" panose="020B0604020202020204" pitchFamily="34" charset="0"/>
                        </a:rPr>
                        <a:t>SCOPUS</a:t>
                      </a:r>
                      <a:r>
                        <a:rPr lang="lv-LV" sz="1200" b="1">
                          <a:effectLst/>
                          <a:latin typeface="Times New Roman" panose="02020603050405020304" pitchFamily="18" charset="0"/>
                          <a:ea typeface="Times New Roman" panose="02020603050405020304" pitchFamily="18" charset="0"/>
                          <a:cs typeface="Arial" panose="020B0604020202020204" pitchFamily="34" charset="0"/>
                        </a:rPr>
                        <a:t> datubāzēs iekļautajos žurnālos vai konferenču rakstu krājumos</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957532"/>
                  </a:ext>
                </a:extLst>
              </a:tr>
              <a:tr h="734847">
                <a:tc>
                  <a:txBody>
                    <a:bodyPr/>
                    <a:lstStyle/>
                    <a:p>
                      <a:pPr algn="ctr">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1000"/>
                        </a:spcAft>
                        <a:buNone/>
                      </a:pPr>
                      <a:r>
                        <a:rPr lang="lv-LV" sz="1200">
                          <a:effectLst/>
                          <a:latin typeface="Times New Roman" panose="02020603050405020304" pitchFamily="18" charset="0"/>
                          <a:ea typeface="Times New Roman" panose="02020603050405020304" pitchFamily="18" charset="0"/>
                          <a:cs typeface="Times New Roman" panose="02020603050405020304" pitchFamily="18" charset="0"/>
                        </a:rPr>
                        <a:t>Oriģināli zinātniskie raksti, kas iesniegti, pieņemti publicēšanai vai publicēti Web of Science vai SCOPUS datubāzēs iekļautajos Q1 un Q2 kvartiles žurnālos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1000"/>
                        </a:spcAft>
                        <a:buNone/>
                      </a:pPr>
                      <a:r>
                        <a:rPr lang="lv-LV"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70528"/>
                  </a:ext>
                </a:extLst>
              </a:tr>
            </a:tbl>
          </a:graphicData>
        </a:graphic>
      </p:graphicFrame>
      <p:sp>
        <p:nvSpPr>
          <p:cNvPr id="16" name="Rectangle 5">
            <a:extLst>
              <a:ext uri="{FF2B5EF4-FFF2-40B4-BE49-F238E27FC236}">
                <a16:creationId xmlns:a16="http://schemas.microsoft.com/office/drawing/2014/main" id="{4069A184-E29C-2CAC-139E-8B15F96C451C}"/>
              </a:ext>
            </a:extLst>
          </p:cNvPr>
          <p:cNvSpPr>
            <a:spLocks noChangeArrowheads="1"/>
          </p:cNvSpPr>
          <p:nvPr/>
        </p:nvSpPr>
        <p:spPr bwMode="auto">
          <a:xfrm>
            <a:off x="1462284" y="3148807"/>
            <a:ext cx="10207361" cy="547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spTree>
    <p:extLst>
      <p:ext uri="{BB962C8B-B14F-4D97-AF65-F5344CB8AC3E}">
        <p14:creationId xmlns:p14="http://schemas.microsoft.com/office/powerpoint/2010/main" val="194721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28064-0E5B-E27D-DDA9-D5BD0522758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44179A8-E499-ADF0-5050-C3AC35449F8F}"/>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Līguma par projekta</a:t>
            </a:r>
            <a:br>
              <a:rPr lang="lv-LV" sz="2400" b="1" dirty="0">
                <a:solidFill>
                  <a:srgbClr val="7030A0"/>
                </a:solidFill>
                <a:latin typeface="Verdana" panose="020B0604030504040204" pitchFamily="34" charset="0"/>
                <a:ea typeface="Verdana" panose="020B0604030504040204" pitchFamily="34" charset="0"/>
              </a:rPr>
            </a:br>
            <a:r>
              <a:rPr lang="lv-LV" sz="2400" b="1" dirty="0">
                <a:solidFill>
                  <a:srgbClr val="7030A0"/>
                </a:solidFill>
                <a:latin typeface="Verdana" panose="020B0604030504040204" pitchFamily="34" charset="0"/>
                <a:ea typeface="Verdana" panose="020B0604030504040204" pitchFamily="34" charset="0"/>
              </a:rPr>
              <a:t>īstenošanu izpilde</a:t>
            </a:r>
            <a:endParaRPr lang="lv-LV" sz="22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37902482-BEB6-5444-91D8-155891E399F3}"/>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3FB987D3-B9C4-D406-26A9-79ED5A727B44}"/>
              </a:ext>
            </a:extLst>
          </p:cNvPr>
          <p:cNvSpPr/>
          <p:nvPr/>
        </p:nvSpPr>
        <p:spPr>
          <a:xfrm>
            <a:off x="1718133" y="1460046"/>
            <a:ext cx="6858193" cy="2157214"/>
          </a:xfrm>
          <a:prstGeom prst="rect">
            <a:avLst/>
          </a:prstGeom>
          <a:solidFill>
            <a:sysClr val="window" lastClr="FFFFFF">
              <a:lumMod val="95000"/>
            </a:sysClr>
          </a:solidFill>
          <a:ln w="25400" cap="flat" cmpd="sng" algn="ctr">
            <a:noFill/>
            <a:prstDash val="solid"/>
          </a:ln>
          <a:effectLst/>
        </p:spPr>
        <p:txBody>
          <a:bodyPr anchor="ctr"/>
          <a:lstStyle/>
          <a:p>
            <a:pPr algn="just"/>
            <a:r>
              <a:rPr lang="lv-LV" dirty="0">
                <a:latin typeface="Verdana" panose="020B0604030504040204" pitchFamily="34" charset="0"/>
                <a:ea typeface="Verdana" panose="020B0604030504040204" pitchFamily="34" charset="0"/>
              </a:rPr>
              <a:t>Projekta īstenotājs </a:t>
            </a:r>
            <a:r>
              <a:rPr lang="lv-LV" b="1" dirty="0">
                <a:latin typeface="Verdana" panose="020B0604030504040204" pitchFamily="34" charset="0"/>
                <a:ea typeface="Verdana" panose="020B0604030504040204" pitchFamily="34" charset="0"/>
              </a:rPr>
              <a:t>2 (divu) kalendāro nedēļu laikā </a:t>
            </a:r>
            <a:r>
              <a:rPr lang="lv-LV" dirty="0">
                <a:latin typeface="Verdana" panose="020B0604030504040204" pitchFamily="34" charset="0"/>
                <a:ea typeface="Verdana" panose="020B0604030504040204" pitchFamily="34" charset="0"/>
              </a:rPr>
              <a:t>no Līguma spēkā stāšanās dienas iesniedz Padomei:</a:t>
            </a:r>
          </a:p>
          <a:p>
            <a:pPr algn="just"/>
            <a:endParaRPr lang="lv-LV" dirty="0">
              <a:solidFill>
                <a:srgbClr val="000000"/>
              </a:solidFill>
              <a:latin typeface="Verdana" panose="020B0604030504040204" pitchFamily="34" charset="0"/>
              <a:ea typeface="Verdana" panose="020B0604030504040204" pitchFamily="34" charset="0"/>
            </a:endParaRPr>
          </a:p>
          <a:p>
            <a:pPr algn="just"/>
            <a:r>
              <a:rPr lang="lv-LV" dirty="0">
                <a:solidFill>
                  <a:srgbClr val="000000"/>
                </a:solidFill>
                <a:effectLst/>
                <a:latin typeface="Verdana" panose="020B0604030504040204" pitchFamily="34" charset="0"/>
                <a:ea typeface="Verdana" panose="020B0604030504040204" pitchFamily="34" charset="0"/>
              </a:rPr>
              <a:t>Līguma 4. pielikumu </a:t>
            </a:r>
            <a:r>
              <a:rPr lang="lv-LV" b="1" dirty="0">
                <a:solidFill>
                  <a:srgbClr val="000000"/>
                </a:solidFill>
                <a:effectLst/>
                <a:latin typeface="Verdana" panose="020B0604030504040204" pitchFamily="34" charset="0"/>
                <a:ea typeface="Verdana" panose="020B0604030504040204" pitchFamily="34" charset="0"/>
              </a:rPr>
              <a:t>“Projekta rezultātu vērtības aprēķins procentos no projekta kopējām izmaksām</a:t>
            </a:r>
            <a:r>
              <a:rPr lang="lv-LV" dirty="0">
                <a:solidFill>
                  <a:srgbClr val="000000"/>
                </a:solidFill>
                <a:effectLst/>
                <a:latin typeface="Verdana" panose="020B0604030504040204" pitchFamily="34" charset="0"/>
                <a:ea typeface="Verdana" panose="020B0604030504040204" pitchFamily="34" charset="0"/>
              </a:rPr>
              <a:t>”, kas izstrādāts atbilstoši Projekta pieteikuma A daļas 4. nodaļ</a:t>
            </a:r>
            <a:r>
              <a:rPr lang="lv-LV" dirty="0">
                <a:effectLst/>
                <a:latin typeface="Verdana" panose="020B0604030504040204" pitchFamily="34" charset="0"/>
                <a:ea typeface="Verdana" panose="020B0604030504040204" pitchFamily="34" charset="0"/>
              </a:rPr>
              <a:t>ai</a:t>
            </a:r>
            <a:r>
              <a:rPr lang="lv-LV" dirty="0">
                <a:solidFill>
                  <a:srgbClr val="000000"/>
                </a:solidFill>
                <a:effectLst/>
                <a:latin typeface="Verdana" panose="020B0604030504040204" pitchFamily="34" charset="0"/>
                <a:ea typeface="Verdana" panose="020B0604030504040204" pitchFamily="34" charset="0"/>
              </a:rPr>
              <a:t> “Projekta rezultāti”;</a:t>
            </a:r>
            <a:endParaRPr lang="lv-LV" dirty="0">
              <a:solidFill>
                <a:srgbClr val="000000"/>
              </a:solidFill>
              <a:latin typeface="Verdana" panose="020B0604030504040204" pitchFamily="34" charset="0"/>
              <a:ea typeface="Verdana" panose="020B0604030504040204" pitchFamily="34" charset="0"/>
            </a:endParaRPr>
          </a:p>
        </p:txBody>
      </p:sp>
      <p:pic>
        <p:nvPicPr>
          <p:cNvPr id="11" name="Picture 4" descr="Image result for checklist icon">
            <a:extLst>
              <a:ext uri="{FF2B5EF4-FFF2-40B4-BE49-F238E27FC236}">
                <a16:creationId xmlns:a16="http://schemas.microsoft.com/office/drawing/2014/main" id="{F2918BF6-6D7D-148C-DF4A-FA803F091B70}"/>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1771638"/>
            <a:ext cx="491041" cy="492168"/>
          </a:xfrm>
          <a:prstGeom prst="rect">
            <a:avLst/>
          </a:prstGeom>
          <a:solidFill>
            <a:srgbClr val="FF9900"/>
          </a:solidFill>
          <a:ln>
            <a:noFill/>
          </a:ln>
        </p:spPr>
      </p:pic>
      <p:graphicFrame>
        <p:nvGraphicFramePr>
          <p:cNvPr id="2" name="Table 1">
            <a:extLst>
              <a:ext uri="{FF2B5EF4-FFF2-40B4-BE49-F238E27FC236}">
                <a16:creationId xmlns:a16="http://schemas.microsoft.com/office/drawing/2014/main" id="{E21E8EBB-DEE7-DFB7-A7FD-336AD749857E}"/>
              </a:ext>
            </a:extLst>
          </p:cNvPr>
          <p:cNvGraphicFramePr>
            <a:graphicFrameLocks noGrp="1"/>
          </p:cNvGraphicFramePr>
          <p:nvPr>
            <p:extLst>
              <p:ext uri="{D42A27DB-BD31-4B8C-83A1-F6EECF244321}">
                <p14:modId xmlns:p14="http://schemas.microsoft.com/office/powerpoint/2010/main" val="528682791"/>
              </p:ext>
            </p:extLst>
          </p:nvPr>
        </p:nvGraphicFramePr>
        <p:xfrm>
          <a:off x="1718133" y="3659665"/>
          <a:ext cx="6858193" cy="3004011"/>
        </p:xfrm>
        <a:graphic>
          <a:graphicData uri="http://schemas.openxmlformats.org/drawingml/2006/table">
            <a:tbl>
              <a:tblPr/>
              <a:tblGrid>
                <a:gridCol w="760262">
                  <a:extLst>
                    <a:ext uri="{9D8B030D-6E8A-4147-A177-3AD203B41FA5}">
                      <a16:colId xmlns:a16="http://schemas.microsoft.com/office/drawing/2014/main" val="2092489475"/>
                    </a:ext>
                  </a:extLst>
                </a:gridCol>
                <a:gridCol w="3009369">
                  <a:extLst>
                    <a:ext uri="{9D8B030D-6E8A-4147-A177-3AD203B41FA5}">
                      <a16:colId xmlns:a16="http://schemas.microsoft.com/office/drawing/2014/main" val="373956392"/>
                    </a:ext>
                  </a:extLst>
                </a:gridCol>
                <a:gridCol w="1504684">
                  <a:extLst>
                    <a:ext uri="{9D8B030D-6E8A-4147-A177-3AD203B41FA5}">
                      <a16:colId xmlns:a16="http://schemas.microsoft.com/office/drawing/2014/main" val="396392709"/>
                    </a:ext>
                  </a:extLst>
                </a:gridCol>
                <a:gridCol w="1583878">
                  <a:extLst>
                    <a:ext uri="{9D8B030D-6E8A-4147-A177-3AD203B41FA5}">
                      <a16:colId xmlns:a16="http://schemas.microsoft.com/office/drawing/2014/main" val="1769057624"/>
                    </a:ext>
                  </a:extLst>
                </a:gridCol>
              </a:tblGrid>
              <a:tr h="381731">
                <a:tc gridSpan="4">
                  <a:txBody>
                    <a:bodyPr/>
                    <a:lstStyle/>
                    <a:p>
                      <a:pPr algn="r" fontAlgn="b"/>
                      <a:r>
                        <a:rPr lang="lv-LV" sz="1100" b="0" i="0" u="none" strike="noStrike">
                          <a:solidFill>
                            <a:srgbClr val="000000"/>
                          </a:solidFill>
                          <a:effectLst/>
                          <a:latin typeface="Times New Roman" panose="02020603050405020304" pitchFamily="18" charset="0"/>
                        </a:rPr>
                        <a:t>4. pielikums</a:t>
                      </a:r>
                      <a:br>
                        <a:rPr lang="lv-LV" sz="1100" b="0" i="0" u="none" strike="noStrike">
                          <a:solidFill>
                            <a:srgbClr val="000000"/>
                          </a:solidFill>
                          <a:effectLst/>
                          <a:latin typeface="Times New Roman" panose="02020603050405020304" pitchFamily="18" charset="0"/>
                        </a:rPr>
                      </a:br>
                      <a:r>
                        <a:rPr lang="lv-LV" sz="1100" b="0" i="0" u="none" strike="noStrike">
                          <a:solidFill>
                            <a:srgbClr val="000000"/>
                          </a:solidFill>
                          <a:effectLst/>
                          <a:latin typeface="Times New Roman" panose="02020603050405020304" pitchFamily="18" charset="0"/>
                        </a:rPr>
                        <a:t>(datums) līgumam Nr. _________ "Par valsts pētījumu programmas “Izglītība” projekta īstenošanu”</a:t>
                      </a:r>
                    </a:p>
                  </a:txBody>
                  <a:tcPr marL="7620" marR="7620" marT="7620"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280345135"/>
                  </a:ext>
                </a:extLst>
              </a:tr>
              <a:tr h="171741">
                <a:tc gridSpan="4">
                  <a:txBody>
                    <a:bodyPr/>
                    <a:lstStyle/>
                    <a:p>
                      <a:pPr algn="ctr" fontAlgn="b"/>
                      <a:endParaRPr lang="lv-LV" sz="11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397269240"/>
                  </a:ext>
                </a:extLst>
              </a:tr>
              <a:tr h="381731">
                <a:tc gridSpan="4">
                  <a:txBody>
                    <a:bodyPr/>
                    <a:lstStyle/>
                    <a:p>
                      <a:pPr algn="ctr" fontAlgn="ctr"/>
                      <a:r>
                        <a:rPr lang="lv-LV" sz="1400" b="1" i="0" u="none" strike="noStrike">
                          <a:solidFill>
                            <a:srgbClr val="000000"/>
                          </a:solidFill>
                          <a:effectLst/>
                          <a:latin typeface="Times New Roman" panose="02020603050405020304" pitchFamily="18" charset="0"/>
                        </a:rPr>
                        <a:t>Projekta rezultātu vērtības aprēķins procentos no projekta kopējām izmaksām </a:t>
                      </a:r>
                    </a:p>
                  </a:txBody>
                  <a:tcPr marL="7620" marR="7620" marT="7620"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4202361244"/>
                  </a:ext>
                </a:extLst>
              </a:tr>
              <a:tr h="171741">
                <a:tc gridSpan="4">
                  <a:txBody>
                    <a:bodyPr/>
                    <a:lstStyle/>
                    <a:p>
                      <a:pPr algn="ctr" fontAlgn="b"/>
                      <a:endParaRPr lang="lv-LV" sz="1100" b="0" i="0" u="none" strike="noStrike">
                        <a:solidFill>
                          <a:srgbClr val="000000"/>
                        </a:solidFill>
                        <a:effectLst/>
                        <a:latin typeface="Times New Roman" panose="02020603050405020304" pitchFamily="18"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029389113"/>
                  </a:ext>
                </a:extLst>
              </a:tr>
              <a:tr h="533669">
                <a:tc>
                  <a:txBody>
                    <a:bodyPr/>
                    <a:lstStyle/>
                    <a:p>
                      <a:pPr algn="l" fontAlgn="b"/>
                      <a:r>
                        <a:rPr lang="lv-LV" sz="1100" b="1" i="0" u="none" strike="noStrike">
                          <a:solidFill>
                            <a:srgbClr val="000000"/>
                          </a:solidFill>
                          <a:effectLst/>
                          <a:latin typeface="Times New Roman" panose="02020603050405020304" pitchFamily="18" charset="0"/>
                        </a:rPr>
                        <a:t>Nr. p.k.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1" i="0" u="none" strike="noStrike">
                          <a:solidFill>
                            <a:srgbClr val="000000"/>
                          </a:solidFill>
                          <a:effectLst/>
                          <a:latin typeface="Times New Roman" panose="02020603050405020304" pitchFamily="18" charset="0"/>
                        </a:rPr>
                        <a:t>Rezultāts (atbilstoši MK noteikumu 12. punktam un projekta pieteikumam)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1" i="0" u="none" strike="noStrike">
                          <a:solidFill>
                            <a:srgbClr val="000000"/>
                          </a:solidFill>
                          <a:effectLst/>
                          <a:latin typeface="Times New Roman" panose="02020603050405020304" pitchFamily="18" charset="0"/>
                        </a:rPr>
                        <a:t>Skaits projekta noslēgumā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lv-LV" sz="1100" b="1" i="0" u="none" strike="noStrike">
                          <a:solidFill>
                            <a:srgbClr val="000000"/>
                          </a:solidFill>
                          <a:effectLst/>
                          <a:latin typeface="Times New Roman" panose="02020603050405020304" pitchFamily="18" charset="0"/>
                        </a:rPr>
                        <a:t>Vērtība no projekta kopējām izmaksām projekta noslēgumā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4797291"/>
                  </a:ext>
                </a:extLst>
              </a:tr>
              <a:tr h="664561">
                <a:tc>
                  <a:txBody>
                    <a:bodyPr/>
                    <a:lstStyle/>
                    <a:p>
                      <a:pPr algn="l" fontAlgn="b"/>
                      <a:r>
                        <a:rPr lang="lv-LV" sz="1100" b="0" i="0" u="none" strike="noStrike">
                          <a:solidFill>
                            <a:srgbClr val="000000"/>
                          </a:solidFill>
                          <a:effectLst/>
                          <a:latin typeface="Times New Roman" panose="02020603050405020304" pitchFamily="18"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100" b="0" i="0" u="none" strike="noStrike">
                          <a:solidFill>
                            <a:srgbClr val="000000"/>
                          </a:solidFill>
                          <a:effectLst/>
                          <a:latin typeface="Times New Roman" panose="02020603050405020304" pitchFamily="18" charset="0"/>
                        </a:rPr>
                        <a:t>Oriģināli zinātniskie raksti, kas iesniegti, pieņemti publicēšanai vai publicēti Web of Science vai SCOPUS datubāzēs iekļautajos žurnālos vai konferenču rakstu krājumos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100" b="1" i="0" u="none" strike="noStrike">
                          <a:solidFill>
                            <a:srgbClr val="000000"/>
                          </a:solidFill>
                          <a:effectLst/>
                          <a:latin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r>
                        <a:rPr lang="lv-LV" sz="1100" b="1" i="0" u="none" strike="noStrike">
                          <a:solidFill>
                            <a:srgbClr val="000000"/>
                          </a:solidFill>
                          <a:effectLst/>
                          <a:latin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139944219"/>
                  </a:ext>
                </a:extLst>
              </a:tr>
              <a:tr h="664561">
                <a:tc>
                  <a:txBody>
                    <a:bodyPr/>
                    <a:lstStyle/>
                    <a:p>
                      <a:pPr algn="l" fontAlgn="b"/>
                      <a:r>
                        <a:rPr lang="lv-LV" sz="1100" b="0" i="0" u="none" strike="noStrike">
                          <a:solidFill>
                            <a:srgbClr val="000000"/>
                          </a:solidFill>
                          <a:effectLst/>
                          <a:latin typeface="Times New Roman" panose="02020603050405020304" pitchFamily="18" charset="0"/>
                        </a:rPr>
                        <a:t>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lv-LV" sz="1100" b="0" i="0" u="none" strike="noStrike">
                          <a:solidFill>
                            <a:srgbClr val="000000"/>
                          </a:solidFill>
                          <a:effectLst/>
                          <a:latin typeface="Times New Roman" panose="02020603050405020304" pitchFamily="18" charset="0"/>
                        </a:rPr>
                        <a:t>Oriģināli zinātniskie raksti, kas iesniegti, pieņemti publicēšanai vai publicēti Web of Science vai SCOPUS datubāzēs iekļautajos Q1 un Q2 kvartiles žurnālos </a:t>
                      </a:r>
                    </a:p>
                  </a:txBody>
                  <a:tcPr marL="7620" marR="7620" marT="76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a:solidFill>
                            <a:srgbClr val="000000"/>
                          </a:solidFill>
                          <a:effectLst/>
                          <a:latin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lv-LV" sz="1100" b="0" i="0" u="none" strike="noStrike" dirty="0">
                          <a:solidFill>
                            <a:srgbClr val="000000"/>
                          </a:solidFill>
                          <a:effectLst/>
                          <a:latin typeface="Times New Roman" panose="02020603050405020304" pitchFamily="18"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29326613"/>
                  </a:ext>
                </a:extLst>
              </a:tr>
            </a:tbl>
          </a:graphicData>
        </a:graphic>
      </p:graphicFrame>
    </p:spTree>
    <p:extLst>
      <p:ext uri="{BB962C8B-B14F-4D97-AF65-F5344CB8AC3E}">
        <p14:creationId xmlns:p14="http://schemas.microsoft.com/office/powerpoint/2010/main" val="3026964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Līguma par projekta</a:t>
            </a:r>
            <a:br>
              <a:rPr lang="lv-LV" sz="2400" b="1" dirty="0">
                <a:solidFill>
                  <a:srgbClr val="7030A0"/>
                </a:solidFill>
                <a:latin typeface="Verdana" panose="020B0604030504040204" pitchFamily="34" charset="0"/>
                <a:ea typeface="Verdana" panose="020B0604030504040204" pitchFamily="34" charset="0"/>
              </a:rPr>
            </a:br>
            <a:r>
              <a:rPr lang="lv-LV" sz="2400" b="1" dirty="0">
                <a:solidFill>
                  <a:srgbClr val="7030A0"/>
                </a:solidFill>
                <a:latin typeface="Verdana" panose="020B0604030504040204" pitchFamily="34" charset="0"/>
                <a:ea typeface="Verdana" panose="020B0604030504040204" pitchFamily="34" charset="0"/>
              </a:rPr>
              <a:t>īstenošanu izpilde</a:t>
            </a:r>
            <a:endParaRPr lang="lv-LV" sz="22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718133" y="2013950"/>
            <a:ext cx="6858193" cy="1027025"/>
          </a:xfrm>
          <a:prstGeom prst="rect">
            <a:avLst/>
          </a:prstGeom>
          <a:solidFill>
            <a:sysClr val="window" lastClr="FFFFFF">
              <a:lumMod val="95000"/>
            </a:sysClr>
          </a:solidFill>
          <a:ln w="25400" cap="flat" cmpd="sng" algn="ctr">
            <a:noFill/>
            <a:prstDash val="solid"/>
          </a:ln>
          <a:effectLst/>
        </p:spPr>
        <p:txBody>
          <a:bodyPr anchor="ctr"/>
          <a:lstStyle/>
          <a:p>
            <a:pPr algn="just"/>
            <a:r>
              <a:rPr lang="lv-LV" dirty="0">
                <a:solidFill>
                  <a:srgbClr val="000000"/>
                </a:solidFill>
                <a:latin typeface="Verdana" panose="020B0604030504040204" pitchFamily="34" charset="0"/>
                <a:ea typeface="Verdana" panose="020B0604030504040204" pitchFamily="34" charset="0"/>
              </a:rPr>
              <a:t>Ja nav izpildīts kāds no indikatoriem, jāatmaksā Finansējuma daļa, kas atbilst attiecīgā indikatora vidējām izmaksām (Līguma 4 pielikums)</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Tree>
    <p:extLst>
      <p:ext uri="{BB962C8B-B14F-4D97-AF65-F5344CB8AC3E}">
        <p14:creationId xmlns:p14="http://schemas.microsoft.com/office/powerpoint/2010/main" val="4131002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40374"/>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200" b="1" dirty="0">
                <a:solidFill>
                  <a:srgbClr val="7030A0"/>
                </a:solidFill>
                <a:latin typeface="Verdana" panose="020B0604030504040204" pitchFamily="34" charset="0"/>
                <a:ea typeface="Verdana" panose="020B0604030504040204" pitchFamily="34" charset="0"/>
              </a:rPr>
              <a:t>Līguma par projektu</a:t>
            </a:r>
            <a:br>
              <a:rPr lang="lv-LV" sz="2200" b="1" dirty="0">
                <a:solidFill>
                  <a:srgbClr val="7030A0"/>
                </a:solidFill>
                <a:latin typeface="Verdana" panose="020B0604030504040204" pitchFamily="34" charset="0"/>
                <a:ea typeface="Verdana" panose="020B0604030504040204" pitchFamily="34" charset="0"/>
              </a:rPr>
            </a:br>
            <a:r>
              <a:rPr lang="lv-LV" sz="2200" b="1" dirty="0">
                <a:solidFill>
                  <a:srgbClr val="7030A0"/>
                </a:solidFill>
                <a:latin typeface="Verdana" panose="020B0604030504040204" pitchFamily="34" charset="0"/>
                <a:ea typeface="Verdana" panose="020B0604030504040204" pitchFamily="34" charset="0"/>
              </a:rPr>
              <a:t>īstenošanu izpilde</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24614" y="1928937"/>
            <a:ext cx="6858193" cy="867100"/>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r>
              <a:rPr lang="lv-LV" dirty="0">
                <a:latin typeface="Verdana" panose="020B0604030504040204" pitchFamily="34" charset="0"/>
                <a:ea typeface="Verdana" panose="020B0604030504040204" pitchFamily="34" charset="0"/>
              </a:rPr>
              <a:t>Projekta iesniegumā plānoto mērķu/uzdevumu (</a:t>
            </a:r>
            <a:r>
              <a:rPr lang="lv-LV" i="1" dirty="0" err="1">
                <a:latin typeface="Verdana" panose="020B0604030504040204" pitchFamily="34" charset="0"/>
                <a:ea typeface="Verdana" panose="020B0604030504040204" pitchFamily="34" charset="0"/>
              </a:rPr>
              <a:t>goals</a:t>
            </a:r>
            <a:r>
              <a:rPr lang="lv-LV" i="1" dirty="0">
                <a:latin typeface="Verdana" panose="020B0604030504040204" pitchFamily="34" charset="0"/>
                <a:ea typeface="Verdana" panose="020B0604030504040204" pitchFamily="34" charset="0"/>
              </a:rPr>
              <a:t>/</a:t>
            </a:r>
            <a:r>
              <a:rPr lang="lv-LV" i="1" dirty="0" err="1">
                <a:latin typeface="Verdana" panose="020B0604030504040204" pitchFamily="34" charset="0"/>
                <a:ea typeface="Verdana" panose="020B0604030504040204" pitchFamily="34" charset="0"/>
              </a:rPr>
              <a:t>objectives</a:t>
            </a:r>
            <a:r>
              <a:rPr lang="lv-LV" dirty="0">
                <a:latin typeface="Verdana" panose="020B0604030504040204" pitchFamily="34" charset="0"/>
                <a:ea typeface="Verdana" panose="020B0604030504040204" pitchFamily="34" charset="0"/>
              </a:rPr>
              <a:t>) izpilde (cik no uzstādītajiem mērķiem un/vai uzdevumiem ir sasniegti)</a:t>
            </a:r>
          </a:p>
        </p:txBody>
      </p:sp>
      <p:sp>
        <p:nvSpPr>
          <p:cNvPr id="7" name="Rectangle 6">
            <a:extLst>
              <a:ext uri="{FF2B5EF4-FFF2-40B4-BE49-F238E27FC236}">
                <a16:creationId xmlns:a16="http://schemas.microsoft.com/office/drawing/2014/main" id="{4881A652-B5F2-446D-A6AF-0CF60C355059}"/>
              </a:ext>
            </a:extLst>
          </p:cNvPr>
          <p:cNvSpPr/>
          <p:nvPr/>
        </p:nvSpPr>
        <p:spPr>
          <a:xfrm>
            <a:off x="1638628" y="2795964"/>
            <a:ext cx="6867071" cy="867100"/>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endParaRPr lang="lv-LV" sz="1000">
              <a:latin typeface="Verdana" panose="020B0604030504040204" pitchFamily="34" charset="0"/>
              <a:ea typeface="Verdana" panose="020B0604030504040204" pitchFamily="34" charset="0"/>
            </a:endParaRPr>
          </a:p>
          <a:p>
            <a:pPr algn="just">
              <a:spcAft>
                <a:spcPts val="0"/>
              </a:spcAft>
              <a:tabLst>
                <a:tab pos="270510" algn="l"/>
              </a:tabLst>
            </a:pPr>
            <a:r>
              <a:rPr lang="lv-LV" sz="1000">
                <a:latin typeface="Verdana" panose="020B0604030504040204" pitchFamily="34" charset="0"/>
                <a:ea typeface="Verdana" panose="020B0604030504040204" pitchFamily="34" charset="0"/>
              </a:rPr>
              <a:t>1</a:t>
            </a:r>
            <a:r>
              <a:rPr lang="lv-LV" sz="1000" dirty="0">
                <a:latin typeface="Verdana" panose="020B0604030504040204" pitchFamily="34" charset="0"/>
                <a:ea typeface="Verdana" panose="020B0604030504040204" pitchFamily="34" charset="0"/>
              </a:rPr>
              <a:t>.Ja Projekta iesniegumā mērķi un uzdevumi izteikti ar citu nosaukumu, Eksperti vērtē vienības, kas pēc būtības atbilst vārdiem “mērķis” un “uzdevums”;</a:t>
            </a:r>
          </a:p>
          <a:p>
            <a:pPr algn="just">
              <a:spcAft>
                <a:spcPts val="0"/>
              </a:spcAft>
              <a:tabLst>
                <a:tab pos="270510" algn="l"/>
              </a:tabLst>
            </a:pPr>
            <a:r>
              <a:rPr lang="lv-LV" sz="1000" dirty="0">
                <a:latin typeface="Verdana" panose="020B0604030504040204" pitchFamily="34" charset="0"/>
                <a:ea typeface="Verdana" panose="020B0604030504040204" pitchFamily="34" charset="0"/>
              </a:rPr>
              <a:t>2. Projekta pieteikumā plānoto darba paku izpilde (cik darba pakas no kopējā skaita ir izpildītas);</a:t>
            </a:r>
          </a:p>
          <a:p>
            <a:pPr algn="just">
              <a:spcAft>
                <a:spcPts val="0"/>
              </a:spcAft>
              <a:tabLst>
                <a:tab pos="270510" algn="l"/>
              </a:tabLst>
            </a:pPr>
            <a:r>
              <a:rPr lang="lv-LV" sz="1000" dirty="0">
                <a:latin typeface="Verdana" panose="020B0604030504040204" pitchFamily="34" charset="0"/>
                <a:ea typeface="Verdana" panose="020B0604030504040204" pitchFamily="34" charset="0"/>
              </a:rPr>
              <a:t>3.Projekta pieteikumā plānoto rezultātu atbilstība (cik no plānotajiem rezultātiem atbilst Projekta uzdevumam). </a:t>
            </a:r>
          </a:p>
          <a:p>
            <a:pPr algn="just">
              <a:spcAft>
                <a:spcPts val="0"/>
              </a:spcAft>
              <a:tabLst>
                <a:tab pos="270510" algn="l"/>
              </a:tabLst>
            </a:pPr>
            <a:endParaRPr lang="lv-LV" sz="1000" dirty="0">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AA00EE11-85DD-4AED-87C2-E6D612D6E80D}"/>
              </a:ext>
            </a:extLst>
          </p:cNvPr>
          <p:cNvSpPr/>
          <p:nvPr/>
        </p:nvSpPr>
        <p:spPr>
          <a:xfrm>
            <a:off x="1638628" y="3803277"/>
            <a:ext cx="6853057" cy="592881"/>
          </a:xfrm>
          <a:prstGeom prst="rect">
            <a:avLst/>
          </a:prstGeom>
          <a:solidFill>
            <a:sysClr val="window" lastClr="FFFFFF">
              <a:lumMod val="95000"/>
            </a:sysClr>
          </a:solidFill>
          <a:ln w="25400" cap="flat" cmpd="sng" algn="ctr">
            <a:noFill/>
            <a:prstDash val="solid"/>
          </a:ln>
          <a:effectLst/>
        </p:spPr>
        <p:txBody>
          <a:bodyPr anchor="ctr"/>
          <a:lstStyle/>
          <a:p>
            <a:pPr algn="just">
              <a:spcAft>
                <a:spcPts val="0"/>
              </a:spcAft>
              <a:tabLst>
                <a:tab pos="270510" algn="l"/>
              </a:tabLst>
            </a:pPr>
            <a:r>
              <a:rPr lang="lv-LV" dirty="0">
                <a:latin typeface="Verdana" panose="020B0604030504040204" pitchFamily="34" charset="0"/>
                <a:ea typeface="Verdana" panose="020B0604030504040204" pitchFamily="34" charset="0"/>
              </a:rPr>
              <a:t>Padome aprēķina atmaksājamo Finansējuma daļu šādi:</a:t>
            </a:r>
          </a:p>
        </p:txBody>
      </p:sp>
      <p:sp>
        <p:nvSpPr>
          <p:cNvPr id="9" name="Rectangle 8">
            <a:extLst>
              <a:ext uri="{FF2B5EF4-FFF2-40B4-BE49-F238E27FC236}">
                <a16:creationId xmlns:a16="http://schemas.microsoft.com/office/drawing/2014/main" id="{FD97A740-1012-4E71-B6A9-705665DF4352}"/>
              </a:ext>
            </a:extLst>
          </p:cNvPr>
          <p:cNvSpPr/>
          <p:nvPr/>
        </p:nvSpPr>
        <p:spPr>
          <a:xfrm>
            <a:off x="1619671" y="4472737"/>
            <a:ext cx="6832567" cy="570869"/>
          </a:xfrm>
          <a:prstGeom prst="rect">
            <a:avLst/>
          </a:prstGeom>
          <a:solidFill>
            <a:sysClr val="window" lastClr="FFFFFF">
              <a:lumMod val="95000"/>
            </a:sysClr>
          </a:solidFill>
          <a:ln w="25400" cap="flat" cmpd="sng" algn="ctr">
            <a:noFill/>
            <a:prstDash val="solid"/>
          </a:ln>
          <a:effectLst/>
        </p:spPr>
        <p:txBody>
          <a:bodyPr anchor="ctr"/>
          <a:lstStyle/>
          <a:p>
            <a:pPr algn="just">
              <a:defRPr/>
            </a:pPr>
            <a:endParaRPr lang="lv-LV" kern="0" dirty="0">
              <a:solidFill>
                <a:prstClr val="black"/>
              </a:solidFill>
              <a:latin typeface="Verdana" panose="020B0604030504040204" pitchFamily="34" charset="0"/>
              <a:ea typeface="Verdana" panose="020B0604030504040204" pitchFamily="34" charset="0"/>
            </a:endParaRPr>
          </a:p>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60% līdz 65%, piemēro vienotu likmi 5 % apmērā;</a:t>
            </a:r>
          </a:p>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45CE5A20-5277-4FEB-BE7D-F43E4D8583A3}"/>
              </a:ext>
            </a:extLst>
          </p:cNvPr>
          <p:cNvSpPr/>
          <p:nvPr/>
        </p:nvSpPr>
        <p:spPr>
          <a:xfrm>
            <a:off x="1625311" y="5116270"/>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50% līdz 59%, piemēro vienotu likmi 10 % apmērā;</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12" name="Rectangle 11">
            <a:extLst>
              <a:ext uri="{FF2B5EF4-FFF2-40B4-BE49-F238E27FC236}">
                <a16:creationId xmlns:a16="http://schemas.microsoft.com/office/drawing/2014/main" id="{8BE4CD51-147E-4746-B5BA-B8DB983A9FAC}"/>
              </a:ext>
            </a:extLst>
          </p:cNvPr>
          <p:cNvSpPr/>
          <p:nvPr/>
        </p:nvSpPr>
        <p:spPr>
          <a:xfrm>
            <a:off x="1619671" y="5853280"/>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buFont typeface="Arial" panose="020B0604020202020204" pitchFamily="34" charset="0"/>
              <a:buChar char="•"/>
              <a:defRPr/>
            </a:pPr>
            <a:endPar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285750" indent="-285750" algn="just">
              <a:spcAft>
                <a:spcPts val="0"/>
              </a:spcAft>
              <a:buFont typeface="Arial" panose="020B0604020202020204" pitchFamily="34" charset="0"/>
              <a:buChar char="•"/>
            </a:pPr>
            <a:r>
              <a:rPr lang="lv-LV" dirty="0">
                <a:latin typeface="Verdana" panose="020B0604030504040204" pitchFamily="34" charset="0"/>
                <a:ea typeface="Verdana" panose="020B0604030504040204" pitchFamily="34" charset="0"/>
              </a:rPr>
              <a:t>ja Mērķa vērtējums procentuālā izteiksmē ir zem 50%, piemēro vienotu likmi 25 % apmērā.</a:t>
            </a:r>
          </a:p>
          <a:p>
            <a:pPr lvl="0" algn="just">
              <a:defRPr/>
            </a:pPr>
            <a:endPar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25118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3D2A8-86D8-AD61-F05C-C2466DD93D1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00F02EE-322B-8E44-7FE1-6154B2FCA304}"/>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Līguma par projektu</a:t>
            </a:r>
            <a:br>
              <a:rPr lang="lv-LV" sz="2400" b="1" dirty="0">
                <a:solidFill>
                  <a:srgbClr val="7030A0"/>
                </a:solidFill>
                <a:latin typeface="Verdana" panose="020B0604030504040204" pitchFamily="34" charset="0"/>
                <a:ea typeface="Verdana" panose="020B0604030504040204" pitchFamily="34" charset="0"/>
              </a:rPr>
            </a:br>
            <a:r>
              <a:rPr lang="lv-LV" sz="2400" b="1" dirty="0">
                <a:solidFill>
                  <a:srgbClr val="7030A0"/>
                </a:solidFill>
                <a:latin typeface="Verdana" panose="020B0604030504040204" pitchFamily="34" charset="0"/>
                <a:ea typeface="Verdana" panose="020B0604030504040204" pitchFamily="34" charset="0"/>
              </a:rPr>
              <a:t>īstenošanu izpilde</a:t>
            </a:r>
          </a:p>
        </p:txBody>
      </p:sp>
      <p:pic>
        <p:nvPicPr>
          <p:cNvPr id="5" name="Picture 4">
            <a:extLst>
              <a:ext uri="{FF2B5EF4-FFF2-40B4-BE49-F238E27FC236}">
                <a16:creationId xmlns:a16="http://schemas.microsoft.com/office/drawing/2014/main" id="{BA964EF3-4106-E271-A6FD-6942095C024B}"/>
              </a:ext>
            </a:extLst>
          </p:cNvPr>
          <p:cNvPicPr>
            <a:picLocks noChangeAspect="1"/>
          </p:cNvPicPr>
          <p:nvPr/>
        </p:nvPicPr>
        <p:blipFill>
          <a:blip r:embed="rId3"/>
          <a:stretch>
            <a:fillRect/>
          </a:stretch>
        </p:blipFill>
        <p:spPr>
          <a:xfrm>
            <a:off x="6569476" y="61770"/>
            <a:ext cx="2403073" cy="1069429"/>
          </a:xfrm>
          <a:prstGeom prst="rect">
            <a:avLst/>
          </a:prstGeom>
        </p:spPr>
      </p:pic>
      <p:sp>
        <p:nvSpPr>
          <p:cNvPr id="7" name="Rectangle 6">
            <a:extLst>
              <a:ext uri="{FF2B5EF4-FFF2-40B4-BE49-F238E27FC236}">
                <a16:creationId xmlns:a16="http://schemas.microsoft.com/office/drawing/2014/main" id="{2C66E489-C95A-2A45-2F5E-B2F1AC19C724}"/>
              </a:ext>
            </a:extLst>
          </p:cNvPr>
          <p:cNvSpPr/>
          <p:nvPr/>
        </p:nvSpPr>
        <p:spPr>
          <a:xfrm>
            <a:off x="1624614" y="1740373"/>
            <a:ext cx="6867071" cy="1460028"/>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Saturiskais pārskats </a:t>
            </a: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1 mēneša laikā no Projekta īstenošanas 6., 11., 16. mēneša beigām</a:t>
            </a:r>
          </a:p>
          <a:p>
            <a:pPr marL="0" marR="0" lvl="0" indent="0" algn="just" defTabSz="938213" rtl="0" eaLnBrk="1" fontAlgn="base" latinLnBrk="0" hangingPunct="1">
              <a:lnSpc>
                <a:spcPct val="100000"/>
              </a:lnSpc>
              <a:spcBef>
                <a:spcPct val="0"/>
              </a:spcBef>
              <a:spcAft>
                <a:spcPct val="0"/>
              </a:spcAft>
              <a:buClrTx/>
              <a:buSzTx/>
              <a:buFontTx/>
              <a:buNone/>
              <a:tabLst/>
              <a:defRPr/>
            </a:pPr>
            <a:endParaRPr lang="lv-LV" kern="0" dirty="0">
              <a:latin typeface="Verdana" panose="020B0604030504040204" pitchFamily="34" charset="0"/>
              <a:ea typeface="Verdana" panose="020B0604030504040204" pitchFamily="34" charset="0"/>
            </a:endParaRPr>
          </a:p>
          <a:p>
            <a:pPr algn="ctr">
              <a:defRPr/>
            </a:pPr>
            <a:r>
              <a:rPr lang="lv-LV" sz="1800" b="1" kern="0" noProof="1">
                <a:solidFill>
                  <a:srgbClr val="000000"/>
                </a:solidFill>
                <a:latin typeface="Arial Narrow" panose="020B0606020202030204" pitchFamily="34" charset="0"/>
                <a:ea typeface="+mn-ea"/>
                <a:cs typeface="Arial" panose="020B0604020202020204" pitchFamily="34" charset="0"/>
              </a:rPr>
              <a:t>6 mēneši + 5 mēneši + 5 mēneši</a:t>
            </a:r>
            <a:endParaRPr lang="lv-LV" sz="1800" b="1" kern="0" noProof="1">
              <a:latin typeface="Arial Narrow" panose="020B0606020202030204" pitchFamily="34" charset="0"/>
              <a:ea typeface="+mn-ea"/>
              <a:cs typeface="Arial" panose="020B0604020202020204" pitchFamily="34" charset="0"/>
            </a:endParaRPr>
          </a:p>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11" name="Picture 4" descr="Image result for checklist icon">
            <a:extLst>
              <a:ext uri="{FF2B5EF4-FFF2-40B4-BE49-F238E27FC236}">
                <a16:creationId xmlns:a16="http://schemas.microsoft.com/office/drawing/2014/main" id="{20DCC1E9-EEDA-3C13-BD92-28C9890C0A1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7182" y="1875863"/>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C536934A-6B02-31E2-C1FD-C0D1FCC10932}"/>
              </a:ext>
            </a:extLst>
          </p:cNvPr>
          <p:cNvSpPr/>
          <p:nvPr/>
        </p:nvSpPr>
        <p:spPr>
          <a:xfrm>
            <a:off x="1553836" y="5067844"/>
            <a:ext cx="6853057" cy="981635"/>
          </a:xfrm>
          <a:prstGeom prst="rect">
            <a:avLst/>
          </a:prstGeom>
          <a:solidFill>
            <a:sysClr val="window" lastClr="FFFFFF">
              <a:lumMod val="95000"/>
            </a:sysClr>
          </a:solidFill>
          <a:ln w="25400" cap="flat" cmpd="sng" algn="ctr">
            <a:noFill/>
            <a:prstDash val="solid"/>
          </a:ln>
          <a:effectLst/>
        </p:spPr>
        <p:txBody>
          <a:bodyPr anchor="ctr"/>
          <a:lstStyle/>
          <a:p>
            <a:pPr marR="0" lvl="0" algn="just" defTabSz="938213" rtl="0" eaLnBrk="1" fontAlgn="base" latinLnBrk="0" hangingPunct="1">
              <a:lnSpc>
                <a:spcPct val="100000"/>
              </a:lnSpc>
              <a:spcBef>
                <a:spcPct val="0"/>
              </a:spcBef>
              <a:spcAft>
                <a:spcPct val="0"/>
              </a:spcAft>
              <a:buClrTx/>
              <a:buSzTx/>
              <a:tabLst/>
              <a:defRPr/>
            </a:pPr>
            <a:r>
              <a:rPr kumimoji="0" lang="lv-LV" sz="17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Projekta noslēguma zinātniskais pārskats </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1 mēneša laikā no Projekta īstenošanas termiņa beigām</a:t>
            </a:r>
          </a:p>
        </p:txBody>
      </p:sp>
      <p:sp>
        <p:nvSpPr>
          <p:cNvPr id="18" name="TextBox 17">
            <a:extLst>
              <a:ext uri="{FF2B5EF4-FFF2-40B4-BE49-F238E27FC236}">
                <a16:creationId xmlns:a16="http://schemas.microsoft.com/office/drawing/2014/main" id="{A4841FCE-06FF-F3CD-9435-BF13FD659F48}"/>
              </a:ext>
            </a:extLst>
          </p:cNvPr>
          <p:cNvSpPr txBox="1"/>
          <p:nvPr/>
        </p:nvSpPr>
        <p:spPr>
          <a:xfrm>
            <a:off x="1638628" y="3523134"/>
            <a:ext cx="6867071" cy="877163"/>
          </a:xfrm>
          <a:prstGeom prst="rect">
            <a:avLst/>
          </a:prstGeom>
          <a:noFill/>
        </p:spPr>
        <p:txBody>
          <a:bodyPr wrap="square">
            <a:spAutoFit/>
          </a:bodyP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1" i="0" u="none" strike="noStrike" kern="0" cap="none" spc="0" normalizeH="0" baseline="0" noProof="0" dirty="0">
                <a:ln>
                  <a:noFill/>
                </a:ln>
                <a:effectLst/>
                <a:uLnTx/>
                <a:uFillTx/>
                <a:latin typeface="Verdana" panose="020B0604030504040204" pitchFamily="34" charset="0"/>
                <a:ea typeface="Verdana" panose="020B0604030504040204" pitchFamily="34" charset="0"/>
              </a:rPr>
              <a:t>Finanšu pārskats </a:t>
            </a: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r>
              <a:rPr lang="lv-LV" dirty="0">
                <a:effectLst/>
                <a:latin typeface="Verdana" panose="020B0604030504040204" pitchFamily="34" charset="0"/>
                <a:ea typeface="Verdana" panose="020B0604030504040204" pitchFamily="34" charset="0"/>
              </a:rPr>
              <a:t>1 mēneša laikā no saimnieciskā gada sākuma par iepriekšējo saimniecisko gadu (saimnieciskais gads sākas 1. janvārī un beidzas 31. decembrī)</a:t>
            </a:r>
            <a:endParaRPr kumimoji="0" lang="lv-LV" b="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19" name="Picture 4" descr="Image result for checklist icon">
            <a:extLst>
              <a:ext uri="{FF2B5EF4-FFF2-40B4-BE49-F238E27FC236}">
                <a16:creationId xmlns:a16="http://schemas.microsoft.com/office/drawing/2014/main" id="{F95323D8-B4E6-0573-32E8-412658D6B798}"/>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7181" y="3523134"/>
            <a:ext cx="491041" cy="492168"/>
          </a:xfrm>
          <a:prstGeom prst="rect">
            <a:avLst/>
          </a:prstGeom>
          <a:solidFill>
            <a:srgbClr val="FF9900"/>
          </a:solidFill>
          <a:ln>
            <a:noFill/>
          </a:ln>
        </p:spPr>
      </p:pic>
      <p:pic>
        <p:nvPicPr>
          <p:cNvPr id="20" name="Picture 4" descr="Image result for checklist icon">
            <a:extLst>
              <a:ext uri="{FF2B5EF4-FFF2-40B4-BE49-F238E27FC236}">
                <a16:creationId xmlns:a16="http://schemas.microsoft.com/office/drawing/2014/main" id="{EE2E5B30-DABE-B6D6-C2EC-90B484C05DE5}"/>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7182" y="5066493"/>
            <a:ext cx="491041" cy="492168"/>
          </a:xfrm>
          <a:prstGeom prst="rect">
            <a:avLst/>
          </a:prstGeom>
          <a:solidFill>
            <a:srgbClr val="FF9900"/>
          </a:solidFill>
          <a:ln>
            <a:noFill/>
          </a:ln>
        </p:spPr>
      </p:pic>
    </p:spTree>
    <p:extLst>
      <p:ext uri="{BB962C8B-B14F-4D97-AF65-F5344CB8AC3E}">
        <p14:creationId xmlns:p14="http://schemas.microsoft.com/office/powerpoint/2010/main" val="142853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D4A819B-774F-4DB2-AD22-068A0BC52D04}"/>
              </a:ext>
            </a:extLst>
          </p:cNvPr>
          <p:cNvSpPr txBox="1">
            <a:spLocks/>
          </p:cNvSpPr>
          <p:nvPr/>
        </p:nvSpPr>
        <p:spPr>
          <a:xfrm>
            <a:off x="656948" y="2547892"/>
            <a:ext cx="8029852" cy="3116062"/>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endParaRPr lang="lv-LV" dirty="0"/>
          </a:p>
          <a:p>
            <a:endParaRPr lang="lv-LV" dirty="0"/>
          </a:p>
          <a:p>
            <a:pPr marL="0" indent="0" algn="ctr">
              <a:buNone/>
            </a:pPr>
            <a:endParaRPr lang="lv-LV" dirty="0"/>
          </a:p>
          <a:p>
            <a:pPr marL="0" indent="0" algn="ctr">
              <a:buNone/>
            </a:pPr>
            <a:r>
              <a:rPr lang="lv-LV" sz="3200" dirty="0">
                <a:solidFill>
                  <a:srgbClr val="7030A0"/>
                </a:solidFill>
                <a:latin typeface="Verdana" panose="020B0604030504040204" pitchFamily="34" charset="0"/>
                <a:ea typeface="Verdana" panose="020B0604030504040204" pitchFamily="34" charset="0"/>
              </a:rPr>
              <a:t>Paldies</a:t>
            </a:r>
            <a:r>
              <a:rPr lang="lv-LV" sz="3200" dirty="0">
                <a:solidFill>
                  <a:srgbClr val="7030A0"/>
                </a:solidFill>
              </a:rPr>
              <a:t>!</a:t>
            </a:r>
            <a:endParaRPr lang="lv-LV" sz="3200" dirty="0"/>
          </a:p>
        </p:txBody>
      </p:sp>
    </p:spTree>
    <p:extLst>
      <p:ext uri="{BB962C8B-B14F-4D97-AF65-F5344CB8AC3E}">
        <p14:creationId xmlns:p14="http://schemas.microsoft.com/office/powerpoint/2010/main" val="3362084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endParaRPr lang="lv-LV" sz="2200" b="1" dirty="0">
              <a:solidFill>
                <a:srgbClr val="7030A0"/>
              </a:solidFill>
              <a:latin typeface="Verdana" panose="020B0604030504040204" pitchFamily="34" charset="0"/>
              <a:ea typeface="Verdana" panose="020B0604030504040204" pitchFamily="34" charset="0"/>
            </a:endParaRPr>
          </a:p>
          <a:p>
            <a:pPr algn="l"/>
            <a:r>
              <a:rPr lang="lv-LV" sz="2200" b="1" dirty="0">
                <a:solidFill>
                  <a:srgbClr val="7030A0"/>
                </a:solidFill>
                <a:latin typeface="Verdana" panose="020B0604030504040204" pitchFamily="34" charset="0"/>
                <a:ea typeface="Verdana" panose="020B0604030504040204" pitchFamily="34" charset="0"/>
              </a:rPr>
              <a:t>Atbalstāmās darbības</a:t>
            </a:r>
          </a:p>
          <a:p>
            <a:pPr algn="l"/>
            <a:r>
              <a:rPr lang="lv-LV" sz="1800" dirty="0">
                <a:solidFill>
                  <a:srgbClr val="7030A0"/>
                </a:solidFill>
                <a:latin typeface="Verdana" panose="020B0604030504040204" pitchFamily="34" charset="0"/>
                <a:ea typeface="Verdana" panose="020B0604030504040204" pitchFamily="34" charset="0"/>
              </a:rPr>
              <a:t>MK noteikumu 11. punkts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275888" y="2228294"/>
            <a:ext cx="7310097" cy="799385"/>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solidFill>
                  <a:prstClr val="black"/>
                </a:solidFill>
                <a:latin typeface="Verdana" panose="020B0604030504040204" pitchFamily="34" charset="0"/>
                <a:ea typeface="Verdana" panose="020B0604030504040204" pitchFamily="34" charset="0"/>
              </a:rPr>
              <a:t>04.09.2028. Ministru kabineta noteikumi N.560 «Valsts pētījumu programmu projektu īstenošanas kārtība» (MK noteikumi) </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4847" y="2263806"/>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67878C1F-051F-49C7-BB82-A4B805621160}"/>
              </a:ext>
            </a:extLst>
          </p:cNvPr>
          <p:cNvSpPr/>
          <p:nvPr/>
        </p:nvSpPr>
        <p:spPr>
          <a:xfrm>
            <a:off x="1275888" y="3146764"/>
            <a:ext cx="7310097" cy="564472"/>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kern="0" dirty="0">
                <a:solidFill>
                  <a:prstClr val="black"/>
                </a:solidFill>
                <a:latin typeface="Verdana" panose="020B0604030504040204" pitchFamily="34" charset="0"/>
                <a:ea typeface="Verdana" panose="020B0604030504040204" pitchFamily="34" charset="0"/>
              </a:rPr>
              <a:t>Pētniecības organizācija īsteno ar saimniecisku darbību nesaistītu projektu</a:t>
            </a:r>
          </a:p>
        </p:txBody>
      </p:sp>
      <p:pic>
        <p:nvPicPr>
          <p:cNvPr id="3" name="Picture 4" descr="Image result for checklist icon">
            <a:extLst>
              <a:ext uri="{FF2B5EF4-FFF2-40B4-BE49-F238E27FC236}">
                <a16:creationId xmlns:a16="http://schemas.microsoft.com/office/drawing/2014/main" id="{8488B6CB-B6C2-B7B0-CE1D-BDB2F8C4490E}"/>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4847" y="3182916"/>
            <a:ext cx="491041" cy="492168"/>
          </a:xfrm>
          <a:prstGeom prst="rect">
            <a:avLst/>
          </a:prstGeom>
          <a:solidFill>
            <a:srgbClr val="FF9900"/>
          </a:solidFill>
          <a:ln>
            <a:noFill/>
          </a:ln>
        </p:spPr>
      </p:pic>
      <p:sp>
        <p:nvSpPr>
          <p:cNvPr id="8" name="TextBox 7">
            <a:extLst>
              <a:ext uri="{FF2B5EF4-FFF2-40B4-BE49-F238E27FC236}">
                <a16:creationId xmlns:a16="http://schemas.microsoft.com/office/drawing/2014/main" id="{50FD5A25-6886-D379-EC39-197F1FA2635B}"/>
              </a:ext>
            </a:extLst>
          </p:cNvPr>
          <p:cNvSpPr txBox="1"/>
          <p:nvPr/>
        </p:nvSpPr>
        <p:spPr>
          <a:xfrm>
            <a:off x="1275888" y="3770670"/>
            <a:ext cx="5406266" cy="353943"/>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rPr>
              <a:t>Darbība, kurai nav saimnieciska rakstura:</a:t>
            </a:r>
          </a:p>
        </p:txBody>
      </p:sp>
      <p:sp>
        <p:nvSpPr>
          <p:cNvPr id="10" name="TextBox 9">
            <a:extLst>
              <a:ext uri="{FF2B5EF4-FFF2-40B4-BE49-F238E27FC236}">
                <a16:creationId xmlns:a16="http://schemas.microsoft.com/office/drawing/2014/main" id="{0DA45C89-8A0F-DE3B-CB38-0D82B7AC0C95}"/>
              </a:ext>
            </a:extLst>
          </p:cNvPr>
          <p:cNvSpPr txBox="1"/>
          <p:nvPr/>
        </p:nvSpPr>
        <p:spPr>
          <a:xfrm>
            <a:off x="1275888" y="4193146"/>
            <a:ext cx="4843558" cy="353943"/>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rPr>
              <a:t>Neatkarīga pētniecība un izstrāde</a:t>
            </a:r>
          </a:p>
        </p:txBody>
      </p:sp>
      <p:sp>
        <p:nvSpPr>
          <p:cNvPr id="13" name="TextBox 12">
            <a:extLst>
              <a:ext uri="{FF2B5EF4-FFF2-40B4-BE49-F238E27FC236}">
                <a16:creationId xmlns:a16="http://schemas.microsoft.com/office/drawing/2014/main" id="{F4E141E7-8108-4D7B-3C48-0FBFE8CE1B45}"/>
              </a:ext>
            </a:extLst>
          </p:cNvPr>
          <p:cNvSpPr txBox="1"/>
          <p:nvPr/>
        </p:nvSpPr>
        <p:spPr>
          <a:xfrm>
            <a:off x="1262237" y="4590946"/>
            <a:ext cx="4572000" cy="353943"/>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rPr>
              <a:t>Pētniecības</a:t>
            </a:r>
            <a:r>
              <a:rPr lang="lv-LV" dirty="0"/>
              <a:t> </a:t>
            </a:r>
            <a:r>
              <a:rPr lang="lv-LV" dirty="0">
                <a:latin typeface="Verdana" panose="020B0604030504040204" pitchFamily="34" charset="0"/>
                <a:ea typeface="Verdana" panose="020B0604030504040204" pitchFamily="34" charset="0"/>
              </a:rPr>
              <a:t>rezultātu izplatīšana</a:t>
            </a:r>
          </a:p>
        </p:txBody>
      </p:sp>
      <p:sp>
        <p:nvSpPr>
          <p:cNvPr id="15" name="TextBox 14">
            <a:extLst>
              <a:ext uri="{FF2B5EF4-FFF2-40B4-BE49-F238E27FC236}">
                <a16:creationId xmlns:a16="http://schemas.microsoft.com/office/drawing/2014/main" id="{3C3C65C4-EA6D-6278-3F1C-56F72E2C9821}"/>
              </a:ext>
            </a:extLst>
          </p:cNvPr>
          <p:cNvSpPr txBox="1"/>
          <p:nvPr/>
        </p:nvSpPr>
        <p:spPr>
          <a:xfrm>
            <a:off x="1262237" y="5048521"/>
            <a:ext cx="6121375" cy="877163"/>
          </a:xfrm>
          <a:prstGeom prst="rect">
            <a:avLst/>
          </a:prstGeom>
          <a:noFill/>
        </p:spPr>
        <p:txBody>
          <a:bodyPr wrap="square">
            <a:spAutoFit/>
          </a:bodyPr>
          <a:lstStyle/>
          <a:p>
            <a:r>
              <a:rPr lang="lv-LV" dirty="0">
                <a:latin typeface="Verdana" panose="020B0604030504040204" pitchFamily="34" charset="0"/>
                <a:ea typeface="Verdana" panose="020B0604030504040204" pitchFamily="34" charset="0"/>
              </a:rPr>
              <a:t>Zināšanu un tehnoloģiju </a:t>
            </a:r>
            <a:r>
              <a:rPr lang="lv-LV" dirty="0" err="1">
                <a:latin typeface="Verdana" panose="020B0604030504040204" pitchFamily="34" charset="0"/>
                <a:ea typeface="Verdana" panose="020B0604030504040204" pitchFamily="34" charset="0"/>
              </a:rPr>
              <a:t>pārneses</a:t>
            </a:r>
            <a:r>
              <a:rPr lang="lv-LV" dirty="0">
                <a:latin typeface="Verdana" panose="020B0604030504040204" pitchFamily="34" charset="0"/>
                <a:ea typeface="Verdana" panose="020B0604030504040204" pitchFamily="34" charset="0"/>
              </a:rPr>
              <a:t> darbības</a:t>
            </a:r>
          </a:p>
          <a:p>
            <a:r>
              <a:rPr lang="lv-LV" dirty="0">
                <a:latin typeface="Verdana" panose="020B0604030504040204" pitchFamily="34" charset="0"/>
                <a:ea typeface="Verdana" panose="020B0604030504040204" pitchFamily="34" charset="0"/>
              </a:rPr>
              <a:t>Pasākumi sabiedrības iesaistīšanai un informēšanai par projekta mērķiem, norisi un rezultātiem</a:t>
            </a:r>
          </a:p>
        </p:txBody>
      </p:sp>
    </p:spTree>
    <p:extLst>
      <p:ext uri="{BB962C8B-B14F-4D97-AF65-F5344CB8AC3E}">
        <p14:creationId xmlns:p14="http://schemas.microsoft.com/office/powerpoint/2010/main" val="3543465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Finansējums </a:t>
            </a:r>
            <a:br>
              <a:rPr lang="lv-LV" sz="3200" dirty="0">
                <a:solidFill>
                  <a:srgbClr val="7030A0"/>
                </a:solidFill>
              </a:rPr>
            </a:br>
            <a:endParaRPr lang="lv-LV" sz="1800"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15736" y="2228295"/>
            <a:ext cx="6858193" cy="564472"/>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b="0" i="0" u="none" strike="noStrike" kern="0" cap="none" spc="0" normalizeH="0" baseline="0" noProof="0" dirty="0">
                <a:ln>
                  <a:noFill/>
                </a:ln>
                <a:effectLst/>
                <a:uLnTx/>
                <a:uFillTx/>
                <a:latin typeface="Verdana" panose="020B0604030504040204" pitchFamily="34" charset="0"/>
                <a:ea typeface="Verdana" panose="020B0604030504040204" pitchFamily="34" charset="0"/>
              </a:rPr>
              <a:t>    Kopējais valsts budžeta finansējums ir </a:t>
            </a:r>
            <a:r>
              <a:rPr kumimoji="0" lang="lv-LV" b="1" i="0" u="none" strike="noStrike" kern="0" cap="none" spc="0" normalizeH="0" baseline="0" noProof="0" dirty="0">
                <a:ln>
                  <a:noFill/>
                </a:ln>
                <a:effectLst/>
                <a:uLnTx/>
                <a:uFillTx/>
                <a:latin typeface="Verdana" panose="020B0604030504040204" pitchFamily="34" charset="0"/>
                <a:ea typeface="Verdana" panose="020B0604030504040204" pitchFamily="34" charset="0"/>
              </a:rPr>
              <a:t>891 570  </a:t>
            </a:r>
            <a:r>
              <a:rPr kumimoji="0" lang="lv-LV" b="1"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euro</a:t>
            </a:r>
            <a:r>
              <a:rPr kumimoji="0" lang="lv-LV" b="1"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p>
        </p:txBody>
      </p:sp>
      <p:sp>
        <p:nvSpPr>
          <p:cNvPr id="7" name="Rectangle 6">
            <a:extLst>
              <a:ext uri="{FF2B5EF4-FFF2-40B4-BE49-F238E27FC236}">
                <a16:creationId xmlns:a16="http://schemas.microsoft.com/office/drawing/2014/main" id="{4881A652-B5F2-446D-A6AF-0CF60C355059}"/>
              </a:ext>
            </a:extLst>
          </p:cNvPr>
          <p:cNvSpPr/>
          <p:nvPr/>
        </p:nvSpPr>
        <p:spPr>
          <a:xfrm>
            <a:off x="1615736" y="3184734"/>
            <a:ext cx="6867071" cy="837374"/>
          </a:xfrm>
          <a:prstGeom prst="rect">
            <a:avLst/>
          </a:prstGeom>
          <a:solidFill>
            <a:sysClr val="window" lastClr="FFFFFF">
              <a:lumMod val="95000"/>
            </a:sysClr>
          </a:solidFill>
          <a:ln w="25400" cap="flat" cmpd="sng" algn="ctr">
            <a:noFill/>
            <a:prstDash val="solid"/>
          </a:ln>
          <a:effectLst/>
        </p:spPr>
        <p:txBody>
          <a:bodyPr anchor="ctr"/>
          <a:lstStyle/>
          <a:p>
            <a:pPr lvl="1" indent="0" algn="just">
              <a:defRPr/>
            </a:pPr>
            <a:r>
              <a:rPr lang="lv-LV" kern="0" dirty="0">
                <a:latin typeface="Verdana" panose="020B0604030504040204" pitchFamily="34" charset="0"/>
                <a:ea typeface="Verdana" panose="020B0604030504040204" pitchFamily="34" charset="0"/>
              </a:rPr>
              <a:t>Konkursa ietvaros plānots finansēt 2 projektus</a:t>
            </a:r>
          </a:p>
        </p:txBody>
      </p:sp>
      <p:sp>
        <p:nvSpPr>
          <p:cNvPr id="9" name="Rectangle 8">
            <a:extLst>
              <a:ext uri="{FF2B5EF4-FFF2-40B4-BE49-F238E27FC236}">
                <a16:creationId xmlns:a16="http://schemas.microsoft.com/office/drawing/2014/main" id="{FD97A740-1012-4E71-B6A9-705665DF4352}"/>
              </a:ext>
            </a:extLst>
          </p:cNvPr>
          <p:cNvSpPr/>
          <p:nvPr/>
        </p:nvSpPr>
        <p:spPr>
          <a:xfrm>
            <a:off x="1615736" y="4366061"/>
            <a:ext cx="6867071" cy="1423140"/>
          </a:xfrm>
          <a:prstGeom prst="rect">
            <a:avLst/>
          </a:prstGeom>
          <a:solidFill>
            <a:sysClr val="window" lastClr="FFFFFF">
              <a:lumMod val="95000"/>
            </a:sysClr>
          </a:solidFill>
          <a:ln w="25400" cap="flat" cmpd="sng" algn="ctr">
            <a:noFill/>
            <a:prstDash val="solid"/>
          </a:ln>
          <a:effectLst/>
        </p:spPr>
        <p:txBody>
          <a:bodyPr anchor="ctr"/>
          <a:lstStyle/>
          <a:p>
            <a:pPr lvl="1" indent="0" algn="just">
              <a:defRPr/>
            </a:pPr>
            <a:r>
              <a:rPr lang="lv-LV" kern="0" dirty="0">
                <a:latin typeface="Verdana" panose="020B0604030504040204" pitchFamily="34" charset="0"/>
                <a:ea typeface="Verdana" panose="020B0604030504040204" pitchFamily="34" charset="0"/>
              </a:rPr>
              <a:t>kur katram no projektiem </a:t>
            </a:r>
            <a:r>
              <a:rPr lang="lv-LV" kern="0" dirty="0" err="1">
                <a:latin typeface="Verdana" panose="020B0604030504040204" pitchFamily="34" charset="0"/>
                <a:ea typeface="Verdana" panose="020B0604030504040204" pitchFamily="34" charset="0"/>
              </a:rPr>
              <a:t>apakšuzdevumu</a:t>
            </a:r>
            <a:r>
              <a:rPr lang="lv-LV" kern="0" dirty="0">
                <a:latin typeface="Verdana" panose="020B0604030504040204" pitchFamily="34" charset="0"/>
                <a:ea typeface="Verdana" panose="020B0604030504040204" pitchFamily="34" charset="0"/>
              </a:rPr>
              <a:t> izpildei noteikts maksimālais finansējums </a:t>
            </a:r>
            <a:r>
              <a:rPr lang="lv-LV" b="1" kern="0" dirty="0">
                <a:latin typeface="Verdana" panose="020B0604030504040204" pitchFamily="34" charset="0"/>
                <a:ea typeface="Verdana" panose="020B0604030504040204" pitchFamily="34" charset="0"/>
              </a:rPr>
              <a:t>445 785 </a:t>
            </a:r>
            <a:r>
              <a:rPr lang="lv-LV" b="1" kern="0" dirty="0" err="1">
                <a:latin typeface="Verdana" panose="020B0604030504040204" pitchFamily="34" charset="0"/>
                <a:ea typeface="Verdana" panose="020B0604030504040204" pitchFamily="34" charset="0"/>
              </a:rPr>
              <a:t>euro</a:t>
            </a:r>
            <a:r>
              <a:rPr lang="lv-LV" b="1" kern="0" dirty="0">
                <a:latin typeface="Verdana" panose="020B0604030504040204" pitchFamily="34" charset="0"/>
                <a:ea typeface="Verdana" panose="020B0604030504040204" pitchFamily="34" charset="0"/>
              </a:rPr>
              <a:t> </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263806"/>
            <a:ext cx="491041" cy="492168"/>
          </a:xfrm>
          <a:prstGeom prst="rect">
            <a:avLst/>
          </a:prstGeom>
          <a:solidFill>
            <a:srgbClr val="FF9900"/>
          </a:solidFill>
          <a:ln>
            <a:noFill/>
          </a:ln>
        </p:spPr>
      </p:pic>
      <p:pic>
        <p:nvPicPr>
          <p:cNvPr id="3" name="Picture 4" descr="Image result for checklist icon">
            <a:extLst>
              <a:ext uri="{FF2B5EF4-FFF2-40B4-BE49-F238E27FC236}">
                <a16:creationId xmlns:a16="http://schemas.microsoft.com/office/drawing/2014/main" id="{8CDD944E-FBB3-52BB-1552-706B79CB028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7" y="3357337"/>
            <a:ext cx="491041" cy="492168"/>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18E1F57A-D353-B0F1-FDB4-8A9FBEAAC740}"/>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6" y="4831547"/>
            <a:ext cx="491041" cy="492168"/>
          </a:xfrm>
          <a:prstGeom prst="rect">
            <a:avLst/>
          </a:prstGeom>
          <a:solidFill>
            <a:srgbClr val="FF9900"/>
          </a:solidFill>
          <a:ln>
            <a:noFill/>
          </a:ln>
        </p:spPr>
      </p:pic>
    </p:spTree>
    <p:extLst>
      <p:ext uri="{BB962C8B-B14F-4D97-AF65-F5344CB8AC3E}">
        <p14:creationId xmlns:p14="http://schemas.microsoft.com/office/powerpoint/2010/main" val="2341338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00F2FD-5E2E-2F43-7DFE-39D509E6DD1E}"/>
              </a:ext>
            </a:extLst>
          </p:cNvPr>
          <p:cNvSpPr>
            <a:spLocks noGrp="1"/>
          </p:cNvSpPr>
          <p:nvPr>
            <p:ph type="body" idx="1"/>
          </p:nvPr>
        </p:nvSpPr>
        <p:spPr>
          <a:xfrm>
            <a:off x="2590800" y="381000"/>
            <a:ext cx="3704492" cy="1189892"/>
          </a:xfrm>
        </p:spPr>
        <p:txBody>
          <a:bodyPr/>
          <a:lstStyle/>
          <a:p>
            <a:pPr marL="0" marR="0" lvl="0" indent="0" algn="l" defTabSz="938213"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lv-LV" sz="2200" b="1"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j-cs"/>
              </a:rPr>
              <a:t>Budžets </a:t>
            </a:r>
          </a:p>
          <a:p>
            <a:pPr marL="0" marR="0" lvl="0" indent="0" algn="l" defTabSz="938213"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lv-LV" sz="1800" b="0"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mj-cs"/>
              </a:rPr>
              <a:t>Nolikuma 5. punkts</a:t>
            </a: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2000" b="0" i="0" u="none" strike="noStrike" kern="1200" cap="none" spc="0" normalizeH="0" baseline="0" noProof="0" dirty="0">
              <a:ln>
                <a:noFill/>
              </a:ln>
              <a:solidFill>
                <a:prstClr val="black">
                  <a:tint val="75000"/>
                </a:prstClr>
              </a:solidFill>
              <a:effectLst/>
              <a:uLnTx/>
              <a:uFillTx/>
              <a:latin typeface="Verdana" panose="020B0604030504040204" pitchFamily="34" charset="0"/>
              <a:ea typeface="Verdana" panose="020B0604030504040204" pitchFamily="34" charset="0"/>
            </a:endParaRPr>
          </a:p>
          <a:p>
            <a:endParaRPr lang="lv-LV" dirty="0"/>
          </a:p>
        </p:txBody>
      </p:sp>
      <p:sp>
        <p:nvSpPr>
          <p:cNvPr id="5" name="Text Placeholder 4">
            <a:extLst>
              <a:ext uri="{FF2B5EF4-FFF2-40B4-BE49-F238E27FC236}">
                <a16:creationId xmlns:a16="http://schemas.microsoft.com/office/drawing/2014/main" id="{83C08C77-E035-7C1B-CE99-3F569564C4B3}"/>
              </a:ext>
            </a:extLst>
          </p:cNvPr>
          <p:cNvSpPr>
            <a:spLocks noGrp="1"/>
          </p:cNvSpPr>
          <p:nvPr>
            <p:ph type="body" sz="quarter" idx="12"/>
          </p:nvPr>
        </p:nvSpPr>
        <p:spPr/>
        <p:txBody>
          <a:bodyPr/>
          <a:lstStyle/>
          <a:p>
            <a:endParaRPr lang="lv-LV" dirty="0"/>
          </a:p>
        </p:txBody>
      </p:sp>
      <p:pic>
        <p:nvPicPr>
          <p:cNvPr id="6" name="Picture 5">
            <a:extLst>
              <a:ext uri="{FF2B5EF4-FFF2-40B4-BE49-F238E27FC236}">
                <a16:creationId xmlns:a16="http://schemas.microsoft.com/office/drawing/2014/main" id="{5E17360C-5550-A4F3-98B1-70C73F4F7B8C}"/>
              </a:ext>
            </a:extLst>
          </p:cNvPr>
          <p:cNvPicPr>
            <a:picLocks noChangeAspect="1"/>
          </p:cNvPicPr>
          <p:nvPr/>
        </p:nvPicPr>
        <p:blipFill>
          <a:blip r:embed="rId3"/>
          <a:stretch>
            <a:fillRect/>
          </a:stretch>
        </p:blipFill>
        <p:spPr>
          <a:xfrm>
            <a:off x="5756031" y="102413"/>
            <a:ext cx="2402032" cy="1072989"/>
          </a:xfrm>
          <a:prstGeom prst="rect">
            <a:avLst/>
          </a:prstGeom>
        </p:spPr>
      </p:pic>
      <p:sp>
        <p:nvSpPr>
          <p:cNvPr id="8" name="Rectangle 1">
            <a:extLst>
              <a:ext uri="{FF2B5EF4-FFF2-40B4-BE49-F238E27FC236}">
                <a16:creationId xmlns:a16="http://schemas.microsoft.com/office/drawing/2014/main" id="{B12FA7C3-60AD-D4C1-1E95-95DBA916AFD1}"/>
              </a:ext>
            </a:extLst>
          </p:cNvPr>
          <p:cNvSpPr>
            <a:spLocks noGrp="1" noChangeArrowheads="1"/>
          </p:cNvSpPr>
          <p:nvPr>
            <p:ph type="title"/>
          </p:nvPr>
        </p:nvSpPr>
        <p:spPr bwMode="auto">
          <a:xfrm>
            <a:off x="2084294" y="2062848"/>
            <a:ext cx="41148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800" i="0" u="none" strike="noStrike" cap="none" normalizeH="0" baseline="0" dirty="0" bmk="_Toc523391494">
                <a:ln>
                  <a:noFill/>
                </a:ln>
                <a:solidFill>
                  <a:schemeClr val="tx1"/>
                </a:solidFill>
                <a:effectLst/>
                <a:cs typeface="Times New Roman" panose="02020603050405020304" pitchFamily="18" charset="0"/>
              </a:rPr>
              <a:t>Budžets 16 mēnešiem</a:t>
            </a:r>
            <a:endParaRPr kumimoji="0" lang="lv-LV" altLang="lv-LV" sz="1800" i="0" u="none" strike="noStrike" cap="none" normalizeH="0" baseline="0" dirty="0">
              <a:ln>
                <a:noFill/>
              </a:ln>
              <a:solidFill>
                <a:schemeClr val="tx1"/>
              </a:solidFill>
              <a:effectLs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11" name="Table 10">
            <a:extLst>
              <a:ext uri="{FF2B5EF4-FFF2-40B4-BE49-F238E27FC236}">
                <a16:creationId xmlns:a16="http://schemas.microsoft.com/office/drawing/2014/main" id="{BED9827D-A420-3313-E222-FE22394EE9E9}"/>
              </a:ext>
            </a:extLst>
          </p:cNvPr>
          <p:cNvGraphicFramePr>
            <a:graphicFrameLocks noGrp="1"/>
          </p:cNvGraphicFramePr>
          <p:nvPr>
            <p:extLst>
              <p:ext uri="{D42A27DB-BD31-4B8C-83A1-F6EECF244321}">
                <p14:modId xmlns:p14="http://schemas.microsoft.com/office/powerpoint/2010/main" val="3430689545"/>
              </p:ext>
            </p:extLst>
          </p:nvPr>
        </p:nvGraphicFramePr>
        <p:xfrm>
          <a:off x="1360487" y="2966879"/>
          <a:ext cx="6797576" cy="2021980"/>
        </p:xfrm>
        <a:graphic>
          <a:graphicData uri="http://schemas.openxmlformats.org/drawingml/2006/table">
            <a:tbl>
              <a:tblPr firstRow="1" firstCol="1" bandRow="1"/>
              <a:tblGrid>
                <a:gridCol w="421294">
                  <a:extLst>
                    <a:ext uri="{9D8B030D-6E8A-4147-A177-3AD203B41FA5}">
                      <a16:colId xmlns:a16="http://schemas.microsoft.com/office/drawing/2014/main" val="3838439435"/>
                    </a:ext>
                  </a:extLst>
                </a:gridCol>
                <a:gridCol w="2682586">
                  <a:extLst>
                    <a:ext uri="{9D8B030D-6E8A-4147-A177-3AD203B41FA5}">
                      <a16:colId xmlns:a16="http://schemas.microsoft.com/office/drawing/2014/main" val="1563441852"/>
                    </a:ext>
                  </a:extLst>
                </a:gridCol>
                <a:gridCol w="1168665">
                  <a:extLst>
                    <a:ext uri="{9D8B030D-6E8A-4147-A177-3AD203B41FA5}">
                      <a16:colId xmlns:a16="http://schemas.microsoft.com/office/drawing/2014/main" val="3258652570"/>
                    </a:ext>
                  </a:extLst>
                </a:gridCol>
                <a:gridCol w="1068651">
                  <a:extLst>
                    <a:ext uri="{9D8B030D-6E8A-4147-A177-3AD203B41FA5}">
                      <a16:colId xmlns:a16="http://schemas.microsoft.com/office/drawing/2014/main" val="3824949148"/>
                    </a:ext>
                  </a:extLst>
                </a:gridCol>
                <a:gridCol w="1456380">
                  <a:extLst>
                    <a:ext uri="{9D8B030D-6E8A-4147-A177-3AD203B41FA5}">
                      <a16:colId xmlns:a16="http://schemas.microsoft.com/office/drawing/2014/main" val="2778853899"/>
                    </a:ext>
                  </a:extLst>
                </a:gridCol>
              </a:tblGrid>
              <a:tr h="2021980">
                <a:tc>
                  <a:txBody>
                    <a:bodyPr/>
                    <a:lstStyle/>
                    <a:p>
                      <a:pPr algn="l">
                        <a:lnSpc>
                          <a:spcPct val="115000"/>
                        </a:lnSpc>
                        <a:spcAft>
                          <a:spcPts val="1000"/>
                        </a:spcAft>
                        <a:buNone/>
                      </a:pPr>
                      <a:r>
                        <a:rPr lang="lv-LV"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Nr. p.k.</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1000"/>
                        </a:spcAft>
                        <a:buNone/>
                      </a:pPr>
                      <a:r>
                        <a:rPr lang="lv-LV"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Izmaksu veids</a:t>
                      </a:r>
                      <a:endParaRPr lang="lv-LV" sz="1200" dirty="0">
                        <a:effectLst/>
                        <a:latin typeface="Times New Roman" panose="02020603050405020304" pitchFamily="18" charset="0"/>
                        <a:ea typeface="Calibri" panose="020F0502020204030204" pitchFamily="34" charset="0"/>
                        <a:cs typeface="Arial" panose="020B0604020202020204" pitchFamily="34" charset="0"/>
                      </a:endParaRPr>
                    </a:p>
                    <a:p>
                      <a:pPr algn="l">
                        <a:lnSpc>
                          <a:spcPct val="115000"/>
                        </a:lnSpc>
                        <a:spcAft>
                          <a:spcPts val="1000"/>
                        </a:spcAft>
                        <a:buNone/>
                      </a:pPr>
                      <a:r>
                        <a:rPr lang="lv-LV" sz="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Ministru kabineta 2018. gada 4. septembra noteikumi Nr. 560 “Valsts pētījumu programmu projektu īstenošana” (turpmāk – MK noteikumi) /Ekonomiskās klasifikācijas kods</a:t>
                      </a:r>
                      <a:endParaRPr lang="lv-LV"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lv-LV" sz="1200">
                          <a:effectLst/>
                          <a:latin typeface="Times New Roman" panose="02020603050405020304" pitchFamily="18" charset="0"/>
                          <a:ea typeface="Calibri" panose="020F0502020204030204" pitchFamily="34" charset="0"/>
                          <a:cs typeface="Arial" panose="020B0604020202020204" pitchFamily="34" charset="0"/>
                        </a:rPr>
                        <a:t>2025.</a:t>
                      </a:r>
                    </a:p>
                    <a:p>
                      <a:pPr algn="ctr">
                        <a:lnSpc>
                          <a:spcPct val="115000"/>
                        </a:lnSpc>
                        <a:spcAft>
                          <a:spcPts val="1000"/>
                        </a:spcAft>
                        <a:buNone/>
                      </a:pPr>
                      <a:r>
                        <a:rPr lang="lv-LV" sz="1200">
                          <a:effectLst/>
                          <a:latin typeface="Times New Roman" panose="02020603050405020304" pitchFamily="18" charset="0"/>
                          <a:ea typeface="Calibri" panose="020F0502020204030204" pitchFamily="34" charset="0"/>
                          <a:cs typeface="Arial" panose="020B0604020202020204" pitchFamily="34" charset="0"/>
                        </a:rPr>
                        <a:t>gads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lv-LV"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2026. </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p>
                      <a:pPr algn="ctr">
                        <a:lnSpc>
                          <a:spcPct val="115000"/>
                        </a:lnSpc>
                        <a:spcAft>
                          <a:spcPts val="1000"/>
                        </a:spcAft>
                        <a:buNone/>
                      </a:pPr>
                      <a:r>
                        <a:rPr lang="lv-LV"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gads</a:t>
                      </a:r>
                      <a:endParaRPr lang="lv-LV" sz="120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1000"/>
                        </a:spcAft>
                        <a:buNone/>
                      </a:pPr>
                      <a:r>
                        <a:rPr lang="lv-LV"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Kopā</a:t>
                      </a:r>
                      <a:endParaRPr lang="lv-LV" sz="1200" dirty="0">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5628859"/>
                  </a:ext>
                </a:extLst>
              </a:tr>
            </a:tbl>
          </a:graphicData>
        </a:graphic>
      </p:graphicFrame>
      <p:pic>
        <p:nvPicPr>
          <p:cNvPr id="12" name="Picture 4" descr="Image result for checklist icon">
            <a:extLst>
              <a:ext uri="{FF2B5EF4-FFF2-40B4-BE49-F238E27FC236}">
                <a16:creationId xmlns:a16="http://schemas.microsoft.com/office/drawing/2014/main" id="{0F508A64-C040-93AC-272C-81A5E9A11B1F}"/>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60487" y="2022802"/>
            <a:ext cx="491041" cy="492168"/>
          </a:xfrm>
          <a:prstGeom prst="rect">
            <a:avLst/>
          </a:prstGeom>
          <a:solidFill>
            <a:srgbClr val="FF9900"/>
          </a:solidFill>
          <a:ln>
            <a:noFill/>
          </a:ln>
        </p:spPr>
      </p:pic>
    </p:spTree>
    <p:extLst>
      <p:ext uri="{BB962C8B-B14F-4D97-AF65-F5344CB8AC3E}">
        <p14:creationId xmlns:p14="http://schemas.microsoft.com/office/powerpoint/2010/main" val="271247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A5E6F-3ADE-24F8-B176-8CA91D8D72B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0B4C2E7-968D-4224-2133-160A2B87A59D}"/>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Finansējums </a:t>
            </a:r>
          </a:p>
          <a:p>
            <a:pPr algn="l"/>
            <a:r>
              <a:rPr lang="lv-LV" sz="1700" dirty="0">
                <a:latin typeface="Verdana" panose="020B0604030504040204" pitchFamily="34" charset="0"/>
                <a:ea typeface="Verdana" panose="020B0604030504040204" pitchFamily="34" charset="0"/>
              </a:rPr>
              <a:t>MK noteikumu 14.2.punkts un nolikuma</a:t>
            </a:r>
          </a:p>
          <a:p>
            <a:pPr algn="l"/>
            <a:r>
              <a:rPr lang="lv-LV" sz="1700" dirty="0">
                <a:latin typeface="Verdana" panose="020B0604030504040204" pitchFamily="34" charset="0"/>
                <a:ea typeface="Verdana" panose="020B0604030504040204" pitchFamily="34" charset="0"/>
              </a:rPr>
              <a:t>27.punkts </a:t>
            </a:r>
            <a:br>
              <a:rPr lang="lv-LV" sz="3200" dirty="0">
                <a:solidFill>
                  <a:srgbClr val="7030A0"/>
                </a:solidFill>
              </a:rPr>
            </a:br>
            <a:endParaRPr lang="lv-LV" sz="1800"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AC8BDEF9-192F-D9F3-4211-ABB3BA34CA6D}"/>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F3874CA6-1F8F-0994-0110-DC77D64AF3CE}"/>
              </a:ext>
            </a:extLst>
          </p:cNvPr>
          <p:cNvSpPr/>
          <p:nvPr/>
        </p:nvSpPr>
        <p:spPr>
          <a:xfrm>
            <a:off x="1521409" y="2228295"/>
            <a:ext cx="6858193" cy="564472"/>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ietvaros plāno šādus izmaksu veidus:</a:t>
            </a:r>
          </a:p>
        </p:txBody>
      </p:sp>
      <p:sp>
        <p:nvSpPr>
          <p:cNvPr id="7" name="Rectangle 6">
            <a:extLst>
              <a:ext uri="{FF2B5EF4-FFF2-40B4-BE49-F238E27FC236}">
                <a16:creationId xmlns:a16="http://schemas.microsoft.com/office/drawing/2014/main" id="{249C00CC-8C35-BC78-2B35-DBDDED13D099}"/>
              </a:ext>
            </a:extLst>
          </p:cNvPr>
          <p:cNvSpPr/>
          <p:nvPr/>
        </p:nvSpPr>
        <p:spPr>
          <a:xfrm>
            <a:off x="1606858" y="2929631"/>
            <a:ext cx="6867071" cy="499370"/>
          </a:xfrm>
          <a:prstGeom prst="rect">
            <a:avLst/>
          </a:prstGeom>
          <a:solidFill>
            <a:sysClr val="window" lastClr="FFFFFF">
              <a:lumMod val="95000"/>
            </a:sysClr>
          </a:solidFill>
          <a:ln w="25400" cap="flat" cmpd="sng" algn="ctr">
            <a:noFill/>
            <a:prstDash val="solid"/>
          </a:ln>
          <a:effectLst/>
        </p:spPr>
        <p:txBody>
          <a:bodyPr anchor="ctr"/>
          <a:lstStyle/>
          <a:p>
            <a:pPr marL="754063" lvl="1" indent="-285750" algn="just">
              <a:buFont typeface="Arial" panose="020B0604020202020204" pitchFamily="34" charset="0"/>
              <a:buChar char="•"/>
              <a:defRPr/>
            </a:pPr>
            <a:r>
              <a:rPr lang="lv-LV" b="1" kern="0" dirty="0">
                <a:latin typeface="Verdana" panose="020B0604030504040204" pitchFamily="34" charset="0"/>
                <a:ea typeface="Verdana" panose="020B0604030504040204" pitchFamily="34" charset="0"/>
              </a:rPr>
              <a:t>Tiešās attiecināmās izmaksas </a:t>
            </a:r>
          </a:p>
        </p:txBody>
      </p:sp>
      <p:sp>
        <p:nvSpPr>
          <p:cNvPr id="9" name="Rectangle 8">
            <a:extLst>
              <a:ext uri="{FF2B5EF4-FFF2-40B4-BE49-F238E27FC236}">
                <a16:creationId xmlns:a16="http://schemas.microsoft.com/office/drawing/2014/main" id="{5CFEBA6C-46E0-7057-CF53-53B8C7E83B6D}"/>
              </a:ext>
            </a:extLst>
          </p:cNvPr>
          <p:cNvSpPr/>
          <p:nvPr/>
        </p:nvSpPr>
        <p:spPr>
          <a:xfrm>
            <a:off x="1590110" y="3552272"/>
            <a:ext cx="6867071" cy="2189622"/>
          </a:xfrm>
          <a:prstGeom prst="rect">
            <a:avLst/>
          </a:prstGeom>
          <a:solidFill>
            <a:sysClr val="window" lastClr="FFFFFF">
              <a:lumMod val="95000"/>
            </a:sysClr>
          </a:solidFill>
          <a:ln w="25400" cap="flat" cmpd="sng" algn="ctr">
            <a:noFill/>
            <a:prstDash val="solid"/>
          </a:ln>
          <a:effectLst/>
        </p:spPr>
        <p:txBody>
          <a:bodyPr anchor="ctr"/>
          <a:lstStyle/>
          <a:p>
            <a:pPr marL="754063" lvl="1" indent="-285750" algn="just">
              <a:buFont typeface="Arial" panose="020B0604020202020204" pitchFamily="34" charset="0"/>
              <a:buChar char="•"/>
              <a:defRPr/>
            </a:pPr>
            <a:r>
              <a:rPr lang="lv-LV" b="1" kern="0" dirty="0">
                <a:latin typeface="Verdana" panose="020B0604030504040204" pitchFamily="34" charset="0"/>
                <a:ea typeface="Verdana" panose="020B0604030504040204" pitchFamily="34" charset="0"/>
              </a:rPr>
              <a:t>Netiešās attiecināmās izmaksas </a:t>
            </a:r>
            <a:r>
              <a:rPr lang="lv-LV" kern="0" dirty="0">
                <a:latin typeface="Verdana" panose="020B0604030504040204" pitchFamily="34" charset="0"/>
                <a:ea typeface="Verdana" panose="020B0604030504040204" pitchFamily="34" charset="0"/>
              </a:rPr>
              <a:t>līdz </a:t>
            </a:r>
            <a:r>
              <a:rPr lang="lv-LV" b="1" kern="0" dirty="0">
                <a:latin typeface="Verdana" panose="020B0604030504040204" pitchFamily="34" charset="0"/>
                <a:ea typeface="Verdana" panose="020B0604030504040204" pitchFamily="34" charset="0"/>
              </a:rPr>
              <a:t>15%</a:t>
            </a:r>
            <a:r>
              <a:rPr lang="lv-LV" kern="0" dirty="0">
                <a:latin typeface="Verdana" panose="020B0604030504040204" pitchFamily="34" charset="0"/>
                <a:ea typeface="Verdana" panose="020B0604030504040204" pitchFamily="34" charset="0"/>
              </a:rPr>
              <a:t> </a:t>
            </a:r>
            <a:r>
              <a:rPr lang="lv-LV" dirty="0">
                <a:effectLst/>
                <a:latin typeface="Verdana" panose="020B0604030504040204" pitchFamily="34" charset="0"/>
                <a:ea typeface="Verdana" panose="020B0604030504040204" pitchFamily="34" charset="0"/>
              </a:rPr>
              <a:t>no  MK noteikumu 14.1.1. un 14.1.2. apakšpunktā minēto tiešo attiecināmo izmaksu kopsummas (</a:t>
            </a:r>
            <a:r>
              <a:rPr lang="lv-LV" b="0" i="0" dirty="0">
                <a:effectLst/>
                <a:latin typeface="Verdana" panose="020B0604030504040204" pitchFamily="34" charset="0"/>
                <a:ea typeface="Verdana" panose="020B0604030504040204" pitchFamily="34" charset="0"/>
              </a:rPr>
              <a:t>projekta īstenošanā iesaistītās zinātniskās grupas atlīdzība un darba devēja sociālās apdrošināšanas obligātās iemaksas par projekta īstenošanā iesaistīto zinātnisko grupu;</a:t>
            </a:r>
            <a:r>
              <a:rPr lang="lv-LV" dirty="0">
                <a:effectLst/>
                <a:latin typeface="Verdana" panose="020B0604030504040204" pitchFamily="34" charset="0"/>
                <a:ea typeface="Verdana" panose="020B0604030504040204" pitchFamily="34" charset="0"/>
              </a:rPr>
              <a:t>)</a:t>
            </a:r>
            <a:endParaRPr lang="lv-LV" kern="0" dirty="0">
              <a:latin typeface="Verdana" panose="020B0604030504040204" pitchFamily="34" charset="0"/>
              <a:ea typeface="Verdana" panose="020B0604030504040204" pitchFamily="34" charset="0"/>
            </a:endParaRPr>
          </a:p>
        </p:txBody>
      </p:sp>
      <p:pic>
        <p:nvPicPr>
          <p:cNvPr id="11" name="Picture 4" descr="Image result for checklist icon">
            <a:extLst>
              <a:ext uri="{FF2B5EF4-FFF2-40B4-BE49-F238E27FC236}">
                <a16:creationId xmlns:a16="http://schemas.microsoft.com/office/drawing/2014/main" id="{36C274DD-BA10-4891-C618-277D9E8DB3FC}"/>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263806"/>
            <a:ext cx="491041" cy="492168"/>
          </a:xfrm>
          <a:prstGeom prst="rect">
            <a:avLst/>
          </a:prstGeom>
          <a:solidFill>
            <a:srgbClr val="FF9900"/>
          </a:solidFill>
          <a:ln>
            <a:noFill/>
          </a:ln>
        </p:spPr>
      </p:pic>
    </p:spTree>
    <p:extLst>
      <p:ext uri="{BB962C8B-B14F-4D97-AF65-F5344CB8AC3E}">
        <p14:creationId xmlns:p14="http://schemas.microsoft.com/office/powerpoint/2010/main" val="2635614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Finansējums</a:t>
            </a:r>
          </a:p>
          <a:p>
            <a:pPr algn="l"/>
            <a:r>
              <a:rPr lang="lv-LV" sz="2200" dirty="0">
                <a:solidFill>
                  <a:srgbClr val="7030A0"/>
                </a:solidFill>
                <a:latin typeface="Verdana" panose="020B0604030504040204" pitchFamily="34" charset="0"/>
                <a:ea typeface="Verdana" panose="020B0604030504040204" pitchFamily="34" charset="0"/>
              </a:rPr>
              <a:t>MK noteikumu 14. punkts</a:t>
            </a:r>
            <a:endParaRPr lang="lv-LV" sz="2200" b="1" dirty="0">
              <a:solidFill>
                <a:srgbClr val="7030A0"/>
              </a:solidFill>
              <a:latin typeface="Verdana" panose="020B0604030504040204" pitchFamily="34" charset="0"/>
              <a:ea typeface="Verdana" panose="020B0604030504040204" pitchFamily="34" charset="0"/>
            </a:endParaRP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24614" y="1928938"/>
            <a:ext cx="6858193" cy="56447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Projekta budžeta finansēšanas klasifikācijas kodi (EKK):</a:t>
            </a:r>
          </a:p>
        </p:txBody>
      </p:sp>
      <p:sp>
        <p:nvSpPr>
          <p:cNvPr id="7" name="Rectangle 6">
            <a:extLst>
              <a:ext uri="{FF2B5EF4-FFF2-40B4-BE49-F238E27FC236}">
                <a16:creationId xmlns:a16="http://schemas.microsoft.com/office/drawing/2014/main" id="{4881A652-B5F2-446D-A6AF-0CF60C355059}"/>
              </a:ext>
            </a:extLst>
          </p:cNvPr>
          <p:cNvSpPr/>
          <p:nvPr/>
        </p:nvSpPr>
        <p:spPr>
          <a:xfrm>
            <a:off x="1624614" y="2583146"/>
            <a:ext cx="6867071" cy="499370"/>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1000 - Atlīdzība</a:t>
            </a:r>
          </a:p>
        </p:txBody>
      </p:sp>
      <p:sp>
        <p:nvSpPr>
          <p:cNvPr id="8" name="Rectangle 7">
            <a:extLst>
              <a:ext uri="{FF2B5EF4-FFF2-40B4-BE49-F238E27FC236}">
                <a16:creationId xmlns:a16="http://schemas.microsoft.com/office/drawing/2014/main" id="{AA00EE11-85DD-4AED-87C2-E6D612D6E80D}"/>
              </a:ext>
            </a:extLst>
          </p:cNvPr>
          <p:cNvSpPr/>
          <p:nvPr/>
        </p:nvSpPr>
        <p:spPr>
          <a:xfrm>
            <a:off x="1624614" y="3171436"/>
            <a:ext cx="6853057" cy="592881"/>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2100 - Komandējumi</a:t>
            </a:r>
          </a:p>
        </p:txBody>
      </p:sp>
      <p:sp>
        <p:nvSpPr>
          <p:cNvPr id="9" name="Rectangle 8">
            <a:extLst>
              <a:ext uri="{FF2B5EF4-FFF2-40B4-BE49-F238E27FC236}">
                <a16:creationId xmlns:a16="http://schemas.microsoft.com/office/drawing/2014/main" id="{FD97A740-1012-4E71-B6A9-705665DF4352}"/>
              </a:ext>
            </a:extLst>
          </p:cNvPr>
          <p:cNvSpPr/>
          <p:nvPr/>
        </p:nvSpPr>
        <p:spPr>
          <a:xfrm>
            <a:off x="1634858" y="3869048"/>
            <a:ext cx="6832567" cy="570869"/>
          </a:xfrm>
          <a:prstGeom prst="rect">
            <a:avLst/>
          </a:prstGeom>
          <a:solidFill>
            <a:sysClr val="window" lastClr="FFFFFF">
              <a:lumMod val="95000"/>
            </a:sysClr>
          </a:solidFill>
          <a:ln w="25400" cap="flat" cmpd="sng" algn="ctr">
            <a:noFill/>
            <a:prstDash val="solid"/>
          </a:ln>
          <a:effectLst/>
        </p:spPr>
        <p:txBody>
          <a:bodyPr anchor="ctr"/>
          <a:lstStyle/>
          <a:p>
            <a:pPr algn="just">
              <a:defRPr/>
            </a:pPr>
            <a:endParaRPr lang="lv-LV" kern="0" dirty="0">
              <a:solidFill>
                <a:prstClr val="black"/>
              </a:solidFill>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defRPr/>
            </a:pPr>
            <a:r>
              <a:rPr lang="lv-LV" kern="0" dirty="0">
                <a:solidFill>
                  <a:prstClr val="black"/>
                </a:solidFill>
                <a:latin typeface="Verdana" panose="020B0604030504040204" pitchFamily="34" charset="0"/>
                <a:ea typeface="Verdana" panose="020B0604030504040204" pitchFamily="34" charset="0"/>
              </a:rPr>
              <a:t>EKK 5000 – Amortizācijas izmaksas</a:t>
            </a:r>
          </a:p>
          <a:p>
            <a:pPr marL="0" marR="0" lvl="0" indent="0" algn="just" defTabSz="938213" rtl="0"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45CE5A20-5277-4FEB-BE7D-F43E4D8583A3}"/>
              </a:ext>
            </a:extLst>
          </p:cNvPr>
          <p:cNvSpPr/>
          <p:nvPr/>
        </p:nvSpPr>
        <p:spPr>
          <a:xfrm>
            <a:off x="1634858" y="4558488"/>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marR="0" lvl="0" indent="-285750" algn="just" defTabSz="938213" rtl="0" eaLnBrk="1" fontAlgn="base" latinLnBrk="0" hangingPunct="1">
              <a:lnSpc>
                <a:spcPct val="100000"/>
              </a:lnSpc>
              <a:spcBef>
                <a:spcPct val="0"/>
              </a:spcBef>
              <a:spcAft>
                <a:spcPct val="0"/>
              </a:spcAft>
              <a:buClrTx/>
              <a:buSzTx/>
              <a:buFont typeface="Arial" panose="020B0604020202020204" pitchFamily="34" charset="0"/>
              <a:buChar char="•"/>
              <a:tabLst/>
              <a:defRPr/>
            </a:pPr>
            <a:r>
              <a:rPr lang="lv-LV" kern="0" dirty="0">
                <a:solidFill>
                  <a:prstClr val="black"/>
                </a:solidFill>
                <a:latin typeface="Verdana" panose="020B0604030504040204" pitchFamily="34" charset="0"/>
                <a:ea typeface="Verdana" panose="020B0604030504040204" pitchFamily="34" charset="0"/>
              </a:rPr>
              <a:t>EKK 2300 - Inventāra, instrumentu un materiālu izmaksas</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1421" y="2017722"/>
            <a:ext cx="491041" cy="492168"/>
          </a:xfrm>
          <a:prstGeom prst="rect">
            <a:avLst/>
          </a:prstGeom>
          <a:solidFill>
            <a:srgbClr val="FF9900"/>
          </a:solidFill>
          <a:ln>
            <a:noFill/>
          </a:ln>
        </p:spPr>
      </p:pic>
      <p:sp>
        <p:nvSpPr>
          <p:cNvPr id="12" name="Rectangle 11">
            <a:extLst>
              <a:ext uri="{FF2B5EF4-FFF2-40B4-BE49-F238E27FC236}">
                <a16:creationId xmlns:a16="http://schemas.microsoft.com/office/drawing/2014/main" id="{8BE4CD51-147E-4746-B5BA-B8DB983A9FAC}"/>
              </a:ext>
            </a:extLst>
          </p:cNvPr>
          <p:cNvSpPr/>
          <p:nvPr/>
        </p:nvSpPr>
        <p:spPr>
          <a:xfrm>
            <a:off x="1634858" y="5302084"/>
            <a:ext cx="6893703" cy="664346"/>
          </a:xfrm>
          <a:prstGeom prst="rect">
            <a:avLst/>
          </a:prstGeom>
          <a:solidFill>
            <a:sysClr val="window" lastClr="FFFFFF">
              <a:lumMod val="95000"/>
            </a:sysClr>
          </a:solidFill>
          <a:ln w="25400" cap="flat" cmpd="sng" algn="ctr">
            <a:noFill/>
            <a:prstDash val="solid"/>
          </a:ln>
          <a:effectLst/>
        </p:spPr>
        <p:txBody>
          <a:bodyPr anchor="ctr"/>
          <a:lstStyle/>
          <a:p>
            <a:pPr marL="285750" indent="-285750" algn="just">
              <a:buFont typeface="Arial" panose="020B0604020202020204" pitchFamily="34" charset="0"/>
              <a:buChar char="•"/>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indent="-285750" algn="just">
              <a:buFont typeface="Arial" panose="020B0604020202020204" pitchFamily="34" charset="0"/>
              <a:buChar char="•"/>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EKK 2200 – </a:t>
            </a:r>
            <a:r>
              <a:rPr lang="lv-LV" kern="0" dirty="0">
                <a:solidFill>
                  <a:prstClr val="black"/>
                </a:solidFill>
                <a:latin typeface="Verdana" panose="020B0604030504040204" pitchFamily="34" charset="0"/>
                <a:ea typeface="Verdana" panose="020B0604030504040204" pitchFamily="34" charset="0"/>
              </a:rPr>
              <a:t>Pakalpojumi</a:t>
            </a:r>
          </a:p>
          <a:p>
            <a:pPr lvl="0" algn="just">
              <a:defRPr/>
            </a:pP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09675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FA5255-3DF9-4973-8206-97D1EDD0A2CC}"/>
              </a:ext>
            </a:extLst>
          </p:cNvPr>
          <p:cNvSpPr>
            <a:spLocks noGrp="1"/>
          </p:cNvSpPr>
          <p:nvPr>
            <p:ph type="title"/>
          </p:nvPr>
        </p:nvSpPr>
        <p:spPr>
          <a:xfrm>
            <a:off x="2130641" y="304800"/>
            <a:ext cx="6556159" cy="1066800"/>
          </a:xfrm>
        </p:spPr>
        <p:txBody>
          <a:bodyPr>
            <a:noAutofit/>
          </a:bodyPr>
          <a:lstStyle/>
          <a:p>
            <a:r>
              <a:rPr lang="lv-LV" sz="2400" b="1" dirty="0">
                <a:solidFill>
                  <a:srgbClr val="7030A0"/>
                </a:solidFill>
                <a:latin typeface="Verdana" panose="020B0604030504040204" pitchFamily="34" charset="0"/>
                <a:ea typeface="Verdana" panose="020B0604030504040204" pitchFamily="34" charset="0"/>
              </a:rPr>
              <a:t>Finansējums</a:t>
            </a:r>
            <a:br>
              <a:rPr lang="lv-LV" sz="2400" b="1" dirty="0">
                <a:solidFill>
                  <a:srgbClr val="7030A0"/>
                </a:solidFill>
                <a:highlight>
                  <a:srgbClr val="FFFF00"/>
                </a:highlight>
                <a:latin typeface="Verdana" panose="020B0604030504040204" pitchFamily="34" charset="0"/>
                <a:ea typeface="Verdana" panose="020B0604030504040204" pitchFamily="34" charset="0"/>
              </a:rPr>
            </a:br>
            <a:r>
              <a:rPr lang="lv-LV" sz="1800" b="1" dirty="0">
                <a:effectLst/>
                <a:latin typeface="Times New Roman" panose="02020603050405020304" pitchFamily="18" charset="0"/>
                <a:ea typeface="Times New Roman" panose="02020603050405020304" pitchFamily="18" charset="0"/>
              </a:rPr>
              <a:t>Līguma par valsts pētījumu programmas</a:t>
            </a:r>
            <a:br>
              <a:rPr lang="lv-LV" sz="1800" b="1" dirty="0">
                <a:effectLst/>
                <a:latin typeface="Times New Roman" panose="02020603050405020304" pitchFamily="18" charset="0"/>
                <a:ea typeface="Times New Roman" panose="02020603050405020304" pitchFamily="18" charset="0"/>
              </a:rPr>
            </a:br>
            <a:r>
              <a:rPr lang="lv-LV" sz="1800" b="1" dirty="0">
                <a:effectLst/>
                <a:latin typeface="Times New Roman" panose="02020603050405020304" pitchFamily="18" charset="0"/>
                <a:ea typeface="Times New Roman" panose="02020603050405020304" pitchFamily="18" charset="0"/>
              </a:rPr>
              <a:t>“Izglītība” projekta īstenošanu 2.9.punkts</a:t>
            </a:r>
            <a:br>
              <a:rPr lang="lv-LV" sz="1800" dirty="0">
                <a:effectLst/>
                <a:latin typeface="Times New Roman" panose="02020603050405020304" pitchFamily="18" charset="0"/>
                <a:ea typeface="Times New Roman" panose="02020603050405020304" pitchFamily="18" charset="0"/>
              </a:rPr>
            </a:br>
            <a:br>
              <a:rPr lang="lv-LV" sz="2400" b="1" dirty="0">
                <a:solidFill>
                  <a:srgbClr val="7030A0"/>
                </a:solidFill>
                <a:highlight>
                  <a:srgbClr val="FFFF00"/>
                </a:highlight>
                <a:latin typeface="Verdana" panose="020B0604030504040204" pitchFamily="34" charset="0"/>
                <a:ea typeface="Verdana" panose="020B0604030504040204" pitchFamily="34" charset="0"/>
              </a:rPr>
            </a:br>
            <a:br>
              <a:rPr lang="lv-LV" sz="2200" b="1" dirty="0">
                <a:solidFill>
                  <a:srgbClr val="7030A0"/>
                </a:solidFill>
                <a:latin typeface="Verdana" panose="020B0604030504040204" pitchFamily="34" charset="0"/>
                <a:ea typeface="Verdana" panose="020B0604030504040204" pitchFamily="34" charset="0"/>
              </a:rPr>
            </a:br>
            <a:br>
              <a:rPr lang="lv-LV" sz="2200" dirty="0">
                <a:solidFill>
                  <a:srgbClr val="7030A0"/>
                </a:solidFill>
              </a:rPr>
            </a:br>
            <a:endParaRPr lang="lv-LV" sz="2200" dirty="0">
              <a:solidFill>
                <a:srgbClr val="7030A0"/>
              </a:solidFill>
            </a:endParaRPr>
          </a:p>
        </p:txBody>
      </p:sp>
      <p:pic>
        <p:nvPicPr>
          <p:cNvPr id="6" name="Picture 5">
            <a:extLst>
              <a:ext uri="{FF2B5EF4-FFF2-40B4-BE49-F238E27FC236}">
                <a16:creationId xmlns:a16="http://schemas.microsoft.com/office/drawing/2014/main" id="{C2D6E90D-118A-483F-AA23-0AA1EB9657B9}"/>
              </a:ext>
            </a:extLst>
          </p:cNvPr>
          <p:cNvPicPr>
            <a:picLocks noChangeAspect="1"/>
          </p:cNvPicPr>
          <p:nvPr/>
        </p:nvPicPr>
        <p:blipFill>
          <a:blip r:embed="rId3"/>
          <a:stretch>
            <a:fillRect/>
          </a:stretch>
        </p:blipFill>
        <p:spPr>
          <a:xfrm>
            <a:off x="6569476" y="-9252"/>
            <a:ext cx="2403073" cy="1069429"/>
          </a:xfrm>
          <a:prstGeom prst="rect">
            <a:avLst/>
          </a:prstGeom>
        </p:spPr>
      </p:pic>
      <p:sp>
        <p:nvSpPr>
          <p:cNvPr id="7" name="Rectangle 6">
            <a:extLst>
              <a:ext uri="{FF2B5EF4-FFF2-40B4-BE49-F238E27FC236}">
                <a16:creationId xmlns:a16="http://schemas.microsoft.com/office/drawing/2014/main" id="{468255E5-ECF4-4C97-9E97-D1B015D32345}"/>
              </a:ext>
            </a:extLst>
          </p:cNvPr>
          <p:cNvSpPr/>
          <p:nvPr/>
        </p:nvSpPr>
        <p:spPr>
          <a:xfrm>
            <a:off x="1589103" y="2183907"/>
            <a:ext cx="6884826" cy="60886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Nepi</a:t>
            </a:r>
            <a:r>
              <a:rPr lang="lv-LV" sz="1800" kern="0" dirty="0" err="1">
                <a:latin typeface="Verdana" panose="020B0604030504040204" pitchFamily="34" charset="0"/>
                <a:ea typeface="Verdana" panose="020B0604030504040204" pitchFamily="34" charset="0"/>
              </a:rPr>
              <a:t>eciešamības</a:t>
            </a:r>
            <a:r>
              <a:rPr lang="lv-LV" sz="1800" kern="0" dirty="0">
                <a:latin typeface="Verdana" panose="020B0604030504040204" pitchFamily="34" charset="0"/>
                <a:ea typeface="Verdana" panose="020B0604030504040204" pitchFamily="34" charset="0"/>
              </a:rPr>
              <a:t> gadījumā pieļaujamas</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izmai</a:t>
            </a:r>
            <a:r>
              <a:rPr lang="lv-LV" sz="1800" kern="0" dirty="0">
                <a:latin typeface="Verdana" panose="020B0604030504040204" pitchFamily="34" charset="0"/>
                <a:ea typeface="Verdana" panose="020B0604030504040204" pitchFamily="34" charset="0"/>
              </a:rPr>
              <a:t>ņ</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as</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 atsevišķā EKK līdz 30% (ieskaitot)</a:t>
            </a:r>
          </a:p>
        </p:txBody>
      </p:sp>
      <p:sp>
        <p:nvSpPr>
          <p:cNvPr id="8" name="Rectangle 7">
            <a:extLst>
              <a:ext uri="{FF2B5EF4-FFF2-40B4-BE49-F238E27FC236}">
                <a16:creationId xmlns:a16="http://schemas.microsoft.com/office/drawing/2014/main" id="{E3C585DD-9DDF-49F6-98C2-77EF83674B36}"/>
              </a:ext>
            </a:extLst>
          </p:cNvPr>
          <p:cNvSpPr/>
          <p:nvPr/>
        </p:nvSpPr>
        <p:spPr>
          <a:xfrm>
            <a:off x="1589103" y="4193336"/>
            <a:ext cx="6858193" cy="49049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Finansējuma sadalījuma izmaiņas norāda </a:t>
            </a:r>
            <a:r>
              <a:rPr kumimoji="0" lang="lv-LV" sz="1800" b="0" i="0" u="none" strike="noStrike" kern="0" cap="none" spc="0" normalizeH="0" baseline="0" noProof="0" dirty="0" err="1">
                <a:ln>
                  <a:noFill/>
                </a:ln>
                <a:effectLst/>
                <a:uLnTx/>
                <a:uFillTx/>
                <a:latin typeface="Verdana" panose="020B0604030504040204" pitchFamily="34" charset="0"/>
                <a:ea typeface="Verdana" panose="020B0604030504040204" pitchFamily="34" charset="0"/>
              </a:rPr>
              <a:t>Finan</a:t>
            </a:r>
            <a:r>
              <a:rPr lang="lv-LV" sz="1800" kern="0" dirty="0">
                <a:latin typeface="Verdana" panose="020B0604030504040204" pitchFamily="34" charset="0"/>
                <a:ea typeface="Verdana" panose="020B0604030504040204" pitchFamily="34" charset="0"/>
              </a:rPr>
              <a:t>š</a:t>
            </a:r>
            <a:r>
              <a:rPr kumimoji="0" lang="lv-LV" sz="18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u pārskatā</a:t>
            </a:r>
          </a:p>
        </p:txBody>
      </p:sp>
      <p:sp>
        <p:nvSpPr>
          <p:cNvPr id="9" name="Rectangle 8">
            <a:extLst>
              <a:ext uri="{FF2B5EF4-FFF2-40B4-BE49-F238E27FC236}">
                <a16:creationId xmlns:a16="http://schemas.microsoft.com/office/drawing/2014/main" id="{0E9DD2F4-E954-4E4A-8668-12DA3ACA5D5C}"/>
              </a:ext>
            </a:extLst>
          </p:cNvPr>
          <p:cNvSpPr/>
          <p:nvPr/>
        </p:nvSpPr>
        <p:spPr>
          <a:xfrm>
            <a:off x="1567610" y="3526234"/>
            <a:ext cx="6869088" cy="59288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sz="1800" kern="0" dirty="0">
                <a:latin typeface="Verdana" panose="020B0604030504040204" pitchFamily="34" charset="0"/>
                <a:ea typeface="Verdana" panose="020B0604030504040204" pitchFamily="34" charset="0"/>
              </a:rPr>
              <a:t>Jāiesniedz pamatojums Padomei (Līguma 8.pielikums)</a:t>
            </a:r>
          </a:p>
        </p:txBody>
      </p:sp>
      <p:sp>
        <p:nvSpPr>
          <p:cNvPr id="10" name="Rectangle 9">
            <a:extLst>
              <a:ext uri="{FF2B5EF4-FFF2-40B4-BE49-F238E27FC236}">
                <a16:creationId xmlns:a16="http://schemas.microsoft.com/office/drawing/2014/main" id="{C74C6327-331B-4164-95C2-649D96B40BA0}"/>
              </a:ext>
            </a:extLst>
          </p:cNvPr>
          <p:cNvSpPr/>
          <p:nvPr/>
        </p:nvSpPr>
        <p:spPr>
          <a:xfrm>
            <a:off x="1583655" y="2859133"/>
            <a:ext cx="6869088" cy="592881"/>
          </a:xfrm>
          <a:prstGeom prst="rect">
            <a:avLst/>
          </a:prstGeom>
          <a:solidFill>
            <a:sysClr val="window" lastClr="FFFFFF">
              <a:lumMod val="95000"/>
            </a:sysClr>
          </a:solidFill>
          <a:ln w="25400" cap="flat" cmpd="sng" algn="ctr">
            <a:noFill/>
            <a:prstDash val="solid"/>
          </a:ln>
          <a:effectLst/>
        </p:spPr>
        <p:txBody>
          <a:bodyPr anchor="ctr"/>
          <a:lstStyle/>
          <a:p>
            <a:pPr lvl="0" algn="just">
              <a:defRPr/>
            </a:pPr>
            <a:r>
              <a:rPr lang="lv-LV" sz="1800" b="1" kern="0" dirty="0">
                <a:solidFill>
                  <a:srgbClr val="FF0000"/>
                </a:solidFill>
                <a:latin typeface="Verdana" panose="020B0604030504040204" pitchFamily="34" charset="0"/>
                <a:ea typeface="Verdana" panose="020B0604030504040204" pitchFamily="34" charset="0"/>
              </a:rPr>
              <a:t>Padome jāinformē 1 mēnesi pirms Finanšu pārskata iesniegšanas</a:t>
            </a:r>
          </a:p>
        </p:txBody>
      </p:sp>
      <p:sp>
        <p:nvSpPr>
          <p:cNvPr id="2" name="Rectangle 1">
            <a:extLst>
              <a:ext uri="{FF2B5EF4-FFF2-40B4-BE49-F238E27FC236}">
                <a16:creationId xmlns:a16="http://schemas.microsoft.com/office/drawing/2014/main" id="{49932F53-FB0B-D6B7-5A65-1BA12DE48793}"/>
              </a:ext>
            </a:extLst>
          </p:cNvPr>
          <p:cNvSpPr/>
          <p:nvPr/>
        </p:nvSpPr>
        <p:spPr>
          <a:xfrm>
            <a:off x="1578506" y="4761063"/>
            <a:ext cx="6858193" cy="490492"/>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b="1"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Izmaiņas virs 30% nav atbalstāmas</a:t>
            </a:r>
          </a:p>
        </p:txBody>
      </p:sp>
    </p:spTree>
    <p:extLst>
      <p:ext uri="{BB962C8B-B14F-4D97-AF65-F5344CB8AC3E}">
        <p14:creationId xmlns:p14="http://schemas.microsoft.com/office/powerpoint/2010/main" val="166828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8F2FF-A862-2007-DEDC-D691278E4FC5}"/>
              </a:ext>
            </a:extLst>
          </p:cNvPr>
          <p:cNvSpPr>
            <a:spLocks noGrp="1"/>
          </p:cNvSpPr>
          <p:nvPr>
            <p:ph type="title"/>
          </p:nvPr>
        </p:nvSpPr>
        <p:spPr>
          <a:xfrm flipV="1">
            <a:off x="597878" y="1862115"/>
            <a:ext cx="7590902" cy="3999421"/>
          </a:xfrm>
        </p:spPr>
        <p:txBody>
          <a:bodyPr>
            <a:normAutofit/>
          </a:bodyPr>
          <a:lstStyle/>
          <a:p>
            <a:r>
              <a:rPr lang="lv-LV" sz="800" dirty="0">
                <a:solidFill>
                  <a:schemeClr val="bg1"/>
                </a:solidFill>
              </a:rPr>
              <a:t>m</a:t>
            </a:r>
          </a:p>
        </p:txBody>
      </p:sp>
      <p:pic>
        <p:nvPicPr>
          <p:cNvPr id="7" name="Picture 6">
            <a:extLst>
              <a:ext uri="{FF2B5EF4-FFF2-40B4-BE49-F238E27FC236}">
                <a16:creationId xmlns:a16="http://schemas.microsoft.com/office/drawing/2014/main" id="{C5960D5E-B881-9711-21B1-AC7BA22F2608}"/>
              </a:ext>
            </a:extLst>
          </p:cNvPr>
          <p:cNvPicPr>
            <a:picLocks noChangeAspect="1"/>
          </p:cNvPicPr>
          <p:nvPr/>
        </p:nvPicPr>
        <p:blipFill>
          <a:blip r:embed="rId3"/>
          <a:stretch>
            <a:fillRect/>
          </a:stretch>
        </p:blipFill>
        <p:spPr>
          <a:xfrm>
            <a:off x="6284768" y="228600"/>
            <a:ext cx="2402032" cy="1072989"/>
          </a:xfrm>
          <a:prstGeom prst="rect">
            <a:avLst/>
          </a:prstGeom>
        </p:spPr>
      </p:pic>
      <p:sp>
        <p:nvSpPr>
          <p:cNvPr id="4" name="Text Placeholder 3">
            <a:extLst>
              <a:ext uri="{FF2B5EF4-FFF2-40B4-BE49-F238E27FC236}">
                <a16:creationId xmlns:a16="http://schemas.microsoft.com/office/drawing/2014/main" id="{1592D3F9-3762-951F-E062-3CC00DC8C459}"/>
              </a:ext>
            </a:extLst>
          </p:cNvPr>
          <p:cNvSpPr>
            <a:spLocks noGrp="1"/>
          </p:cNvSpPr>
          <p:nvPr>
            <p:ph type="body" sz="quarter" idx="10"/>
          </p:nvPr>
        </p:nvSpPr>
        <p:spPr/>
        <p:txBody>
          <a:bodyPr/>
          <a:lstStyle/>
          <a:p>
            <a:endParaRPr lang="lv-LV" dirty="0"/>
          </a:p>
        </p:txBody>
      </p:sp>
      <p:sp>
        <p:nvSpPr>
          <p:cNvPr id="5" name="Text Placeholder 4">
            <a:extLst>
              <a:ext uri="{FF2B5EF4-FFF2-40B4-BE49-F238E27FC236}">
                <a16:creationId xmlns:a16="http://schemas.microsoft.com/office/drawing/2014/main" id="{F2DAC0FA-7C93-F295-673A-6DB26F8C632F}"/>
              </a:ext>
            </a:extLst>
          </p:cNvPr>
          <p:cNvSpPr>
            <a:spLocks noGrp="1"/>
          </p:cNvSpPr>
          <p:nvPr>
            <p:ph type="body" sz="quarter" idx="12"/>
          </p:nvPr>
        </p:nvSpPr>
        <p:spPr/>
        <p:txBody>
          <a:bodyPr/>
          <a:lstStyle/>
          <a:p>
            <a:endParaRPr lang="lv-LV" dirty="0"/>
          </a:p>
        </p:txBody>
      </p:sp>
      <p:sp>
        <p:nvSpPr>
          <p:cNvPr id="11" name="Rectangle 2">
            <a:extLst>
              <a:ext uri="{FF2B5EF4-FFF2-40B4-BE49-F238E27FC236}">
                <a16:creationId xmlns:a16="http://schemas.microsoft.com/office/drawing/2014/main" id="{793C5E36-CAD5-353F-56D7-7B9881923733}"/>
              </a:ext>
            </a:extLst>
          </p:cNvPr>
          <p:cNvSpPr>
            <a:spLocks noGrp="1" noChangeArrowheads="1"/>
          </p:cNvSpPr>
          <p:nvPr>
            <p:ph type="body" idx="1"/>
          </p:nvPr>
        </p:nvSpPr>
        <p:spPr bwMode="auto">
          <a:xfrm>
            <a:off x="2590800" y="1308119"/>
            <a:ext cx="22794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1857B138-9AF4-DC17-6B86-CBAA80E3BFE8}"/>
              </a:ext>
            </a:extLst>
          </p:cNvPr>
          <p:cNvGraphicFramePr>
            <a:graphicFrameLocks noGrp="1"/>
          </p:cNvGraphicFramePr>
          <p:nvPr>
            <p:extLst>
              <p:ext uri="{D42A27DB-BD31-4B8C-83A1-F6EECF244321}">
                <p14:modId xmlns:p14="http://schemas.microsoft.com/office/powerpoint/2010/main" val="3026247415"/>
              </p:ext>
            </p:extLst>
          </p:nvPr>
        </p:nvGraphicFramePr>
        <p:xfrm>
          <a:off x="1148862" y="1308118"/>
          <a:ext cx="7039918" cy="5016481"/>
        </p:xfrm>
        <a:graphic>
          <a:graphicData uri="http://schemas.openxmlformats.org/drawingml/2006/table">
            <a:tbl>
              <a:tblPr/>
              <a:tblGrid>
                <a:gridCol w="690913">
                  <a:extLst>
                    <a:ext uri="{9D8B030D-6E8A-4147-A177-3AD203B41FA5}">
                      <a16:colId xmlns:a16="http://schemas.microsoft.com/office/drawing/2014/main" val="3867681982"/>
                    </a:ext>
                  </a:extLst>
                </a:gridCol>
                <a:gridCol w="868578">
                  <a:extLst>
                    <a:ext uri="{9D8B030D-6E8A-4147-A177-3AD203B41FA5}">
                      <a16:colId xmlns:a16="http://schemas.microsoft.com/office/drawing/2014/main" val="3642108309"/>
                    </a:ext>
                  </a:extLst>
                </a:gridCol>
                <a:gridCol w="483639">
                  <a:extLst>
                    <a:ext uri="{9D8B030D-6E8A-4147-A177-3AD203B41FA5}">
                      <a16:colId xmlns:a16="http://schemas.microsoft.com/office/drawing/2014/main" val="2771163196"/>
                    </a:ext>
                  </a:extLst>
                </a:gridCol>
                <a:gridCol w="335588">
                  <a:extLst>
                    <a:ext uri="{9D8B030D-6E8A-4147-A177-3AD203B41FA5}">
                      <a16:colId xmlns:a16="http://schemas.microsoft.com/office/drawing/2014/main" val="1658004928"/>
                    </a:ext>
                  </a:extLst>
                </a:gridCol>
                <a:gridCol w="814291">
                  <a:extLst>
                    <a:ext uri="{9D8B030D-6E8A-4147-A177-3AD203B41FA5}">
                      <a16:colId xmlns:a16="http://schemas.microsoft.com/office/drawing/2014/main" val="3244038590"/>
                    </a:ext>
                  </a:extLst>
                </a:gridCol>
                <a:gridCol w="481171">
                  <a:extLst>
                    <a:ext uri="{9D8B030D-6E8A-4147-A177-3AD203B41FA5}">
                      <a16:colId xmlns:a16="http://schemas.microsoft.com/office/drawing/2014/main" val="1076740466"/>
                    </a:ext>
                  </a:extLst>
                </a:gridCol>
                <a:gridCol w="747668">
                  <a:extLst>
                    <a:ext uri="{9D8B030D-6E8A-4147-A177-3AD203B41FA5}">
                      <a16:colId xmlns:a16="http://schemas.microsoft.com/office/drawing/2014/main" val="951316795"/>
                    </a:ext>
                  </a:extLst>
                </a:gridCol>
                <a:gridCol w="957408">
                  <a:extLst>
                    <a:ext uri="{9D8B030D-6E8A-4147-A177-3AD203B41FA5}">
                      <a16:colId xmlns:a16="http://schemas.microsoft.com/office/drawing/2014/main" val="1490917685"/>
                    </a:ext>
                  </a:extLst>
                </a:gridCol>
                <a:gridCol w="762474">
                  <a:extLst>
                    <a:ext uri="{9D8B030D-6E8A-4147-A177-3AD203B41FA5}">
                      <a16:colId xmlns:a16="http://schemas.microsoft.com/office/drawing/2014/main" val="962088775"/>
                    </a:ext>
                  </a:extLst>
                </a:gridCol>
                <a:gridCol w="898188">
                  <a:extLst>
                    <a:ext uri="{9D8B030D-6E8A-4147-A177-3AD203B41FA5}">
                      <a16:colId xmlns:a16="http://schemas.microsoft.com/office/drawing/2014/main" val="3107440595"/>
                    </a:ext>
                  </a:extLst>
                </a:gridCol>
              </a:tblGrid>
              <a:tr h="557134">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a:noFill/>
                    </a:lnB>
                    <a:noFill/>
                  </a:tcPr>
                </a:tc>
                <a:tc gridSpan="6">
                  <a:txBody>
                    <a:bodyPr/>
                    <a:lstStyle/>
                    <a:p>
                      <a:pPr algn="r" fontAlgn="b"/>
                      <a:r>
                        <a:rPr lang="lv-LV" sz="500" b="0" i="0" u="none" strike="noStrike" dirty="0">
                          <a:solidFill>
                            <a:srgbClr val="000000"/>
                          </a:solidFill>
                          <a:effectLst/>
                          <a:latin typeface="Times New Roman" panose="02020603050405020304" pitchFamily="18" charset="0"/>
                        </a:rPr>
                        <a:t>8. pielikums</a:t>
                      </a:r>
                      <a:br>
                        <a:rPr lang="lv-LV" sz="500" b="0" i="0" u="none" strike="noStrike" dirty="0">
                          <a:solidFill>
                            <a:srgbClr val="000000"/>
                          </a:solidFill>
                          <a:effectLst/>
                          <a:latin typeface="Times New Roman" panose="02020603050405020304" pitchFamily="18" charset="0"/>
                        </a:rPr>
                      </a:br>
                      <a:r>
                        <a:rPr lang="lv-LV" sz="500" b="0" i="0" u="none" strike="noStrike" dirty="0">
                          <a:solidFill>
                            <a:srgbClr val="000000"/>
                          </a:solidFill>
                          <a:effectLst/>
                          <a:latin typeface="Times New Roman" panose="02020603050405020304" pitchFamily="18" charset="0"/>
                        </a:rPr>
                        <a:t> (datums) līgumam Nr. _________"Par valsts pētījumu programmas "Bioloģiskās daudzveidības prioritāro rīcību programmā noteikto pētījumu izstrāde”" projekta īstenošanu </a:t>
                      </a:r>
                      <a:br>
                        <a:rPr lang="lv-LV" sz="500" b="0" i="0" u="none" strike="noStrike" dirty="0">
                          <a:solidFill>
                            <a:srgbClr val="000000"/>
                          </a:solidFill>
                          <a:effectLst/>
                          <a:latin typeface="Times New Roman" panose="02020603050405020304" pitchFamily="18" charset="0"/>
                        </a:rPr>
                      </a:br>
                      <a:r>
                        <a:rPr lang="lv-LV" sz="500" b="0" i="0" u="none" strike="noStrike" dirty="0">
                          <a:solidFill>
                            <a:srgbClr val="000000"/>
                          </a:solidFill>
                          <a:effectLst/>
                          <a:latin typeface="Times New Roman" panose="02020603050405020304" pitchFamily="18" charset="0"/>
                        </a:rPr>
                        <a:t> </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441330593"/>
                  </a:ext>
                </a:extLst>
              </a:tr>
              <a:tr h="90590">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a:noFill/>
                    </a:lnT>
                    <a:lnB>
                      <a:noFill/>
                    </a:lnB>
                    <a:noFill/>
                  </a:tcPr>
                </a:tc>
                <a:tc>
                  <a:txBody>
                    <a:bodyPr/>
                    <a:lstStyle/>
                    <a:p>
                      <a:pPr algn="l" fontAlgn="b"/>
                      <a:endParaRPr lang="lv-LV" sz="500" b="0" i="0" u="none" strike="noStrike">
                        <a:solidFill>
                          <a:srgbClr val="000000"/>
                        </a:solidFill>
                        <a:effectLst/>
                        <a:highlight>
                          <a:srgbClr val="FFFF00"/>
                        </a:highlight>
                        <a:latin typeface="Calibri" panose="020F0502020204030204" pitchFamily="34" charset="0"/>
                      </a:endParaRPr>
                    </a:p>
                  </a:txBody>
                  <a:tcPr marL="4087" marR="4087" marT="4087" marB="0" anchor="b">
                    <a:lnL>
                      <a:noFill/>
                    </a:lnL>
                    <a:lnR>
                      <a:noFill/>
                    </a:lnR>
                    <a:lnT>
                      <a:noFill/>
                    </a:lnT>
                    <a:lnB>
                      <a:noFill/>
                    </a:lnB>
                    <a:noFill/>
                  </a:tcPr>
                </a:tc>
                <a:extLst>
                  <a:ext uri="{0D108BD9-81ED-4DB2-BD59-A6C34878D82A}">
                    <a16:rowId xmlns:a16="http://schemas.microsoft.com/office/drawing/2014/main" val="3380242425"/>
                  </a:ext>
                </a:extLst>
              </a:tr>
              <a:tr h="122760">
                <a:tc gridSpan="10">
                  <a:txBody>
                    <a:bodyPr/>
                    <a:lstStyle/>
                    <a:p>
                      <a:pPr algn="ctr" fontAlgn="ctr"/>
                      <a:r>
                        <a:rPr lang="lv-LV" sz="700" b="1" i="0" u="none" strike="noStrike">
                          <a:solidFill>
                            <a:srgbClr val="000000"/>
                          </a:solidFill>
                          <a:effectLst/>
                          <a:latin typeface="Times New Roman" panose="02020603050405020304" pitchFamily="18" charset="0"/>
                        </a:rPr>
                        <a:t>Valsts pētījumu programmas projekta </a:t>
                      </a:r>
                    </a:p>
                  </a:txBody>
                  <a:tcPr marL="4087" marR="4087" marT="4087" marB="0" anchor="ctr">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712893383"/>
                  </a:ext>
                </a:extLst>
              </a:tr>
              <a:tr h="154005">
                <a:tc gridSpan="10">
                  <a:txBody>
                    <a:bodyPr/>
                    <a:lstStyle/>
                    <a:p>
                      <a:pPr algn="ctr" fontAlgn="b"/>
                      <a:r>
                        <a:rPr lang="lv-LV" sz="700" b="1" i="0" u="none" strike="noStrike">
                          <a:solidFill>
                            <a:srgbClr val="000000"/>
                          </a:solidFill>
                          <a:effectLst/>
                          <a:latin typeface="Times New Roman" panose="02020603050405020304" pitchFamily="18" charset="0"/>
                        </a:rPr>
                        <a:t>IZMAIŅAS  LĪGUMSUMMAS KALKULĀCIJĀ </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813083111"/>
                  </a:ext>
                </a:extLst>
              </a:tr>
              <a:tr h="154005">
                <a:tc gridSpan="10">
                  <a:txBody>
                    <a:bodyPr/>
                    <a:lstStyle/>
                    <a:p>
                      <a:pPr algn="ctr" fontAlgn="b"/>
                      <a:r>
                        <a:rPr lang="lv-LV" sz="700" b="1" i="0" u="none" strike="noStrike" dirty="0">
                          <a:solidFill>
                            <a:srgbClr val="000000"/>
                          </a:solidFill>
                          <a:effectLst/>
                          <a:latin typeface="Times New Roman" panose="02020603050405020304" pitchFamily="18" charset="0"/>
                        </a:rPr>
                        <a:t> ( līdz 30%)</a:t>
                      </a:r>
                    </a:p>
                  </a:txBody>
                  <a:tcPr marL="4087" marR="4087" marT="4087" marB="0" anchor="b">
                    <a:lnL>
                      <a:noFill/>
                    </a:lnL>
                    <a:lnR>
                      <a:noFill/>
                    </a:lnR>
                    <a:lnT>
                      <a:noFill/>
                    </a:lnT>
                    <a:lnB>
                      <a:noFill/>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15736307"/>
                  </a:ext>
                </a:extLst>
              </a:tr>
              <a:tr h="113238">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endParaRPr lang="lv-LV" sz="600" b="0" i="0" u="none" strike="noStrike">
                        <a:solidFill>
                          <a:srgbClr val="000000"/>
                        </a:solidFill>
                        <a:effectLst/>
                        <a:highlight>
                          <a:srgbClr val="FFFF00"/>
                        </a:highlight>
                        <a:latin typeface="Times New Roman" panose="02020603050405020304" pitchFamily="18" charset="0"/>
                      </a:endParaRPr>
                    </a:p>
                  </a:txBody>
                  <a:tcPr marL="4087" marR="4087" marT="4087"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0796606"/>
                  </a:ext>
                </a:extLst>
              </a:tr>
              <a:tr h="149476">
                <a:tc gridSpan="5">
                  <a:txBody>
                    <a:bodyPr/>
                    <a:lstStyle/>
                    <a:p>
                      <a:pPr algn="l" fontAlgn="ctr"/>
                      <a:r>
                        <a:rPr lang="lv-LV" sz="600" b="0" i="0" u="none" strike="noStrike">
                          <a:solidFill>
                            <a:srgbClr val="000000"/>
                          </a:solidFill>
                          <a:effectLst/>
                          <a:latin typeface="Times New Roman" panose="02020603050405020304" pitchFamily="18" charset="0"/>
                        </a:rPr>
                        <a:t>Projekta īstenotājs (institūcijas nosaukums)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663452187"/>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vadītājs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dirty="0">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18854085"/>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numurs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dirty="0">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914463097"/>
                  </a:ext>
                </a:extLst>
              </a:tr>
              <a:tr h="105991">
                <a:tc gridSpan="5">
                  <a:txBody>
                    <a:bodyPr/>
                    <a:lstStyle/>
                    <a:p>
                      <a:pPr algn="l" fontAlgn="ctr"/>
                      <a:r>
                        <a:rPr lang="lv-LV" sz="600" b="0" i="0" u="none" strike="noStrike">
                          <a:solidFill>
                            <a:srgbClr val="000000"/>
                          </a:solidFill>
                          <a:effectLst/>
                          <a:latin typeface="Times New Roman" panose="02020603050405020304" pitchFamily="18" charset="0"/>
                        </a:rPr>
                        <a:t>Projekta nosaukums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590287825"/>
                  </a:ext>
                </a:extLst>
              </a:tr>
              <a:tr h="113238">
                <a:tc gridSpan="5">
                  <a:txBody>
                    <a:bodyPr/>
                    <a:lstStyle/>
                    <a:p>
                      <a:pPr algn="l" fontAlgn="ctr"/>
                      <a:r>
                        <a:rPr lang="lv-LV" sz="600" b="0" i="0" u="none" strike="noStrike">
                          <a:solidFill>
                            <a:srgbClr val="000000"/>
                          </a:solidFill>
                          <a:effectLst/>
                          <a:latin typeface="Times New Roman" panose="02020603050405020304" pitchFamily="18" charset="0"/>
                        </a:rPr>
                        <a:t>Projekta īstenošanas periods</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5">
                  <a:txBody>
                    <a:bodyPr/>
                    <a:lstStyle/>
                    <a:p>
                      <a:pPr algn="ctr" fontAlgn="ctr"/>
                      <a:r>
                        <a:rPr lang="lv-LV" sz="600" b="0" i="0" u="none" strike="noStrike">
                          <a:solidFill>
                            <a:srgbClr val="000000"/>
                          </a:solidFill>
                          <a:effectLst/>
                          <a:latin typeface="Times New Roman" panose="02020603050405020304" pitchFamily="18" charset="0"/>
                        </a:rPr>
                        <a:t> </a:t>
                      </a:r>
                    </a:p>
                  </a:txBody>
                  <a:tcPr marL="4087" marR="4087" marT="40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540883507"/>
                  </a:ext>
                </a:extLst>
              </a:tr>
              <a:tr h="95121">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a:solidFill>
                          <a:srgbClr val="000000"/>
                        </a:solidFill>
                        <a:effectLs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endParaRPr lang="lv-LV" sz="500" b="0" i="0" u="none" strike="noStrike" dirty="0">
                        <a:solidFill>
                          <a:srgbClr val="000000"/>
                        </a:solidFill>
                        <a:effectLst/>
                        <a:highlight>
                          <a:srgbClr val="FFFF00"/>
                        </a:highlight>
                        <a:latin typeface="Calibri" panose="020F0502020204030204" pitchFamily="34" charset="0"/>
                      </a:endParaRPr>
                    </a:p>
                  </a:txBody>
                  <a:tcPr marL="4087" marR="4087" marT="4087"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031553244"/>
                  </a:ext>
                </a:extLst>
              </a:tr>
              <a:tr h="448426">
                <a:tc>
                  <a:txBody>
                    <a:bodyPr/>
                    <a:lstStyle/>
                    <a:p>
                      <a:pPr algn="ctr" fontAlgn="ctr"/>
                      <a:r>
                        <a:rPr lang="lv-LV" sz="600" b="0" i="0" u="none" strike="noStrike">
                          <a:solidFill>
                            <a:srgbClr val="000000"/>
                          </a:solidFill>
                          <a:effectLst/>
                          <a:latin typeface="Times New Roman" panose="02020603050405020304" pitchFamily="18" charset="0"/>
                        </a:rPr>
                        <a:t>Nr.p.k.</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ctr" fontAlgn="ctr"/>
                      <a:r>
                        <a:rPr lang="lv-LV" sz="600" b="0" i="0" u="none" strike="noStrike">
                          <a:solidFill>
                            <a:srgbClr val="000000"/>
                          </a:solidFill>
                          <a:effectLst/>
                          <a:latin typeface="Times New Roman" panose="02020603050405020304" pitchFamily="18" charset="0"/>
                        </a:rPr>
                        <a:t>Budžeta finansēšanas klasifikācijas kodi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noFill/>
                  </a:tcPr>
                </a:tc>
                <a:tc gridSpan="5">
                  <a:txBody>
                    <a:bodyPr/>
                    <a:lstStyle/>
                    <a:p>
                      <a:pPr algn="ctr" fontAlgn="ctr"/>
                      <a:r>
                        <a:rPr lang="lv-LV" sz="600" b="0" i="0" u="none" strike="noStrike">
                          <a:solidFill>
                            <a:srgbClr val="000000"/>
                          </a:solidFill>
                          <a:effectLst/>
                          <a:latin typeface="Times New Roman" panose="02020603050405020304" pitchFamily="18" charset="0"/>
                        </a:rPr>
                        <a:t>Rādītājs/ koda nosaukums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0" i="0" u="none" strike="noStrike">
                          <a:solidFill>
                            <a:srgbClr val="000000"/>
                          </a:solidFill>
                          <a:effectLst/>
                          <a:latin typeface="Times New Roman" panose="02020603050405020304" pitchFamily="18" charset="0"/>
                        </a:rPr>
                        <a:t>Līgumsummas kalkulācija EUR</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a:solidFill>
                            <a:srgbClr val="000000"/>
                          </a:solidFill>
                          <a:effectLst/>
                          <a:latin typeface="Times New Roman" panose="02020603050405020304" pitchFamily="18" charset="0"/>
                        </a:rPr>
                        <a:t>Faktiskie izdevumi EUR</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dirty="0">
                          <a:solidFill>
                            <a:srgbClr val="000000"/>
                          </a:solidFill>
                          <a:effectLst/>
                          <a:latin typeface="Times New Roman" panose="02020603050405020304" pitchFamily="18" charset="0"/>
                        </a:rPr>
                        <a:t>Faktiskie izdevumi pret plānoto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596131802"/>
                  </a:ext>
                </a:extLst>
              </a:tr>
              <a:tr h="163064">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l" fontAlgn="ctr"/>
                      <a:r>
                        <a:rPr lang="lv-LV" sz="500" b="1" i="0" u="none" strike="noStrike">
                          <a:solidFill>
                            <a:srgbClr val="000000"/>
                          </a:solidFill>
                          <a:effectLst/>
                          <a:latin typeface="Times New Roman" panose="02020603050405020304" pitchFamily="18" charset="0"/>
                        </a:rPr>
                        <a:t>1000–9000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gridSpan="5">
                  <a:txBody>
                    <a:bodyPr/>
                    <a:lstStyle/>
                    <a:p>
                      <a:pPr algn="ctr" fontAlgn="ctr"/>
                      <a:r>
                        <a:rPr lang="lv-LV" sz="600" b="1" i="0" u="none" strike="noStrike">
                          <a:solidFill>
                            <a:srgbClr val="000000"/>
                          </a:solidFill>
                          <a:effectLst/>
                          <a:latin typeface="Times New Roman" panose="02020603050405020304" pitchFamily="18" charset="0"/>
                        </a:rPr>
                        <a:t>IZDEVUMI – KOPĀ</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ctr" fontAlgn="b"/>
                      <a:r>
                        <a:rPr lang="lv-LV" sz="6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tc>
                  <a:txBody>
                    <a:bodyPr/>
                    <a:lstStyle/>
                    <a:p>
                      <a:pPr algn="ctr" fontAlgn="b"/>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808080"/>
                      </a:solidFill>
                      <a:prstDash val="solid"/>
                      <a:round/>
                      <a:headEnd type="none" w="med" len="med"/>
                      <a:tailEnd type="none" w="med" len="med"/>
                    </a:lnB>
                    <a:solidFill>
                      <a:srgbClr val="A6A6A6"/>
                    </a:solidFill>
                  </a:tcPr>
                </a:tc>
                <a:extLst>
                  <a:ext uri="{0D108BD9-81ED-4DB2-BD59-A6C34878D82A}">
                    <a16:rowId xmlns:a16="http://schemas.microsoft.com/office/drawing/2014/main" val="2771784170"/>
                  </a:ext>
                </a:extLst>
              </a:tr>
              <a:tr h="163064">
                <a:tc>
                  <a:txBody>
                    <a:bodyPr/>
                    <a:lstStyle/>
                    <a:p>
                      <a:pPr algn="l" fontAlgn="ctr"/>
                      <a:r>
                        <a:rPr lang="lv-LV" sz="500" b="1" i="0" u="none" strike="noStrike">
                          <a:solidFill>
                            <a:srgbClr val="000000"/>
                          </a:solidFill>
                          <a:effectLst/>
                          <a:latin typeface="Times New Roman" panose="02020603050405020304" pitchFamily="18" charset="0"/>
                        </a:rPr>
                        <a:t>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gridSpan="5">
                  <a:txBody>
                    <a:bodyPr/>
                    <a:lstStyle/>
                    <a:p>
                      <a:pPr algn="l" fontAlgn="ctr"/>
                      <a:r>
                        <a:rPr lang="lv-LV" sz="500" b="1" i="0" u="none" strike="noStrike">
                          <a:solidFill>
                            <a:srgbClr val="000000"/>
                          </a:solidFill>
                          <a:effectLst/>
                          <a:latin typeface="Times New Roman" panose="02020603050405020304" pitchFamily="18" charset="0"/>
                        </a:rPr>
                        <a:t>Tiešās attiecināmās izmaksas</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b"/>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808080"/>
                      </a:solidFill>
                      <a:prstDash val="solid"/>
                      <a:round/>
                      <a:headEnd type="none" w="med" len="med"/>
                      <a:tailEnd type="none" w="med" len="med"/>
                    </a:lnL>
                    <a:lnR>
                      <a:noFill/>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lv-LV" sz="500" b="1" i="0" u="none" strike="noStrike">
                          <a:solidFill>
                            <a:srgbClr val="000000"/>
                          </a:solidFill>
                          <a:effectLst/>
                          <a:latin typeface="Times New Roman" panose="02020603050405020304" pitchFamily="18" charset="0"/>
                        </a:rPr>
                        <a:t> </a:t>
                      </a:r>
                    </a:p>
                  </a:txBody>
                  <a:tcPr marL="4087" marR="4087" marT="4087" marB="0" anchor="b">
                    <a:lnL>
                      <a:noFill/>
                    </a:lnL>
                    <a:lnR w="25400" cap="flat" cmpd="dbl" algn="ctr">
                      <a:solidFill>
                        <a:srgbClr val="808080"/>
                      </a:solidFill>
                      <a:prstDash val="solid"/>
                      <a:round/>
                      <a:headEnd type="none" w="med" len="med"/>
                      <a:tailEnd type="none" w="med" len="med"/>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b"/>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808080"/>
                      </a:solidFill>
                      <a:prstDash val="solid"/>
                      <a:round/>
                      <a:headEnd type="none" w="med" len="med"/>
                      <a:tailEnd type="none" w="med" len="med"/>
                    </a:lnL>
                    <a:lnR>
                      <a:noFill/>
                    </a:lnR>
                    <a:lnT w="25400" cap="flat" cmpd="dbl" algn="ctr">
                      <a:solidFill>
                        <a:srgbClr val="80808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30907594"/>
                  </a:ext>
                </a:extLst>
              </a:tr>
              <a:tr h="199300">
                <a:tc>
                  <a:txBody>
                    <a:bodyPr/>
                    <a:lstStyle/>
                    <a:p>
                      <a:pPr algn="l" fontAlgn="ctr"/>
                      <a:r>
                        <a:rPr lang="lv-LV" sz="600" b="1" i="0" u="none" strike="noStrike">
                          <a:solidFill>
                            <a:srgbClr val="000000"/>
                          </a:solidFill>
                          <a:effectLst/>
                          <a:latin typeface="Times New Roman" panose="02020603050405020304" pitchFamily="18" charset="0"/>
                        </a:rPr>
                        <a:t>1.1.</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1000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Atlīdzība</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050583145"/>
                  </a:ext>
                </a:extLst>
              </a:tr>
              <a:tr h="199300">
                <a:tc>
                  <a:txBody>
                    <a:bodyPr/>
                    <a:lstStyle/>
                    <a:p>
                      <a:pPr algn="l" fontAlgn="ctr"/>
                      <a:r>
                        <a:rPr lang="lv-LV" sz="600" b="0" i="0" u="none" strike="noStrike">
                          <a:solidFill>
                            <a:srgbClr val="000000"/>
                          </a:solidFill>
                          <a:effectLst/>
                          <a:latin typeface="Times New Roman" panose="02020603050405020304" pitchFamily="18" charset="0"/>
                        </a:rPr>
                        <a:t>1.1.1.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1100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500" b="0" i="0" u="none" strike="noStrike">
                          <a:solidFill>
                            <a:srgbClr val="000000"/>
                          </a:solidFill>
                          <a:effectLst/>
                          <a:latin typeface="Times New Roman" panose="02020603050405020304" pitchFamily="18" charset="0"/>
                        </a:rPr>
                        <a:t>Atalgojums</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43429589"/>
                  </a:ext>
                </a:extLst>
              </a:tr>
              <a:tr h="240066">
                <a:tc>
                  <a:txBody>
                    <a:bodyPr/>
                    <a:lstStyle/>
                    <a:p>
                      <a:pPr algn="l" fontAlgn="ctr"/>
                      <a:r>
                        <a:rPr lang="lv-LV" sz="600" b="0" i="0" u="none" strike="noStrike">
                          <a:solidFill>
                            <a:srgbClr val="000000"/>
                          </a:solidFill>
                          <a:effectLst/>
                          <a:latin typeface="Times New Roman" panose="02020603050405020304" pitchFamily="18" charset="0"/>
                        </a:rPr>
                        <a:t>1.1.2.</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0" i="0" u="none" strike="noStrike">
                          <a:solidFill>
                            <a:srgbClr val="000000"/>
                          </a:solidFill>
                          <a:effectLst/>
                          <a:latin typeface="Times New Roman" panose="02020603050405020304" pitchFamily="18" charset="0"/>
                        </a:rPr>
                        <a:t>1200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600" b="0" i="0" u="none" strike="noStrike">
                          <a:solidFill>
                            <a:srgbClr val="000000"/>
                          </a:solidFill>
                          <a:effectLst/>
                          <a:latin typeface="Times New Roman" panose="02020603050405020304" pitchFamily="18" charset="0"/>
                        </a:rPr>
                        <a:t>Darba devēja valsts sociālās apdrošināšanas obligātās iemaksas pabalsti un kompensācijas</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endParaRPr lang="lv-LV" sz="600" b="1" i="0" u="none" strike="noStrike">
                        <a:solidFill>
                          <a:srgbClr val="000000"/>
                        </a:solidFill>
                        <a:effectLst/>
                        <a:latin typeface="Times New Roman" panose="02020603050405020304" pitchFamily="18" charset="0"/>
                      </a:endParaRP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6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538446426"/>
                  </a:ext>
                </a:extLst>
              </a:tr>
              <a:tr h="199300">
                <a:tc>
                  <a:txBody>
                    <a:bodyPr/>
                    <a:lstStyle/>
                    <a:p>
                      <a:pPr algn="l" fontAlgn="ctr"/>
                      <a:r>
                        <a:rPr lang="lv-LV" sz="600" b="1" i="0" u="none" strike="noStrike">
                          <a:solidFill>
                            <a:srgbClr val="000000"/>
                          </a:solidFill>
                          <a:effectLst/>
                          <a:latin typeface="Times New Roman" panose="02020603050405020304" pitchFamily="18" charset="0"/>
                        </a:rPr>
                        <a:t>1.2.</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2000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Preces un pakalpojumi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684972283"/>
                  </a:ext>
                </a:extLst>
              </a:tr>
              <a:tr h="199300">
                <a:tc>
                  <a:txBody>
                    <a:bodyPr/>
                    <a:lstStyle/>
                    <a:p>
                      <a:pPr algn="l" fontAlgn="ctr"/>
                      <a:r>
                        <a:rPr lang="lv-LV" sz="500" b="0" i="0" u="none" strike="noStrike">
                          <a:solidFill>
                            <a:srgbClr val="000000"/>
                          </a:solidFill>
                          <a:effectLst/>
                          <a:latin typeface="Times New Roman" panose="02020603050405020304" pitchFamily="18" charset="0"/>
                        </a:rPr>
                        <a:t>1.2.1.</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2100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auto"/>
                      <a:r>
                        <a:rPr lang="lv-LV" sz="500" b="0" i="0" u="none" strike="noStrike">
                          <a:solidFill>
                            <a:srgbClr val="000000"/>
                          </a:solidFill>
                          <a:effectLst/>
                          <a:latin typeface="Times New Roman" panose="02020603050405020304" pitchFamily="18" charset="0"/>
                        </a:rPr>
                        <a:t>Mācību, darba un dienesta komandējumi, dienesta, darba braucieni</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auto"/>
                      <a:r>
                        <a:rPr lang="lv-LV" sz="500" b="1" i="0" u="none" strike="noStrike">
                          <a:solidFill>
                            <a:srgbClr val="000000"/>
                          </a:solidFill>
                          <a:effectLs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auto"/>
                      <a:r>
                        <a:rPr lang="lv-LV" sz="500" b="1" i="0" u="none" strike="noStrike" dirty="0">
                          <a:solidFill>
                            <a:srgbClr val="000000"/>
                          </a:solidFill>
                          <a:effectLst/>
                          <a:highlight>
                            <a:srgbClr val="FFFF00"/>
                          </a:highlight>
                          <a:latin typeface="Times New Roman" panose="02020603050405020304" pitchFamily="18" charset="0"/>
                        </a:rPr>
                        <a:t> </a:t>
                      </a:r>
                    </a:p>
                  </a:txBody>
                  <a:tcPr marL="4087" marR="4087" marT="4087"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496766466"/>
                  </a:ext>
                </a:extLst>
              </a:tr>
              <a:tr h="199300">
                <a:tc>
                  <a:txBody>
                    <a:bodyPr/>
                    <a:lstStyle/>
                    <a:p>
                      <a:pPr algn="l" fontAlgn="ctr"/>
                      <a:r>
                        <a:rPr lang="lv-LV" sz="500" b="0" i="0" u="none" strike="noStrike">
                          <a:solidFill>
                            <a:srgbClr val="000000"/>
                          </a:solidFill>
                          <a:effectLst/>
                          <a:latin typeface="Times New Roman" panose="02020603050405020304" pitchFamily="18" charset="0"/>
                        </a:rPr>
                        <a:t>1.2.2.</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2200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500" b="0" i="0" u="none" strike="noStrike">
                          <a:solidFill>
                            <a:srgbClr val="000000"/>
                          </a:solidFill>
                          <a:effectLst/>
                          <a:latin typeface="Times New Roman" panose="02020603050405020304" pitchFamily="18" charset="0"/>
                        </a:rPr>
                        <a:t>Pakalpojumi</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endParaRPr lang="lv-LV" sz="500" b="1" i="0" u="none" strike="noStrike">
                        <a:solidFill>
                          <a:srgbClr val="000000"/>
                        </a:solidFill>
                        <a:effectLst/>
                        <a:latin typeface="Times New Roman" panose="02020603050405020304" pitchFamily="18" charset="0"/>
                      </a:endParaRP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3F3F3F"/>
                      </a:solidFill>
                      <a:prstDash val="solid"/>
                      <a:round/>
                      <a:headEnd type="none" w="med" len="med"/>
                      <a:tailEnd type="none" w="med" len="med"/>
                    </a:lnB>
                    <a:noFill/>
                  </a:tcPr>
                </a:tc>
                <a:tc>
                  <a:txBody>
                    <a:bodyPr/>
                    <a:lstStyle/>
                    <a:p>
                      <a:pPr algn="l" fontAlgn="ctr"/>
                      <a:r>
                        <a:rPr lang="lv-LV" sz="500" b="1" i="0" u="none" strike="noStrike">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037693035"/>
                  </a:ext>
                </a:extLst>
              </a:tr>
              <a:tr h="199300">
                <a:tc>
                  <a:txBody>
                    <a:bodyPr/>
                    <a:lstStyle/>
                    <a:p>
                      <a:pPr algn="l" fontAlgn="ctr"/>
                      <a:r>
                        <a:rPr lang="lv-LV" sz="500" b="0" i="0" u="none" strike="noStrike">
                          <a:solidFill>
                            <a:srgbClr val="000000"/>
                          </a:solidFill>
                          <a:effectLst/>
                          <a:latin typeface="Times New Roman" panose="02020603050405020304" pitchFamily="18" charset="0"/>
                        </a:rPr>
                        <a:t>1.2.3.</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2300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es-ES" sz="500" b="0" i="0" u="none" strike="noStrike">
                          <a:solidFill>
                            <a:srgbClr val="000000"/>
                          </a:solidFill>
                          <a:effectLst/>
                          <a:latin typeface="Times New Roman" panose="02020603050405020304" pitchFamily="18" charset="0"/>
                        </a:rPr>
                        <a:t>Inventāra, instrumentu un materiālu iegādes izmaksas un piegādes izmaksas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3F3F3F"/>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1" i="0" u="none" strike="noStrike">
                          <a:solidFill>
                            <a:srgbClr val="FFFFFF"/>
                          </a:solidFill>
                          <a:effectLst/>
                          <a:latin typeface="Calibri" panose="020F0502020204030204" pitchFamily="34" charset="0"/>
                        </a:rPr>
                        <a:t> </a:t>
                      </a:r>
                    </a:p>
                  </a:txBody>
                  <a:tcPr marL="4087" marR="4087" marT="4087" marB="0" anchor="ctr">
                    <a:lnL w="25400" cap="flat" cmpd="dbl" algn="ctr">
                      <a:solidFill>
                        <a:srgbClr val="3F3F3F"/>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3F3F3F"/>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FF"/>
                    </a:solid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781672334"/>
                  </a:ext>
                </a:extLst>
              </a:tr>
              <a:tr h="199300">
                <a:tc>
                  <a:txBody>
                    <a:bodyPr/>
                    <a:lstStyle/>
                    <a:p>
                      <a:pPr algn="l" fontAlgn="ctr"/>
                      <a:r>
                        <a:rPr lang="lv-LV" sz="600" b="1" i="0" u="none" strike="noStrike">
                          <a:solidFill>
                            <a:srgbClr val="000000"/>
                          </a:solidFill>
                          <a:effectLst/>
                          <a:latin typeface="Times New Roman" panose="02020603050405020304" pitchFamily="18" charset="0"/>
                        </a:rPr>
                        <a:t>2.</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5000</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600" b="1" i="0" u="none" strike="noStrike">
                          <a:solidFill>
                            <a:srgbClr val="000000"/>
                          </a:solidFill>
                          <a:effectLst/>
                          <a:latin typeface="Times New Roman" panose="02020603050405020304" pitchFamily="18" charset="0"/>
                        </a:rPr>
                        <a:t>Amortizācijas izmaksas</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353587831"/>
                  </a:ext>
                </a:extLst>
              </a:tr>
              <a:tr h="199300">
                <a:tc>
                  <a:txBody>
                    <a:bodyPr/>
                    <a:lstStyle/>
                    <a:p>
                      <a:pPr algn="l" fontAlgn="ctr"/>
                      <a:r>
                        <a:rPr lang="lv-LV" sz="500" b="0" i="0" u="none" strike="noStrike">
                          <a:solidFill>
                            <a:srgbClr val="000000"/>
                          </a:solidFill>
                          <a:effectLst/>
                          <a:latin typeface="Times New Roman" panose="02020603050405020304" pitchFamily="18" charset="0"/>
                        </a:rPr>
                        <a:t>…</a:t>
                      </a:r>
                    </a:p>
                  </a:txBody>
                  <a:tcPr marL="4087" marR="4087" marT="4087"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a:solidFill>
                            <a:srgbClr val="000000"/>
                          </a:solidFill>
                          <a:effectLst/>
                          <a:latin typeface="Times New Roman" panose="02020603050405020304" pitchFamily="18" charset="0"/>
                        </a:rPr>
                        <a:t>…</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gridSpan="5">
                  <a:txBody>
                    <a:bodyPr/>
                    <a:lstStyle/>
                    <a:p>
                      <a:pPr algn="l" fontAlgn="ctr"/>
                      <a:r>
                        <a:rPr lang="lv-LV" sz="500" b="0" i="0" u="none" strike="noStrike" dirty="0">
                          <a:solidFill>
                            <a:srgbClr val="000000"/>
                          </a:solidFill>
                          <a:effectLst/>
                          <a:latin typeface="Times New Roman" panose="02020603050405020304" pitchFamily="18" charset="0"/>
                        </a:rPr>
                        <a:t>…</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056097559"/>
                  </a:ext>
                </a:extLst>
              </a:tr>
              <a:tr h="525427">
                <a:tc>
                  <a:txBody>
                    <a:bodyPr/>
                    <a:lstStyle/>
                    <a:p>
                      <a:pPr algn="l" fontAlgn="ctr"/>
                      <a:r>
                        <a:rPr lang="lv-LV" sz="500" b="1" i="0" u="none" strike="noStrike">
                          <a:solidFill>
                            <a:srgbClr val="000000"/>
                          </a:solidFill>
                          <a:effectLst/>
                          <a:latin typeface="Times New Roman" panose="02020603050405020304" pitchFamily="18" charset="0"/>
                        </a:rPr>
                        <a:t>3.</a:t>
                      </a:r>
                    </a:p>
                  </a:txBody>
                  <a:tcPr marL="4087" marR="4087" marT="4087" marB="0" anchor="ctr">
                    <a:lnL w="25400" cap="flat" cmpd="dbl" algn="ctr">
                      <a:solidFill>
                        <a:srgbClr val="80808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gridSpan="5">
                  <a:txBody>
                    <a:bodyPr/>
                    <a:lstStyle/>
                    <a:p>
                      <a:pPr algn="l" fontAlgn="ctr"/>
                      <a:r>
                        <a:rPr lang="lv-LV" sz="500" b="1" i="0" u="none" strike="noStrike">
                          <a:solidFill>
                            <a:srgbClr val="000000"/>
                          </a:solidFill>
                          <a:effectLst/>
                          <a:latin typeface="Times New Roman" panose="02020603050405020304" pitchFamily="18" charset="0"/>
                        </a:rPr>
                        <a:t>Netiešās attiecināmās izmaksas (15% no MK noteikumu 14.1. apakšpunktā minēto tiešo attiecināmo izmaksu kopsummas, izņemot 14.1.6. apakšpunktā noteiktās tiešās attiecināmās izmaksas, kas radušās saistībā ar ārējo pakalpojumu izmaksām)</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a:txBody>
                    <a:bodyPr/>
                    <a:lstStyle/>
                    <a:p>
                      <a:pPr algn="l" fontAlgn="ctr"/>
                      <a:r>
                        <a:rPr lang="lv-LV" sz="500" b="0" i="0" u="none" strike="noStrike">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600" b="1" i="0" u="none" strike="noStrike" dirty="0">
                          <a:solidFill>
                            <a:srgbClr val="000000"/>
                          </a:solidFill>
                          <a:effectLs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tc>
                  <a:txBody>
                    <a:bodyPr/>
                    <a:lstStyle/>
                    <a:p>
                      <a:pPr algn="l" fontAlgn="ctr"/>
                      <a:r>
                        <a:rPr lang="lv-LV" sz="500" b="0" i="0" u="none" strike="noStrike" dirty="0">
                          <a:solidFill>
                            <a:srgbClr val="000000"/>
                          </a:solidFill>
                          <a:effectLst/>
                          <a:highlight>
                            <a:srgbClr val="FFFF00"/>
                          </a:highlight>
                          <a:latin typeface="Times New Roman" panose="02020603050405020304" pitchFamily="18" charset="0"/>
                        </a:rPr>
                        <a:t> </a:t>
                      </a:r>
                    </a:p>
                  </a:txBody>
                  <a:tcPr marL="4087" marR="4087" marT="4087"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53189103"/>
                  </a:ext>
                </a:extLst>
              </a:tr>
            </a:tbl>
          </a:graphicData>
        </a:graphic>
      </p:graphicFrame>
    </p:spTree>
    <p:extLst>
      <p:ext uri="{BB962C8B-B14F-4D97-AF65-F5344CB8AC3E}">
        <p14:creationId xmlns:p14="http://schemas.microsoft.com/office/powerpoint/2010/main" val="1149510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B4D100-2205-4E05-9993-D2287622DAA3}"/>
              </a:ext>
            </a:extLst>
          </p:cNvPr>
          <p:cNvSpPr txBox="1">
            <a:spLocks/>
          </p:cNvSpPr>
          <p:nvPr/>
        </p:nvSpPr>
        <p:spPr>
          <a:xfrm>
            <a:off x="1979720" y="390616"/>
            <a:ext cx="6707080" cy="102702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l"/>
            <a:r>
              <a:rPr lang="lv-LV" sz="2400" b="1" dirty="0">
                <a:solidFill>
                  <a:srgbClr val="7030A0"/>
                </a:solidFill>
                <a:latin typeface="Verdana" panose="020B0604030504040204" pitchFamily="34" charset="0"/>
                <a:ea typeface="Verdana" panose="020B0604030504040204" pitchFamily="34" charset="0"/>
              </a:rPr>
              <a:t>Finansējums</a:t>
            </a:r>
          </a:p>
        </p:txBody>
      </p:sp>
      <p:pic>
        <p:nvPicPr>
          <p:cNvPr id="5" name="Picture 4">
            <a:extLst>
              <a:ext uri="{FF2B5EF4-FFF2-40B4-BE49-F238E27FC236}">
                <a16:creationId xmlns:a16="http://schemas.microsoft.com/office/drawing/2014/main" id="{9C4E4C72-0CC6-40C2-A6D6-E0B1A787967E}"/>
              </a:ext>
            </a:extLst>
          </p:cNvPr>
          <p:cNvPicPr>
            <a:picLocks noChangeAspect="1"/>
          </p:cNvPicPr>
          <p:nvPr/>
        </p:nvPicPr>
        <p:blipFill>
          <a:blip r:embed="rId3"/>
          <a:stretch>
            <a:fillRect/>
          </a:stretch>
        </p:blipFill>
        <p:spPr>
          <a:xfrm>
            <a:off x="6569476" y="61770"/>
            <a:ext cx="2403073" cy="1069429"/>
          </a:xfrm>
          <a:prstGeom prst="rect">
            <a:avLst/>
          </a:prstGeom>
        </p:spPr>
      </p:pic>
      <p:sp>
        <p:nvSpPr>
          <p:cNvPr id="6" name="Rectangle 5">
            <a:extLst>
              <a:ext uri="{FF2B5EF4-FFF2-40B4-BE49-F238E27FC236}">
                <a16:creationId xmlns:a16="http://schemas.microsoft.com/office/drawing/2014/main" id="{CA859726-54D5-4EC5-A969-53D216DA8124}"/>
              </a:ext>
            </a:extLst>
          </p:cNvPr>
          <p:cNvSpPr/>
          <p:nvPr/>
        </p:nvSpPr>
        <p:spPr>
          <a:xfrm>
            <a:off x="1633490" y="3173505"/>
            <a:ext cx="6858193" cy="1012873"/>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Pārējie maksājumi saskaņā ar finansēšanas plānu</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7" name="Rectangle 6">
            <a:extLst>
              <a:ext uri="{FF2B5EF4-FFF2-40B4-BE49-F238E27FC236}">
                <a16:creationId xmlns:a16="http://schemas.microsoft.com/office/drawing/2014/main" id="{4881A652-B5F2-446D-A6AF-0CF60C355059}"/>
              </a:ext>
            </a:extLst>
          </p:cNvPr>
          <p:cNvSpPr/>
          <p:nvPr/>
        </p:nvSpPr>
        <p:spPr>
          <a:xfrm>
            <a:off x="1633490" y="1896035"/>
            <a:ext cx="6867071" cy="1027025"/>
          </a:xfrm>
          <a:prstGeom prst="rect">
            <a:avLst/>
          </a:prstGeom>
          <a:solidFill>
            <a:sysClr val="window" lastClr="FFFFFF">
              <a:lumMod val="95000"/>
            </a:sysClr>
          </a:solidFill>
          <a:ln w="25400" cap="flat" cmpd="sng" algn="ctr">
            <a:noFill/>
            <a:prstDash val="solid"/>
          </a:ln>
          <a:effectLst/>
        </p:spPr>
        <p:txBody>
          <a:bodyPr anchor="ctr"/>
          <a:lstStyle/>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Pirmais avansa maksājums līdz  30% no Finansējuma (10 darba dienu </a:t>
            </a:r>
            <a:r>
              <a:rPr kumimoji="0" lang="lv-LV"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laikā </a:t>
            </a:r>
            <a:r>
              <a:rPr lang="lv-LV" dirty="0">
                <a:effectLst/>
                <a:latin typeface="Verdana" panose="020B0604030504040204" pitchFamily="34" charset="0"/>
                <a:ea typeface="Verdana" panose="020B0604030504040204" pitchFamily="34" charset="0"/>
              </a:rPr>
              <a:t>no Līguma spēkā stāšanās dienas</a:t>
            </a:r>
            <a:r>
              <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p:txBody>
      </p:sp>
      <p:pic>
        <p:nvPicPr>
          <p:cNvPr id="11" name="Picture 4" descr="Image result for checklist icon">
            <a:extLst>
              <a:ext uri="{FF2B5EF4-FFF2-40B4-BE49-F238E27FC236}">
                <a16:creationId xmlns:a16="http://schemas.microsoft.com/office/drawing/2014/main" id="{7DE77E51-2FFC-4BE9-A5F4-8F3713EA92F7}"/>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368" y="2163463"/>
            <a:ext cx="491041" cy="492168"/>
          </a:xfrm>
          <a:prstGeom prst="rect">
            <a:avLst/>
          </a:prstGeom>
          <a:solidFill>
            <a:srgbClr val="FF9900"/>
          </a:solidFill>
          <a:ln>
            <a:noFill/>
          </a:ln>
        </p:spPr>
      </p:pic>
      <p:sp>
        <p:nvSpPr>
          <p:cNvPr id="2" name="Rectangle 1">
            <a:extLst>
              <a:ext uri="{FF2B5EF4-FFF2-40B4-BE49-F238E27FC236}">
                <a16:creationId xmlns:a16="http://schemas.microsoft.com/office/drawing/2014/main" id="{F6562FB6-2CB4-2EDB-7379-AF8B3F5C08E7}"/>
              </a:ext>
            </a:extLst>
          </p:cNvPr>
          <p:cNvSpPr/>
          <p:nvPr/>
        </p:nvSpPr>
        <p:spPr>
          <a:xfrm>
            <a:off x="1633490" y="4472821"/>
            <a:ext cx="6893703" cy="1027025"/>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lv-LV" kern="0" dirty="0">
                <a:solidFill>
                  <a:prstClr val="black"/>
                </a:solidFill>
                <a:latin typeface="Verdana" panose="020B0604030504040204" pitchFamily="34" charset="0"/>
                <a:ea typeface="Verdana" panose="020B0604030504040204" pitchFamily="34" charset="0"/>
              </a:rPr>
              <a:t>Noslēguma maksājums - nepārsniedz 10% no Finansējuma</a:t>
            </a:r>
            <a:endParaRPr kumimoji="0" lang="lv-LV" sz="17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 name="Picture 2">
            <a:extLst>
              <a:ext uri="{FF2B5EF4-FFF2-40B4-BE49-F238E27FC236}">
                <a16:creationId xmlns:a16="http://schemas.microsoft.com/office/drawing/2014/main" id="{FD600A2A-DC90-3291-19A8-169DD77FCD04}"/>
              </a:ext>
            </a:extLst>
          </p:cNvPr>
          <p:cNvPicPr>
            <a:picLocks noChangeAspect="1"/>
          </p:cNvPicPr>
          <p:nvPr/>
        </p:nvPicPr>
        <p:blipFill>
          <a:blip r:embed="rId5"/>
          <a:stretch>
            <a:fillRect/>
          </a:stretch>
        </p:blipFill>
        <p:spPr>
          <a:xfrm>
            <a:off x="1030368" y="3433031"/>
            <a:ext cx="493819" cy="493819"/>
          </a:xfrm>
          <a:prstGeom prst="rect">
            <a:avLst/>
          </a:prstGeom>
        </p:spPr>
      </p:pic>
      <p:pic>
        <p:nvPicPr>
          <p:cNvPr id="8" name="Picture 7">
            <a:extLst>
              <a:ext uri="{FF2B5EF4-FFF2-40B4-BE49-F238E27FC236}">
                <a16:creationId xmlns:a16="http://schemas.microsoft.com/office/drawing/2014/main" id="{E64EE1BF-C7E6-A40F-4CA1-E7F6F58B3E02}"/>
              </a:ext>
            </a:extLst>
          </p:cNvPr>
          <p:cNvPicPr>
            <a:picLocks noChangeAspect="1"/>
          </p:cNvPicPr>
          <p:nvPr/>
        </p:nvPicPr>
        <p:blipFill>
          <a:blip r:embed="rId5"/>
          <a:stretch>
            <a:fillRect/>
          </a:stretch>
        </p:blipFill>
        <p:spPr>
          <a:xfrm>
            <a:off x="1038532" y="4704250"/>
            <a:ext cx="493819" cy="493819"/>
          </a:xfrm>
          <a:prstGeom prst="rect">
            <a:avLst/>
          </a:prstGeom>
        </p:spPr>
      </p:pic>
    </p:spTree>
    <p:extLst>
      <p:ext uri="{BB962C8B-B14F-4D97-AF65-F5344CB8AC3E}">
        <p14:creationId xmlns:p14="http://schemas.microsoft.com/office/powerpoint/2010/main" val="223358607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http://schemas.microsoft.com/office/2006/metadata/properties"/>
    <ds:schemaRef ds:uri="http://schemas.openxmlformats.org/package/2006/metadata/core-properties"/>
    <ds:schemaRef ds:uri="73924fda-3357-40d4-9fae-85802a249899"/>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2f243a88-1479-4942-bbce-7bc383319ad9"/>
    <ds:schemaRef ds:uri="http://purl.org/dc/dcmitype/"/>
  </ds:schemaRefs>
</ds:datastoreItem>
</file>

<file path=customXml/itemProps2.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10222</TotalTime>
  <Words>2332</Words>
  <Application>Microsoft Office PowerPoint</Application>
  <PresentationFormat>On-screen Show (4:3)</PresentationFormat>
  <Paragraphs>693</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Narrow</vt:lpstr>
      <vt:lpstr>Calibri</vt:lpstr>
      <vt:lpstr>Times New Roman</vt:lpstr>
      <vt:lpstr>Verdana</vt:lpstr>
      <vt:lpstr>89_Prezentacija_templateLV</vt:lpstr>
      <vt:lpstr>PowerPoint Presentation</vt:lpstr>
      <vt:lpstr>PowerPoint Presentation</vt:lpstr>
      <vt:lpstr>PowerPoint Presentation</vt:lpstr>
      <vt:lpstr>Budžets 16 mēnešiem </vt:lpstr>
      <vt:lpstr>PowerPoint Presentation</vt:lpstr>
      <vt:lpstr>PowerPoint Presentation</vt:lpstr>
      <vt:lpstr>Finansējums Līguma par valsts pētījumu programmas “Izglītība” projekta īstenošanu 2.9.punkts    </vt:lpstr>
      <vt:lpstr>m</vt:lpstr>
      <vt:lpstr>PowerPoint Presentation</vt:lpstr>
      <vt:lpstr>Līguma 2. pielikums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Jolanta Vanadziņa</cp:lastModifiedBy>
  <cp:revision>507</cp:revision>
  <cp:lastPrinted>2024-08-02T08:57:36Z</cp:lastPrinted>
  <dcterms:created xsi:type="dcterms:W3CDTF">2014-11-20T14:46:47Z</dcterms:created>
  <dcterms:modified xsi:type="dcterms:W3CDTF">2025-05-28T06:58:26Z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