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sldIdLst>
    <p:sldId id="256" r:id="rId5"/>
    <p:sldId id="326" r:id="rId6"/>
    <p:sldId id="392" r:id="rId7"/>
    <p:sldId id="477" r:id="rId8"/>
    <p:sldId id="478" r:id="rId9"/>
    <p:sldId id="479" r:id="rId10"/>
    <p:sldId id="480" r:id="rId11"/>
    <p:sldId id="471" r:id="rId12"/>
    <p:sldId id="481" r:id="rId13"/>
    <p:sldId id="323" r:id="rId14"/>
    <p:sldId id="443" r:id="rId15"/>
    <p:sldId id="444" r:id="rId16"/>
    <p:sldId id="445" r:id="rId17"/>
    <p:sldId id="482" r:id="rId18"/>
    <p:sldId id="483" r:id="rId19"/>
    <p:sldId id="484" r:id="rId20"/>
    <p:sldId id="485" r:id="rId21"/>
    <p:sldId id="486" r:id="rId22"/>
    <p:sldId id="447" r:id="rId23"/>
    <p:sldId id="448" r:id="rId24"/>
    <p:sldId id="449" r:id="rId25"/>
    <p:sldId id="450" r:id="rId26"/>
    <p:sldId id="451" r:id="rId27"/>
    <p:sldId id="452" r:id="rId28"/>
    <p:sldId id="453" r:id="rId29"/>
    <p:sldId id="454" r:id="rId30"/>
    <p:sldId id="455" r:id="rId31"/>
    <p:sldId id="463" r:id="rId32"/>
    <p:sldId id="457" r:id="rId33"/>
    <p:sldId id="469" r:id="rId34"/>
    <p:sldId id="331" r:id="rId35"/>
    <p:sldId id="332" r:id="rId36"/>
    <p:sldId id="333" r:id="rId37"/>
    <p:sldId id="334" r:id="rId38"/>
    <p:sldId id="335" r:id="rId39"/>
    <p:sldId id="413" r:id="rId40"/>
    <p:sldId id="338" r:id="rId41"/>
    <p:sldId id="464" r:id="rId42"/>
    <p:sldId id="487" r:id="rId43"/>
    <p:sldId id="336" r:id="rId44"/>
    <p:sldId id="339" r:id="rId45"/>
    <p:sldId id="359" r:id="rId46"/>
    <p:sldId id="341" r:id="rId47"/>
    <p:sldId id="340" r:id="rId48"/>
    <p:sldId id="466" r:id="rId49"/>
    <p:sldId id="342" r:id="rId50"/>
    <p:sldId id="467" r:id="rId51"/>
    <p:sldId id="345" r:id="rId52"/>
    <p:sldId id="353" r:id="rId53"/>
    <p:sldId id="346" r:id="rId54"/>
    <p:sldId id="356" r:id="rId55"/>
    <p:sldId id="426" r:id="rId56"/>
    <p:sldId id="264" r:id="rId57"/>
  </p:sldIdLst>
  <p:sldSz cx="9144000" cy="6858000" type="screen4x3"/>
  <p:notesSz cx="7010400" cy="92964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 id="392"/>
            <p14:sldId id="477"/>
          </p14:sldIdLst>
        </p14:section>
        <p14:section name="Vispārīgā informācija" id="{ED32D47B-177F-41C2-BC74-0531FC2E0BFE}">
          <p14:sldIdLst>
            <p14:sldId id="478"/>
            <p14:sldId id="479"/>
            <p14:sldId id="480"/>
            <p14:sldId id="471"/>
            <p14:sldId id="481"/>
            <p14:sldId id="323"/>
            <p14:sldId id="443"/>
            <p14:sldId id="444"/>
            <p14:sldId id="445"/>
            <p14:sldId id="482"/>
            <p14:sldId id="483"/>
            <p14:sldId id="484"/>
            <p14:sldId id="485"/>
            <p14:sldId id="486"/>
            <p14:sldId id="447"/>
            <p14:sldId id="448"/>
            <p14:sldId id="449"/>
            <p14:sldId id="450"/>
            <p14:sldId id="451"/>
            <p14:sldId id="452"/>
            <p14:sldId id="453"/>
            <p14:sldId id="454"/>
            <p14:sldId id="455"/>
            <p14:sldId id="463"/>
            <p14:sldId id="457"/>
            <p14:sldId id="469"/>
          </p14:sldIdLst>
        </p14:section>
        <p14:section name="Iesniegšanas uzsākšana" id="{492D6EA9-2F47-4921-9A0D-A31848B624B2}">
          <p14:sldIdLst>
            <p14:sldId id="331"/>
            <p14:sldId id="332"/>
            <p14:sldId id="333"/>
            <p14:sldId id="334"/>
            <p14:sldId id="335"/>
            <p14:sldId id="413"/>
            <p14:sldId id="338"/>
            <p14:sldId id="464"/>
            <p14:sldId id="487"/>
          </p14:sldIdLst>
        </p14:section>
        <p14:section name="Projekta iesnieguma A daļa &quot;Vispārīgā informācija&quot;" id="{5DA7333A-3F8A-4F9B-978D-C378178A382E}">
          <p14:sldIdLst>
            <p14:sldId id="336"/>
            <p14:sldId id="339"/>
            <p14:sldId id="359"/>
            <p14:sldId id="341"/>
            <p14:sldId id="340"/>
            <p14:sldId id="466"/>
          </p14:sldIdLst>
        </p14:section>
        <p14:section name="Projekta iesnieguma B daļa &quot;Projekta apraksts&quot;" id="{361E39B2-2A97-485C-8A7D-6FE95F969777}">
          <p14:sldIdLst>
            <p14:sldId id="342"/>
          </p14:sldIdLst>
        </p14:section>
        <p14:section name="Projekta iesnieguma C daļa &quot;Curriculum Vitae&quot;" id="{789A29B1-5206-4C2E-98CC-624203DF237A}">
          <p14:sldIdLst/>
        </p14:section>
        <p14:section name="Projekta iesnieguma D, E un F daļas" id="{127245EC-5B9F-4E7E-ACFD-19363EF7F188}">
          <p14:sldIdLst>
            <p14:sldId id="467"/>
          </p14:sldIdLst>
        </p14:section>
        <p14:section name="Projekta iesnieguma iesniegšana IS" id="{B6524636-2870-4344-B91B-5E99E73CA4A9}">
          <p14:sldIdLst>
            <p14:sldId id="345"/>
            <p14:sldId id="353"/>
            <p14:sldId id="346"/>
            <p14:sldId id="356"/>
          </p14:sldIdLst>
        </p14:section>
        <p14:section name="Administratīvā, zinātniskā izvērtēšana un lēmumi" id="{9BF91C0B-BF15-4119-AEF6-DF47DAF82078}">
          <p14:sldIdLst/>
        </p14:section>
        <p14:section name="Noslēgums" id="{7DC5CAFD-AE62-4EA7-B139-C411F048338B}">
          <p14:sldIdLst>
            <p14:sldId id="426"/>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9900"/>
    <a:srgbClr val="CC3300"/>
    <a:srgbClr val="3333CC"/>
    <a:srgbClr val="339933"/>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6" autoAdjust="0"/>
    <p:restoredTop sz="94434" autoAdjust="0"/>
  </p:normalViewPr>
  <p:slideViewPr>
    <p:cSldViewPr snapToGrid="0" snapToObjects="1">
      <p:cViewPr varScale="1">
        <p:scale>
          <a:sx n="82" d="100"/>
          <a:sy n="82" d="100"/>
        </p:scale>
        <p:origin x="14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ta Kurzemniece" userId="eacdbbe2-539a-417e-b5f1-3221ee349041" providerId="ADAL" clId="{DB016665-B7AD-47FF-9AF5-EBEB058142E5}"/>
    <pc:docChg chg="delSld modSld modSection">
      <pc:chgData name="Ineta Kurzemniece" userId="eacdbbe2-539a-417e-b5f1-3221ee349041" providerId="ADAL" clId="{DB016665-B7AD-47FF-9AF5-EBEB058142E5}" dt="2025-10-07T08:49:47.615" v="44" actId="123"/>
      <pc:docMkLst>
        <pc:docMk/>
      </pc:docMkLst>
      <pc:sldChg chg="del">
        <pc:chgData name="Ineta Kurzemniece" userId="eacdbbe2-539a-417e-b5f1-3221ee349041" providerId="ADAL" clId="{DB016665-B7AD-47FF-9AF5-EBEB058142E5}" dt="2025-10-07T08:47:46.124" v="42" actId="47"/>
        <pc:sldMkLst>
          <pc:docMk/>
          <pc:sldMk cId="2715990371" sldId="472"/>
        </pc:sldMkLst>
      </pc:sldChg>
      <pc:sldChg chg="modSp mod">
        <pc:chgData name="Ineta Kurzemniece" userId="eacdbbe2-539a-417e-b5f1-3221ee349041" providerId="ADAL" clId="{DB016665-B7AD-47FF-9AF5-EBEB058142E5}" dt="2025-10-07T08:46:09.768" v="41" actId="20577"/>
        <pc:sldMkLst>
          <pc:docMk/>
          <pc:sldMk cId="4287162708" sldId="477"/>
        </pc:sldMkLst>
        <pc:spChg chg="mod">
          <ac:chgData name="Ineta Kurzemniece" userId="eacdbbe2-539a-417e-b5f1-3221ee349041" providerId="ADAL" clId="{DB016665-B7AD-47FF-9AF5-EBEB058142E5}" dt="2025-10-07T08:46:09.768" v="41" actId="20577"/>
          <ac:spMkLst>
            <pc:docMk/>
            <pc:sldMk cId="4287162708" sldId="477"/>
            <ac:spMk id="37" creationId="{D20D5652-538D-8B1F-FB6F-DB11FCC4A1CF}"/>
          </ac:spMkLst>
        </pc:spChg>
      </pc:sldChg>
      <pc:sldChg chg="modSp mod">
        <pc:chgData name="Ineta Kurzemniece" userId="eacdbbe2-539a-417e-b5f1-3221ee349041" providerId="ADAL" clId="{DB016665-B7AD-47FF-9AF5-EBEB058142E5}" dt="2025-10-07T08:49:47.615" v="44" actId="123"/>
        <pc:sldMkLst>
          <pc:docMk/>
          <pc:sldMk cId="1733521541" sldId="479"/>
        </pc:sldMkLst>
        <pc:spChg chg="mod">
          <ac:chgData name="Ineta Kurzemniece" userId="eacdbbe2-539a-417e-b5f1-3221ee349041" providerId="ADAL" clId="{DB016665-B7AD-47FF-9AF5-EBEB058142E5}" dt="2025-10-07T08:49:47.615" v="44" actId="123"/>
          <ac:spMkLst>
            <pc:docMk/>
            <pc:sldMk cId="1733521541" sldId="479"/>
            <ac:spMk id="3" creationId="{00586C78-E96E-30E1-AB2A-1AD5151AC32D}"/>
          </ac:spMkLst>
        </pc:spChg>
      </pc:sldChg>
      <pc:sldChg chg="modSp mod">
        <pc:chgData name="Ineta Kurzemniece" userId="eacdbbe2-539a-417e-b5f1-3221ee349041" providerId="ADAL" clId="{DB016665-B7AD-47FF-9AF5-EBEB058142E5}" dt="2025-10-07T08:44:33.837" v="9" actId="20577"/>
        <pc:sldMkLst>
          <pc:docMk/>
          <pc:sldMk cId="744059684" sldId="483"/>
        </pc:sldMkLst>
        <pc:spChg chg="mod">
          <ac:chgData name="Ineta Kurzemniece" userId="eacdbbe2-539a-417e-b5f1-3221ee349041" providerId="ADAL" clId="{DB016665-B7AD-47FF-9AF5-EBEB058142E5}" dt="2025-10-07T08:44:33.837" v="9" actId="20577"/>
          <ac:spMkLst>
            <pc:docMk/>
            <pc:sldMk cId="744059684" sldId="483"/>
            <ac:spMk id="2" creationId="{8606E636-6C95-8E00-6826-CA977F821FE3}"/>
          </ac:spMkLst>
        </pc:spChg>
      </pc:sldChg>
      <pc:sldChg chg="modSp mod">
        <pc:chgData name="Ineta Kurzemniece" userId="eacdbbe2-539a-417e-b5f1-3221ee349041" providerId="ADAL" clId="{DB016665-B7AD-47FF-9AF5-EBEB058142E5}" dt="2025-10-07T08:44:51.644" v="20" actId="13926"/>
        <pc:sldMkLst>
          <pc:docMk/>
          <pc:sldMk cId="1419222993" sldId="484"/>
        </pc:sldMkLst>
        <pc:spChg chg="mod">
          <ac:chgData name="Ineta Kurzemniece" userId="eacdbbe2-539a-417e-b5f1-3221ee349041" providerId="ADAL" clId="{DB016665-B7AD-47FF-9AF5-EBEB058142E5}" dt="2025-10-07T08:44:41.438" v="19" actId="20577"/>
          <ac:spMkLst>
            <pc:docMk/>
            <pc:sldMk cId="1419222993" sldId="484"/>
            <ac:spMk id="2" creationId="{AB135743-FE73-6EF7-F272-881E1667CC63}"/>
          </ac:spMkLst>
        </pc:spChg>
        <pc:spChg chg="mod">
          <ac:chgData name="Ineta Kurzemniece" userId="eacdbbe2-539a-417e-b5f1-3221ee349041" providerId="ADAL" clId="{DB016665-B7AD-47FF-9AF5-EBEB058142E5}" dt="2025-10-07T08:44:51.644" v="20" actId="13926"/>
          <ac:spMkLst>
            <pc:docMk/>
            <pc:sldMk cId="1419222993" sldId="484"/>
            <ac:spMk id="8" creationId="{7E7C4EEA-DFA6-CA27-6746-401267C9636E}"/>
          </ac:spMkLst>
        </pc:spChg>
      </pc:sldChg>
      <pc:sldChg chg="modSp mod">
        <pc:chgData name="Ineta Kurzemniece" userId="eacdbbe2-539a-417e-b5f1-3221ee349041" providerId="ADAL" clId="{DB016665-B7AD-47FF-9AF5-EBEB058142E5}" dt="2025-10-07T08:45:04.875" v="30" actId="20577"/>
        <pc:sldMkLst>
          <pc:docMk/>
          <pc:sldMk cId="1398936338" sldId="485"/>
        </pc:sldMkLst>
        <pc:spChg chg="mod">
          <ac:chgData name="Ineta Kurzemniece" userId="eacdbbe2-539a-417e-b5f1-3221ee349041" providerId="ADAL" clId="{DB016665-B7AD-47FF-9AF5-EBEB058142E5}" dt="2025-10-07T08:45:04.875" v="30" actId="20577"/>
          <ac:spMkLst>
            <pc:docMk/>
            <pc:sldMk cId="1398936338" sldId="485"/>
            <ac:spMk id="2" creationId="{355C215C-560B-48F7-F668-086DE779FAE5}"/>
          </ac:spMkLst>
        </pc:spChg>
      </pc:sldChg>
      <pc:sldChg chg="modSp mod">
        <pc:chgData name="Ineta Kurzemniece" userId="eacdbbe2-539a-417e-b5f1-3221ee349041" providerId="ADAL" clId="{DB016665-B7AD-47FF-9AF5-EBEB058142E5}" dt="2025-10-07T08:45:15.688" v="40" actId="20577"/>
        <pc:sldMkLst>
          <pc:docMk/>
          <pc:sldMk cId="305641671" sldId="486"/>
        </pc:sldMkLst>
        <pc:spChg chg="mod">
          <ac:chgData name="Ineta Kurzemniece" userId="eacdbbe2-539a-417e-b5f1-3221ee349041" providerId="ADAL" clId="{DB016665-B7AD-47FF-9AF5-EBEB058142E5}" dt="2025-10-07T08:45:15.688" v="40" actId="20577"/>
          <ac:spMkLst>
            <pc:docMk/>
            <pc:sldMk cId="305641671" sldId="486"/>
            <ac:spMk id="2" creationId="{827A1C4E-8C77-C737-122A-4DCBB1B5ABA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74359-4BCE-4C50-8BBA-F27A3A81C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5B090D1-7261-4BC5-9C5C-958E7CD04F10}">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Projekta iesniedzējs</a:t>
          </a:r>
        </a:p>
      </dgm:t>
    </dgm:pt>
    <dgm:pt modelId="{2BD0FB10-9603-43E3-AD40-5EDC7DD8469D}" type="parTrans" cxnId="{AF19F05D-375D-4CE8-A503-152F63F57A55}">
      <dgm:prSet/>
      <dgm:spPr/>
      <dgm:t>
        <a:bodyPr/>
        <a:lstStyle/>
        <a:p>
          <a:endParaRPr lang="lv-LV"/>
        </a:p>
      </dgm:t>
    </dgm:pt>
    <dgm:pt modelId="{B570A13C-5A16-4EE9-9416-2D83FF5F77F6}" type="sibTrans" cxnId="{AF19F05D-375D-4CE8-A503-152F63F57A55}">
      <dgm:prSet/>
      <dgm:spPr/>
      <dgm:t>
        <a:bodyPr/>
        <a:lstStyle/>
        <a:p>
          <a:endParaRPr lang="lv-LV"/>
        </a:p>
      </dgm:t>
    </dgm:pt>
    <dgm:pt modelId="{FC3C1B55-B61E-47DF-9601-2AAA24D1BD80}">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iesniedzējs atbilst noteikumu 2.12. apakšpunkta Pētniecības organizācijas (PO) definīcijai;</a:t>
          </a:r>
        </a:p>
      </dgm:t>
    </dgm:pt>
    <dgm:pt modelId="{C52926DC-108C-47BB-B731-05D8E1EA7283}" type="parTrans" cxnId="{4B59AD8B-1D31-476E-8A9E-DE0976E81C0C}">
      <dgm:prSet/>
      <dgm:spPr/>
      <dgm:t>
        <a:bodyPr/>
        <a:lstStyle/>
        <a:p>
          <a:endParaRPr lang="lv-LV"/>
        </a:p>
      </dgm:t>
    </dgm:pt>
    <dgm:pt modelId="{67B14965-A013-4856-8C60-96A9C9E510B1}" type="sibTrans" cxnId="{4B59AD8B-1D31-476E-8A9E-DE0976E81C0C}">
      <dgm:prSet/>
      <dgm:spPr/>
      <dgm:t>
        <a:bodyPr/>
        <a:lstStyle/>
        <a:p>
          <a:endParaRPr lang="lv-LV"/>
        </a:p>
      </dgm:t>
    </dgm:pt>
    <dgm:pt modelId="{8D510519-8DBC-4AF2-BF1B-5E5F318AD5E9}">
      <dgm:prSet/>
      <dgm:spPr>
        <a:ln>
          <a:solidFill>
            <a:schemeClr val="accent2">
              <a:lumMod val="75000"/>
            </a:schemeClr>
          </a:solidFill>
        </a:ln>
      </dgm:spPr>
      <dgm:t>
        <a:bodyPr/>
        <a:lstStyle/>
        <a:p>
          <a:pPr algn="l"/>
          <a:r>
            <a:rPr lang="lv-LV" dirty="0">
              <a:latin typeface="Verdana" panose="020B0604030504040204" pitchFamily="34" charset="0"/>
              <a:ea typeface="Verdana" panose="020B0604030504040204" pitchFamily="34" charset="0"/>
            </a:rPr>
            <a:t>Finanšu vadības un grāmatvedības politika</a:t>
          </a:r>
        </a:p>
      </dgm:t>
    </dgm:pt>
    <dgm:pt modelId="{208F0392-6492-4524-ACB1-B888BED3E0E5}" type="parTrans" cxnId="{3C07C51F-5BD0-4E57-B5AE-3280944AACE3}">
      <dgm:prSet/>
      <dgm:spPr/>
      <dgm:t>
        <a:bodyPr/>
        <a:lstStyle/>
        <a:p>
          <a:endParaRPr lang="lv-LV"/>
        </a:p>
      </dgm:t>
    </dgm:pt>
    <dgm:pt modelId="{FA7FC654-368C-4162-98DE-E16043139BC9}" type="sibTrans" cxnId="{3C07C51F-5BD0-4E57-B5AE-3280944AACE3}">
      <dgm:prSet/>
      <dgm:spPr/>
      <dgm:t>
        <a:bodyPr/>
        <a:lstStyle/>
        <a:p>
          <a:endParaRPr lang="lv-LV"/>
        </a:p>
      </dgm:t>
    </dgm:pt>
    <dgm:pt modelId="{0980F01B-95A3-4A62-874F-EE3A5EA3727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Finanšu apgrozījuma pārskats (projekta pieteikuma   	G daļa)</a:t>
          </a:r>
        </a:p>
      </dgm:t>
    </dgm:pt>
    <dgm:pt modelId="{EF0497EE-24FE-449E-B897-CA596AE51C5B}" type="parTrans" cxnId="{C56E828D-83F9-459A-B6EC-B093A138DC27}">
      <dgm:prSet/>
      <dgm:spPr/>
      <dgm:t>
        <a:bodyPr/>
        <a:lstStyle/>
        <a:p>
          <a:endParaRPr lang="lv-LV"/>
        </a:p>
      </dgm:t>
    </dgm:pt>
    <dgm:pt modelId="{6501ED2B-6173-4D83-AA6E-A2FE32DDEE3B}" type="sibTrans" cxnId="{C56E828D-83F9-459A-B6EC-B093A138DC27}">
      <dgm:prSet/>
      <dgm:spPr/>
      <dgm:t>
        <a:bodyPr/>
        <a:lstStyle/>
        <a:p>
          <a:endParaRPr lang="lv-LV"/>
        </a:p>
      </dgm:t>
    </dgm:pt>
    <dgm:pt modelId="{EAC48B31-7DDE-4581-A9F8-FDEDF27CFC6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Nepieciešamā dokumentācija, lai apliecinātu atbilstību:</a:t>
          </a:r>
        </a:p>
      </dgm:t>
    </dgm:pt>
    <dgm:pt modelId="{6702ABD4-6481-4924-9289-4FB6B22A502F}" type="parTrans" cxnId="{7B38E32B-EB8F-42C2-895F-363574E0D66E}">
      <dgm:prSet/>
      <dgm:spPr/>
      <dgm:t>
        <a:bodyPr/>
        <a:lstStyle/>
        <a:p>
          <a:endParaRPr lang="lv-LV"/>
        </a:p>
      </dgm:t>
    </dgm:pt>
    <dgm:pt modelId="{D09B6EED-AA87-43EC-97A6-E40354C3ED5A}" type="sibTrans" cxnId="{7B38E32B-EB8F-42C2-895F-363574E0D66E}">
      <dgm:prSet/>
      <dgm:spPr/>
      <dgm:t>
        <a:bodyPr/>
        <a:lstStyle/>
        <a:p>
          <a:endParaRPr lang="lv-LV"/>
        </a:p>
      </dgm:t>
    </dgm:pt>
    <dgm:pt modelId="{57A2B63B-8487-4766-9A9E-7DD5B832C922}">
      <dgm:prSet/>
      <dgm:spPr>
        <a:ln>
          <a:solidFill>
            <a:schemeClr val="accent2">
              <a:lumMod val="75000"/>
            </a:schemeClr>
          </a:solidFill>
        </a:ln>
      </dgm:spPr>
      <dgm:t>
        <a:bodyPr/>
        <a:lstStyle/>
        <a:p>
          <a:pPr algn="l"/>
          <a:r>
            <a:rPr lang="lv-LV" dirty="0">
              <a:latin typeface="Verdana" panose="020B0604030504040204" pitchFamily="34" charset="0"/>
              <a:ea typeface="Verdana" panose="020B0604030504040204" pitchFamily="34" charset="0"/>
            </a:rPr>
            <a:t>Projekta iesniedzēja apliecinājums (projekta  	pieteikuma D daļa)</a:t>
          </a:r>
        </a:p>
      </dgm:t>
    </dgm:pt>
    <dgm:pt modelId="{7D62A415-D866-4F5B-89A7-E596AC8CF66D}" type="parTrans" cxnId="{A312D2F7-62FC-45CA-A846-D67989DF92EA}">
      <dgm:prSet/>
      <dgm:spPr/>
      <dgm:t>
        <a:bodyPr/>
        <a:lstStyle/>
        <a:p>
          <a:endParaRPr lang="lv-LV"/>
        </a:p>
      </dgm:t>
    </dgm:pt>
    <dgm:pt modelId="{03619F69-0434-4CA2-AC0D-DE19714F0F52}" type="sibTrans" cxnId="{A312D2F7-62FC-45CA-A846-D67989DF92EA}">
      <dgm:prSet/>
      <dgm:spPr/>
      <dgm:t>
        <a:bodyPr/>
        <a:lstStyle/>
        <a:p>
          <a:endParaRPr lang="lv-LV"/>
        </a:p>
      </dgm:t>
    </dgm:pt>
    <dgm:pt modelId="{8734343F-735B-41AF-BDAE-122DA84AC35A}">
      <dgm:prSet/>
      <dgm:spPr/>
      <dgm:t>
        <a:bodyPr/>
        <a:lstStyle/>
        <a:p>
          <a:pPr algn="just"/>
          <a:r>
            <a:rPr lang="lv-LV" dirty="0">
              <a:latin typeface="Verdana" panose="020B0604030504040204" pitchFamily="34" charset="0"/>
              <a:ea typeface="Verdana" panose="020B0604030504040204" pitchFamily="34" charset="0"/>
            </a:rPr>
            <a:t>   Veidlapa, kur uzskaitītas darbības, kurām nav 	saimnieciska rakstura (projekta pieteikuma H daļa)</a:t>
          </a:r>
        </a:p>
      </dgm:t>
    </dgm:pt>
    <dgm:pt modelId="{50326394-1DAA-4755-81FA-B4A113355C6F}" type="parTrans" cxnId="{09A7760F-22E4-410C-A027-80B8874EBE03}">
      <dgm:prSet/>
      <dgm:spPr/>
      <dgm:t>
        <a:bodyPr/>
        <a:lstStyle/>
        <a:p>
          <a:endParaRPr lang="lv-LV"/>
        </a:p>
      </dgm:t>
    </dgm:pt>
    <dgm:pt modelId="{6D39D044-CD60-4B1B-963C-1952951E46D7}" type="sibTrans" cxnId="{09A7760F-22E4-410C-A027-80B8874EBE03}">
      <dgm:prSet/>
      <dgm:spPr/>
      <dgm:t>
        <a:bodyPr/>
        <a:lstStyle/>
        <a:p>
          <a:endParaRPr lang="lv-LV"/>
        </a:p>
      </dgm:t>
    </dgm:pt>
    <dgm:pt modelId="{D9B8D78F-1823-4A49-8B00-101523196E94}" type="pres">
      <dgm:prSet presAssocID="{EA574359-4BCE-4C50-8BBA-F27A3A81CBB6}" presName="linear" presStyleCnt="0">
        <dgm:presLayoutVars>
          <dgm:dir/>
          <dgm:animLvl val="lvl"/>
          <dgm:resizeHandles val="exact"/>
        </dgm:presLayoutVars>
      </dgm:prSet>
      <dgm:spPr/>
    </dgm:pt>
    <dgm:pt modelId="{AAF211D1-5373-4C84-9A13-ADF88AAACA4A}" type="pres">
      <dgm:prSet presAssocID="{85B090D1-7261-4BC5-9C5C-958E7CD04F10}" presName="parentLin" presStyleCnt="0"/>
      <dgm:spPr/>
    </dgm:pt>
    <dgm:pt modelId="{3A15ED68-81C7-443A-B3CA-E8DA6DCF3136}" type="pres">
      <dgm:prSet presAssocID="{85B090D1-7261-4BC5-9C5C-958E7CD04F10}" presName="parentLeftMargin" presStyleLbl="node1" presStyleIdx="0" presStyleCnt="1"/>
      <dgm:spPr/>
    </dgm:pt>
    <dgm:pt modelId="{2DED2FAA-D439-4A52-B6B0-0AE2801EC1E0}" type="pres">
      <dgm:prSet presAssocID="{85B090D1-7261-4BC5-9C5C-958E7CD04F10}" presName="parentText" presStyleLbl="node1" presStyleIdx="0" presStyleCnt="1">
        <dgm:presLayoutVars>
          <dgm:chMax val="0"/>
          <dgm:bulletEnabled val="1"/>
        </dgm:presLayoutVars>
      </dgm:prSet>
      <dgm:spPr/>
    </dgm:pt>
    <dgm:pt modelId="{E7E6B950-4D68-4E46-A7B1-D69CA5A74AA1}" type="pres">
      <dgm:prSet presAssocID="{85B090D1-7261-4BC5-9C5C-958E7CD04F10}" presName="negativeSpace" presStyleCnt="0"/>
      <dgm:spPr/>
    </dgm:pt>
    <dgm:pt modelId="{A8F462FD-D684-4A4E-BC04-E520F517EBFF}" type="pres">
      <dgm:prSet presAssocID="{85B090D1-7261-4BC5-9C5C-958E7CD04F10}" presName="childText" presStyleLbl="conFgAcc1" presStyleIdx="0" presStyleCnt="1" custLinFactNeighborX="-2191" custLinFactNeighborY="10530">
        <dgm:presLayoutVars>
          <dgm:bulletEnabled val="1"/>
        </dgm:presLayoutVars>
      </dgm:prSet>
      <dgm:spPr/>
    </dgm:pt>
  </dgm:ptLst>
  <dgm:cxnLst>
    <dgm:cxn modelId="{9823BF0D-A054-4B22-ABCC-8C9BC20CB66F}" type="presOf" srcId="{57A2B63B-8487-4766-9A9E-7DD5B832C922}" destId="{A8F462FD-D684-4A4E-BC04-E520F517EBFF}" srcOrd="0" destOrd="2" presId="urn:microsoft.com/office/officeart/2005/8/layout/list1"/>
    <dgm:cxn modelId="{09A7760F-22E4-410C-A027-80B8874EBE03}" srcId="{85B090D1-7261-4BC5-9C5C-958E7CD04F10}" destId="{8734343F-735B-41AF-BDAE-122DA84AC35A}" srcOrd="5" destOrd="0" parTransId="{50326394-1DAA-4755-81FA-B4A113355C6F}" sibTransId="{6D39D044-CD60-4B1B-963C-1952951E46D7}"/>
    <dgm:cxn modelId="{4A3FC21C-B4FC-4C3B-AE74-57C1F4245F63}" type="presOf" srcId="{0980F01B-95A3-4A62-874F-EE3A5EA3727E}" destId="{A8F462FD-D684-4A4E-BC04-E520F517EBFF}" srcOrd="0" destOrd="4" presId="urn:microsoft.com/office/officeart/2005/8/layout/list1"/>
    <dgm:cxn modelId="{3C07C51F-5BD0-4E57-B5AE-3280944AACE3}" srcId="{85B090D1-7261-4BC5-9C5C-958E7CD04F10}" destId="{8D510519-8DBC-4AF2-BF1B-5E5F318AD5E9}" srcOrd="3" destOrd="0" parTransId="{208F0392-6492-4524-ACB1-B888BED3E0E5}" sibTransId="{FA7FC654-368C-4162-98DE-E16043139BC9}"/>
    <dgm:cxn modelId="{7B38E32B-EB8F-42C2-895F-363574E0D66E}" srcId="{85B090D1-7261-4BC5-9C5C-958E7CD04F10}" destId="{EAC48B31-7DDE-4581-A9F8-FDEDF27CFC67}" srcOrd="1" destOrd="0" parTransId="{6702ABD4-6481-4924-9289-4FB6B22A502F}" sibTransId="{D09B6EED-AA87-43EC-97A6-E40354C3ED5A}"/>
    <dgm:cxn modelId="{5AFBB937-0CDD-4FF7-AC79-584B186A568D}" type="presOf" srcId="{8734343F-735B-41AF-BDAE-122DA84AC35A}" destId="{A8F462FD-D684-4A4E-BC04-E520F517EBFF}" srcOrd="0" destOrd="5" presId="urn:microsoft.com/office/officeart/2005/8/layout/list1"/>
    <dgm:cxn modelId="{AF19F05D-375D-4CE8-A503-152F63F57A55}" srcId="{EA574359-4BCE-4C50-8BBA-F27A3A81CBB6}" destId="{85B090D1-7261-4BC5-9C5C-958E7CD04F10}" srcOrd="0" destOrd="0" parTransId="{2BD0FB10-9603-43E3-AD40-5EDC7DD8469D}" sibTransId="{B570A13C-5A16-4EE9-9416-2D83FF5F77F6}"/>
    <dgm:cxn modelId="{9FAAF160-0693-4211-ACDA-3DEA1D6AA41E}" type="presOf" srcId="{EA574359-4BCE-4C50-8BBA-F27A3A81CBB6}" destId="{D9B8D78F-1823-4A49-8B00-101523196E94}" srcOrd="0" destOrd="0" presId="urn:microsoft.com/office/officeart/2005/8/layout/list1"/>
    <dgm:cxn modelId="{14B84E64-3C99-412D-8F2A-DF5E289FD231}" type="presOf" srcId="{85B090D1-7261-4BC5-9C5C-958E7CD04F10}" destId="{3A15ED68-81C7-443A-B3CA-E8DA6DCF3136}" srcOrd="0" destOrd="0" presId="urn:microsoft.com/office/officeart/2005/8/layout/list1"/>
    <dgm:cxn modelId="{451DEF89-5F21-42D5-9D38-1A06F5397EEC}" type="presOf" srcId="{85B090D1-7261-4BC5-9C5C-958E7CD04F10}" destId="{2DED2FAA-D439-4A52-B6B0-0AE2801EC1E0}" srcOrd="1" destOrd="0" presId="urn:microsoft.com/office/officeart/2005/8/layout/list1"/>
    <dgm:cxn modelId="{50B6128A-DFDF-4FF1-A00D-DBDF694817B4}" type="presOf" srcId="{FC3C1B55-B61E-47DF-9601-2AAA24D1BD80}" destId="{A8F462FD-D684-4A4E-BC04-E520F517EBFF}" srcOrd="0" destOrd="0" presId="urn:microsoft.com/office/officeart/2005/8/layout/list1"/>
    <dgm:cxn modelId="{4B59AD8B-1D31-476E-8A9E-DE0976E81C0C}" srcId="{85B090D1-7261-4BC5-9C5C-958E7CD04F10}" destId="{FC3C1B55-B61E-47DF-9601-2AAA24D1BD80}" srcOrd="0" destOrd="0" parTransId="{C52926DC-108C-47BB-B731-05D8E1EA7283}" sibTransId="{67B14965-A013-4856-8C60-96A9C9E510B1}"/>
    <dgm:cxn modelId="{C56E828D-83F9-459A-B6EC-B093A138DC27}" srcId="{85B090D1-7261-4BC5-9C5C-958E7CD04F10}" destId="{0980F01B-95A3-4A62-874F-EE3A5EA3727E}" srcOrd="4" destOrd="0" parTransId="{EF0497EE-24FE-449E-B897-CA596AE51C5B}" sibTransId="{6501ED2B-6173-4D83-AA6E-A2FE32DDEE3B}"/>
    <dgm:cxn modelId="{5C38A092-5A22-49FA-9CA0-654D5FC362BB}" type="presOf" srcId="{EAC48B31-7DDE-4581-A9F8-FDEDF27CFC67}" destId="{A8F462FD-D684-4A4E-BC04-E520F517EBFF}" srcOrd="0" destOrd="1" presId="urn:microsoft.com/office/officeart/2005/8/layout/list1"/>
    <dgm:cxn modelId="{56424E9F-A82F-44D0-A6F7-B25EB39D41B3}" type="presOf" srcId="{8D510519-8DBC-4AF2-BF1B-5E5F318AD5E9}" destId="{A8F462FD-D684-4A4E-BC04-E520F517EBFF}" srcOrd="0" destOrd="3" presId="urn:microsoft.com/office/officeart/2005/8/layout/list1"/>
    <dgm:cxn modelId="{A312D2F7-62FC-45CA-A846-D67989DF92EA}" srcId="{85B090D1-7261-4BC5-9C5C-958E7CD04F10}" destId="{57A2B63B-8487-4766-9A9E-7DD5B832C922}" srcOrd="2" destOrd="0" parTransId="{7D62A415-D866-4F5B-89A7-E596AC8CF66D}" sibTransId="{03619F69-0434-4CA2-AC0D-DE19714F0F52}"/>
    <dgm:cxn modelId="{6C9580EE-632F-452D-A9B1-1ED6138FECB3}" type="presParOf" srcId="{D9B8D78F-1823-4A49-8B00-101523196E94}" destId="{AAF211D1-5373-4C84-9A13-ADF88AAACA4A}" srcOrd="0" destOrd="0" presId="urn:microsoft.com/office/officeart/2005/8/layout/list1"/>
    <dgm:cxn modelId="{2C9B7CB3-E01A-42A1-B66C-986A71FFEBB0}" type="presParOf" srcId="{AAF211D1-5373-4C84-9A13-ADF88AAACA4A}" destId="{3A15ED68-81C7-443A-B3CA-E8DA6DCF3136}" srcOrd="0" destOrd="0" presId="urn:microsoft.com/office/officeart/2005/8/layout/list1"/>
    <dgm:cxn modelId="{C877EEF8-460C-4E0E-A30F-BC0BE620171B}" type="presParOf" srcId="{AAF211D1-5373-4C84-9A13-ADF88AAACA4A}" destId="{2DED2FAA-D439-4A52-B6B0-0AE2801EC1E0}" srcOrd="1" destOrd="0" presId="urn:microsoft.com/office/officeart/2005/8/layout/list1"/>
    <dgm:cxn modelId="{AB456E8E-5CA2-461F-82D7-5CDF7133764C}" type="presParOf" srcId="{D9B8D78F-1823-4A49-8B00-101523196E94}" destId="{E7E6B950-4D68-4E46-A7B1-D69CA5A74AA1}" srcOrd="1" destOrd="0" presId="urn:microsoft.com/office/officeart/2005/8/layout/list1"/>
    <dgm:cxn modelId="{B7B0E550-80A1-42D5-BC26-A51700714841}" type="presParOf" srcId="{D9B8D78F-1823-4A49-8B00-101523196E94}" destId="{A8F462FD-D684-4A4E-BC04-E520F517EBF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DCFDC-BACE-4DBA-9117-CF27F61883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C1844881-331C-4A74-90B0-EDE4BDFEFF76}">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Zinātniskā institūcija</a:t>
          </a:r>
        </a:p>
      </dgm:t>
    </dgm:pt>
    <dgm:pt modelId="{857BCF73-19FB-41D5-B31A-9FF5E63D44BF}" type="parTrans" cxnId="{88257B28-379B-4DAF-A67E-3035F03ADFF8}">
      <dgm:prSet/>
      <dgm:spPr/>
      <dgm:t>
        <a:bodyPr/>
        <a:lstStyle/>
        <a:p>
          <a:endParaRPr lang="lv-LV"/>
        </a:p>
      </dgm:t>
    </dgm:pt>
    <dgm:pt modelId="{E9078D77-FC7D-42B1-8542-27AB08791E18}" type="sibTrans" cxnId="{88257B28-379B-4DAF-A67E-3035F03ADFF8}">
      <dgm:prSet/>
      <dgm:spPr/>
      <dgm:t>
        <a:bodyPr/>
        <a:lstStyle/>
        <a:p>
          <a:endParaRPr lang="lv-LV"/>
        </a:p>
      </dgm:t>
    </dgm:pt>
    <dgm:pt modelId="{7877E785-0976-41A3-BC05-36C362023D5B}">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Valsts institūcija</a:t>
          </a:r>
        </a:p>
      </dgm:t>
    </dgm:pt>
    <dgm:pt modelId="{0D2A5712-C747-4022-BD0F-37132095CF1B}" type="parTrans" cxnId="{619C91C9-A8BE-43B2-90B5-1FDD36B7A659}">
      <dgm:prSet/>
      <dgm:spPr/>
      <dgm:t>
        <a:bodyPr/>
        <a:lstStyle/>
        <a:p>
          <a:endParaRPr lang="lv-LV"/>
        </a:p>
      </dgm:t>
    </dgm:pt>
    <dgm:pt modelId="{09940705-80C1-44EB-8EBC-D0120FFB7E6C}" type="sibTrans" cxnId="{619C91C9-A8BE-43B2-90B5-1FDD36B7A659}">
      <dgm:prSet/>
      <dgm:spPr/>
      <dgm:t>
        <a:bodyPr/>
        <a:lstStyle/>
        <a:p>
          <a:endParaRPr lang="lv-LV"/>
        </a:p>
      </dgm:t>
    </dgm:pt>
    <dgm:pt modelId="{4D4E9703-B7DB-4CC5-930D-B9309779D2A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Atbilst noteikumu 2.12. apakšpunktā noteiktajai PO definīcijai;</a:t>
          </a:r>
        </a:p>
      </dgm:t>
    </dgm:pt>
    <dgm:pt modelId="{0421FA42-94F1-4C4B-8872-1CEEDA888C9B}" type="parTrans" cxnId="{2F84F14B-BA11-4897-82EE-D1BDD31824CA}">
      <dgm:prSet/>
      <dgm:spPr/>
      <dgm:t>
        <a:bodyPr/>
        <a:lstStyle/>
        <a:p>
          <a:endParaRPr lang="lv-LV"/>
        </a:p>
      </dgm:t>
    </dgm:pt>
    <dgm:pt modelId="{94F43CF0-3AD0-41A4-9464-4E5AD0A2E698}" type="sibTrans" cxnId="{2F84F14B-BA11-4897-82EE-D1BDD31824CA}">
      <dgm:prSet/>
      <dgm:spPr/>
      <dgm:t>
        <a:bodyPr/>
        <a:lstStyle/>
        <a:p>
          <a:endParaRPr lang="lv-LV"/>
        </a:p>
      </dgm:t>
    </dgm:pt>
    <dgm:pt modelId="{829D888B-862E-4CE9-90E6-CCB266B02F1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Valsts institūcija, kurai zinātniskās darbības veikšana ir noteikta ar ārējo tiesību aktu, nolikumā vai statūtos (piemēram, valsts aģentūra);</a:t>
          </a:r>
        </a:p>
      </dgm:t>
    </dgm:pt>
    <dgm:pt modelId="{BDFC5F7E-542E-4279-8A3C-8DA43F2058EC}" type="parTrans" cxnId="{6FA1BF1E-4360-4F47-B0D3-CC35DA946F06}">
      <dgm:prSet/>
      <dgm:spPr/>
      <dgm:t>
        <a:bodyPr/>
        <a:lstStyle/>
        <a:p>
          <a:endParaRPr lang="lv-LV"/>
        </a:p>
      </dgm:t>
    </dgm:pt>
    <dgm:pt modelId="{FE0081FD-451B-4944-8F3C-153FAC83C4BD}" type="sibTrans" cxnId="{6FA1BF1E-4360-4F47-B0D3-CC35DA946F06}">
      <dgm:prSet/>
      <dgm:spPr/>
      <dgm:t>
        <a:bodyPr/>
        <a:lstStyle/>
        <a:p>
          <a:endParaRPr lang="lv-LV"/>
        </a:p>
      </dgm:t>
    </dgm:pt>
    <dgm:pt modelId="{5162A7F9-7992-473C-9051-51DC2B3FC6A9}">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Iesniedz Sadarbības partnera – zinātniskās institūcijas apliecinājumu (projekta pieteikuma E daļa);</a:t>
          </a:r>
        </a:p>
      </dgm:t>
    </dgm:pt>
    <dgm:pt modelId="{6576E6CA-6E91-4BF8-9E3F-720E2D63BFFC}" type="parTrans" cxnId="{1B390391-3CB2-4C0D-BE0C-528B7D5E6EFF}">
      <dgm:prSet/>
      <dgm:spPr/>
    </dgm:pt>
    <dgm:pt modelId="{85D1019F-5F4F-433B-9900-524D27E27EEB}" type="sibTrans" cxnId="{1B390391-3CB2-4C0D-BE0C-528B7D5E6EFF}">
      <dgm:prSet/>
      <dgm:spPr/>
    </dgm:pt>
    <dgm:pt modelId="{615CC287-638F-48F5-A00D-2402F967AF13}">
      <dgm:prSet/>
      <dgm:spPr/>
      <dgm:t>
        <a:bodyPr/>
        <a:lstStyle/>
        <a:p>
          <a:pPr algn="just"/>
          <a:r>
            <a:rPr lang="lv-LV" dirty="0">
              <a:latin typeface="Verdana" panose="020B0604030504040204" pitchFamily="34" charset="0"/>
              <a:ea typeface="Verdana" panose="020B0604030504040204" pitchFamily="34" charset="0"/>
            </a:rPr>
            <a:t>Finanšu vadības un grāmatvedības politiku;</a:t>
          </a:r>
        </a:p>
      </dgm:t>
    </dgm:pt>
    <dgm:pt modelId="{10FAFB87-E35A-4D8D-AD34-9DC5429A9F2F}" type="parTrans" cxnId="{4998E6D0-D78A-4525-9B9C-CDB55D181CA3}">
      <dgm:prSet/>
      <dgm:spPr/>
      <dgm:t>
        <a:bodyPr/>
        <a:lstStyle/>
        <a:p>
          <a:endParaRPr lang="lv-LV"/>
        </a:p>
      </dgm:t>
    </dgm:pt>
    <dgm:pt modelId="{34766046-4800-4C02-9FFB-8CC69EF151DA}" type="sibTrans" cxnId="{4998E6D0-D78A-4525-9B9C-CDB55D181CA3}">
      <dgm:prSet/>
      <dgm:spPr/>
      <dgm:t>
        <a:bodyPr/>
        <a:lstStyle/>
        <a:p>
          <a:endParaRPr lang="lv-LV"/>
        </a:p>
      </dgm:t>
    </dgm:pt>
    <dgm:pt modelId="{98C7016B-7886-4EE5-9DFD-AAE536E9F190}">
      <dgm:prSet/>
      <dgm:spPr/>
      <dgm:t>
        <a:bodyPr/>
        <a:lstStyle/>
        <a:p>
          <a:pPr algn="just"/>
          <a:r>
            <a:rPr lang="lv-LV" dirty="0">
              <a:latin typeface="Verdana" panose="020B0604030504040204" pitchFamily="34" charset="0"/>
              <a:ea typeface="Verdana" panose="020B0604030504040204" pitchFamily="34" charset="0"/>
            </a:rPr>
            <a:t>Finanšu apgrozījuma pārskatu (projekta pieteikuma G daļa);</a:t>
          </a:r>
        </a:p>
      </dgm:t>
    </dgm:pt>
    <dgm:pt modelId="{20685029-4269-4D62-B884-C771AD14C226}" type="parTrans" cxnId="{61F33A6A-B188-4FBE-89F4-16AF1FC925B7}">
      <dgm:prSet/>
      <dgm:spPr/>
      <dgm:t>
        <a:bodyPr/>
        <a:lstStyle/>
        <a:p>
          <a:endParaRPr lang="lv-LV"/>
        </a:p>
      </dgm:t>
    </dgm:pt>
    <dgm:pt modelId="{9ECD9139-AA0C-48FE-9486-91C8B6BDD8CD}" type="sibTrans" cxnId="{61F33A6A-B188-4FBE-89F4-16AF1FC925B7}">
      <dgm:prSet/>
      <dgm:spPr/>
      <dgm:t>
        <a:bodyPr/>
        <a:lstStyle/>
        <a:p>
          <a:endParaRPr lang="lv-LV"/>
        </a:p>
      </dgm:t>
    </dgm:pt>
    <dgm:pt modelId="{AF2A1B40-BC7B-4253-8618-92AF1625A3D6}">
      <dgm:prSet/>
      <dgm:spPr/>
      <dgm:t>
        <a:bodyPr/>
        <a:lstStyle/>
        <a:p>
          <a:pPr algn="just"/>
          <a:r>
            <a:rPr lang="sv-SE" dirty="0">
              <a:latin typeface="Verdana" panose="020B0604030504040204" pitchFamily="34" charset="0"/>
              <a:ea typeface="Verdana" panose="020B0604030504040204" pitchFamily="34" charset="0"/>
            </a:rPr>
            <a:t>Ja projekta iesniedzējam ir privātie investori,</a:t>
          </a:r>
          <a:r>
            <a:rPr lang="lv-LV" dirty="0">
              <a:latin typeface="Verdana" panose="020B0604030504040204" pitchFamily="34" charset="0"/>
              <a:ea typeface="Verdana" panose="020B0604030504040204" pitchFamily="34" charset="0"/>
            </a:rPr>
            <a:t> iesniedz apliecinājumu par to, ka projekta līdzekļi un rezultāti netiks izmantoti komerciāliem nolūkiem.</a:t>
          </a:r>
        </a:p>
      </dgm:t>
    </dgm:pt>
    <dgm:pt modelId="{C8086D41-F789-4787-9AE4-1D0233B905DF}" type="parTrans" cxnId="{2C9ED1FC-8D9C-4ED3-B031-B3B414492AEA}">
      <dgm:prSet/>
      <dgm:spPr/>
      <dgm:t>
        <a:bodyPr/>
        <a:lstStyle/>
        <a:p>
          <a:endParaRPr lang="lv-LV"/>
        </a:p>
      </dgm:t>
    </dgm:pt>
    <dgm:pt modelId="{231EFBB2-CD9B-46AF-A858-7083E1E0002F}" type="sibTrans" cxnId="{2C9ED1FC-8D9C-4ED3-B031-B3B414492AEA}">
      <dgm:prSet/>
      <dgm:spPr/>
      <dgm:t>
        <a:bodyPr/>
        <a:lstStyle/>
        <a:p>
          <a:endParaRPr lang="lv-LV"/>
        </a:p>
      </dgm:t>
    </dgm:pt>
    <dgm:pt modelId="{954E228E-A3A4-4A42-A584-AD4377BCB63A}">
      <dgm:prSet/>
      <dgm:spPr>
        <a:ln>
          <a:solidFill>
            <a:schemeClr val="accent2">
              <a:lumMod val="75000"/>
            </a:schemeClr>
          </a:solidFill>
        </a:ln>
      </dgm:spPr>
      <dgm:t>
        <a:bodyPr/>
        <a:lstStyle/>
        <a:p>
          <a:pPr algn="just"/>
          <a:r>
            <a:rPr lang="sv-SE" dirty="0">
              <a:latin typeface="Verdana" panose="020B0604030504040204" pitchFamily="34" charset="0"/>
              <a:ea typeface="Verdana" panose="020B0604030504040204" pitchFamily="34" charset="0"/>
            </a:rPr>
            <a:t>Sadarbības partnera – valsts institūcijas apliecinājumu (projekta pieteikuma F daļa)</a:t>
          </a:r>
          <a:r>
            <a:rPr lang="lv-LV" dirty="0">
              <a:latin typeface="Verdana" panose="020B0604030504040204" pitchFamily="34" charset="0"/>
              <a:ea typeface="Verdana" panose="020B0604030504040204" pitchFamily="34" charset="0"/>
            </a:rPr>
            <a:t>.</a:t>
          </a:r>
        </a:p>
      </dgm:t>
    </dgm:pt>
    <dgm:pt modelId="{9807E296-6998-4567-8A11-734707392B46}" type="parTrans" cxnId="{CC80A391-BF2C-4B0C-A1E1-931E3BD94767}">
      <dgm:prSet/>
      <dgm:spPr/>
    </dgm:pt>
    <dgm:pt modelId="{DAD69E1E-D864-4BA9-BB6E-A2316E77E37F}" type="sibTrans" cxnId="{CC80A391-BF2C-4B0C-A1E1-931E3BD94767}">
      <dgm:prSet/>
      <dgm:spPr/>
    </dgm:pt>
    <dgm:pt modelId="{C111BA00-A5A0-411D-8DF5-68EE56264EB8}" type="pres">
      <dgm:prSet presAssocID="{7E5DCFDC-BACE-4DBA-9117-CF27F6188338}" presName="linear" presStyleCnt="0">
        <dgm:presLayoutVars>
          <dgm:dir/>
          <dgm:animLvl val="lvl"/>
          <dgm:resizeHandles val="exact"/>
        </dgm:presLayoutVars>
      </dgm:prSet>
      <dgm:spPr/>
    </dgm:pt>
    <dgm:pt modelId="{A9EC537E-6075-4FE5-B581-E0DBFACF38BA}" type="pres">
      <dgm:prSet presAssocID="{C1844881-331C-4A74-90B0-EDE4BDFEFF76}" presName="parentLin" presStyleCnt="0"/>
      <dgm:spPr/>
    </dgm:pt>
    <dgm:pt modelId="{A91D7642-1705-4FDB-8131-29650994262A}" type="pres">
      <dgm:prSet presAssocID="{C1844881-331C-4A74-90B0-EDE4BDFEFF76}" presName="parentLeftMargin" presStyleLbl="node1" presStyleIdx="0" presStyleCnt="2"/>
      <dgm:spPr/>
    </dgm:pt>
    <dgm:pt modelId="{7956D781-33B2-4CE7-8D0D-B4D25CE0BA53}" type="pres">
      <dgm:prSet presAssocID="{C1844881-331C-4A74-90B0-EDE4BDFEFF76}" presName="parentText" presStyleLbl="node1" presStyleIdx="0" presStyleCnt="2">
        <dgm:presLayoutVars>
          <dgm:chMax val="0"/>
          <dgm:bulletEnabled val="1"/>
        </dgm:presLayoutVars>
      </dgm:prSet>
      <dgm:spPr/>
    </dgm:pt>
    <dgm:pt modelId="{3F3B7970-6DEE-4871-BFDE-9C15EA10119F}" type="pres">
      <dgm:prSet presAssocID="{C1844881-331C-4A74-90B0-EDE4BDFEFF76}" presName="negativeSpace" presStyleCnt="0"/>
      <dgm:spPr/>
    </dgm:pt>
    <dgm:pt modelId="{0F34028B-70BF-464A-936C-18F28B6D98A6}" type="pres">
      <dgm:prSet presAssocID="{C1844881-331C-4A74-90B0-EDE4BDFEFF76}" presName="childText" presStyleLbl="conFgAcc1" presStyleIdx="0" presStyleCnt="2">
        <dgm:presLayoutVars>
          <dgm:bulletEnabled val="1"/>
        </dgm:presLayoutVars>
      </dgm:prSet>
      <dgm:spPr/>
    </dgm:pt>
    <dgm:pt modelId="{E6067540-B260-469A-A40E-C5B98606C64E}" type="pres">
      <dgm:prSet presAssocID="{E9078D77-FC7D-42B1-8542-27AB08791E18}" presName="spaceBetweenRectangles" presStyleCnt="0"/>
      <dgm:spPr/>
    </dgm:pt>
    <dgm:pt modelId="{1F4AF69B-0F77-440C-9162-45297654EAB7}" type="pres">
      <dgm:prSet presAssocID="{7877E785-0976-41A3-BC05-36C362023D5B}" presName="parentLin" presStyleCnt="0"/>
      <dgm:spPr/>
    </dgm:pt>
    <dgm:pt modelId="{0D61C110-A2EA-4B62-A2FF-243B07154F87}" type="pres">
      <dgm:prSet presAssocID="{7877E785-0976-41A3-BC05-36C362023D5B}" presName="parentLeftMargin" presStyleLbl="node1" presStyleIdx="0" presStyleCnt="2"/>
      <dgm:spPr/>
    </dgm:pt>
    <dgm:pt modelId="{77981EBC-74C6-4A7E-A617-18D2ECB8AC8F}" type="pres">
      <dgm:prSet presAssocID="{7877E785-0976-41A3-BC05-36C362023D5B}" presName="parentText" presStyleLbl="node1" presStyleIdx="1" presStyleCnt="2">
        <dgm:presLayoutVars>
          <dgm:chMax val="0"/>
          <dgm:bulletEnabled val="1"/>
        </dgm:presLayoutVars>
      </dgm:prSet>
      <dgm:spPr/>
    </dgm:pt>
    <dgm:pt modelId="{24B4488C-9EDB-4393-92C4-6BFC68671062}" type="pres">
      <dgm:prSet presAssocID="{7877E785-0976-41A3-BC05-36C362023D5B}" presName="negativeSpace" presStyleCnt="0"/>
      <dgm:spPr/>
    </dgm:pt>
    <dgm:pt modelId="{5CD6FBB2-F661-4084-855C-6418FC7806A9}" type="pres">
      <dgm:prSet presAssocID="{7877E785-0976-41A3-BC05-36C362023D5B}" presName="childText" presStyleLbl="conFgAcc1" presStyleIdx="1" presStyleCnt="2">
        <dgm:presLayoutVars>
          <dgm:bulletEnabled val="1"/>
        </dgm:presLayoutVars>
      </dgm:prSet>
      <dgm:spPr/>
    </dgm:pt>
  </dgm:ptLst>
  <dgm:cxnLst>
    <dgm:cxn modelId="{A87B3208-FFFE-499F-8944-A797229AB339}" type="presOf" srcId="{7E5DCFDC-BACE-4DBA-9117-CF27F6188338}" destId="{C111BA00-A5A0-411D-8DF5-68EE56264EB8}" srcOrd="0" destOrd="0" presId="urn:microsoft.com/office/officeart/2005/8/layout/list1"/>
    <dgm:cxn modelId="{6FA1BF1E-4360-4F47-B0D3-CC35DA946F06}" srcId="{7877E785-0976-41A3-BC05-36C362023D5B}" destId="{829D888B-862E-4CE9-90E6-CCB266B02F1A}" srcOrd="0" destOrd="0" parTransId="{BDFC5F7E-542E-4279-8A3C-8DA43F2058EC}" sibTransId="{FE0081FD-451B-4944-8F3C-153FAC83C4BD}"/>
    <dgm:cxn modelId="{88257B28-379B-4DAF-A67E-3035F03ADFF8}" srcId="{7E5DCFDC-BACE-4DBA-9117-CF27F6188338}" destId="{C1844881-331C-4A74-90B0-EDE4BDFEFF76}" srcOrd="0" destOrd="0" parTransId="{857BCF73-19FB-41D5-B31A-9FF5E63D44BF}" sibTransId="{E9078D77-FC7D-42B1-8542-27AB08791E18}"/>
    <dgm:cxn modelId="{369C362B-0B21-4C2D-B0D6-E5DC01644BF8}" type="presOf" srcId="{C1844881-331C-4A74-90B0-EDE4BDFEFF76}" destId="{7956D781-33B2-4CE7-8D0D-B4D25CE0BA53}" srcOrd="1" destOrd="0" presId="urn:microsoft.com/office/officeart/2005/8/layout/list1"/>
    <dgm:cxn modelId="{C45DD845-8627-4C1B-8505-6756C95C88B7}" type="presOf" srcId="{5162A7F9-7992-473C-9051-51DC2B3FC6A9}" destId="{0F34028B-70BF-464A-936C-18F28B6D98A6}" srcOrd="0" destOrd="1" presId="urn:microsoft.com/office/officeart/2005/8/layout/list1"/>
    <dgm:cxn modelId="{61F33A6A-B188-4FBE-89F4-16AF1FC925B7}" srcId="{C1844881-331C-4A74-90B0-EDE4BDFEFF76}" destId="{98C7016B-7886-4EE5-9DFD-AAE536E9F190}" srcOrd="3" destOrd="0" parTransId="{20685029-4269-4D62-B884-C771AD14C226}" sibTransId="{9ECD9139-AA0C-48FE-9486-91C8B6BDD8CD}"/>
    <dgm:cxn modelId="{2F84F14B-BA11-4897-82EE-D1BDD31824CA}" srcId="{C1844881-331C-4A74-90B0-EDE4BDFEFF76}" destId="{4D4E9703-B7DB-4CC5-930D-B9309779D2A1}" srcOrd="0" destOrd="0" parTransId="{0421FA42-94F1-4C4B-8872-1CEEDA888C9B}" sibTransId="{94F43CF0-3AD0-41A4-9464-4E5AD0A2E698}"/>
    <dgm:cxn modelId="{95D90E6C-342B-4C1D-8CE4-5C71595EC286}" type="presOf" srcId="{98C7016B-7886-4EE5-9DFD-AAE536E9F190}" destId="{0F34028B-70BF-464A-936C-18F28B6D98A6}" srcOrd="0" destOrd="3" presId="urn:microsoft.com/office/officeart/2005/8/layout/list1"/>
    <dgm:cxn modelId="{BF463E55-ABB7-4961-A07D-63926B5C5DEB}" type="presOf" srcId="{7877E785-0976-41A3-BC05-36C362023D5B}" destId="{0D61C110-A2EA-4B62-A2FF-243B07154F87}" srcOrd="0" destOrd="0" presId="urn:microsoft.com/office/officeart/2005/8/layout/list1"/>
    <dgm:cxn modelId="{CFFB8A89-1710-44B3-B55A-AA70FC13C284}" type="presOf" srcId="{954E228E-A3A4-4A42-A584-AD4377BCB63A}" destId="{5CD6FBB2-F661-4084-855C-6418FC7806A9}" srcOrd="0" destOrd="1" presId="urn:microsoft.com/office/officeart/2005/8/layout/list1"/>
    <dgm:cxn modelId="{1B390391-3CB2-4C0D-BE0C-528B7D5E6EFF}" srcId="{C1844881-331C-4A74-90B0-EDE4BDFEFF76}" destId="{5162A7F9-7992-473C-9051-51DC2B3FC6A9}" srcOrd="1" destOrd="0" parTransId="{6576E6CA-6E91-4BF8-9E3F-720E2D63BFFC}" sibTransId="{85D1019F-5F4F-433B-9900-524D27E27EEB}"/>
    <dgm:cxn modelId="{CC80A391-BF2C-4B0C-A1E1-931E3BD94767}" srcId="{7877E785-0976-41A3-BC05-36C362023D5B}" destId="{954E228E-A3A4-4A42-A584-AD4377BCB63A}" srcOrd="1" destOrd="0" parTransId="{9807E296-6998-4567-8A11-734707392B46}" sibTransId="{DAD69E1E-D864-4BA9-BB6E-A2316E77E37F}"/>
    <dgm:cxn modelId="{A255779F-2C3A-4972-8CFA-9B782363836B}" type="presOf" srcId="{4D4E9703-B7DB-4CC5-930D-B9309779D2A1}" destId="{0F34028B-70BF-464A-936C-18F28B6D98A6}" srcOrd="0" destOrd="0" presId="urn:microsoft.com/office/officeart/2005/8/layout/list1"/>
    <dgm:cxn modelId="{75485BAB-D2D9-40A1-8D3A-6197F4830E78}" type="presOf" srcId="{829D888B-862E-4CE9-90E6-CCB266B02F1A}" destId="{5CD6FBB2-F661-4084-855C-6418FC7806A9}" srcOrd="0" destOrd="0" presId="urn:microsoft.com/office/officeart/2005/8/layout/list1"/>
    <dgm:cxn modelId="{3E7469BF-F976-4D98-AF50-724AC5A4B324}" type="presOf" srcId="{7877E785-0976-41A3-BC05-36C362023D5B}" destId="{77981EBC-74C6-4A7E-A617-18D2ECB8AC8F}" srcOrd="1" destOrd="0" presId="urn:microsoft.com/office/officeart/2005/8/layout/list1"/>
    <dgm:cxn modelId="{619C91C9-A8BE-43B2-90B5-1FDD36B7A659}" srcId="{7E5DCFDC-BACE-4DBA-9117-CF27F6188338}" destId="{7877E785-0976-41A3-BC05-36C362023D5B}" srcOrd="1" destOrd="0" parTransId="{0D2A5712-C747-4022-BD0F-37132095CF1B}" sibTransId="{09940705-80C1-44EB-8EBC-D0120FFB7E6C}"/>
    <dgm:cxn modelId="{386B7DCF-4265-41F3-8E0E-6BEBB70CF8A2}" type="presOf" srcId="{C1844881-331C-4A74-90B0-EDE4BDFEFF76}" destId="{A91D7642-1705-4FDB-8131-29650994262A}" srcOrd="0" destOrd="0" presId="urn:microsoft.com/office/officeart/2005/8/layout/list1"/>
    <dgm:cxn modelId="{4998E6D0-D78A-4525-9B9C-CDB55D181CA3}" srcId="{C1844881-331C-4A74-90B0-EDE4BDFEFF76}" destId="{615CC287-638F-48F5-A00D-2402F967AF13}" srcOrd="2" destOrd="0" parTransId="{10FAFB87-E35A-4D8D-AD34-9DC5429A9F2F}" sibTransId="{34766046-4800-4C02-9FFB-8CC69EF151DA}"/>
    <dgm:cxn modelId="{A20B10F4-6FC8-4BAD-A5E3-E2738171A21B}" type="presOf" srcId="{AF2A1B40-BC7B-4253-8618-92AF1625A3D6}" destId="{0F34028B-70BF-464A-936C-18F28B6D98A6}" srcOrd="0" destOrd="4" presId="urn:microsoft.com/office/officeart/2005/8/layout/list1"/>
    <dgm:cxn modelId="{10B1C1F5-43FF-4A57-9B55-7CDC7FC6DD62}" type="presOf" srcId="{615CC287-638F-48F5-A00D-2402F967AF13}" destId="{0F34028B-70BF-464A-936C-18F28B6D98A6}" srcOrd="0" destOrd="2" presId="urn:microsoft.com/office/officeart/2005/8/layout/list1"/>
    <dgm:cxn modelId="{2C9ED1FC-8D9C-4ED3-B031-B3B414492AEA}" srcId="{C1844881-331C-4A74-90B0-EDE4BDFEFF76}" destId="{AF2A1B40-BC7B-4253-8618-92AF1625A3D6}" srcOrd="4" destOrd="0" parTransId="{C8086D41-F789-4787-9AE4-1D0233B905DF}" sibTransId="{231EFBB2-CD9B-46AF-A858-7083E1E0002F}"/>
    <dgm:cxn modelId="{23A7EC66-C3C1-49C6-B2C5-7C8C74315669}" type="presParOf" srcId="{C111BA00-A5A0-411D-8DF5-68EE56264EB8}" destId="{A9EC537E-6075-4FE5-B581-E0DBFACF38BA}" srcOrd="0" destOrd="0" presId="urn:microsoft.com/office/officeart/2005/8/layout/list1"/>
    <dgm:cxn modelId="{AD64AFC7-A3A3-44E3-AD57-021FA63DCBC4}" type="presParOf" srcId="{A9EC537E-6075-4FE5-B581-E0DBFACF38BA}" destId="{A91D7642-1705-4FDB-8131-29650994262A}" srcOrd="0" destOrd="0" presId="urn:microsoft.com/office/officeart/2005/8/layout/list1"/>
    <dgm:cxn modelId="{EF61D9E2-8D4F-4868-8CDD-C30FD703DF69}" type="presParOf" srcId="{A9EC537E-6075-4FE5-B581-E0DBFACF38BA}" destId="{7956D781-33B2-4CE7-8D0D-B4D25CE0BA53}" srcOrd="1" destOrd="0" presId="urn:microsoft.com/office/officeart/2005/8/layout/list1"/>
    <dgm:cxn modelId="{6210A461-6342-4BD2-A081-7FCDC746F9E1}" type="presParOf" srcId="{C111BA00-A5A0-411D-8DF5-68EE56264EB8}" destId="{3F3B7970-6DEE-4871-BFDE-9C15EA10119F}" srcOrd="1" destOrd="0" presId="urn:microsoft.com/office/officeart/2005/8/layout/list1"/>
    <dgm:cxn modelId="{2366B40C-4C9D-4764-BA85-CA1E036FAEAF}" type="presParOf" srcId="{C111BA00-A5A0-411D-8DF5-68EE56264EB8}" destId="{0F34028B-70BF-464A-936C-18F28B6D98A6}" srcOrd="2" destOrd="0" presId="urn:microsoft.com/office/officeart/2005/8/layout/list1"/>
    <dgm:cxn modelId="{8FBDA7CA-93DC-42CA-ADA1-24FF1A9BC2A8}" type="presParOf" srcId="{C111BA00-A5A0-411D-8DF5-68EE56264EB8}" destId="{E6067540-B260-469A-A40E-C5B98606C64E}" srcOrd="3" destOrd="0" presId="urn:microsoft.com/office/officeart/2005/8/layout/list1"/>
    <dgm:cxn modelId="{569CEAA7-FEBA-4DC7-897A-F8ED594CF82C}" type="presParOf" srcId="{C111BA00-A5A0-411D-8DF5-68EE56264EB8}" destId="{1F4AF69B-0F77-440C-9162-45297654EAB7}" srcOrd="4" destOrd="0" presId="urn:microsoft.com/office/officeart/2005/8/layout/list1"/>
    <dgm:cxn modelId="{46C129F5-BC5D-4214-A7B5-4C2127102A04}" type="presParOf" srcId="{1F4AF69B-0F77-440C-9162-45297654EAB7}" destId="{0D61C110-A2EA-4B62-A2FF-243B07154F87}" srcOrd="0" destOrd="0" presId="urn:microsoft.com/office/officeart/2005/8/layout/list1"/>
    <dgm:cxn modelId="{2BC09FD0-E894-4C1E-8DE8-3F044F2B00AB}" type="presParOf" srcId="{1F4AF69B-0F77-440C-9162-45297654EAB7}" destId="{77981EBC-74C6-4A7E-A617-18D2ECB8AC8F}" srcOrd="1" destOrd="0" presId="urn:microsoft.com/office/officeart/2005/8/layout/list1"/>
    <dgm:cxn modelId="{E22E6302-6B6F-439B-A399-A7F53948850B}" type="presParOf" srcId="{C111BA00-A5A0-411D-8DF5-68EE56264EB8}" destId="{24B4488C-9EDB-4393-92C4-6BFC68671062}" srcOrd="5" destOrd="0" presId="urn:microsoft.com/office/officeart/2005/8/layout/list1"/>
    <dgm:cxn modelId="{42B2B3E7-C4B6-4880-870F-CD4CA980CBCD}" type="presParOf" srcId="{C111BA00-A5A0-411D-8DF5-68EE56264EB8}" destId="{5CD6FBB2-F661-4084-855C-6418FC7806A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1E5B3C-773A-4745-AAAC-833BC95BCE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A1FB10D-D314-4759-83E5-3296354629FB}">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Projekta vadītājs, galvenie izpildītāji un izpildītāji</a:t>
          </a:r>
        </a:p>
      </dgm:t>
    </dgm:pt>
    <dgm:pt modelId="{C0F8BC9D-73B0-403E-ABBE-F1682F8A8F50}" type="parTrans" cxnId="{8063D2FA-99EE-45DD-94A6-F5077B3A9664}">
      <dgm:prSet/>
      <dgm:spPr/>
      <dgm:t>
        <a:bodyPr/>
        <a:lstStyle/>
        <a:p>
          <a:endParaRPr lang="lv-LV"/>
        </a:p>
      </dgm:t>
    </dgm:pt>
    <dgm:pt modelId="{59D29D4C-80D1-47F1-A16E-7FCD441D0A73}" type="sibTrans" cxnId="{8063D2FA-99EE-45DD-94A6-F5077B3A9664}">
      <dgm:prSet/>
      <dgm:spPr/>
      <dgm:t>
        <a:bodyPr/>
        <a:lstStyle/>
        <a:p>
          <a:endParaRPr lang="lv-LV"/>
        </a:p>
      </dgm:t>
    </dgm:pt>
    <dgm:pt modelId="{6BC5FF90-A7DF-4361-A87A-B54AF919427E}">
      <dgm:prSet phldrT="[Text]"/>
      <dgm:spPr>
        <a:solidFill>
          <a:schemeClr val="accent2">
            <a:lumMod val="60000"/>
            <a:lumOff val="40000"/>
          </a:schemeClr>
        </a:solidFill>
      </dgm:spPr>
      <dgm:t>
        <a:bodyPr/>
        <a:lstStyle/>
        <a:p>
          <a:r>
            <a:rPr lang="lv-LV" dirty="0">
              <a:latin typeface="Verdana" panose="020B0604030504040204" pitchFamily="34" charset="0"/>
              <a:ea typeface="Verdana" panose="020B0604030504040204" pitchFamily="34" charset="0"/>
            </a:rPr>
            <a:t>Projekta izpildītāji – studējošie</a:t>
          </a:r>
        </a:p>
      </dgm:t>
    </dgm:pt>
    <dgm:pt modelId="{E9B87482-F974-4AC6-9AD4-9E9B4BC2F87E}" type="sibTrans" cxnId="{3B7EA180-4FC3-4044-AAE6-80A213324BCC}">
      <dgm:prSet/>
      <dgm:spPr/>
      <dgm:t>
        <a:bodyPr/>
        <a:lstStyle/>
        <a:p>
          <a:endParaRPr lang="lv-LV"/>
        </a:p>
      </dgm:t>
    </dgm:pt>
    <dgm:pt modelId="{0C69FBE2-431F-4EC1-A9A4-6BAFF33B020D}" type="parTrans" cxnId="{3B7EA180-4FC3-4044-AAE6-80A213324BCC}">
      <dgm:prSet/>
      <dgm:spPr/>
      <dgm:t>
        <a:bodyPr/>
        <a:lstStyle/>
        <a:p>
          <a:endParaRPr lang="lv-LV"/>
        </a:p>
      </dgm:t>
    </dgm:pt>
    <dgm:pt modelId="{C233CD65-7D63-4B93-AE42-450A1BC0277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un galvenie izpildītāji ir </a:t>
          </a:r>
          <a:r>
            <a:rPr lang="lv-LV" b="1" dirty="0">
              <a:solidFill>
                <a:schemeClr val="accent2">
                  <a:lumMod val="75000"/>
                </a:schemeClr>
              </a:solidFill>
              <a:latin typeface="Verdana" panose="020B0604030504040204" pitchFamily="34" charset="0"/>
              <a:ea typeface="Verdana" panose="020B0604030504040204" pitchFamily="34" charset="0"/>
            </a:rPr>
            <a:t>zinātnieki</a:t>
          </a:r>
          <a:r>
            <a:rPr lang="lv-LV" dirty="0">
              <a:solidFill>
                <a:schemeClr val="accent2">
                  <a:lumMod val="75000"/>
                </a:schemeClr>
              </a:solidFill>
              <a:latin typeface="Verdana" panose="020B0604030504040204" pitchFamily="34" charset="0"/>
              <a:ea typeface="Verdana" panose="020B0604030504040204" pitchFamily="34" charset="0"/>
            </a:rPr>
            <a:t>;</a:t>
          </a:r>
        </a:p>
      </dgm:t>
    </dgm:pt>
    <dgm:pt modelId="{C47B968A-CB6C-483B-962D-21C8706B896F}" type="parTrans" cxnId="{FE39C133-D717-4ABD-9890-C643C6C0ED10}">
      <dgm:prSet/>
      <dgm:spPr/>
      <dgm:t>
        <a:bodyPr/>
        <a:lstStyle/>
        <a:p>
          <a:endParaRPr lang="lv-LV"/>
        </a:p>
      </dgm:t>
    </dgm:pt>
    <dgm:pt modelId="{F8D96D93-0963-4DC5-AAF7-34A36A043C0F}" type="sibTrans" cxnId="{FE39C133-D717-4ABD-9890-C643C6C0ED10}">
      <dgm:prSet/>
      <dgm:spPr/>
      <dgm:t>
        <a:bodyPr/>
        <a:lstStyle/>
        <a:p>
          <a:endParaRPr lang="lv-LV"/>
        </a:p>
      </dgm:t>
    </dgm:pt>
    <dgm:pt modelId="{4EC15C13-EAF1-4BC1-8E80-5CFB15BFDFF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var šādā lomā būt </a:t>
          </a:r>
          <a:r>
            <a:rPr lang="lv-LV" b="1" dirty="0">
              <a:solidFill>
                <a:schemeClr val="accent2">
                  <a:lumMod val="75000"/>
                </a:schemeClr>
              </a:solidFill>
              <a:latin typeface="Verdana" panose="020B0604030504040204" pitchFamily="34" charset="0"/>
              <a:ea typeface="Verdana" panose="020B0604030504040204" pitchFamily="34" charset="0"/>
            </a:rPr>
            <a:t>tikai vienā no šajā konkursā iesniegtajiem projektu pieteikumiem</a:t>
          </a:r>
          <a:r>
            <a:rPr lang="lv-LV" dirty="0">
              <a:latin typeface="Verdana" panose="020B0604030504040204" pitchFamily="34" charset="0"/>
              <a:ea typeface="Verdana" panose="020B0604030504040204" pitchFamily="34" charset="0"/>
            </a:rPr>
            <a:t>;</a:t>
          </a:r>
        </a:p>
      </dgm:t>
    </dgm:pt>
    <dgm:pt modelId="{A9F66D71-5C5A-45D3-9816-BF2FBEAE5577}" type="parTrans" cxnId="{8E55919F-0713-479F-8825-CABB73B8E59A}">
      <dgm:prSet/>
      <dgm:spPr/>
      <dgm:t>
        <a:bodyPr/>
        <a:lstStyle/>
        <a:p>
          <a:endParaRPr lang="lv-LV"/>
        </a:p>
      </dgm:t>
    </dgm:pt>
    <dgm:pt modelId="{735C701D-017A-46F7-90F5-4D0F0BD3BEB3}" type="sibTrans" cxnId="{8E55919F-0713-479F-8825-CABB73B8E59A}">
      <dgm:prSet/>
      <dgm:spPr/>
      <dgm:t>
        <a:bodyPr/>
        <a:lstStyle/>
        <a:p>
          <a:endParaRPr lang="lv-LV"/>
        </a:p>
      </dgm:t>
    </dgm:pt>
    <dgm:pt modelId="{9604F209-A85E-4AE7-A2FE-79B129D833A1}">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Vienlaikus projekta vadītājs var piedalīties citos projektu pieteikumos kā galvenais izpildītājs vai izpildītājs;</a:t>
          </a:r>
        </a:p>
      </dgm:t>
    </dgm:pt>
    <dgm:pt modelId="{D69B8845-CDB6-4865-880B-3738F58E3B17}" type="parTrans" cxnId="{D8A10C85-424C-4FF7-BE16-8335EDCF5ECF}">
      <dgm:prSet/>
      <dgm:spPr/>
      <dgm:t>
        <a:bodyPr/>
        <a:lstStyle/>
        <a:p>
          <a:endParaRPr lang="lv-LV"/>
        </a:p>
      </dgm:t>
    </dgm:pt>
    <dgm:pt modelId="{D7AB8B87-6190-463D-99E7-D4B6FE0C3130}" type="sibTrans" cxnId="{D8A10C85-424C-4FF7-BE16-8335EDCF5ECF}">
      <dgm:prSet/>
      <dgm:spPr/>
      <dgm:t>
        <a:bodyPr/>
        <a:lstStyle/>
        <a:p>
          <a:endParaRPr lang="lv-LV"/>
        </a:p>
      </dgm:t>
    </dgm:pt>
    <dgm:pt modelId="{8998EE31-581F-44A1-AF7E-FE74B6BCFEC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Projekta vadītājs, galvenie izpildītāji un izpildītāji piedalās ar nosacījumu:</a:t>
          </a:r>
        </a:p>
      </dgm:t>
    </dgm:pt>
    <dgm:pt modelId="{D71D8837-4753-4543-8A1D-83E7A42E14A9}" type="parTrans" cxnId="{F763516F-44A0-47CE-A5F6-24DB4332DB46}">
      <dgm:prSet/>
      <dgm:spPr/>
      <dgm:t>
        <a:bodyPr/>
        <a:lstStyle/>
        <a:p>
          <a:endParaRPr lang="lv-LV"/>
        </a:p>
      </dgm:t>
    </dgm:pt>
    <dgm:pt modelId="{349DDB68-3ED6-4027-877A-AE583C904C53}" type="sibTrans" cxnId="{F763516F-44A0-47CE-A5F6-24DB4332DB46}">
      <dgm:prSet/>
      <dgm:spPr/>
      <dgm:t>
        <a:bodyPr/>
        <a:lstStyle/>
        <a:p>
          <a:endParaRPr lang="lv-LV"/>
        </a:p>
      </dgm:t>
    </dgm:pt>
    <dgm:pt modelId="{C95DCFBB-968A-401C-91D8-BF5789E9F7B6}">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a:t>
          </a:r>
          <a:r>
            <a:rPr lang="fi-FI" dirty="0">
              <a:latin typeface="Verdana" panose="020B0604030504040204" pitchFamily="34" charset="0"/>
              <a:ea typeface="Verdana" panose="020B0604030504040204" pitchFamily="34" charset="0"/>
            </a:rPr>
            <a:t>Vienā vai vairākos projektu pieteikumos kopējā</a:t>
          </a:r>
          <a:r>
            <a:rPr lang="lv-LV" dirty="0">
              <a:latin typeface="Verdana" panose="020B0604030504040204" pitchFamily="34" charset="0"/>
              <a:ea typeface="Verdana" panose="020B0604030504040204" pitchFamily="34" charset="0"/>
            </a:rPr>
            <a:t> </a:t>
          </a:r>
          <a:r>
            <a:rPr lang="pt-BR" dirty="0">
              <a:latin typeface="Verdana" panose="020B0604030504040204" pitchFamily="34" charset="0"/>
              <a:ea typeface="Verdana" panose="020B0604030504040204" pitchFamily="34" charset="0"/>
            </a:rPr>
            <a:t>slodze vienam cilvēkam </a:t>
          </a:r>
          <a:r>
            <a:rPr lang="pt-BR" b="1" dirty="0">
              <a:solidFill>
                <a:schemeClr val="accent2">
                  <a:lumMod val="75000"/>
                </a:schemeClr>
              </a:solidFill>
              <a:latin typeface="Verdana" panose="020B0604030504040204" pitchFamily="34" charset="0"/>
              <a:ea typeface="Verdana" panose="020B0604030504040204" pitchFamily="34" charset="0"/>
            </a:rPr>
            <a:t>nevar pārsniegt 1 PLE</a:t>
          </a:r>
          <a:r>
            <a:rPr lang="lv-LV" dirty="0">
              <a:latin typeface="Verdana" panose="020B0604030504040204" pitchFamily="34" charset="0"/>
              <a:ea typeface="Verdana" panose="020B0604030504040204" pitchFamily="34" charset="0"/>
            </a:rPr>
            <a:t>,</a:t>
          </a:r>
        </a:p>
      </dgm:t>
    </dgm:pt>
    <dgm:pt modelId="{9EC1F7A3-6113-41F6-BDC2-04E0AEA93863}" type="parTrans" cxnId="{BAB6DB31-80C7-4744-8485-8FC71AE9C5F7}">
      <dgm:prSet/>
      <dgm:spPr/>
      <dgm:t>
        <a:bodyPr/>
        <a:lstStyle/>
        <a:p>
          <a:endParaRPr lang="lv-LV"/>
        </a:p>
      </dgm:t>
    </dgm:pt>
    <dgm:pt modelId="{5D48BF4F-2D1B-40FE-A05A-ED5E65F83CA9}" type="sibTrans" cxnId="{BAB6DB31-80C7-4744-8485-8FC71AE9C5F7}">
      <dgm:prSet/>
      <dgm:spPr/>
      <dgm:t>
        <a:bodyPr/>
        <a:lstStyle/>
        <a:p>
          <a:endParaRPr lang="lv-LV"/>
        </a:p>
      </dgm:t>
    </dgm:pt>
    <dgm:pt modelId="{358988E2-8354-4C28-B419-F163F079D4CB}">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Ja nosacījumi netiek ievēroti, konkursā tiek virzīti visagrāk iesniegtie projektu pieteikumi.</a:t>
          </a:r>
        </a:p>
      </dgm:t>
    </dgm:pt>
    <dgm:pt modelId="{465B45C7-D017-46F2-B5E0-3B21CE2C399D}" type="parTrans" cxnId="{76802203-FF13-467E-B0D3-15CE14C17BA8}">
      <dgm:prSet/>
      <dgm:spPr/>
      <dgm:t>
        <a:bodyPr/>
        <a:lstStyle/>
        <a:p>
          <a:endParaRPr lang="lv-LV"/>
        </a:p>
      </dgm:t>
    </dgm:pt>
    <dgm:pt modelId="{68484F38-407B-4F68-84C1-3B39C921FE53}" type="sibTrans" cxnId="{76802203-FF13-467E-B0D3-15CE14C17BA8}">
      <dgm:prSet/>
      <dgm:spPr/>
      <dgm:t>
        <a:bodyPr/>
        <a:lstStyle/>
        <a:p>
          <a:endParaRPr lang="lv-LV"/>
        </a:p>
      </dgm:t>
    </dgm:pt>
    <dgm:pt modelId="{2179D0D6-DBDF-42D7-87CD-A76202949954}">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visu studējošo kopējā slodze visā projekta īstenošanas laikā </a:t>
          </a:r>
          <a:r>
            <a:rPr lang="lv-LV" b="1" dirty="0">
              <a:solidFill>
                <a:schemeClr val="accent2">
                  <a:lumMod val="75000"/>
                </a:schemeClr>
              </a:solidFill>
              <a:latin typeface="Verdana" panose="020B0604030504040204" pitchFamily="34" charset="0"/>
              <a:ea typeface="Verdana" panose="020B0604030504040204" pitchFamily="34" charset="0"/>
            </a:rPr>
            <a:t>katram programmas uzdevumam ir sava (sk. 7., 8., 9, 10; slaidu);</a:t>
          </a:r>
          <a:endParaRPr lang="lv-LV" dirty="0">
            <a:latin typeface="Verdana" panose="020B0604030504040204" pitchFamily="34" charset="0"/>
            <a:ea typeface="Verdana" panose="020B0604030504040204" pitchFamily="34" charset="0"/>
          </a:endParaRPr>
        </a:p>
      </dgm:t>
    </dgm:pt>
    <dgm:pt modelId="{33ADEF35-232F-4924-B6DD-1C86EA3E5253}" type="parTrans" cxnId="{55D8194B-3851-4509-B577-18EA0CFD46DD}">
      <dgm:prSet/>
      <dgm:spPr/>
      <dgm:t>
        <a:bodyPr/>
        <a:lstStyle/>
        <a:p>
          <a:endParaRPr lang="lv-LV"/>
        </a:p>
      </dgm:t>
    </dgm:pt>
    <dgm:pt modelId="{5C49CDFF-0886-480D-BB1E-21002CF24BE5}" type="sibTrans" cxnId="{55D8194B-3851-4509-B577-18EA0CFD46DD}">
      <dgm:prSet/>
      <dgm:spPr/>
      <dgm:t>
        <a:bodyPr/>
        <a:lstStyle/>
        <a:p>
          <a:endParaRPr lang="lv-LV"/>
        </a:p>
      </dgm:t>
    </dgm:pt>
    <dgm:pt modelId="{F6A6110C-DC88-4F6F-AB5E-AEF2F84886D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katrs studējošais ir nodarbināts projektā </a:t>
          </a:r>
          <a:r>
            <a:rPr lang="lv-LV" b="1" dirty="0">
              <a:solidFill>
                <a:schemeClr val="accent2">
                  <a:lumMod val="75000"/>
                </a:schemeClr>
              </a:solidFill>
              <a:latin typeface="Verdana" panose="020B0604030504040204" pitchFamily="34" charset="0"/>
              <a:ea typeface="Verdana" panose="020B0604030504040204" pitchFamily="34" charset="0"/>
            </a:rPr>
            <a:t>vismaz 0,25 PLE </a:t>
          </a:r>
          <a:r>
            <a:rPr lang="lv-LV" dirty="0">
              <a:latin typeface="Verdana" panose="020B0604030504040204" pitchFamily="34" charset="0"/>
              <a:ea typeface="Verdana" panose="020B0604030504040204" pitchFamily="34" charset="0"/>
            </a:rPr>
            <a:t>projekta īstenošanas laikā;</a:t>
          </a:r>
        </a:p>
      </dgm:t>
    </dgm:pt>
    <dgm:pt modelId="{948A2993-1C61-4D98-A508-4E475E0485FA}" type="parTrans" cxnId="{EEA12FAB-98BA-40E4-A673-34743976CDC3}">
      <dgm:prSet/>
      <dgm:spPr/>
      <dgm:t>
        <a:bodyPr/>
        <a:lstStyle/>
        <a:p>
          <a:endParaRPr lang="lv-LV"/>
        </a:p>
      </dgm:t>
    </dgm:pt>
    <dgm:pt modelId="{528A6F0D-6168-434A-81F9-25A3B500768B}" type="sibTrans" cxnId="{EEA12FAB-98BA-40E4-A673-34743976CDC3}">
      <dgm:prSet/>
      <dgm:spPr/>
      <dgm:t>
        <a:bodyPr/>
        <a:lstStyle/>
        <a:p>
          <a:endParaRPr lang="lv-LV"/>
        </a:p>
      </dgm:t>
    </dgm:pt>
    <dgm:pt modelId="{03C1DD07-67A4-41A4-AD12-8CC9006584BE}">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Ja studējošais pabeidz viena līmeņa studijas, 4 mēnešu periodu līdz augstāka līmeņa studijām var ieskaitīt minētajā PLE;</a:t>
          </a:r>
        </a:p>
      </dgm:t>
    </dgm:pt>
    <dgm:pt modelId="{AFE7691C-18C2-4ED1-BD85-01A00AE33C32}" type="parTrans" cxnId="{8F0A42DD-63C7-4415-8FBE-5DCAAA15B1EB}">
      <dgm:prSet/>
      <dgm:spPr/>
      <dgm:t>
        <a:bodyPr/>
        <a:lstStyle/>
        <a:p>
          <a:endParaRPr lang="lv-LV"/>
        </a:p>
      </dgm:t>
    </dgm:pt>
    <dgm:pt modelId="{AC099DBA-429B-412F-AD6E-084E503BC920}" type="sibTrans" cxnId="{8F0A42DD-63C7-4415-8FBE-5DCAAA15B1EB}">
      <dgm:prSet/>
      <dgm:spPr/>
      <dgm:t>
        <a:bodyPr/>
        <a:lstStyle/>
        <a:p>
          <a:endParaRPr lang="lv-LV"/>
        </a:p>
      </dgm:t>
    </dgm:pt>
    <dgm:pt modelId="{19531795-70F3-4D5F-8F27-C604F3190D92}">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Doktorants projektā var būt izpildītājs. Ja projekta laikā tiek aizstāvēts promocijas darbs, turpmākā iesaiste projektā vairs netiek uzskatīta par studējošā iesaisti un notiek kā nestudējošam izpildītājam saskaņā ar 19. punktu.</a:t>
          </a:r>
        </a:p>
      </dgm:t>
    </dgm:pt>
    <dgm:pt modelId="{54162E4D-F608-4D33-96E3-4690998939F8}" type="parTrans" cxnId="{0BBD5CDD-5CAA-4DCB-AFFF-E644CCC46DFD}">
      <dgm:prSet/>
      <dgm:spPr/>
      <dgm:t>
        <a:bodyPr/>
        <a:lstStyle/>
        <a:p>
          <a:endParaRPr lang="lv-LV"/>
        </a:p>
      </dgm:t>
    </dgm:pt>
    <dgm:pt modelId="{A1934AEB-FA18-4BD5-A4EB-239D906CE350}" type="sibTrans" cxnId="{0BBD5CDD-5CAA-4DCB-AFFF-E644CCC46DFD}">
      <dgm:prSet/>
      <dgm:spPr/>
      <dgm:t>
        <a:bodyPr/>
        <a:lstStyle/>
        <a:p>
          <a:endParaRPr lang="lv-LV"/>
        </a:p>
      </dgm:t>
    </dgm:pt>
    <dgm:pt modelId="{938C20C8-40C1-4E95-B8D2-9ACEE0BFD725}">
      <dgm:prSet/>
      <dgm:spPr/>
      <dgm:t>
        <a:bodyPr/>
        <a:lstStyle/>
        <a:p>
          <a:pPr algn="just"/>
          <a:endParaRPr lang="lv-LV" dirty="0">
            <a:latin typeface="Verdana" panose="020B0604030504040204" pitchFamily="34" charset="0"/>
            <a:ea typeface="Verdana" panose="020B0604030504040204" pitchFamily="34" charset="0"/>
          </a:endParaRPr>
        </a:p>
      </dgm:t>
    </dgm:pt>
    <dgm:pt modelId="{D33F9ED2-FAAE-401C-B518-84C8AFB956DA}" type="parTrans" cxnId="{3687E57F-3050-4A55-AAAE-8CCFCD7042A8}">
      <dgm:prSet/>
      <dgm:spPr/>
      <dgm:t>
        <a:bodyPr/>
        <a:lstStyle/>
        <a:p>
          <a:endParaRPr lang="lv-LV"/>
        </a:p>
      </dgm:t>
    </dgm:pt>
    <dgm:pt modelId="{AFE3BF8E-7A5F-45BD-BCB4-79C088D5BF32}" type="sibTrans" cxnId="{3687E57F-3050-4A55-AAAE-8CCFCD7042A8}">
      <dgm:prSet/>
      <dgm:spPr/>
      <dgm:t>
        <a:bodyPr/>
        <a:lstStyle/>
        <a:p>
          <a:endParaRPr lang="lv-LV"/>
        </a:p>
      </dgm:t>
    </dgm:pt>
    <dgm:pt modelId="{96621D7D-9785-4428-A10E-5EDB3D09819A}">
      <dgm:prSet/>
      <dgm:spPr/>
      <dgm:t>
        <a:bodyPr/>
        <a:lstStyle/>
        <a:p>
          <a:pPr algn="just"/>
          <a:endParaRPr lang="lv-LV" dirty="0">
            <a:latin typeface="Verdana" panose="020B0604030504040204" pitchFamily="34" charset="0"/>
            <a:ea typeface="Verdana" panose="020B0604030504040204" pitchFamily="34" charset="0"/>
          </a:endParaRPr>
        </a:p>
      </dgm:t>
    </dgm:pt>
    <dgm:pt modelId="{889A7533-5213-4B52-B36B-C3F27F347A0A}" type="parTrans" cxnId="{2F87B7D9-7BF8-4464-A8A6-1B90E14A0BA2}">
      <dgm:prSet/>
      <dgm:spPr/>
      <dgm:t>
        <a:bodyPr/>
        <a:lstStyle/>
        <a:p>
          <a:endParaRPr lang="lv-LV"/>
        </a:p>
      </dgm:t>
    </dgm:pt>
    <dgm:pt modelId="{747FBF45-F500-4594-A715-06A7D507DD51}" type="sibTrans" cxnId="{2F87B7D9-7BF8-4464-A8A6-1B90E14A0BA2}">
      <dgm:prSet/>
      <dgm:spPr/>
      <dgm:t>
        <a:bodyPr/>
        <a:lstStyle/>
        <a:p>
          <a:endParaRPr lang="lv-LV"/>
        </a:p>
      </dgm:t>
    </dgm:pt>
    <dgm:pt modelId="{3504CC01-951A-490D-B0FA-5F5EE748FC72}" type="pres">
      <dgm:prSet presAssocID="{091E5B3C-773A-4745-AAAC-833BC95BCEC6}" presName="linear" presStyleCnt="0">
        <dgm:presLayoutVars>
          <dgm:dir/>
          <dgm:animLvl val="lvl"/>
          <dgm:resizeHandles val="exact"/>
        </dgm:presLayoutVars>
      </dgm:prSet>
      <dgm:spPr/>
    </dgm:pt>
    <dgm:pt modelId="{25B7B737-C508-46C1-9788-8A28D7EFBF03}" type="pres">
      <dgm:prSet presAssocID="{0A1FB10D-D314-4759-83E5-3296354629FB}" presName="parentLin" presStyleCnt="0"/>
      <dgm:spPr/>
    </dgm:pt>
    <dgm:pt modelId="{1B586799-0A71-428B-8E86-6A3DFA1DEA80}" type="pres">
      <dgm:prSet presAssocID="{0A1FB10D-D314-4759-83E5-3296354629FB}" presName="parentLeftMargin" presStyleLbl="node1" presStyleIdx="0" presStyleCnt="2"/>
      <dgm:spPr/>
    </dgm:pt>
    <dgm:pt modelId="{9920EE05-33FC-40F8-ABFC-CD21ED397684}" type="pres">
      <dgm:prSet presAssocID="{0A1FB10D-D314-4759-83E5-3296354629FB}" presName="parentText" presStyleLbl="node1" presStyleIdx="0" presStyleCnt="2">
        <dgm:presLayoutVars>
          <dgm:chMax val="0"/>
          <dgm:bulletEnabled val="1"/>
        </dgm:presLayoutVars>
      </dgm:prSet>
      <dgm:spPr/>
    </dgm:pt>
    <dgm:pt modelId="{15ACD5E1-052F-4A1C-B398-FAB63CDA5C10}" type="pres">
      <dgm:prSet presAssocID="{0A1FB10D-D314-4759-83E5-3296354629FB}" presName="negativeSpace" presStyleCnt="0"/>
      <dgm:spPr/>
    </dgm:pt>
    <dgm:pt modelId="{F9383AFD-417F-470C-B52B-E46CA4B79D2A}" type="pres">
      <dgm:prSet presAssocID="{0A1FB10D-D314-4759-83E5-3296354629FB}" presName="childText" presStyleLbl="conFgAcc1" presStyleIdx="0" presStyleCnt="2">
        <dgm:presLayoutVars>
          <dgm:bulletEnabled val="1"/>
        </dgm:presLayoutVars>
      </dgm:prSet>
      <dgm:spPr/>
    </dgm:pt>
    <dgm:pt modelId="{5AD35385-ED76-44F2-A258-96953893E2B3}" type="pres">
      <dgm:prSet presAssocID="{59D29D4C-80D1-47F1-A16E-7FCD441D0A73}" presName="spaceBetweenRectangles" presStyleCnt="0"/>
      <dgm:spPr/>
    </dgm:pt>
    <dgm:pt modelId="{C5081AB8-DF2C-485F-A23D-F250FA65D511}" type="pres">
      <dgm:prSet presAssocID="{6BC5FF90-A7DF-4361-A87A-B54AF919427E}" presName="parentLin" presStyleCnt="0"/>
      <dgm:spPr/>
    </dgm:pt>
    <dgm:pt modelId="{D30A2F53-C97D-4900-BCC7-EE6A55B82906}" type="pres">
      <dgm:prSet presAssocID="{6BC5FF90-A7DF-4361-A87A-B54AF919427E}" presName="parentLeftMargin" presStyleLbl="node1" presStyleIdx="0" presStyleCnt="2"/>
      <dgm:spPr/>
    </dgm:pt>
    <dgm:pt modelId="{AE87065E-D247-4877-9126-C0CA03099A81}" type="pres">
      <dgm:prSet presAssocID="{6BC5FF90-A7DF-4361-A87A-B54AF919427E}" presName="parentText" presStyleLbl="node1" presStyleIdx="1" presStyleCnt="2">
        <dgm:presLayoutVars>
          <dgm:chMax val="0"/>
          <dgm:bulletEnabled val="1"/>
        </dgm:presLayoutVars>
      </dgm:prSet>
      <dgm:spPr/>
    </dgm:pt>
    <dgm:pt modelId="{23B51CB1-B403-48E4-A6DB-CEFF3F46B5B5}" type="pres">
      <dgm:prSet presAssocID="{6BC5FF90-A7DF-4361-A87A-B54AF919427E}" presName="negativeSpace" presStyleCnt="0"/>
      <dgm:spPr/>
    </dgm:pt>
    <dgm:pt modelId="{E26CDC2D-294A-4418-B61C-721A7E3FD6E3}" type="pres">
      <dgm:prSet presAssocID="{6BC5FF90-A7DF-4361-A87A-B54AF919427E}" presName="childText" presStyleLbl="conFgAcc1" presStyleIdx="1" presStyleCnt="2">
        <dgm:presLayoutVars>
          <dgm:bulletEnabled val="1"/>
        </dgm:presLayoutVars>
      </dgm:prSet>
      <dgm:spPr/>
    </dgm:pt>
  </dgm:ptLst>
  <dgm:cxnLst>
    <dgm:cxn modelId="{81DFBF00-4086-452C-A98C-323CA55301BA}" type="presOf" srcId="{8998EE31-581F-44A1-AF7E-FE74B6BCFEC8}" destId="{F9383AFD-417F-470C-B52B-E46CA4B79D2A}" srcOrd="0" destOrd="3" presId="urn:microsoft.com/office/officeart/2005/8/layout/list1"/>
    <dgm:cxn modelId="{76802203-FF13-467E-B0D3-15CE14C17BA8}" srcId="{0A1FB10D-D314-4759-83E5-3296354629FB}" destId="{358988E2-8354-4C28-B419-F163F079D4CB}" srcOrd="5" destOrd="0" parTransId="{465B45C7-D017-46F2-B5E0-3B21CE2C399D}" sibTransId="{68484F38-407B-4F68-84C1-3B39C921FE53}"/>
    <dgm:cxn modelId="{029EBA07-52B5-4F6F-AD41-2B58F05AB3A3}" type="presOf" srcId="{4EC15C13-EAF1-4BC1-8E80-5CFB15BFDFFE}" destId="{F9383AFD-417F-470C-B52B-E46CA4B79D2A}" srcOrd="0" destOrd="1" presId="urn:microsoft.com/office/officeart/2005/8/layout/list1"/>
    <dgm:cxn modelId="{B0342D0B-E18F-4F92-9274-3FDEEDB7AD3D}" type="presOf" srcId="{F6A6110C-DC88-4F6F-AB5E-AEF2F84886DC}" destId="{E26CDC2D-294A-4418-B61C-721A7E3FD6E3}" srcOrd="0" destOrd="1" presId="urn:microsoft.com/office/officeart/2005/8/layout/list1"/>
    <dgm:cxn modelId="{E79B911E-1349-4648-8B84-1E35966D2E9D}" type="presOf" srcId="{19531795-70F3-4D5F-8F27-C604F3190D92}" destId="{E26CDC2D-294A-4418-B61C-721A7E3FD6E3}" srcOrd="0" destOrd="3" presId="urn:microsoft.com/office/officeart/2005/8/layout/list1"/>
    <dgm:cxn modelId="{D217F22D-B2DC-4C95-ACB4-3D54686C41ED}" type="presOf" srcId="{938C20C8-40C1-4E95-B8D2-9ACEE0BFD725}" destId="{E26CDC2D-294A-4418-B61C-721A7E3FD6E3}" srcOrd="0" destOrd="4" presId="urn:microsoft.com/office/officeart/2005/8/layout/list1"/>
    <dgm:cxn modelId="{BAB6DB31-80C7-4744-8485-8FC71AE9C5F7}" srcId="{0A1FB10D-D314-4759-83E5-3296354629FB}" destId="{C95DCFBB-968A-401C-91D8-BF5789E9F7B6}" srcOrd="4" destOrd="0" parTransId="{9EC1F7A3-6113-41F6-BDC2-04E0AEA93863}" sibTransId="{5D48BF4F-2D1B-40FE-A05A-ED5E65F83CA9}"/>
    <dgm:cxn modelId="{FE39C133-D717-4ABD-9890-C643C6C0ED10}" srcId="{0A1FB10D-D314-4759-83E5-3296354629FB}" destId="{C233CD65-7D63-4B93-AE42-450A1BC02778}" srcOrd="0" destOrd="0" parTransId="{C47B968A-CB6C-483B-962D-21C8706B896F}" sibTransId="{F8D96D93-0963-4DC5-AAF7-34A36A043C0F}"/>
    <dgm:cxn modelId="{5C11C067-48DA-4DF6-9B41-5D56A0A178BA}" type="presOf" srcId="{6BC5FF90-A7DF-4361-A87A-B54AF919427E}" destId="{D30A2F53-C97D-4900-BCC7-EE6A55B82906}" srcOrd="0" destOrd="0" presId="urn:microsoft.com/office/officeart/2005/8/layout/list1"/>
    <dgm:cxn modelId="{55D8194B-3851-4509-B577-18EA0CFD46DD}" srcId="{6BC5FF90-A7DF-4361-A87A-B54AF919427E}" destId="{2179D0D6-DBDF-42D7-87CD-A76202949954}" srcOrd="0" destOrd="0" parTransId="{33ADEF35-232F-4924-B6DD-1C86EA3E5253}" sibTransId="{5C49CDFF-0886-480D-BB1E-21002CF24BE5}"/>
    <dgm:cxn modelId="{33D8636C-9F62-4F24-8FA6-AC836B4E50D5}" type="presOf" srcId="{2179D0D6-DBDF-42D7-87CD-A76202949954}" destId="{E26CDC2D-294A-4418-B61C-721A7E3FD6E3}" srcOrd="0" destOrd="0" presId="urn:microsoft.com/office/officeart/2005/8/layout/list1"/>
    <dgm:cxn modelId="{610A296F-7323-4A93-9B17-9DD6BFD92493}" type="presOf" srcId="{091E5B3C-773A-4745-AAAC-833BC95BCEC6}" destId="{3504CC01-951A-490D-B0FA-5F5EE748FC72}" srcOrd="0" destOrd="0" presId="urn:microsoft.com/office/officeart/2005/8/layout/list1"/>
    <dgm:cxn modelId="{F763516F-44A0-47CE-A5F6-24DB4332DB46}" srcId="{0A1FB10D-D314-4759-83E5-3296354629FB}" destId="{8998EE31-581F-44A1-AF7E-FE74B6BCFEC8}" srcOrd="3" destOrd="0" parTransId="{D71D8837-4753-4543-8A1D-83E7A42E14A9}" sibTransId="{349DDB68-3ED6-4027-877A-AE583C904C53}"/>
    <dgm:cxn modelId="{58648E74-B838-4C5F-A34C-3812088704F7}" type="presOf" srcId="{C233CD65-7D63-4B93-AE42-450A1BC02778}" destId="{F9383AFD-417F-470C-B52B-E46CA4B79D2A}" srcOrd="0" destOrd="0" presId="urn:microsoft.com/office/officeart/2005/8/layout/list1"/>
    <dgm:cxn modelId="{735C0778-FD25-4466-BD88-DAC3034918B2}" type="presOf" srcId="{0A1FB10D-D314-4759-83E5-3296354629FB}" destId="{9920EE05-33FC-40F8-ABFC-CD21ED397684}" srcOrd="1" destOrd="0" presId="urn:microsoft.com/office/officeart/2005/8/layout/list1"/>
    <dgm:cxn modelId="{3687E57F-3050-4A55-AAAE-8CCFCD7042A8}" srcId="{6BC5FF90-A7DF-4361-A87A-B54AF919427E}" destId="{938C20C8-40C1-4E95-B8D2-9ACEE0BFD725}" srcOrd="4" destOrd="0" parTransId="{D33F9ED2-FAAE-401C-B518-84C8AFB956DA}" sibTransId="{AFE3BF8E-7A5F-45BD-BCB4-79C088D5BF32}"/>
    <dgm:cxn modelId="{3B7EA180-4FC3-4044-AAE6-80A213324BCC}" srcId="{091E5B3C-773A-4745-AAAC-833BC95BCEC6}" destId="{6BC5FF90-A7DF-4361-A87A-B54AF919427E}" srcOrd="1" destOrd="0" parTransId="{0C69FBE2-431F-4EC1-A9A4-6BAFF33B020D}" sibTransId="{E9B87482-F974-4AC6-9AD4-9E9B4BC2F87E}"/>
    <dgm:cxn modelId="{D8A10C85-424C-4FF7-BE16-8335EDCF5ECF}" srcId="{0A1FB10D-D314-4759-83E5-3296354629FB}" destId="{9604F209-A85E-4AE7-A2FE-79B129D833A1}" srcOrd="2" destOrd="0" parTransId="{D69B8845-CDB6-4865-880B-3738F58E3B17}" sibTransId="{D7AB8B87-6190-463D-99E7-D4B6FE0C3130}"/>
    <dgm:cxn modelId="{2D924D96-741A-47A2-956A-E0741EA231AF}" type="presOf" srcId="{03C1DD07-67A4-41A4-AD12-8CC9006584BE}" destId="{E26CDC2D-294A-4418-B61C-721A7E3FD6E3}" srcOrd="0" destOrd="2" presId="urn:microsoft.com/office/officeart/2005/8/layout/list1"/>
    <dgm:cxn modelId="{8E55919F-0713-479F-8825-CABB73B8E59A}" srcId="{0A1FB10D-D314-4759-83E5-3296354629FB}" destId="{4EC15C13-EAF1-4BC1-8E80-5CFB15BFDFFE}" srcOrd="1" destOrd="0" parTransId="{A9F66D71-5C5A-45D3-9816-BF2FBEAE5577}" sibTransId="{735C701D-017A-46F7-90F5-4D0F0BD3BEB3}"/>
    <dgm:cxn modelId="{7DC2F0A3-DDA1-4262-BF36-C389978E00D5}" type="presOf" srcId="{96621D7D-9785-4428-A10E-5EDB3D09819A}" destId="{E26CDC2D-294A-4418-B61C-721A7E3FD6E3}" srcOrd="0" destOrd="5" presId="urn:microsoft.com/office/officeart/2005/8/layout/list1"/>
    <dgm:cxn modelId="{EEA12FAB-98BA-40E4-A673-34743976CDC3}" srcId="{6BC5FF90-A7DF-4361-A87A-B54AF919427E}" destId="{F6A6110C-DC88-4F6F-AB5E-AEF2F84886DC}" srcOrd="1" destOrd="0" parTransId="{948A2993-1C61-4D98-A508-4E475E0485FA}" sibTransId="{528A6F0D-6168-434A-81F9-25A3B500768B}"/>
    <dgm:cxn modelId="{F5F0D2B3-D396-4148-8A1A-9683AA7F7C6B}" type="presOf" srcId="{6BC5FF90-A7DF-4361-A87A-B54AF919427E}" destId="{AE87065E-D247-4877-9126-C0CA03099A81}" srcOrd="1" destOrd="0" presId="urn:microsoft.com/office/officeart/2005/8/layout/list1"/>
    <dgm:cxn modelId="{77D042D2-6A3A-4411-8689-EC0CA3F3B5FA}" type="presOf" srcId="{358988E2-8354-4C28-B419-F163F079D4CB}" destId="{F9383AFD-417F-470C-B52B-E46CA4B79D2A}" srcOrd="0" destOrd="5" presId="urn:microsoft.com/office/officeart/2005/8/layout/list1"/>
    <dgm:cxn modelId="{1ADC7FD4-E20C-46CD-920F-24DB80B1352E}" type="presOf" srcId="{9604F209-A85E-4AE7-A2FE-79B129D833A1}" destId="{F9383AFD-417F-470C-B52B-E46CA4B79D2A}" srcOrd="0" destOrd="2" presId="urn:microsoft.com/office/officeart/2005/8/layout/list1"/>
    <dgm:cxn modelId="{1742ECD7-1145-43D0-BC9C-E00ACB15307C}" type="presOf" srcId="{C95DCFBB-968A-401C-91D8-BF5789E9F7B6}" destId="{F9383AFD-417F-470C-B52B-E46CA4B79D2A}" srcOrd="0" destOrd="4" presId="urn:microsoft.com/office/officeart/2005/8/layout/list1"/>
    <dgm:cxn modelId="{2F87B7D9-7BF8-4464-A8A6-1B90E14A0BA2}" srcId="{6BC5FF90-A7DF-4361-A87A-B54AF919427E}" destId="{96621D7D-9785-4428-A10E-5EDB3D09819A}" srcOrd="5" destOrd="0" parTransId="{889A7533-5213-4B52-B36B-C3F27F347A0A}" sibTransId="{747FBF45-F500-4594-A715-06A7D507DD51}"/>
    <dgm:cxn modelId="{26DE62DB-8BBF-42C3-B46C-21C16B211042}" type="presOf" srcId="{0A1FB10D-D314-4759-83E5-3296354629FB}" destId="{1B586799-0A71-428B-8E86-6A3DFA1DEA80}" srcOrd="0" destOrd="0" presId="urn:microsoft.com/office/officeart/2005/8/layout/list1"/>
    <dgm:cxn modelId="{0BBD5CDD-5CAA-4DCB-AFFF-E644CCC46DFD}" srcId="{6BC5FF90-A7DF-4361-A87A-B54AF919427E}" destId="{19531795-70F3-4D5F-8F27-C604F3190D92}" srcOrd="3" destOrd="0" parTransId="{54162E4D-F608-4D33-96E3-4690998939F8}" sibTransId="{A1934AEB-FA18-4BD5-A4EB-239D906CE350}"/>
    <dgm:cxn modelId="{8F0A42DD-63C7-4415-8FBE-5DCAAA15B1EB}" srcId="{6BC5FF90-A7DF-4361-A87A-B54AF919427E}" destId="{03C1DD07-67A4-41A4-AD12-8CC9006584BE}" srcOrd="2" destOrd="0" parTransId="{AFE7691C-18C2-4ED1-BD85-01A00AE33C32}" sibTransId="{AC099DBA-429B-412F-AD6E-084E503BC920}"/>
    <dgm:cxn modelId="{8063D2FA-99EE-45DD-94A6-F5077B3A9664}" srcId="{091E5B3C-773A-4745-AAAC-833BC95BCEC6}" destId="{0A1FB10D-D314-4759-83E5-3296354629FB}" srcOrd="0" destOrd="0" parTransId="{C0F8BC9D-73B0-403E-ABBE-F1682F8A8F50}" sibTransId="{59D29D4C-80D1-47F1-A16E-7FCD441D0A73}"/>
    <dgm:cxn modelId="{26833EF6-57B0-4780-B70E-5C6373193CBE}" type="presParOf" srcId="{3504CC01-951A-490D-B0FA-5F5EE748FC72}" destId="{25B7B737-C508-46C1-9788-8A28D7EFBF03}" srcOrd="0" destOrd="0" presId="urn:microsoft.com/office/officeart/2005/8/layout/list1"/>
    <dgm:cxn modelId="{7806B493-6F26-4685-9AF8-85953FC7D745}" type="presParOf" srcId="{25B7B737-C508-46C1-9788-8A28D7EFBF03}" destId="{1B586799-0A71-428B-8E86-6A3DFA1DEA80}" srcOrd="0" destOrd="0" presId="urn:microsoft.com/office/officeart/2005/8/layout/list1"/>
    <dgm:cxn modelId="{FD7F36CA-EE55-4F22-96AC-A6FD6FF3BFE0}" type="presParOf" srcId="{25B7B737-C508-46C1-9788-8A28D7EFBF03}" destId="{9920EE05-33FC-40F8-ABFC-CD21ED397684}" srcOrd="1" destOrd="0" presId="urn:microsoft.com/office/officeart/2005/8/layout/list1"/>
    <dgm:cxn modelId="{C751013E-F3C7-4172-BC01-735A19F0C051}" type="presParOf" srcId="{3504CC01-951A-490D-B0FA-5F5EE748FC72}" destId="{15ACD5E1-052F-4A1C-B398-FAB63CDA5C10}" srcOrd="1" destOrd="0" presId="urn:microsoft.com/office/officeart/2005/8/layout/list1"/>
    <dgm:cxn modelId="{BA4AFC0A-A884-4DE5-AB85-83C97EA4B137}" type="presParOf" srcId="{3504CC01-951A-490D-B0FA-5F5EE748FC72}" destId="{F9383AFD-417F-470C-B52B-E46CA4B79D2A}" srcOrd="2" destOrd="0" presId="urn:microsoft.com/office/officeart/2005/8/layout/list1"/>
    <dgm:cxn modelId="{AC611390-DFAD-4D29-B405-51B3DA842DED}" type="presParOf" srcId="{3504CC01-951A-490D-B0FA-5F5EE748FC72}" destId="{5AD35385-ED76-44F2-A258-96953893E2B3}" srcOrd="3" destOrd="0" presId="urn:microsoft.com/office/officeart/2005/8/layout/list1"/>
    <dgm:cxn modelId="{9AAB54A7-10C5-4B6C-B90C-5F2CC3EB7B16}" type="presParOf" srcId="{3504CC01-951A-490D-B0FA-5F5EE748FC72}" destId="{C5081AB8-DF2C-485F-A23D-F250FA65D511}" srcOrd="4" destOrd="0" presId="urn:microsoft.com/office/officeart/2005/8/layout/list1"/>
    <dgm:cxn modelId="{17AF1C94-9FB8-48C0-8595-595E837499EE}" type="presParOf" srcId="{C5081AB8-DF2C-485F-A23D-F250FA65D511}" destId="{D30A2F53-C97D-4900-BCC7-EE6A55B82906}" srcOrd="0" destOrd="0" presId="urn:microsoft.com/office/officeart/2005/8/layout/list1"/>
    <dgm:cxn modelId="{1FA93136-7B4F-4D92-8FEA-0D726BA2ABD3}" type="presParOf" srcId="{C5081AB8-DF2C-485F-A23D-F250FA65D511}" destId="{AE87065E-D247-4877-9126-C0CA03099A81}" srcOrd="1" destOrd="0" presId="urn:microsoft.com/office/officeart/2005/8/layout/list1"/>
    <dgm:cxn modelId="{C56406EB-4AF8-4261-BE44-20E29461983F}" type="presParOf" srcId="{3504CC01-951A-490D-B0FA-5F5EE748FC72}" destId="{23B51CB1-B403-48E4-A6DB-CEFF3F46B5B5}" srcOrd="5" destOrd="0" presId="urn:microsoft.com/office/officeart/2005/8/layout/list1"/>
    <dgm:cxn modelId="{A1C30BEC-7238-4E87-8C5F-71F322DDC291}" type="presParOf" srcId="{3504CC01-951A-490D-B0FA-5F5EE748FC72}" destId="{E26CDC2D-294A-4418-B61C-721A7E3FD6E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A9643-C185-42B3-800F-FD3099EA8F2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5CC3D5B-6EF0-4915-B62B-0F2150ADD9F1}">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A daļa «Vispārīgā informācija» </a:t>
          </a:r>
        </a:p>
      </dgm:t>
    </dgm:pt>
    <dgm:pt modelId="{4CB79214-4EE1-400F-BC9B-E7CBC88BF382}" type="parTrans" cxnId="{C1895142-8E32-4D9C-892E-1D88D909D25B}">
      <dgm:prSet/>
      <dgm:spPr/>
      <dgm:t>
        <a:bodyPr/>
        <a:lstStyle/>
        <a:p>
          <a:endParaRPr lang="lv-LV"/>
        </a:p>
      </dgm:t>
    </dgm:pt>
    <dgm:pt modelId="{D5F1526A-03AE-48B7-A774-213F76A73CCC}" type="sibTrans" cxnId="{C1895142-8E32-4D9C-892E-1D88D909D25B}">
      <dgm:prSet/>
      <dgm:spPr/>
      <dgm:t>
        <a:bodyPr/>
        <a:lstStyle/>
        <a:p>
          <a:endParaRPr lang="lv-LV"/>
        </a:p>
      </dgm:t>
    </dgm:pt>
    <dgm:pt modelId="{1EC7EDC4-5EAD-4118-BF29-B2FCDB13D02B}">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Aizpilda šādus informācijas laukus atbilstoši nolikuma 2. pielikuma metodikas 2.1. punktam:</a:t>
          </a:r>
        </a:p>
      </dgm:t>
    </dgm:pt>
    <dgm:pt modelId="{FEBDC2A4-3287-4875-86F1-DA2512CE5CEC}" type="parTrans" cxnId="{86D253C6-43D9-4DE1-92B2-AB5E694246B3}">
      <dgm:prSet/>
      <dgm:spPr/>
      <dgm:t>
        <a:bodyPr/>
        <a:lstStyle/>
        <a:p>
          <a:endParaRPr lang="lv-LV"/>
        </a:p>
      </dgm:t>
    </dgm:pt>
    <dgm:pt modelId="{E0945AE7-C0FF-41D3-9215-A0D10B5622FF}" type="sibTrans" cxnId="{86D253C6-43D9-4DE1-92B2-AB5E694246B3}">
      <dgm:prSet/>
      <dgm:spPr/>
      <dgm:t>
        <a:bodyPr/>
        <a:lstStyle/>
        <a:p>
          <a:endParaRPr lang="lv-LV"/>
        </a:p>
      </dgm:t>
    </dgm:pt>
    <dgm:pt modelId="{84FC61B9-8203-4C39-AE36-6DB194766506}">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«Vispārējā informācija» - metodikas 2.1.1. punkts</a:t>
          </a:r>
        </a:p>
      </dgm:t>
    </dgm:pt>
    <dgm:pt modelId="{E2181815-2F68-4EE0-A6B5-F459674D94E7}" type="parTrans" cxnId="{74DEF814-75D7-436F-84CA-268F95267C81}">
      <dgm:prSet/>
      <dgm:spPr/>
      <dgm:t>
        <a:bodyPr/>
        <a:lstStyle/>
        <a:p>
          <a:endParaRPr lang="lv-LV"/>
        </a:p>
      </dgm:t>
    </dgm:pt>
    <dgm:pt modelId="{685ADD5F-CFF1-4CBD-ADB2-B0E8D46CDD2D}" type="sibTrans" cxnId="{74DEF814-75D7-436F-84CA-268F95267C81}">
      <dgm:prSet/>
      <dgm:spPr/>
      <dgm:t>
        <a:bodyPr/>
        <a:lstStyle/>
        <a:p>
          <a:endParaRPr lang="lv-LV"/>
        </a:p>
      </dgm:t>
    </dgm:pt>
    <dgm:pt modelId="{9EEBD3CB-C54E-484F-8096-1D6F2F728ABF}">
      <dgm:prSet/>
      <dgm:spPr>
        <a:ln>
          <a:solidFill>
            <a:schemeClr val="accent2">
              <a:lumMod val="75000"/>
            </a:schemeClr>
          </a:solidFill>
        </a:ln>
      </dgm:spPr>
      <dgm:t>
        <a:bodyPr/>
        <a:lstStyle/>
        <a:p>
          <a:pPr algn="l"/>
          <a:endParaRPr lang="lv-LV" dirty="0"/>
        </a:p>
      </dgm:t>
    </dgm:pt>
    <dgm:pt modelId="{6359D2E4-CB96-4B33-A976-7DA4A2C3B67E}" type="parTrans" cxnId="{55FB032E-EE44-4F92-BD46-F732818C0D43}">
      <dgm:prSet/>
      <dgm:spPr/>
      <dgm:t>
        <a:bodyPr/>
        <a:lstStyle/>
        <a:p>
          <a:endParaRPr lang="lv-LV"/>
        </a:p>
      </dgm:t>
    </dgm:pt>
    <dgm:pt modelId="{F570CD28-C721-4CF7-9DC1-B45D9FAE2E0C}" type="sibTrans" cxnId="{55FB032E-EE44-4F92-BD46-F732818C0D43}">
      <dgm:prSet/>
      <dgm:spPr/>
      <dgm:t>
        <a:bodyPr/>
        <a:lstStyle/>
        <a:p>
          <a:endParaRPr lang="lv-LV"/>
        </a:p>
      </dgm:t>
    </dgm:pt>
    <dgm:pt modelId="{35517499-B023-42FA-99E3-5064B96DA09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«Zinātniskā grupa» - metodikas 2.1.2. punkts</a:t>
          </a:r>
        </a:p>
      </dgm:t>
    </dgm:pt>
    <dgm:pt modelId="{4978C97C-461D-43C3-9A3F-937850A97A4C}" type="parTrans" cxnId="{029B31F7-5F94-4F87-B5E7-C42A20FB155D}">
      <dgm:prSet/>
      <dgm:spPr/>
      <dgm:t>
        <a:bodyPr/>
        <a:lstStyle/>
        <a:p>
          <a:endParaRPr lang="lv-LV"/>
        </a:p>
      </dgm:t>
    </dgm:pt>
    <dgm:pt modelId="{71023A74-5BDD-4276-BC22-3B8AD4D23D10}" type="sibTrans" cxnId="{029B31F7-5F94-4F87-B5E7-C42A20FB155D}">
      <dgm:prSet/>
      <dgm:spPr/>
      <dgm:t>
        <a:bodyPr/>
        <a:lstStyle/>
        <a:p>
          <a:endParaRPr lang="lv-LV"/>
        </a:p>
      </dgm:t>
    </dgm:pt>
    <dgm:pt modelId="{28D87DC8-736C-4389-851D-7CC081511C3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«Projekta budžets» - metodikas 2.1.3. punkts</a:t>
          </a:r>
        </a:p>
      </dgm:t>
    </dgm:pt>
    <dgm:pt modelId="{8A297554-1A08-4A21-8C1F-2EFADC4D5C65}" type="parTrans" cxnId="{014628B7-0829-48B0-B212-BECC5B6686D7}">
      <dgm:prSet/>
      <dgm:spPr/>
      <dgm:t>
        <a:bodyPr/>
        <a:lstStyle/>
        <a:p>
          <a:endParaRPr lang="lv-LV"/>
        </a:p>
      </dgm:t>
    </dgm:pt>
    <dgm:pt modelId="{2B89793D-5752-4BE1-82D8-8351B0FBE039}" type="sibTrans" cxnId="{014628B7-0829-48B0-B212-BECC5B6686D7}">
      <dgm:prSet/>
      <dgm:spPr/>
      <dgm:t>
        <a:bodyPr/>
        <a:lstStyle/>
        <a:p>
          <a:endParaRPr lang="lv-LV"/>
        </a:p>
      </dgm:t>
    </dgm:pt>
    <dgm:pt modelId="{3BD2B2D7-8B00-4612-81E2-6C72D7B67D4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«Projekta rezultāti» - metodikas 2.1.4. punkts</a:t>
          </a:r>
        </a:p>
      </dgm:t>
    </dgm:pt>
    <dgm:pt modelId="{4C8C7AA4-98AC-4A0D-8057-A9AF4E264213}" type="parTrans" cxnId="{91B8EA68-335D-4DAF-977E-3CF2D636270A}">
      <dgm:prSet/>
      <dgm:spPr/>
      <dgm:t>
        <a:bodyPr/>
        <a:lstStyle/>
        <a:p>
          <a:endParaRPr lang="lv-LV"/>
        </a:p>
      </dgm:t>
    </dgm:pt>
    <dgm:pt modelId="{31EF0475-7ECB-4491-8A96-90E779B9FFB9}" type="sibTrans" cxnId="{91B8EA68-335D-4DAF-977E-3CF2D636270A}">
      <dgm:prSet/>
      <dgm:spPr/>
      <dgm:t>
        <a:bodyPr/>
        <a:lstStyle/>
        <a:p>
          <a:endParaRPr lang="lv-LV"/>
        </a:p>
      </dgm:t>
    </dgm:pt>
    <dgm:pt modelId="{530B5E5B-AFCE-4F14-B774-F5789B6E61D4}">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«Projekta laika grafiks» - metodikas 2.1.5. punkts</a:t>
          </a:r>
        </a:p>
      </dgm:t>
    </dgm:pt>
    <dgm:pt modelId="{1E80094A-A96E-40CD-AEC6-6DB3A5B2CE07}" type="parTrans" cxnId="{496B1316-ABEF-4049-A6CC-7824C18D19BB}">
      <dgm:prSet/>
      <dgm:spPr/>
      <dgm:t>
        <a:bodyPr/>
        <a:lstStyle/>
        <a:p>
          <a:endParaRPr lang="lv-LV"/>
        </a:p>
      </dgm:t>
    </dgm:pt>
    <dgm:pt modelId="{5C115E26-6A0A-46BB-98B4-24406AA68B49}" type="sibTrans" cxnId="{496B1316-ABEF-4049-A6CC-7824C18D19BB}">
      <dgm:prSet/>
      <dgm:spPr/>
      <dgm:t>
        <a:bodyPr/>
        <a:lstStyle/>
        <a:p>
          <a:endParaRPr lang="lv-LV"/>
        </a:p>
      </dgm:t>
    </dgm:pt>
    <dgm:pt modelId="{F6627232-9395-46E8-B335-4E860AE2CF12}">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Sniegtā informācija tiks izmantota projekta pieteikuma administratīvajā izvērtēšanā, tai skaitā:</a:t>
          </a:r>
        </a:p>
      </dgm:t>
    </dgm:pt>
    <dgm:pt modelId="{5C42CDFE-16D1-4455-B7E8-A303E92A41D1}" type="parTrans" cxnId="{67A54F74-44D1-48B1-927E-0456ED30F28A}">
      <dgm:prSet/>
      <dgm:spPr/>
      <dgm:t>
        <a:bodyPr/>
        <a:lstStyle/>
        <a:p>
          <a:endParaRPr lang="lv-LV"/>
        </a:p>
      </dgm:t>
    </dgm:pt>
    <dgm:pt modelId="{17E6BEF3-E307-4ED3-A935-D874E6C51A43}" type="sibTrans" cxnId="{67A54F74-44D1-48B1-927E-0456ED30F28A}">
      <dgm:prSet/>
      <dgm:spPr/>
      <dgm:t>
        <a:bodyPr/>
        <a:lstStyle/>
        <a:p>
          <a:endParaRPr lang="lv-LV"/>
        </a:p>
      </dgm:t>
    </dgm:pt>
    <dgm:pt modelId="{C16489EA-DA05-4BDC-98F9-81D7259A28FA}">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Atbilstība nosacījumiem par zinātnisko grupu (nolikuma III. nodaļa)</a:t>
          </a:r>
        </a:p>
      </dgm:t>
    </dgm:pt>
    <dgm:pt modelId="{0AE7F746-5562-487F-A1E8-2B8E4177DBB6}" type="parTrans" cxnId="{42B942FF-871F-44BD-B1FB-93A8C6AD0015}">
      <dgm:prSet/>
      <dgm:spPr/>
      <dgm:t>
        <a:bodyPr/>
        <a:lstStyle/>
        <a:p>
          <a:endParaRPr lang="lv-LV"/>
        </a:p>
      </dgm:t>
    </dgm:pt>
    <dgm:pt modelId="{20C1959D-EB09-448F-A5D8-310747D32CD9}" type="sibTrans" cxnId="{42B942FF-871F-44BD-B1FB-93A8C6AD0015}">
      <dgm:prSet/>
      <dgm:spPr/>
      <dgm:t>
        <a:bodyPr/>
        <a:lstStyle/>
        <a:p>
          <a:endParaRPr lang="lv-LV"/>
        </a:p>
      </dgm:t>
    </dgm:pt>
    <dgm:pt modelId="{739D07F3-9822-4D57-9D34-B8A55BB134E5}">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Nosacījumi par projekta attiecināmo izmaksu dalījumu (noteikumu 14. punkts)</a:t>
          </a:r>
        </a:p>
      </dgm:t>
    </dgm:pt>
    <dgm:pt modelId="{A4FD275E-D155-44B9-97E3-B4BDF9FFF402}" type="parTrans" cxnId="{562BDA16-F324-424C-98A3-C178E8BBF474}">
      <dgm:prSet/>
      <dgm:spPr/>
      <dgm:t>
        <a:bodyPr/>
        <a:lstStyle/>
        <a:p>
          <a:endParaRPr lang="lv-LV"/>
        </a:p>
      </dgm:t>
    </dgm:pt>
    <dgm:pt modelId="{3D0DF997-78B9-47C1-9333-16247FA3AB1B}" type="sibTrans" cxnId="{562BDA16-F324-424C-98A3-C178E8BBF474}">
      <dgm:prSet/>
      <dgm:spPr/>
      <dgm:t>
        <a:bodyPr/>
        <a:lstStyle/>
        <a:p>
          <a:endParaRPr lang="lv-LV"/>
        </a:p>
      </dgm:t>
    </dgm:pt>
    <dgm:pt modelId="{DCB3668D-5B8A-4680-955E-9E66BD7B3CFC}">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   Nosacījumi par rezultātiem projekta </a:t>
          </a:r>
          <a:r>
            <a:rPr lang="es-ES" dirty="0" err="1">
              <a:latin typeface="Verdana" panose="020B0604030504040204" pitchFamily="34" charset="0"/>
              <a:ea typeface="Verdana" panose="020B0604030504040204" pitchFamily="34" charset="0"/>
            </a:rPr>
            <a:t>ietvaros</a:t>
          </a:r>
          <a:r>
            <a:rPr lang="es-ES" dirty="0">
              <a:latin typeface="Verdana" panose="020B0604030504040204" pitchFamily="34" charset="0"/>
              <a:ea typeface="Verdana" panose="020B0604030504040204" pitchFamily="34" charset="0"/>
            </a:rPr>
            <a:t> (</a:t>
          </a:r>
          <a:r>
            <a:rPr lang="es-ES" dirty="0" err="1">
              <a:latin typeface="Verdana" panose="020B0604030504040204" pitchFamily="34" charset="0"/>
              <a:ea typeface="Verdana" panose="020B0604030504040204" pitchFamily="34" charset="0"/>
            </a:rPr>
            <a:t>noteikumu</a:t>
          </a:r>
          <a:r>
            <a:rPr lang="es-ES" dirty="0">
              <a:latin typeface="Verdana" panose="020B0604030504040204" pitchFamily="34" charset="0"/>
              <a:ea typeface="Verdana" panose="020B0604030504040204" pitchFamily="34" charset="0"/>
            </a:rPr>
            <a:t> 12. </a:t>
          </a:r>
          <a:r>
            <a:rPr lang="es-ES" dirty="0" err="1">
              <a:latin typeface="Verdana" panose="020B0604030504040204" pitchFamily="34" charset="0"/>
              <a:ea typeface="Verdana" panose="020B0604030504040204" pitchFamily="34" charset="0"/>
            </a:rPr>
            <a:t>punkts</a:t>
          </a:r>
          <a:r>
            <a:rPr lang="es-ES" dirty="0">
              <a:latin typeface="Verdana" panose="020B0604030504040204" pitchFamily="34" charset="0"/>
              <a:ea typeface="Verdana" panose="020B0604030504040204" pitchFamily="34" charset="0"/>
            </a:rPr>
            <a:t> un</a:t>
          </a:r>
          <a:r>
            <a:rPr lang="lv-LV" dirty="0">
              <a:latin typeface="Verdana" panose="020B0604030504040204" pitchFamily="34" charset="0"/>
              <a:ea typeface="Verdana" panose="020B0604030504040204" pitchFamily="34" charset="0"/>
            </a:rPr>
            <a:t> nolikuma 9. punkts)</a:t>
          </a:r>
        </a:p>
      </dgm:t>
    </dgm:pt>
    <dgm:pt modelId="{600BB75E-A20C-46D3-98E9-B20E3AF01059}" type="parTrans" cxnId="{940F2AA1-8C80-427E-83A6-A19AD81FCC7D}">
      <dgm:prSet/>
      <dgm:spPr/>
      <dgm:t>
        <a:bodyPr/>
        <a:lstStyle/>
        <a:p>
          <a:endParaRPr lang="lv-LV"/>
        </a:p>
      </dgm:t>
    </dgm:pt>
    <dgm:pt modelId="{44E1C6BD-D3BD-4640-AF6B-FA8DAF416D2A}" type="sibTrans" cxnId="{940F2AA1-8C80-427E-83A6-A19AD81FCC7D}">
      <dgm:prSet/>
      <dgm:spPr/>
      <dgm:t>
        <a:bodyPr/>
        <a:lstStyle/>
        <a:p>
          <a:endParaRPr lang="lv-LV"/>
        </a:p>
      </dgm:t>
    </dgm:pt>
    <dgm:pt modelId="{A23A71A3-7C80-4B90-A821-AA124A4B4700}" type="pres">
      <dgm:prSet presAssocID="{8C9A9643-C185-42B3-800F-FD3099EA8F27}" presName="linear" presStyleCnt="0">
        <dgm:presLayoutVars>
          <dgm:dir/>
          <dgm:animLvl val="lvl"/>
          <dgm:resizeHandles val="exact"/>
        </dgm:presLayoutVars>
      </dgm:prSet>
      <dgm:spPr/>
    </dgm:pt>
    <dgm:pt modelId="{ED5832C9-6967-4AEA-A1D8-8ED6BED585E7}" type="pres">
      <dgm:prSet presAssocID="{85CC3D5B-6EF0-4915-B62B-0F2150ADD9F1}" presName="parentLin" presStyleCnt="0"/>
      <dgm:spPr/>
    </dgm:pt>
    <dgm:pt modelId="{651BB544-48B9-44CC-8EE4-282DDD3C0449}" type="pres">
      <dgm:prSet presAssocID="{85CC3D5B-6EF0-4915-B62B-0F2150ADD9F1}" presName="parentLeftMargin" presStyleLbl="node1" presStyleIdx="0" presStyleCnt="1"/>
      <dgm:spPr/>
    </dgm:pt>
    <dgm:pt modelId="{2F7E0DF7-5322-44D7-8A92-E6F782B845CE}" type="pres">
      <dgm:prSet presAssocID="{85CC3D5B-6EF0-4915-B62B-0F2150ADD9F1}" presName="parentText" presStyleLbl="node1" presStyleIdx="0" presStyleCnt="1">
        <dgm:presLayoutVars>
          <dgm:chMax val="0"/>
          <dgm:bulletEnabled val="1"/>
        </dgm:presLayoutVars>
      </dgm:prSet>
      <dgm:spPr/>
    </dgm:pt>
    <dgm:pt modelId="{5207A391-88A8-473C-B47D-8C7A12D15E4E}" type="pres">
      <dgm:prSet presAssocID="{85CC3D5B-6EF0-4915-B62B-0F2150ADD9F1}" presName="negativeSpace" presStyleCnt="0"/>
      <dgm:spPr/>
    </dgm:pt>
    <dgm:pt modelId="{92C2E335-21D7-4260-9C30-20EFDA4FCC9B}" type="pres">
      <dgm:prSet presAssocID="{85CC3D5B-6EF0-4915-B62B-0F2150ADD9F1}" presName="childText" presStyleLbl="conFgAcc1" presStyleIdx="0" presStyleCnt="1" custLinFactNeighborX="-739" custLinFactNeighborY="91105">
        <dgm:presLayoutVars>
          <dgm:bulletEnabled val="1"/>
        </dgm:presLayoutVars>
      </dgm:prSet>
      <dgm:spPr/>
    </dgm:pt>
  </dgm:ptLst>
  <dgm:cxnLst>
    <dgm:cxn modelId="{9AED2006-BE81-4667-A4C5-7ED7088AA382}" type="presOf" srcId="{3BD2B2D7-8B00-4612-81E2-6C72D7B67D4C}" destId="{92C2E335-21D7-4260-9C30-20EFDA4FCC9B}" srcOrd="0" destOrd="4" presId="urn:microsoft.com/office/officeart/2005/8/layout/list1"/>
    <dgm:cxn modelId="{74DEF814-75D7-436F-84CA-268F95267C81}" srcId="{85CC3D5B-6EF0-4915-B62B-0F2150ADD9F1}" destId="{84FC61B9-8203-4C39-AE36-6DB194766506}" srcOrd="1" destOrd="0" parTransId="{E2181815-2F68-4EE0-A6B5-F459674D94E7}" sibTransId="{685ADD5F-CFF1-4CBD-ADB2-B0E8D46CDD2D}"/>
    <dgm:cxn modelId="{496B1316-ABEF-4049-A6CC-7824C18D19BB}" srcId="{85CC3D5B-6EF0-4915-B62B-0F2150ADD9F1}" destId="{530B5E5B-AFCE-4F14-B774-F5789B6E61D4}" srcOrd="5" destOrd="0" parTransId="{1E80094A-A96E-40CD-AEC6-6DB3A5B2CE07}" sibTransId="{5C115E26-6A0A-46BB-98B4-24406AA68B49}"/>
    <dgm:cxn modelId="{562BDA16-F324-424C-98A3-C178E8BBF474}" srcId="{85CC3D5B-6EF0-4915-B62B-0F2150ADD9F1}" destId="{739D07F3-9822-4D57-9D34-B8A55BB134E5}" srcOrd="8" destOrd="0" parTransId="{A4FD275E-D155-44B9-97E3-B4BDF9FFF402}" sibTransId="{3D0DF997-78B9-47C1-9333-16247FA3AB1B}"/>
    <dgm:cxn modelId="{AA381E24-7DBD-4A8C-81EB-505095B775DA}" type="presOf" srcId="{1EC7EDC4-5EAD-4118-BF29-B2FCDB13D02B}" destId="{92C2E335-21D7-4260-9C30-20EFDA4FCC9B}" srcOrd="0" destOrd="0" presId="urn:microsoft.com/office/officeart/2005/8/layout/list1"/>
    <dgm:cxn modelId="{6917B224-5ED9-43ED-A526-6AFAF47185B4}" type="presOf" srcId="{85CC3D5B-6EF0-4915-B62B-0F2150ADD9F1}" destId="{2F7E0DF7-5322-44D7-8A92-E6F782B845CE}" srcOrd="1" destOrd="0" presId="urn:microsoft.com/office/officeart/2005/8/layout/list1"/>
    <dgm:cxn modelId="{2C073C27-EC09-4FEF-8737-9D27A0D4EC46}" type="presOf" srcId="{530B5E5B-AFCE-4F14-B774-F5789B6E61D4}" destId="{92C2E335-21D7-4260-9C30-20EFDA4FCC9B}" srcOrd="0" destOrd="5" presId="urn:microsoft.com/office/officeart/2005/8/layout/list1"/>
    <dgm:cxn modelId="{55FB032E-EE44-4F92-BD46-F732818C0D43}" srcId="{85CC3D5B-6EF0-4915-B62B-0F2150ADD9F1}" destId="{9EEBD3CB-C54E-484F-8096-1D6F2F728ABF}" srcOrd="10" destOrd="0" parTransId="{6359D2E4-CB96-4B33-A976-7DA4A2C3B67E}" sibTransId="{F570CD28-C721-4CF7-9DC1-B45D9FAE2E0C}"/>
    <dgm:cxn modelId="{F4C42A61-C3B4-4CA7-A4C4-A0B543591489}" type="presOf" srcId="{84FC61B9-8203-4C39-AE36-6DB194766506}" destId="{92C2E335-21D7-4260-9C30-20EFDA4FCC9B}" srcOrd="0" destOrd="1" presId="urn:microsoft.com/office/officeart/2005/8/layout/list1"/>
    <dgm:cxn modelId="{C1895142-8E32-4D9C-892E-1D88D909D25B}" srcId="{8C9A9643-C185-42B3-800F-FD3099EA8F27}" destId="{85CC3D5B-6EF0-4915-B62B-0F2150ADD9F1}" srcOrd="0" destOrd="0" parTransId="{4CB79214-4EE1-400F-BC9B-E7CBC88BF382}" sibTransId="{D5F1526A-03AE-48B7-A774-213F76A73CCC}"/>
    <dgm:cxn modelId="{91B8EA68-335D-4DAF-977E-3CF2D636270A}" srcId="{85CC3D5B-6EF0-4915-B62B-0F2150ADD9F1}" destId="{3BD2B2D7-8B00-4612-81E2-6C72D7B67D4C}" srcOrd="4" destOrd="0" parTransId="{4C8C7AA4-98AC-4A0D-8057-A9AF4E264213}" sibTransId="{31EF0475-7ECB-4491-8A96-90E779B9FFB9}"/>
    <dgm:cxn modelId="{67A54F74-44D1-48B1-927E-0456ED30F28A}" srcId="{85CC3D5B-6EF0-4915-B62B-0F2150ADD9F1}" destId="{F6627232-9395-46E8-B335-4E860AE2CF12}" srcOrd="6" destOrd="0" parTransId="{5C42CDFE-16D1-4455-B7E8-A303E92A41D1}" sibTransId="{17E6BEF3-E307-4ED3-A935-D874E6C51A43}"/>
    <dgm:cxn modelId="{05D39855-EFAF-4D86-8C46-4489DAFB74AA}" type="presOf" srcId="{8C9A9643-C185-42B3-800F-FD3099EA8F27}" destId="{A23A71A3-7C80-4B90-A821-AA124A4B4700}" srcOrd="0" destOrd="0" presId="urn:microsoft.com/office/officeart/2005/8/layout/list1"/>
    <dgm:cxn modelId="{3EDA645A-F5A5-43BE-8561-0EBE7A5020C1}" type="presOf" srcId="{F6627232-9395-46E8-B335-4E860AE2CF12}" destId="{92C2E335-21D7-4260-9C30-20EFDA4FCC9B}" srcOrd="0" destOrd="6" presId="urn:microsoft.com/office/officeart/2005/8/layout/list1"/>
    <dgm:cxn modelId="{CA67D184-3306-4968-AA2F-1CD4E4B465A1}" type="presOf" srcId="{28D87DC8-736C-4389-851D-7CC081511C3A}" destId="{92C2E335-21D7-4260-9C30-20EFDA4FCC9B}" srcOrd="0" destOrd="3" presId="urn:microsoft.com/office/officeart/2005/8/layout/list1"/>
    <dgm:cxn modelId="{8CBC3286-2A7A-42FB-AF4F-07C3B59CD310}" type="presOf" srcId="{DCB3668D-5B8A-4680-955E-9E66BD7B3CFC}" destId="{92C2E335-21D7-4260-9C30-20EFDA4FCC9B}" srcOrd="0" destOrd="9" presId="urn:microsoft.com/office/officeart/2005/8/layout/list1"/>
    <dgm:cxn modelId="{940F2AA1-8C80-427E-83A6-A19AD81FCC7D}" srcId="{85CC3D5B-6EF0-4915-B62B-0F2150ADD9F1}" destId="{DCB3668D-5B8A-4680-955E-9E66BD7B3CFC}" srcOrd="9" destOrd="0" parTransId="{600BB75E-A20C-46D3-98E9-B20E3AF01059}" sibTransId="{44E1C6BD-D3BD-4640-AF6B-FA8DAF416D2A}"/>
    <dgm:cxn modelId="{81F850B1-0595-4041-A26C-FE60A1245D59}" type="presOf" srcId="{739D07F3-9822-4D57-9D34-B8A55BB134E5}" destId="{92C2E335-21D7-4260-9C30-20EFDA4FCC9B}" srcOrd="0" destOrd="8" presId="urn:microsoft.com/office/officeart/2005/8/layout/list1"/>
    <dgm:cxn modelId="{014628B7-0829-48B0-B212-BECC5B6686D7}" srcId="{85CC3D5B-6EF0-4915-B62B-0F2150ADD9F1}" destId="{28D87DC8-736C-4389-851D-7CC081511C3A}" srcOrd="3" destOrd="0" parTransId="{8A297554-1A08-4A21-8C1F-2EFADC4D5C65}" sibTransId="{2B89793D-5752-4BE1-82D8-8351B0FBE039}"/>
    <dgm:cxn modelId="{C2602EB7-D955-44F8-A754-EB42DCCAA73E}" type="presOf" srcId="{9EEBD3CB-C54E-484F-8096-1D6F2F728ABF}" destId="{92C2E335-21D7-4260-9C30-20EFDA4FCC9B}" srcOrd="0" destOrd="10" presId="urn:microsoft.com/office/officeart/2005/8/layout/list1"/>
    <dgm:cxn modelId="{86D253C6-43D9-4DE1-92B2-AB5E694246B3}" srcId="{85CC3D5B-6EF0-4915-B62B-0F2150ADD9F1}" destId="{1EC7EDC4-5EAD-4118-BF29-B2FCDB13D02B}" srcOrd="0" destOrd="0" parTransId="{FEBDC2A4-3287-4875-86F1-DA2512CE5CEC}" sibTransId="{E0945AE7-C0FF-41D3-9215-A0D10B5622FF}"/>
    <dgm:cxn modelId="{F578B9C8-A2FE-432A-98E6-22F57E7DB304}" type="presOf" srcId="{C16489EA-DA05-4BDC-98F9-81D7259A28FA}" destId="{92C2E335-21D7-4260-9C30-20EFDA4FCC9B}" srcOrd="0" destOrd="7" presId="urn:microsoft.com/office/officeart/2005/8/layout/list1"/>
    <dgm:cxn modelId="{510CBDD0-4126-4A6A-B385-F8D0ED8C691E}" type="presOf" srcId="{35517499-B023-42FA-99E3-5064B96DA097}" destId="{92C2E335-21D7-4260-9C30-20EFDA4FCC9B}" srcOrd="0" destOrd="2" presId="urn:microsoft.com/office/officeart/2005/8/layout/list1"/>
    <dgm:cxn modelId="{029B31F7-5F94-4F87-B5E7-C42A20FB155D}" srcId="{85CC3D5B-6EF0-4915-B62B-0F2150ADD9F1}" destId="{35517499-B023-42FA-99E3-5064B96DA097}" srcOrd="2" destOrd="0" parTransId="{4978C97C-461D-43C3-9A3F-937850A97A4C}" sibTransId="{71023A74-5BDD-4276-BC22-3B8AD4D23D10}"/>
    <dgm:cxn modelId="{718E39FC-4A3C-44B1-A22C-ECB724E500B1}" type="presOf" srcId="{85CC3D5B-6EF0-4915-B62B-0F2150ADD9F1}" destId="{651BB544-48B9-44CC-8EE4-282DDD3C0449}" srcOrd="0" destOrd="0" presId="urn:microsoft.com/office/officeart/2005/8/layout/list1"/>
    <dgm:cxn modelId="{42B942FF-871F-44BD-B1FB-93A8C6AD0015}" srcId="{85CC3D5B-6EF0-4915-B62B-0F2150ADD9F1}" destId="{C16489EA-DA05-4BDC-98F9-81D7259A28FA}" srcOrd="7" destOrd="0" parTransId="{0AE7F746-5562-487F-A1E8-2B8E4177DBB6}" sibTransId="{20C1959D-EB09-448F-A5D8-310747D32CD9}"/>
    <dgm:cxn modelId="{D98B93A1-B826-407C-B483-48B225809B41}" type="presParOf" srcId="{A23A71A3-7C80-4B90-A821-AA124A4B4700}" destId="{ED5832C9-6967-4AEA-A1D8-8ED6BED585E7}" srcOrd="0" destOrd="0" presId="urn:microsoft.com/office/officeart/2005/8/layout/list1"/>
    <dgm:cxn modelId="{89C2A8C6-B800-4909-B998-243695B70072}" type="presParOf" srcId="{ED5832C9-6967-4AEA-A1D8-8ED6BED585E7}" destId="{651BB544-48B9-44CC-8EE4-282DDD3C0449}" srcOrd="0" destOrd="0" presId="urn:microsoft.com/office/officeart/2005/8/layout/list1"/>
    <dgm:cxn modelId="{6745DA82-3A85-467E-AD22-031F876D9103}" type="presParOf" srcId="{ED5832C9-6967-4AEA-A1D8-8ED6BED585E7}" destId="{2F7E0DF7-5322-44D7-8A92-E6F782B845CE}" srcOrd="1" destOrd="0" presId="urn:microsoft.com/office/officeart/2005/8/layout/list1"/>
    <dgm:cxn modelId="{A12A4397-4A4A-41B8-A189-BE299EDE1534}" type="presParOf" srcId="{A23A71A3-7C80-4B90-A821-AA124A4B4700}" destId="{5207A391-88A8-473C-B47D-8C7A12D15E4E}" srcOrd="1" destOrd="0" presId="urn:microsoft.com/office/officeart/2005/8/layout/list1"/>
    <dgm:cxn modelId="{723D9C9E-586E-4D56-8271-33DB416E2852}" type="presParOf" srcId="{A23A71A3-7C80-4B90-A821-AA124A4B4700}" destId="{92C2E335-21D7-4260-9C30-20EFDA4FCC9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4C9CF6-46A5-4341-9478-645059C3C0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5074CD1-2411-49E1-BF6A-6F916C3674D0}">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B daļa «Projekta apraksts»</a:t>
          </a:r>
        </a:p>
      </dgm:t>
    </dgm:pt>
    <dgm:pt modelId="{3A7E0D3B-1038-4F7A-9D3B-9934C0128F31}" type="parTrans" cxnId="{1B939337-ABB1-464F-8BFC-63A07942EF46}">
      <dgm:prSet/>
      <dgm:spPr/>
      <dgm:t>
        <a:bodyPr/>
        <a:lstStyle/>
        <a:p>
          <a:endParaRPr lang="lv-LV"/>
        </a:p>
      </dgm:t>
    </dgm:pt>
    <dgm:pt modelId="{18E643F6-BFFB-4AC5-A08C-031755FC7859}" type="sibTrans" cxnId="{1B939337-ABB1-464F-8BFC-63A07942EF46}">
      <dgm:prSet/>
      <dgm:spPr/>
      <dgm:t>
        <a:bodyPr/>
        <a:lstStyle/>
        <a:p>
          <a:endParaRPr lang="lv-LV"/>
        </a:p>
      </dgm:t>
    </dgm:pt>
    <dgm:pt modelId="{38F8B807-A000-4943-991E-697E6F8704A8}">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apjoms nepārsniedz </a:t>
          </a:r>
          <a:r>
            <a:rPr lang="lv-LV" b="1" dirty="0">
              <a:solidFill>
                <a:schemeClr val="accent2">
                  <a:lumMod val="75000"/>
                </a:schemeClr>
              </a:solidFill>
              <a:latin typeface="Verdana" panose="020B0604030504040204" pitchFamily="34" charset="0"/>
              <a:ea typeface="Verdana" panose="020B0604030504040204" pitchFamily="34" charset="0"/>
            </a:rPr>
            <a:t>20</a:t>
          </a:r>
          <a:r>
            <a:rPr lang="lv-LV" dirty="0">
              <a:latin typeface="Verdana" panose="020B0604030504040204" pitchFamily="34" charset="0"/>
              <a:ea typeface="Verdana" panose="020B0604030504040204" pitchFamily="34" charset="0"/>
            </a:rPr>
            <a:t> lappuses, ievērojot nolikuma 43. punktā noteikto;</a:t>
          </a:r>
        </a:p>
      </dgm:t>
    </dgm:pt>
    <dgm:pt modelId="{BA7C5657-52C2-4E22-96D1-96BD8DC6C78C}" type="parTrans" cxnId="{8C5DF1DE-3702-4426-B2F1-C5968EEF9867}">
      <dgm:prSet/>
      <dgm:spPr/>
      <dgm:t>
        <a:bodyPr/>
        <a:lstStyle/>
        <a:p>
          <a:endParaRPr lang="lv-LV"/>
        </a:p>
      </dgm:t>
    </dgm:pt>
    <dgm:pt modelId="{4CDA7DCD-A189-4978-870F-4EAE13DD5269}" type="sibTrans" cxnId="{8C5DF1DE-3702-4426-B2F1-C5968EEF9867}">
      <dgm:prSet/>
      <dgm:spPr/>
      <dgm:t>
        <a:bodyPr/>
        <a:lstStyle/>
        <a:p>
          <a:endParaRPr lang="lv-LV"/>
        </a:p>
      </dgm:t>
    </dgm:pt>
    <dgm:pt modelId="{B574F274-6FEC-4032-B7AB-6CEAFA615684}">
      <dgm:prSet/>
      <dgm:spPr>
        <a:ln>
          <a:solidFill>
            <a:schemeClr val="accent2">
              <a:lumMod val="75000"/>
            </a:schemeClr>
          </a:solidFill>
        </a:ln>
      </dgm:spPr>
      <dgm:t>
        <a:bodyPr/>
        <a:lstStyle/>
        <a:p>
          <a:pPr algn="just"/>
          <a:r>
            <a:rPr lang="fr-FR" dirty="0" err="1">
              <a:latin typeface="Verdana" panose="020B0604030504040204" pitchFamily="34" charset="0"/>
              <a:ea typeface="Verdana" panose="020B0604030504040204" pitchFamily="34" charset="0"/>
            </a:rPr>
            <a:t>burtu</a:t>
          </a:r>
          <a:r>
            <a:rPr lang="fr-FR"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lielums</a:t>
          </a:r>
          <a:r>
            <a:rPr lang="fr-FR" dirty="0">
              <a:latin typeface="Verdana" panose="020B0604030504040204" pitchFamily="34" charset="0"/>
              <a:ea typeface="Verdana" panose="020B0604030504040204" pitchFamily="34" charset="0"/>
            </a:rPr>
            <a:t> – ne </a:t>
          </a:r>
          <a:r>
            <a:rPr lang="fr-FR" dirty="0" err="1">
              <a:latin typeface="Verdana" panose="020B0604030504040204" pitchFamily="34" charset="0"/>
              <a:ea typeface="Verdana" panose="020B0604030504040204" pitchFamily="34" charset="0"/>
            </a:rPr>
            <a:t>mazāks</a:t>
          </a:r>
          <a:r>
            <a:rPr lang="fr-FR" dirty="0">
              <a:latin typeface="Verdana" panose="020B0604030504040204" pitchFamily="34" charset="0"/>
              <a:ea typeface="Verdana" panose="020B0604030504040204" pitchFamily="34" charset="0"/>
            </a:rPr>
            <a:t> par 11;</a:t>
          </a:r>
          <a:endParaRPr lang="lv-LV" dirty="0">
            <a:latin typeface="Verdana" panose="020B0604030504040204" pitchFamily="34" charset="0"/>
            <a:ea typeface="Verdana" panose="020B0604030504040204" pitchFamily="34" charset="0"/>
          </a:endParaRPr>
        </a:p>
      </dgm:t>
    </dgm:pt>
    <dgm:pt modelId="{09D7E086-FC25-4D2C-87A5-A2A326180AFE}" type="parTrans" cxnId="{18ACF7AB-CD33-4C5D-AB69-686F63C18E97}">
      <dgm:prSet/>
      <dgm:spPr/>
      <dgm:t>
        <a:bodyPr/>
        <a:lstStyle/>
        <a:p>
          <a:endParaRPr lang="lv-LV"/>
        </a:p>
      </dgm:t>
    </dgm:pt>
    <dgm:pt modelId="{486A43B4-2479-43DA-AB99-9215C332B496}" type="sibTrans" cxnId="{18ACF7AB-CD33-4C5D-AB69-686F63C18E97}">
      <dgm:prSet/>
      <dgm:spPr/>
      <dgm:t>
        <a:bodyPr/>
        <a:lstStyle/>
        <a:p>
          <a:endParaRPr lang="lv-LV"/>
        </a:p>
      </dgm:t>
    </dgm:pt>
    <dgm:pt modelId="{AED5301B-2FD2-4CB0-B5FB-A8201065F9F9}">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vienkāršā rindstarpa;</a:t>
          </a:r>
        </a:p>
      </dgm:t>
    </dgm:pt>
    <dgm:pt modelId="{1F51DA55-2ADA-4681-9A6C-71C17AAC575D}" type="parTrans" cxnId="{C908A8F2-C080-4F22-9DEB-C73019FAAC28}">
      <dgm:prSet/>
      <dgm:spPr/>
      <dgm:t>
        <a:bodyPr/>
        <a:lstStyle/>
        <a:p>
          <a:endParaRPr lang="lv-LV"/>
        </a:p>
      </dgm:t>
    </dgm:pt>
    <dgm:pt modelId="{558B9746-5140-4C45-8F56-076F1B4D7263}" type="sibTrans" cxnId="{C908A8F2-C080-4F22-9DEB-C73019FAAC28}">
      <dgm:prSet/>
      <dgm:spPr/>
      <dgm:t>
        <a:bodyPr/>
        <a:lstStyle/>
        <a:p>
          <a:endParaRPr lang="lv-LV"/>
        </a:p>
      </dgm:t>
    </dgm:pt>
    <dgm:pt modelId="{F23D4721-F0F4-4C1A-A20E-D55CED33118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atkāpes no malām – 2 cm no katras puses, 1,5 cm no augšas un apakšas;</a:t>
          </a:r>
        </a:p>
      </dgm:t>
    </dgm:pt>
    <dgm:pt modelId="{403C48A3-92AF-4F5A-BE37-B4BC37BDCC16}" type="parTrans" cxnId="{5D36FA39-2D4A-4388-8729-93056D58F54A}">
      <dgm:prSet/>
      <dgm:spPr/>
      <dgm:t>
        <a:bodyPr/>
        <a:lstStyle/>
        <a:p>
          <a:endParaRPr lang="lv-LV"/>
        </a:p>
      </dgm:t>
    </dgm:pt>
    <dgm:pt modelId="{0C1988E2-2AA9-4B25-8C84-FEC066B04473}" type="sibTrans" cxnId="{5D36FA39-2D4A-4388-8729-93056D58F54A}">
      <dgm:prSet/>
      <dgm:spPr/>
      <dgm:t>
        <a:bodyPr/>
        <a:lstStyle/>
        <a:p>
          <a:endParaRPr lang="lv-LV"/>
        </a:p>
      </dgm:t>
    </dgm:pt>
    <dgm:pt modelId="{D8D90072-225A-431C-8A31-D448197015D5}">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visas tabulas, diagrammas, atsauces/atsauču saraksts un citi elementi ir iekļaujami projekta aprakstā, nepārsniedzot </a:t>
          </a:r>
          <a:r>
            <a:rPr lang="lv-LV" b="1" dirty="0">
              <a:solidFill>
                <a:schemeClr val="accent2">
                  <a:lumMod val="75000"/>
                </a:schemeClr>
              </a:solidFill>
              <a:latin typeface="Verdana" panose="020B0604030504040204" pitchFamily="34" charset="0"/>
              <a:ea typeface="Verdana" panose="020B0604030504040204" pitchFamily="34" charset="0"/>
            </a:rPr>
            <a:t>20</a:t>
          </a:r>
          <a:r>
            <a:rPr lang="lv-LV" dirty="0">
              <a:latin typeface="Verdana" panose="020B0604030504040204" pitchFamily="34" charset="0"/>
              <a:ea typeface="Verdana" panose="020B0604030504040204" pitchFamily="34" charset="0"/>
            </a:rPr>
            <a:t> lappuses, ievērojot nolikuma 43. punktu;</a:t>
          </a:r>
        </a:p>
      </dgm:t>
    </dgm:pt>
    <dgm:pt modelId="{A5F01E11-3CCF-4D65-AF14-703969D5D397}" type="parTrans" cxnId="{ADE512E6-AC0B-4121-A296-39E4E84704F4}">
      <dgm:prSet/>
      <dgm:spPr/>
      <dgm:t>
        <a:bodyPr/>
        <a:lstStyle/>
        <a:p>
          <a:endParaRPr lang="lv-LV"/>
        </a:p>
      </dgm:t>
    </dgm:pt>
    <dgm:pt modelId="{B744FFB1-740C-4871-B4DD-699209D05EB5}" type="sibTrans" cxnId="{ADE512E6-AC0B-4121-A296-39E4E84704F4}">
      <dgm:prSet/>
      <dgm:spPr/>
      <dgm:t>
        <a:bodyPr/>
        <a:lstStyle/>
        <a:p>
          <a:endParaRPr lang="lv-LV"/>
        </a:p>
      </dgm:t>
    </dgm:pt>
    <dgm:pt modelId="{64CE60CD-18BD-4242-B322-388064530F77}">
      <dgm:prSet/>
      <dgm:spPr>
        <a:ln>
          <a:solidFill>
            <a:schemeClr val="accent2">
              <a:lumMod val="75000"/>
            </a:schemeClr>
          </a:solidFill>
        </a:ln>
      </dgm:spPr>
      <dgm:t>
        <a:bodyPr/>
        <a:lstStyle/>
        <a:p>
          <a:pPr algn="just"/>
          <a:r>
            <a:rPr lang="lv-LV" dirty="0">
              <a:latin typeface="Verdana" panose="020B0604030504040204" pitchFamily="34" charset="0"/>
              <a:ea typeface="Verdana" panose="020B0604030504040204" pitchFamily="34" charset="0"/>
            </a:rPr>
            <a:t>papildus var pievienot (ieskenējot tā paša PDF beigās sociālo partneru apliecinājumu /rekomendācijas vēstules par sadarbību u.tml.), vienlaikus nepārsniedzot 3 papildu lappuses kopā ar projekta aprakstu.</a:t>
          </a:r>
        </a:p>
      </dgm:t>
    </dgm:pt>
    <dgm:pt modelId="{2F453AC3-533C-422A-82FE-DC2B48CB208D}" type="parTrans" cxnId="{BE4A3EDC-C501-49CF-A4F6-1C2F1D5A98B8}">
      <dgm:prSet/>
      <dgm:spPr/>
      <dgm:t>
        <a:bodyPr/>
        <a:lstStyle/>
        <a:p>
          <a:endParaRPr lang="lv-LV"/>
        </a:p>
      </dgm:t>
    </dgm:pt>
    <dgm:pt modelId="{A5AE27AB-6AB3-42C1-A0A9-662C8590C451}" type="sibTrans" cxnId="{BE4A3EDC-C501-49CF-A4F6-1C2F1D5A98B8}">
      <dgm:prSet/>
      <dgm:spPr/>
      <dgm:t>
        <a:bodyPr/>
        <a:lstStyle/>
        <a:p>
          <a:endParaRPr lang="lv-LV"/>
        </a:p>
      </dgm:t>
    </dgm:pt>
    <dgm:pt modelId="{512305A1-EFF1-4D21-ADC8-27F549223ED1}">
      <dgm:prSet/>
      <dgm:spPr>
        <a:ln>
          <a:solidFill>
            <a:schemeClr val="accent2">
              <a:lumMod val="75000"/>
            </a:schemeClr>
          </a:solidFill>
        </a:ln>
      </dgm:spPr>
      <dgm:t>
        <a:bodyPr/>
        <a:lstStyle/>
        <a:p>
          <a:pPr algn="l"/>
          <a:endParaRPr lang="lv-LV" dirty="0"/>
        </a:p>
      </dgm:t>
    </dgm:pt>
    <dgm:pt modelId="{5F5479FF-BF71-4D76-A1E8-15BCE43400B1}" type="parTrans" cxnId="{B702427B-C4CC-4CDF-B914-155E0EE3C28A}">
      <dgm:prSet/>
      <dgm:spPr/>
      <dgm:t>
        <a:bodyPr/>
        <a:lstStyle/>
        <a:p>
          <a:endParaRPr lang="lv-LV"/>
        </a:p>
      </dgm:t>
    </dgm:pt>
    <dgm:pt modelId="{2B487BDE-F4D4-46BA-95AE-BF0C367CCDF7}" type="sibTrans" cxnId="{B702427B-C4CC-4CDF-B914-155E0EE3C28A}">
      <dgm:prSet/>
      <dgm:spPr/>
      <dgm:t>
        <a:bodyPr/>
        <a:lstStyle/>
        <a:p>
          <a:endParaRPr lang="lv-LV"/>
        </a:p>
      </dgm:t>
    </dgm:pt>
    <dgm:pt modelId="{3D91D72B-033D-437A-AF22-060B1A6C0AC5}" type="pres">
      <dgm:prSet presAssocID="{314C9CF6-46A5-4341-9478-645059C3C050}" presName="linear" presStyleCnt="0">
        <dgm:presLayoutVars>
          <dgm:dir/>
          <dgm:animLvl val="lvl"/>
          <dgm:resizeHandles val="exact"/>
        </dgm:presLayoutVars>
      </dgm:prSet>
      <dgm:spPr/>
    </dgm:pt>
    <dgm:pt modelId="{3761DEFB-0ABD-48A9-B049-057E20C4D342}" type="pres">
      <dgm:prSet presAssocID="{05074CD1-2411-49E1-BF6A-6F916C3674D0}" presName="parentLin" presStyleCnt="0"/>
      <dgm:spPr/>
    </dgm:pt>
    <dgm:pt modelId="{78FB9FBC-0D63-4435-9C6F-43BEB84BCCE4}" type="pres">
      <dgm:prSet presAssocID="{05074CD1-2411-49E1-BF6A-6F916C3674D0}" presName="parentLeftMargin" presStyleLbl="node1" presStyleIdx="0" presStyleCnt="1"/>
      <dgm:spPr/>
    </dgm:pt>
    <dgm:pt modelId="{499370EE-CDBD-45E1-88DF-ECAC96D6B08B}" type="pres">
      <dgm:prSet presAssocID="{05074CD1-2411-49E1-BF6A-6F916C3674D0}" presName="parentText" presStyleLbl="node1" presStyleIdx="0" presStyleCnt="1">
        <dgm:presLayoutVars>
          <dgm:chMax val="0"/>
          <dgm:bulletEnabled val="1"/>
        </dgm:presLayoutVars>
      </dgm:prSet>
      <dgm:spPr/>
    </dgm:pt>
    <dgm:pt modelId="{6633C487-BC32-40E6-8C75-D71F41213B47}" type="pres">
      <dgm:prSet presAssocID="{05074CD1-2411-49E1-BF6A-6F916C3674D0}" presName="negativeSpace" presStyleCnt="0"/>
      <dgm:spPr/>
    </dgm:pt>
    <dgm:pt modelId="{27A13B5A-642B-43BF-8DEB-7903B5366BC4}" type="pres">
      <dgm:prSet presAssocID="{05074CD1-2411-49E1-BF6A-6F916C3674D0}" presName="childText" presStyleLbl="conFgAcc1" presStyleIdx="0" presStyleCnt="1">
        <dgm:presLayoutVars>
          <dgm:bulletEnabled val="1"/>
        </dgm:presLayoutVars>
      </dgm:prSet>
      <dgm:spPr/>
    </dgm:pt>
  </dgm:ptLst>
  <dgm:cxnLst>
    <dgm:cxn modelId="{F7CA700A-B3C0-48BD-9633-F9B65987FE2B}" type="presOf" srcId="{314C9CF6-46A5-4341-9478-645059C3C050}" destId="{3D91D72B-033D-437A-AF22-060B1A6C0AC5}" srcOrd="0" destOrd="0" presId="urn:microsoft.com/office/officeart/2005/8/layout/list1"/>
    <dgm:cxn modelId="{BE7A912D-B0EE-4CB4-BFD1-77F9A496C060}" type="presOf" srcId="{38F8B807-A000-4943-991E-697E6F8704A8}" destId="{27A13B5A-642B-43BF-8DEB-7903B5366BC4}" srcOrd="0" destOrd="0" presId="urn:microsoft.com/office/officeart/2005/8/layout/list1"/>
    <dgm:cxn modelId="{1B939337-ABB1-464F-8BFC-63A07942EF46}" srcId="{314C9CF6-46A5-4341-9478-645059C3C050}" destId="{05074CD1-2411-49E1-BF6A-6F916C3674D0}" srcOrd="0" destOrd="0" parTransId="{3A7E0D3B-1038-4F7A-9D3B-9934C0128F31}" sibTransId="{18E643F6-BFFB-4AC5-A08C-031755FC7859}"/>
    <dgm:cxn modelId="{5D36FA39-2D4A-4388-8729-93056D58F54A}" srcId="{05074CD1-2411-49E1-BF6A-6F916C3674D0}" destId="{F23D4721-F0F4-4C1A-A20E-D55CED331187}" srcOrd="3" destOrd="0" parTransId="{403C48A3-92AF-4F5A-BE37-B4BC37BDCC16}" sibTransId="{0C1988E2-2AA9-4B25-8C84-FEC066B04473}"/>
    <dgm:cxn modelId="{95582762-F646-4E5E-8CD8-67FCB9EDB90E}" type="presOf" srcId="{512305A1-EFF1-4D21-ADC8-27F549223ED1}" destId="{27A13B5A-642B-43BF-8DEB-7903B5366BC4}" srcOrd="0" destOrd="6" presId="urn:microsoft.com/office/officeart/2005/8/layout/list1"/>
    <dgm:cxn modelId="{D0024346-FF93-440B-9EAD-B251C3D04C74}" type="presOf" srcId="{F23D4721-F0F4-4C1A-A20E-D55CED331187}" destId="{27A13B5A-642B-43BF-8DEB-7903B5366BC4}" srcOrd="0" destOrd="3" presId="urn:microsoft.com/office/officeart/2005/8/layout/list1"/>
    <dgm:cxn modelId="{98CC6167-C59A-4ACD-841E-70D156DFC152}" type="presOf" srcId="{05074CD1-2411-49E1-BF6A-6F916C3674D0}" destId="{499370EE-CDBD-45E1-88DF-ECAC96D6B08B}" srcOrd="1" destOrd="0" presId="urn:microsoft.com/office/officeart/2005/8/layout/list1"/>
    <dgm:cxn modelId="{910CFF47-58C3-43E2-B375-D09BB44F0337}" type="presOf" srcId="{B574F274-6FEC-4032-B7AB-6CEAFA615684}" destId="{27A13B5A-642B-43BF-8DEB-7903B5366BC4}" srcOrd="0" destOrd="1" presId="urn:microsoft.com/office/officeart/2005/8/layout/list1"/>
    <dgm:cxn modelId="{4CAF556B-7D2A-40FA-9FFA-D4EC2BC79264}" type="presOf" srcId="{AED5301B-2FD2-4CB0-B5FB-A8201065F9F9}" destId="{27A13B5A-642B-43BF-8DEB-7903B5366BC4}" srcOrd="0" destOrd="2" presId="urn:microsoft.com/office/officeart/2005/8/layout/list1"/>
    <dgm:cxn modelId="{B702427B-C4CC-4CDF-B914-155E0EE3C28A}" srcId="{05074CD1-2411-49E1-BF6A-6F916C3674D0}" destId="{512305A1-EFF1-4D21-ADC8-27F549223ED1}" srcOrd="6" destOrd="0" parTransId="{5F5479FF-BF71-4D76-A1E8-15BCE43400B1}" sibTransId="{2B487BDE-F4D4-46BA-95AE-BF0C367CCDF7}"/>
    <dgm:cxn modelId="{18ACF7AB-CD33-4C5D-AB69-686F63C18E97}" srcId="{05074CD1-2411-49E1-BF6A-6F916C3674D0}" destId="{B574F274-6FEC-4032-B7AB-6CEAFA615684}" srcOrd="1" destOrd="0" parTransId="{09D7E086-FC25-4D2C-87A5-A2A326180AFE}" sibTransId="{486A43B4-2479-43DA-AB99-9215C332B496}"/>
    <dgm:cxn modelId="{BE4A3EDC-C501-49CF-A4F6-1C2F1D5A98B8}" srcId="{05074CD1-2411-49E1-BF6A-6F916C3674D0}" destId="{64CE60CD-18BD-4242-B322-388064530F77}" srcOrd="5" destOrd="0" parTransId="{2F453AC3-533C-422A-82FE-DC2B48CB208D}" sibTransId="{A5AE27AB-6AB3-42C1-A0A9-662C8590C451}"/>
    <dgm:cxn modelId="{8C5DF1DE-3702-4426-B2F1-C5968EEF9867}" srcId="{05074CD1-2411-49E1-BF6A-6F916C3674D0}" destId="{38F8B807-A000-4943-991E-697E6F8704A8}" srcOrd="0" destOrd="0" parTransId="{BA7C5657-52C2-4E22-96D1-96BD8DC6C78C}" sibTransId="{4CDA7DCD-A189-4978-870F-4EAE13DD5269}"/>
    <dgm:cxn modelId="{ADE512E6-AC0B-4121-A296-39E4E84704F4}" srcId="{05074CD1-2411-49E1-BF6A-6F916C3674D0}" destId="{D8D90072-225A-431C-8A31-D448197015D5}" srcOrd="4" destOrd="0" parTransId="{A5F01E11-3CCF-4D65-AF14-703969D5D397}" sibTransId="{B744FFB1-740C-4871-B4DD-699209D05EB5}"/>
    <dgm:cxn modelId="{26E40AEC-C6F7-4CD3-9C98-985F37C60AAD}" type="presOf" srcId="{64CE60CD-18BD-4242-B322-388064530F77}" destId="{27A13B5A-642B-43BF-8DEB-7903B5366BC4}" srcOrd="0" destOrd="5" presId="urn:microsoft.com/office/officeart/2005/8/layout/list1"/>
    <dgm:cxn modelId="{CE10CBEC-6972-43E7-A049-436FA6F8EE9A}" type="presOf" srcId="{D8D90072-225A-431C-8A31-D448197015D5}" destId="{27A13B5A-642B-43BF-8DEB-7903B5366BC4}" srcOrd="0" destOrd="4" presId="urn:microsoft.com/office/officeart/2005/8/layout/list1"/>
    <dgm:cxn modelId="{79D87AED-F399-477F-84FB-BCCD982BAA5B}" type="presOf" srcId="{05074CD1-2411-49E1-BF6A-6F916C3674D0}" destId="{78FB9FBC-0D63-4435-9C6F-43BEB84BCCE4}" srcOrd="0" destOrd="0" presId="urn:microsoft.com/office/officeart/2005/8/layout/list1"/>
    <dgm:cxn modelId="{C908A8F2-C080-4F22-9DEB-C73019FAAC28}" srcId="{05074CD1-2411-49E1-BF6A-6F916C3674D0}" destId="{AED5301B-2FD2-4CB0-B5FB-A8201065F9F9}" srcOrd="2" destOrd="0" parTransId="{1F51DA55-2ADA-4681-9A6C-71C17AAC575D}" sibTransId="{558B9746-5140-4C45-8F56-076F1B4D7263}"/>
    <dgm:cxn modelId="{08DD5102-CE7F-4FDF-B407-D1FBC8605C26}" type="presParOf" srcId="{3D91D72B-033D-437A-AF22-060B1A6C0AC5}" destId="{3761DEFB-0ABD-48A9-B049-057E20C4D342}" srcOrd="0" destOrd="0" presId="urn:microsoft.com/office/officeart/2005/8/layout/list1"/>
    <dgm:cxn modelId="{0AADB878-3D1E-4856-9597-0090608B802E}" type="presParOf" srcId="{3761DEFB-0ABD-48A9-B049-057E20C4D342}" destId="{78FB9FBC-0D63-4435-9C6F-43BEB84BCCE4}" srcOrd="0" destOrd="0" presId="urn:microsoft.com/office/officeart/2005/8/layout/list1"/>
    <dgm:cxn modelId="{A41A8EBE-8B3E-48D3-A867-A652A2EE8CCD}" type="presParOf" srcId="{3761DEFB-0ABD-48A9-B049-057E20C4D342}" destId="{499370EE-CDBD-45E1-88DF-ECAC96D6B08B}" srcOrd="1" destOrd="0" presId="urn:microsoft.com/office/officeart/2005/8/layout/list1"/>
    <dgm:cxn modelId="{7EA0A276-76F5-4EB3-9C35-6EB41D285EA7}" type="presParOf" srcId="{3D91D72B-033D-437A-AF22-060B1A6C0AC5}" destId="{6633C487-BC32-40E6-8C75-D71F41213B47}" srcOrd="1" destOrd="0" presId="urn:microsoft.com/office/officeart/2005/8/layout/list1"/>
    <dgm:cxn modelId="{34073FF4-03E6-4244-BE2E-684E3816DC3B}" type="presParOf" srcId="{3D91D72B-033D-437A-AF22-060B1A6C0AC5}" destId="{27A13B5A-642B-43BF-8DEB-7903B5366B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604CB6-521D-4DC7-8433-C5BED0E9D2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831AA8C1-8797-4EFE-915E-F7DBEA6B54DF}">
      <dgm:prSet/>
      <dgm:spPr>
        <a:solidFill>
          <a:schemeClr val="accent2">
            <a:lumMod val="75000"/>
          </a:schemeClr>
        </a:solidFill>
      </dgm:spPr>
      <dgm:t>
        <a:bodyPr/>
        <a:lstStyle/>
        <a:p>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C daļa «Curriculum Vitae»</a:t>
          </a:r>
          <a:br>
            <a:rPr lang="lv-LV" dirty="0">
              <a:latin typeface="Verdana" panose="020B0604030504040204" pitchFamily="34" charset="0"/>
              <a:ea typeface="Verdana" panose="020B0604030504040204" pitchFamily="34" charset="0"/>
            </a:rPr>
          </a:br>
          <a:endParaRPr lang="lv-LV" dirty="0">
            <a:latin typeface="Verdana" panose="020B0604030504040204" pitchFamily="34" charset="0"/>
            <a:ea typeface="Verdana" panose="020B0604030504040204" pitchFamily="34" charset="0"/>
          </a:endParaRPr>
        </a:p>
      </dgm:t>
    </dgm:pt>
    <dgm:pt modelId="{5FF1BC95-DD63-422F-8A09-C5725BAFED4F}" type="parTrans" cxnId="{8E276D62-8434-46AB-99C1-F16A6ED90399}">
      <dgm:prSet/>
      <dgm:spPr/>
      <dgm:t>
        <a:bodyPr/>
        <a:lstStyle/>
        <a:p>
          <a:endParaRPr lang="lv-LV"/>
        </a:p>
      </dgm:t>
    </dgm:pt>
    <dgm:pt modelId="{AA626313-F235-4725-A503-D93DD28D9528}" type="sibTrans" cxnId="{8E276D62-8434-46AB-99C1-F16A6ED90399}">
      <dgm:prSet/>
      <dgm:spPr/>
      <dgm:t>
        <a:bodyPr/>
        <a:lstStyle/>
        <a:p>
          <a:endParaRPr lang="lv-LV"/>
        </a:p>
      </dgm:t>
    </dgm:pt>
    <dgm:pt modelId="{0A559294-5616-4A03-B023-347B1CF26B81}">
      <dgm:prSet/>
      <dgm:spPr>
        <a:ln>
          <a:solidFill>
            <a:schemeClr val="accent2">
              <a:lumMod val="75000"/>
            </a:schemeClr>
          </a:solidFill>
        </a:ln>
      </dgm:spPr>
      <dgm:t>
        <a:bodyPr/>
        <a:lstStyle/>
        <a:p>
          <a:pPr algn="just">
            <a:buNone/>
          </a:pPr>
          <a:r>
            <a:rPr lang="lv-LV" sz="1700" kern="1200" dirty="0">
              <a:latin typeface="Verdana" panose="020B0604030504040204" pitchFamily="34" charset="0"/>
              <a:ea typeface="Verdana" panose="020B0604030504040204" pitchFamily="34" charset="0"/>
            </a:rPr>
            <a:t>  Aizpilda atbilstoši iesniegšanas metodikas 2.3. apakšnodaļai;</a:t>
          </a:r>
        </a:p>
      </dgm:t>
    </dgm:pt>
    <dgm:pt modelId="{7F4347BC-95C7-488A-828C-E780E74CB1C3}" type="parTrans" cxnId="{03801AF1-B764-4D20-AB72-A7A7F90BC99F}">
      <dgm:prSet/>
      <dgm:spPr/>
      <dgm:t>
        <a:bodyPr/>
        <a:lstStyle/>
        <a:p>
          <a:endParaRPr lang="lv-LV"/>
        </a:p>
      </dgm:t>
    </dgm:pt>
    <dgm:pt modelId="{7ACF0E0F-B778-4A0C-A888-033DFB96B873}" type="sibTrans" cxnId="{03801AF1-B764-4D20-AB72-A7A7F90BC99F}">
      <dgm:prSet/>
      <dgm:spPr/>
      <dgm:t>
        <a:bodyPr/>
        <a:lstStyle/>
        <a:p>
          <a:endParaRPr lang="lv-LV"/>
        </a:p>
      </dgm:t>
    </dgm:pt>
    <dgm:pt modelId="{F274F40A-BE3E-4B09-828B-D026358FAF67}">
      <dgm:prSet/>
      <dgm:spPr>
        <a:ln>
          <a:solidFill>
            <a:schemeClr val="accent2">
              <a:lumMod val="75000"/>
            </a:schemeClr>
          </a:solidFill>
        </a:ln>
      </dgm:spPr>
      <dgm:t>
        <a:bodyPr/>
        <a:lstStyle/>
        <a:p>
          <a:pPr algn="just">
            <a:buNone/>
          </a:pPr>
          <a:r>
            <a:rPr lang="lv-LV" sz="1700" kern="1200" dirty="0">
              <a:latin typeface="Verdana" panose="020B0604030504040204" pitchFamily="34" charset="0"/>
              <a:ea typeface="Verdana" panose="020B0604030504040204" pitchFamily="34" charset="0"/>
            </a:rPr>
            <a:t>  Dzīvesgājuma aprakstā nepieciešams aprakstīt projekta vadītāja un galveno izpildītāju izglītību, </a:t>
          </a:r>
          <a:r>
            <a:rPr lang="pl-PL" sz="1700" kern="1200" dirty="0">
              <a:latin typeface="Verdana" panose="020B0604030504040204" pitchFamily="34" charset="0"/>
              <a:ea typeface="Verdana" panose="020B0604030504040204" pitchFamily="34" charset="0"/>
            </a:rPr>
            <a:t>darba pieredzi, pieredzi projektu </a:t>
          </a:r>
          <a:r>
            <a:rPr lang="lv-LV" sz="1700" kern="1200" dirty="0">
              <a:latin typeface="Verdana" panose="020B0604030504040204" pitchFamily="34" charset="0"/>
              <a:ea typeface="Verdana" panose="020B0604030504040204" pitchFamily="34" charset="0"/>
            </a:rPr>
            <a:t>vadīšanā un īstenošanā</a:t>
          </a:r>
          <a:r>
            <a:rPr lang="pl-PL" sz="1700" kern="1200" dirty="0">
              <a:latin typeface="Verdana" panose="020B0604030504040204" pitchFamily="34" charset="0"/>
              <a:ea typeface="Verdana" panose="020B0604030504040204" pitchFamily="34" charset="0"/>
            </a:rPr>
            <a:t>, kā</a:t>
          </a:r>
          <a:r>
            <a:rPr lang="lv-LV" sz="1700" kern="1200" dirty="0">
              <a:latin typeface="Verdana" panose="020B0604030504040204" pitchFamily="34" charset="0"/>
              <a:ea typeface="Verdana" panose="020B0604030504040204" pitchFamily="34" charset="0"/>
            </a:rPr>
            <a:t> arī labākās publikācijas.</a:t>
          </a:r>
        </a:p>
      </dgm:t>
    </dgm:pt>
    <dgm:pt modelId="{665A3EE0-D026-4A18-9886-3BCE26690649}" type="parTrans" cxnId="{08C0F2B0-16DB-4625-B08F-DFE4C08E2058}">
      <dgm:prSet/>
      <dgm:spPr/>
      <dgm:t>
        <a:bodyPr/>
        <a:lstStyle/>
        <a:p>
          <a:endParaRPr lang="lv-LV"/>
        </a:p>
      </dgm:t>
    </dgm:pt>
    <dgm:pt modelId="{B6F0F8FB-9B20-4F49-99F1-12A85069BCAD}" type="sibTrans" cxnId="{08C0F2B0-16DB-4625-B08F-DFE4C08E2058}">
      <dgm:prSet/>
      <dgm:spPr/>
      <dgm:t>
        <a:bodyPr/>
        <a:lstStyle/>
        <a:p>
          <a:endParaRPr lang="lv-LV"/>
        </a:p>
      </dgm:t>
    </dgm:pt>
    <dgm:pt modelId="{5FDA2F50-019C-4F0D-AA81-EB8DA090FC4D}">
      <dgm:prSet/>
      <dgm:spPr>
        <a:ln>
          <a:solidFill>
            <a:schemeClr val="accent2">
              <a:lumMod val="75000"/>
            </a:schemeClr>
          </a:solidFill>
        </a:ln>
      </dgm:spPr>
      <dgm:t>
        <a:bodyPr/>
        <a:lstStyle/>
        <a:p>
          <a:pPr algn="just"/>
          <a:r>
            <a:rPr lang="lv-LV" sz="1700" kern="1200" dirty="0">
              <a:latin typeface="Verdana" panose="020B0604030504040204" pitchFamily="34" charset="0"/>
              <a:ea typeface="Verdana" panose="020B0604030504040204" pitchFamily="34" charset="0"/>
            </a:rPr>
            <a:t>   CV jābūt kodolīgam, jāiekļaujas 2 lappusēs un </a:t>
          </a:r>
          <a:r>
            <a:rPr lang="lv-LV" sz="1700" b="1" kern="1200" dirty="0">
              <a:solidFill>
                <a:schemeClr val="accent2">
                  <a:lumMod val="75000"/>
                </a:schemeClr>
              </a:solidFill>
              <a:latin typeface="Verdana" panose="020B0604030504040204" pitchFamily="34" charset="0"/>
              <a:ea typeface="Verdana" panose="020B0604030504040204" pitchFamily="34" charset="0"/>
            </a:rPr>
            <a:t>jābūt parakstītam</a:t>
          </a:r>
          <a:r>
            <a:rPr lang="lv-LV" sz="1700" kern="1200" dirty="0">
              <a:latin typeface="Verdana" panose="020B0604030504040204" pitchFamily="34" charset="0"/>
              <a:ea typeface="Verdana" panose="020B0604030504040204" pitchFamily="34" charset="0"/>
            </a:rPr>
            <a:t>;</a:t>
          </a:r>
        </a:p>
      </dgm:t>
    </dgm:pt>
    <dgm:pt modelId="{F8FE3182-C3A8-4FF6-A9E4-AFEA00E85740}" type="parTrans" cxnId="{8AA35291-2E29-42FA-89D3-917B03B8FED1}">
      <dgm:prSet/>
      <dgm:spPr/>
      <dgm:t>
        <a:bodyPr/>
        <a:lstStyle/>
        <a:p>
          <a:endParaRPr lang="lv-LV"/>
        </a:p>
      </dgm:t>
    </dgm:pt>
    <dgm:pt modelId="{BA75FB32-6B11-4F71-8C59-4FBCE338DF12}" type="sibTrans" cxnId="{8AA35291-2E29-42FA-89D3-917B03B8FED1}">
      <dgm:prSet/>
      <dgm:spPr/>
      <dgm:t>
        <a:bodyPr/>
        <a:lstStyle/>
        <a:p>
          <a:endParaRPr lang="lv-LV"/>
        </a:p>
      </dgm:t>
    </dgm:pt>
    <dgm:pt modelId="{AC1E1C7E-4826-47E6-A438-0F131880D5CD}">
      <dgm:prSet/>
      <dgm:spPr>
        <a:ln>
          <a:solidFill>
            <a:schemeClr val="accent2">
              <a:lumMod val="75000"/>
            </a:schemeClr>
          </a:solidFill>
        </a:ln>
      </dgm:spPr>
      <dgm:t>
        <a:bodyPr/>
        <a:lstStyle/>
        <a:p>
          <a:pPr algn="just"/>
          <a:r>
            <a:rPr lang="lv-LV" sz="1700" kern="1200" dirty="0">
              <a:latin typeface="Verdana" panose="020B0604030504040204" pitchFamily="34" charset="0"/>
              <a:ea typeface="Verdana" panose="020B0604030504040204" pitchFamily="34" charset="0"/>
            </a:rPr>
            <a:t>   Jākoncentrējas tieši uz attiecīgā projekta specifiku;</a:t>
          </a:r>
        </a:p>
      </dgm:t>
    </dgm:pt>
    <dgm:pt modelId="{6D671F45-155A-4A12-8A6C-596E5F97F6C3}" type="parTrans" cxnId="{C2BD89AD-5FD4-4083-96B2-442024BCB42E}">
      <dgm:prSet/>
      <dgm:spPr/>
      <dgm:t>
        <a:bodyPr/>
        <a:lstStyle/>
        <a:p>
          <a:endParaRPr lang="lv-LV"/>
        </a:p>
      </dgm:t>
    </dgm:pt>
    <dgm:pt modelId="{8F9567D6-BDBE-4986-9ED6-C9FB2688ECB2}" type="sibTrans" cxnId="{C2BD89AD-5FD4-4083-96B2-442024BCB42E}">
      <dgm:prSet/>
      <dgm:spPr/>
      <dgm:t>
        <a:bodyPr/>
        <a:lstStyle/>
        <a:p>
          <a:endParaRPr lang="lv-LV"/>
        </a:p>
      </dgm:t>
    </dgm:pt>
    <dgm:pt modelId="{046ADC43-BC58-429F-8008-2C62CFDFE18E}">
      <dgm:prSet/>
      <dgm:spPr>
        <a:ln>
          <a:solidFill>
            <a:schemeClr val="accent2">
              <a:lumMod val="75000"/>
            </a:schemeClr>
          </a:solidFill>
        </a:ln>
      </dgm:spPr>
      <dgm:t>
        <a:bodyPr/>
        <a:lstStyle/>
        <a:p>
          <a:pPr algn="just"/>
          <a:r>
            <a:rPr lang="lv-LV" sz="1700" kern="1200" dirty="0">
              <a:latin typeface="Verdana" panose="020B0604030504040204" pitchFamily="34" charset="0"/>
              <a:ea typeface="Verdana" panose="020B0604030504040204" pitchFamily="34" charset="0"/>
            </a:rPr>
            <a:t>   Iespējams norādīt papildu informāciju, kas zinātniekam liekas nozīmīga projekta kontekstā.</a:t>
          </a:r>
        </a:p>
      </dgm:t>
    </dgm:pt>
    <dgm:pt modelId="{18B010C6-D5B0-431F-8654-AF76E22A20E0}" type="parTrans" cxnId="{538B02C3-400D-478B-8913-28310C4F1D1F}">
      <dgm:prSet/>
      <dgm:spPr/>
      <dgm:t>
        <a:bodyPr/>
        <a:lstStyle/>
        <a:p>
          <a:endParaRPr lang="lv-LV"/>
        </a:p>
      </dgm:t>
    </dgm:pt>
    <dgm:pt modelId="{6C60BC77-4F58-43F7-A73A-21A91783CE46}" type="sibTrans" cxnId="{538B02C3-400D-478B-8913-28310C4F1D1F}">
      <dgm:prSet/>
      <dgm:spPr/>
      <dgm:t>
        <a:bodyPr/>
        <a:lstStyle/>
        <a:p>
          <a:endParaRPr lang="lv-LV"/>
        </a:p>
      </dgm:t>
    </dgm:pt>
    <dgm:pt modelId="{2F9694DD-44F0-4289-B818-769AB99E0EBD}">
      <dgm:prSet custT="1"/>
      <dgm:spPr>
        <a:ln>
          <a:solidFill>
            <a:schemeClr val="accent2">
              <a:lumMod val="75000"/>
            </a:schemeClr>
          </a:solidFill>
        </a:ln>
      </dgm:spPr>
      <dgm:t>
        <a:bodyPr/>
        <a:lstStyle/>
        <a:p>
          <a:pPr algn="just"/>
          <a:r>
            <a:rPr lang="lv-LV" sz="17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Jānodrošina, lai līguma slēgšanas brīdī ir iespējams uzrādīt Akadēmiskās informācijas centra izziņu par ārvalstīs izsniegtā izglītības dokumenta pielīdzināšanu.</a:t>
          </a:r>
        </a:p>
      </dgm:t>
    </dgm:pt>
    <dgm:pt modelId="{9F40ED4A-F9B6-4D65-BC5E-EECC3F9D1B24}" type="parTrans" cxnId="{453C2903-7E15-4691-BB09-6229608E03CF}">
      <dgm:prSet/>
      <dgm:spPr/>
      <dgm:t>
        <a:bodyPr/>
        <a:lstStyle/>
        <a:p>
          <a:endParaRPr lang="lv-LV"/>
        </a:p>
      </dgm:t>
    </dgm:pt>
    <dgm:pt modelId="{579F66C4-2F46-43BF-9E45-A86279E0D801}" type="sibTrans" cxnId="{453C2903-7E15-4691-BB09-6229608E03CF}">
      <dgm:prSet/>
      <dgm:spPr/>
      <dgm:t>
        <a:bodyPr/>
        <a:lstStyle/>
        <a:p>
          <a:endParaRPr lang="lv-LV"/>
        </a:p>
      </dgm:t>
    </dgm:pt>
    <dgm:pt modelId="{754ADA87-0492-4D9C-8980-9E45673ECF06}">
      <dgm:prSet/>
      <dgm:spPr>
        <a:ln>
          <a:solidFill>
            <a:schemeClr val="accent2">
              <a:lumMod val="75000"/>
            </a:schemeClr>
          </a:solidFill>
        </a:ln>
      </dgm:spPr>
      <dgm:t>
        <a:bodyPr/>
        <a:lstStyle/>
        <a:p>
          <a:pPr algn="just">
            <a:buNone/>
          </a:pPr>
          <a:r>
            <a:rPr lang="lv-LV" sz="1700" kern="1200" dirty="0">
              <a:latin typeface="Verdana" panose="020B0604030504040204" pitchFamily="34" charset="0"/>
              <a:ea typeface="Verdana" panose="020B0604030504040204" pitchFamily="34" charset="0"/>
            </a:rPr>
            <a:t>Nosacījumi:</a:t>
          </a:r>
        </a:p>
      </dgm:t>
    </dgm:pt>
    <dgm:pt modelId="{7A699798-CE67-4A5A-B6F5-F4AB6469E050}" type="sibTrans" cxnId="{0AE31576-1875-4498-A33E-05626F67175E}">
      <dgm:prSet/>
      <dgm:spPr/>
      <dgm:t>
        <a:bodyPr/>
        <a:lstStyle/>
        <a:p>
          <a:endParaRPr lang="lv-LV"/>
        </a:p>
      </dgm:t>
    </dgm:pt>
    <dgm:pt modelId="{C0D1302A-EE6C-40A4-951D-9642357F7216}" type="parTrans" cxnId="{0AE31576-1875-4498-A33E-05626F67175E}">
      <dgm:prSet/>
      <dgm:spPr/>
      <dgm:t>
        <a:bodyPr/>
        <a:lstStyle/>
        <a:p>
          <a:endParaRPr lang="lv-LV"/>
        </a:p>
      </dgm:t>
    </dgm:pt>
    <dgm:pt modelId="{4987F3F4-80E2-41E8-9907-4D8571AC9320}" type="pres">
      <dgm:prSet presAssocID="{9B604CB6-521D-4DC7-8433-C5BED0E9D22E}" presName="linear" presStyleCnt="0">
        <dgm:presLayoutVars>
          <dgm:dir/>
          <dgm:animLvl val="lvl"/>
          <dgm:resizeHandles val="exact"/>
        </dgm:presLayoutVars>
      </dgm:prSet>
      <dgm:spPr/>
    </dgm:pt>
    <dgm:pt modelId="{1E6E201E-3A47-4FC0-89A3-21B9C83EBECC}" type="pres">
      <dgm:prSet presAssocID="{831AA8C1-8797-4EFE-915E-F7DBEA6B54DF}" presName="parentLin" presStyleCnt="0"/>
      <dgm:spPr/>
    </dgm:pt>
    <dgm:pt modelId="{09BC7EB0-9C51-440C-81F3-46E2C023B1CE}" type="pres">
      <dgm:prSet presAssocID="{831AA8C1-8797-4EFE-915E-F7DBEA6B54DF}" presName="parentLeftMargin" presStyleLbl="node1" presStyleIdx="0" presStyleCnt="1"/>
      <dgm:spPr/>
    </dgm:pt>
    <dgm:pt modelId="{1B4CC01D-D3BE-48DD-92EA-0E0E732C78A8}" type="pres">
      <dgm:prSet presAssocID="{831AA8C1-8797-4EFE-915E-F7DBEA6B54DF}" presName="parentText" presStyleLbl="node1" presStyleIdx="0" presStyleCnt="1">
        <dgm:presLayoutVars>
          <dgm:chMax val="0"/>
          <dgm:bulletEnabled val="1"/>
        </dgm:presLayoutVars>
      </dgm:prSet>
      <dgm:spPr/>
    </dgm:pt>
    <dgm:pt modelId="{089CEE3C-CEE4-4705-8068-DF2EC59A8970}" type="pres">
      <dgm:prSet presAssocID="{831AA8C1-8797-4EFE-915E-F7DBEA6B54DF}" presName="negativeSpace" presStyleCnt="0"/>
      <dgm:spPr/>
    </dgm:pt>
    <dgm:pt modelId="{B2763E0D-24A3-4C0A-9846-2978A1B238F9}" type="pres">
      <dgm:prSet presAssocID="{831AA8C1-8797-4EFE-915E-F7DBEA6B54DF}" presName="childText" presStyleLbl="conFgAcc1" presStyleIdx="0" presStyleCnt="1">
        <dgm:presLayoutVars>
          <dgm:bulletEnabled val="1"/>
        </dgm:presLayoutVars>
      </dgm:prSet>
      <dgm:spPr/>
    </dgm:pt>
  </dgm:ptLst>
  <dgm:cxnLst>
    <dgm:cxn modelId="{453C2903-7E15-4691-BB09-6229608E03CF}" srcId="{831AA8C1-8797-4EFE-915E-F7DBEA6B54DF}" destId="{2F9694DD-44F0-4289-B818-769AB99E0EBD}" srcOrd="5" destOrd="0" parTransId="{9F40ED4A-F9B6-4D65-BC5E-EECC3F9D1B24}" sibTransId="{579F66C4-2F46-43BF-9E45-A86279E0D801}"/>
    <dgm:cxn modelId="{9D0E5416-49FC-479B-906E-E8AF8BF3D995}" type="presOf" srcId="{0A559294-5616-4A03-B023-347B1CF26B81}" destId="{B2763E0D-24A3-4C0A-9846-2978A1B238F9}" srcOrd="0" destOrd="0" presId="urn:microsoft.com/office/officeart/2005/8/layout/list1"/>
    <dgm:cxn modelId="{4F310917-D845-43BB-9004-80237C4B9E6C}" type="presOf" srcId="{046ADC43-BC58-429F-8008-2C62CFDFE18E}" destId="{B2763E0D-24A3-4C0A-9846-2978A1B238F9}" srcOrd="0" destOrd="5" presId="urn:microsoft.com/office/officeart/2005/8/layout/list1"/>
    <dgm:cxn modelId="{C877E15E-6342-45CA-9D3A-6AC7D99DB2EA}" type="presOf" srcId="{754ADA87-0492-4D9C-8980-9E45673ECF06}" destId="{B2763E0D-24A3-4C0A-9846-2978A1B238F9}" srcOrd="0" destOrd="2" presId="urn:microsoft.com/office/officeart/2005/8/layout/list1"/>
    <dgm:cxn modelId="{8E276D62-8434-46AB-99C1-F16A6ED90399}" srcId="{9B604CB6-521D-4DC7-8433-C5BED0E9D22E}" destId="{831AA8C1-8797-4EFE-915E-F7DBEA6B54DF}" srcOrd="0" destOrd="0" parTransId="{5FF1BC95-DD63-422F-8A09-C5725BAFED4F}" sibTransId="{AA626313-F235-4725-A503-D93DD28D9528}"/>
    <dgm:cxn modelId="{1F79BF4F-AC3D-43C7-BAD7-3A47B91FD23E}" type="presOf" srcId="{AC1E1C7E-4826-47E6-A438-0F131880D5CD}" destId="{B2763E0D-24A3-4C0A-9846-2978A1B238F9}" srcOrd="0" destOrd="4" presId="urn:microsoft.com/office/officeart/2005/8/layout/list1"/>
    <dgm:cxn modelId="{0AE31576-1875-4498-A33E-05626F67175E}" srcId="{F274F40A-BE3E-4B09-828B-D026358FAF67}" destId="{754ADA87-0492-4D9C-8980-9E45673ECF06}" srcOrd="0" destOrd="0" parTransId="{C0D1302A-EE6C-40A4-951D-9642357F7216}" sibTransId="{7A699798-CE67-4A5A-B6F5-F4AB6469E050}"/>
    <dgm:cxn modelId="{E1715F77-7245-4D84-9B26-63EFD07EAB98}" type="presOf" srcId="{F274F40A-BE3E-4B09-828B-D026358FAF67}" destId="{B2763E0D-24A3-4C0A-9846-2978A1B238F9}" srcOrd="0" destOrd="1" presId="urn:microsoft.com/office/officeart/2005/8/layout/list1"/>
    <dgm:cxn modelId="{8AA35291-2E29-42FA-89D3-917B03B8FED1}" srcId="{831AA8C1-8797-4EFE-915E-F7DBEA6B54DF}" destId="{5FDA2F50-019C-4F0D-AA81-EB8DA090FC4D}" srcOrd="2" destOrd="0" parTransId="{F8FE3182-C3A8-4FF6-A9E4-AFEA00E85740}" sibTransId="{BA75FB32-6B11-4F71-8C59-4FBCE338DF12}"/>
    <dgm:cxn modelId="{FFDC4792-A3A1-4390-BEA4-AF1366A2DEA9}" type="presOf" srcId="{831AA8C1-8797-4EFE-915E-F7DBEA6B54DF}" destId="{1B4CC01D-D3BE-48DD-92EA-0E0E732C78A8}" srcOrd="1" destOrd="0" presId="urn:microsoft.com/office/officeart/2005/8/layout/list1"/>
    <dgm:cxn modelId="{C2BD89AD-5FD4-4083-96B2-442024BCB42E}" srcId="{831AA8C1-8797-4EFE-915E-F7DBEA6B54DF}" destId="{AC1E1C7E-4826-47E6-A438-0F131880D5CD}" srcOrd="3" destOrd="0" parTransId="{6D671F45-155A-4A12-8A6C-596E5F97F6C3}" sibTransId="{8F9567D6-BDBE-4986-9ED6-C9FB2688ECB2}"/>
    <dgm:cxn modelId="{08C0F2B0-16DB-4625-B08F-DFE4C08E2058}" srcId="{831AA8C1-8797-4EFE-915E-F7DBEA6B54DF}" destId="{F274F40A-BE3E-4B09-828B-D026358FAF67}" srcOrd="1" destOrd="0" parTransId="{665A3EE0-D026-4A18-9886-3BCE26690649}" sibTransId="{B6F0F8FB-9B20-4F49-99F1-12A85069BCAD}"/>
    <dgm:cxn modelId="{FD39ABC0-A2A9-458A-B194-D4207CF6B4C3}" type="presOf" srcId="{831AA8C1-8797-4EFE-915E-F7DBEA6B54DF}" destId="{09BC7EB0-9C51-440C-81F3-46E2C023B1CE}" srcOrd="0" destOrd="0" presId="urn:microsoft.com/office/officeart/2005/8/layout/list1"/>
    <dgm:cxn modelId="{538B02C3-400D-478B-8913-28310C4F1D1F}" srcId="{831AA8C1-8797-4EFE-915E-F7DBEA6B54DF}" destId="{046ADC43-BC58-429F-8008-2C62CFDFE18E}" srcOrd="4" destOrd="0" parTransId="{18B010C6-D5B0-431F-8654-AF76E22A20E0}" sibTransId="{6C60BC77-4F58-43F7-A73A-21A91783CE46}"/>
    <dgm:cxn modelId="{AEB171D6-AA87-4C2D-9881-1911602CBC94}" type="presOf" srcId="{9B604CB6-521D-4DC7-8433-C5BED0E9D22E}" destId="{4987F3F4-80E2-41E8-9907-4D8571AC9320}" srcOrd="0" destOrd="0" presId="urn:microsoft.com/office/officeart/2005/8/layout/list1"/>
    <dgm:cxn modelId="{05D976DA-A679-4B06-AC2F-0FEC21F60B30}" type="presOf" srcId="{2F9694DD-44F0-4289-B818-769AB99E0EBD}" destId="{B2763E0D-24A3-4C0A-9846-2978A1B238F9}" srcOrd="0" destOrd="6" presId="urn:microsoft.com/office/officeart/2005/8/layout/list1"/>
    <dgm:cxn modelId="{D7F43EE9-C19C-4E54-B23A-39EBA8A9C0E3}" type="presOf" srcId="{5FDA2F50-019C-4F0D-AA81-EB8DA090FC4D}" destId="{B2763E0D-24A3-4C0A-9846-2978A1B238F9}" srcOrd="0" destOrd="3" presId="urn:microsoft.com/office/officeart/2005/8/layout/list1"/>
    <dgm:cxn modelId="{03801AF1-B764-4D20-AB72-A7A7F90BC99F}" srcId="{831AA8C1-8797-4EFE-915E-F7DBEA6B54DF}" destId="{0A559294-5616-4A03-B023-347B1CF26B81}" srcOrd="0" destOrd="0" parTransId="{7F4347BC-95C7-488A-828C-E780E74CB1C3}" sibTransId="{7ACF0E0F-B778-4A0C-A888-033DFB96B873}"/>
    <dgm:cxn modelId="{9FF552CA-E389-4D09-9E8E-44D12686D999}" type="presParOf" srcId="{4987F3F4-80E2-41E8-9907-4D8571AC9320}" destId="{1E6E201E-3A47-4FC0-89A3-21B9C83EBECC}" srcOrd="0" destOrd="0" presId="urn:microsoft.com/office/officeart/2005/8/layout/list1"/>
    <dgm:cxn modelId="{BCA7D906-2A2D-4FD5-BE83-CDCB873F9E21}" type="presParOf" srcId="{1E6E201E-3A47-4FC0-89A3-21B9C83EBECC}" destId="{09BC7EB0-9C51-440C-81F3-46E2C023B1CE}" srcOrd="0" destOrd="0" presId="urn:microsoft.com/office/officeart/2005/8/layout/list1"/>
    <dgm:cxn modelId="{D5CEF266-B782-4FEC-B325-12A1236037BF}" type="presParOf" srcId="{1E6E201E-3A47-4FC0-89A3-21B9C83EBECC}" destId="{1B4CC01D-D3BE-48DD-92EA-0E0E732C78A8}" srcOrd="1" destOrd="0" presId="urn:microsoft.com/office/officeart/2005/8/layout/list1"/>
    <dgm:cxn modelId="{72FB5146-7212-43F8-A3C7-4C0F659A701D}" type="presParOf" srcId="{4987F3F4-80E2-41E8-9907-4D8571AC9320}" destId="{089CEE3C-CEE4-4705-8068-DF2EC59A8970}" srcOrd="1" destOrd="0" presId="urn:microsoft.com/office/officeart/2005/8/layout/list1"/>
    <dgm:cxn modelId="{09D9D68D-38EE-42F3-AE98-650E5C009ED1}" type="presParOf" srcId="{4987F3F4-80E2-41E8-9907-4D8571AC9320}" destId="{B2763E0D-24A3-4C0A-9846-2978A1B238F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1F0CB-C0A0-4686-918A-C2E4BCD682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F57716F0-9742-4762-A623-8E4C6C2C69F6}">
      <dgm:prSet phldrT="[Text]"/>
      <dgm:spPr>
        <a:solidFill>
          <a:schemeClr val="accent2">
            <a:lumMod val="75000"/>
          </a:schemeClr>
        </a:solidFill>
      </dgm:spPr>
      <dgm:t>
        <a:bodyPr/>
        <a:lstStyle/>
        <a:p>
          <a:r>
            <a:rPr lang="lv-LV" dirty="0">
              <a:latin typeface="Verdana" panose="020B0604030504040204" pitchFamily="34" charset="0"/>
              <a:ea typeface="Verdana" panose="020B0604030504040204" pitchFamily="34" charset="0"/>
            </a:rPr>
            <a:t>D, E, F. G, H, I un J daļas</a:t>
          </a:r>
        </a:p>
      </dgm:t>
    </dgm:pt>
    <dgm:pt modelId="{3D6CC123-0AC5-40C9-9C3F-81441C3532B2}" type="parTrans" cxnId="{23197A54-ABF1-4B66-ACD6-2DD12F360061}">
      <dgm:prSet/>
      <dgm:spPr/>
      <dgm:t>
        <a:bodyPr/>
        <a:lstStyle/>
        <a:p>
          <a:endParaRPr lang="lv-LV"/>
        </a:p>
      </dgm:t>
    </dgm:pt>
    <dgm:pt modelId="{556A9EC0-A179-4363-8F21-41B51D9D6585}" type="sibTrans" cxnId="{23197A54-ABF1-4B66-ACD6-2DD12F360061}">
      <dgm:prSet/>
      <dgm:spPr/>
      <dgm:t>
        <a:bodyPr/>
        <a:lstStyle/>
        <a:p>
          <a:endParaRPr lang="lv-LV"/>
        </a:p>
      </dgm:t>
    </dgm:pt>
    <dgm:pt modelId="{3C66F8E9-60E5-4CB0-8989-30273AD969C8}">
      <dgm:prSet/>
      <dgm:spPr>
        <a:ln>
          <a:solidFill>
            <a:schemeClr val="accent2">
              <a:lumMod val="75000"/>
            </a:schemeClr>
          </a:solidFill>
        </a:ln>
      </dgm:spPr>
      <dgm:t>
        <a:bodyPr/>
        <a:lstStyle/>
        <a:p>
          <a:pPr algn="just"/>
          <a:r>
            <a:rPr lang="lv-LV" dirty="0">
              <a:solidFill>
                <a:schemeClr val="accent2">
                  <a:lumMod val="75000"/>
                </a:schemeClr>
              </a:solidFill>
              <a:latin typeface="Verdana" panose="020B0604030504040204" pitchFamily="34" charset="0"/>
              <a:ea typeface="Verdana" panose="020B0604030504040204" pitchFamily="34" charset="0"/>
            </a:rPr>
            <a:t>D daļa </a:t>
          </a:r>
          <a:r>
            <a:rPr lang="lv-LV" dirty="0">
              <a:latin typeface="Verdana" panose="020B0604030504040204" pitchFamily="34" charset="0"/>
              <a:ea typeface="Verdana" panose="020B0604030504040204" pitchFamily="34" charset="0"/>
            </a:rPr>
            <a:t>“Projekta iesniedzēja apliecinājums”</a:t>
          </a:r>
        </a:p>
      </dgm:t>
    </dgm:pt>
    <dgm:pt modelId="{3639AC4C-C54B-4C1C-8B47-CC243B08249B}" type="parTrans" cxnId="{C6FD0F4D-9A13-4FA5-B41E-358CEE9A54AB}">
      <dgm:prSet/>
      <dgm:spPr/>
      <dgm:t>
        <a:bodyPr/>
        <a:lstStyle/>
        <a:p>
          <a:endParaRPr lang="lv-LV"/>
        </a:p>
      </dgm:t>
    </dgm:pt>
    <dgm:pt modelId="{53336149-DA3B-44E1-ACFA-6D933CA9B451}" type="sibTrans" cxnId="{C6FD0F4D-9A13-4FA5-B41E-358CEE9A54AB}">
      <dgm:prSet/>
      <dgm:spPr/>
      <dgm:t>
        <a:bodyPr/>
        <a:lstStyle/>
        <a:p>
          <a:endParaRPr lang="lv-LV"/>
        </a:p>
      </dgm:t>
    </dgm:pt>
    <dgm:pt modelId="{6627DFA7-D8FC-423A-89B9-0D2895E59A1A}">
      <dgm:prSet/>
      <dgm:spPr>
        <a:ln>
          <a:solidFill>
            <a:schemeClr val="accent2">
              <a:lumMod val="75000"/>
            </a:schemeClr>
          </a:solidFill>
        </a:ln>
      </dgm:spPr>
      <dgm:t>
        <a:bodyPr/>
        <a:lstStyle/>
        <a:p>
          <a:pPr algn="just"/>
          <a:r>
            <a:rPr lang="lv-LV" dirty="0">
              <a:solidFill>
                <a:schemeClr val="accent2">
                  <a:lumMod val="75000"/>
                </a:schemeClr>
              </a:solidFill>
              <a:latin typeface="Verdana" panose="020B0604030504040204" pitchFamily="34" charset="0"/>
              <a:ea typeface="Verdana" panose="020B0604030504040204" pitchFamily="34" charset="0"/>
            </a:rPr>
            <a:t>E daļa </a:t>
          </a:r>
          <a:r>
            <a:rPr lang="lv-LV" dirty="0">
              <a:latin typeface="Verdana" panose="020B0604030504040204" pitchFamily="34" charset="0"/>
              <a:ea typeface="Verdana" panose="020B0604030504040204" pitchFamily="34" charset="0"/>
            </a:rPr>
            <a:t>“Projekta sadarbības partnera - zinātniskās institūcijas apliecinājums”</a:t>
          </a:r>
        </a:p>
      </dgm:t>
    </dgm:pt>
    <dgm:pt modelId="{7196804E-13D9-41AF-95EC-697B1A7000F0}" type="parTrans" cxnId="{16B5D73D-95DC-4A56-99EB-12B2552E324D}">
      <dgm:prSet/>
      <dgm:spPr/>
      <dgm:t>
        <a:bodyPr/>
        <a:lstStyle/>
        <a:p>
          <a:endParaRPr lang="lv-LV"/>
        </a:p>
      </dgm:t>
    </dgm:pt>
    <dgm:pt modelId="{5FB4C4DB-6E27-46E1-88AC-705966B27DE0}" type="sibTrans" cxnId="{16B5D73D-95DC-4A56-99EB-12B2552E324D}">
      <dgm:prSet/>
      <dgm:spPr/>
      <dgm:t>
        <a:bodyPr/>
        <a:lstStyle/>
        <a:p>
          <a:endParaRPr lang="lv-LV"/>
        </a:p>
      </dgm:t>
    </dgm:pt>
    <dgm:pt modelId="{1B0AAA7B-B33F-41BE-A40D-CADB12700EDC}">
      <dgm:prSet/>
      <dgm:spPr>
        <a:ln>
          <a:solidFill>
            <a:schemeClr val="accent2">
              <a:lumMod val="75000"/>
            </a:schemeClr>
          </a:solidFill>
        </a:ln>
      </dgm:spPr>
      <dgm:t>
        <a:bodyPr/>
        <a:lstStyle/>
        <a:p>
          <a:pPr algn="just"/>
          <a:r>
            <a:rPr lang="lv-LV" dirty="0">
              <a:solidFill>
                <a:schemeClr val="accent2">
                  <a:lumMod val="75000"/>
                </a:schemeClr>
              </a:solidFill>
              <a:latin typeface="Verdana" panose="020B0604030504040204" pitchFamily="34" charset="0"/>
              <a:ea typeface="Verdana" panose="020B0604030504040204" pitchFamily="34" charset="0"/>
            </a:rPr>
            <a:t>F daļa </a:t>
          </a:r>
          <a:r>
            <a:rPr lang="lv-LV" dirty="0">
              <a:latin typeface="Verdana" panose="020B0604030504040204" pitchFamily="34" charset="0"/>
              <a:ea typeface="Verdana" panose="020B0604030504040204" pitchFamily="34" charset="0"/>
            </a:rPr>
            <a:t>“Projekta sadarbības partnera - valsts institūcijas apliecinājums”</a:t>
          </a:r>
        </a:p>
      </dgm:t>
    </dgm:pt>
    <dgm:pt modelId="{7A647FD5-703A-45A7-8D85-D6FC7181ABB2}" type="parTrans" cxnId="{4899EAD2-64A5-46C8-A07B-1116C91F9096}">
      <dgm:prSet/>
      <dgm:spPr/>
      <dgm:t>
        <a:bodyPr/>
        <a:lstStyle/>
        <a:p>
          <a:endParaRPr lang="lv-LV"/>
        </a:p>
      </dgm:t>
    </dgm:pt>
    <dgm:pt modelId="{70BEB879-071D-47FB-BFA1-D116122CB7ED}" type="sibTrans" cxnId="{4899EAD2-64A5-46C8-A07B-1116C91F9096}">
      <dgm:prSet/>
      <dgm:spPr/>
      <dgm:t>
        <a:bodyPr/>
        <a:lstStyle/>
        <a:p>
          <a:endParaRPr lang="lv-LV"/>
        </a:p>
      </dgm:t>
    </dgm:pt>
    <dgm:pt modelId="{5D9AA37A-8AB3-4885-A9A6-DF72138F9E2F}">
      <dgm:prSet/>
      <dgm:spPr>
        <a:ln>
          <a:solidFill>
            <a:schemeClr val="accent2">
              <a:lumMod val="75000"/>
            </a:schemeClr>
          </a:solidFill>
        </a:ln>
      </dgm:spPr>
      <dgm:t>
        <a:bodyPr/>
        <a:lstStyle/>
        <a:p>
          <a:pPr algn="just"/>
          <a:r>
            <a:rPr lang="lv-LV" dirty="0">
              <a:solidFill>
                <a:schemeClr val="accent2">
                  <a:lumMod val="75000"/>
                </a:schemeClr>
              </a:solidFill>
              <a:latin typeface="Verdana" panose="020B0604030504040204" pitchFamily="34" charset="0"/>
              <a:ea typeface="Verdana" panose="020B0604030504040204" pitchFamily="34" charset="0"/>
            </a:rPr>
            <a:t>G daļa </a:t>
          </a:r>
          <a:r>
            <a:rPr lang="lv-LV" dirty="0">
              <a:latin typeface="Verdana" panose="020B0604030504040204" pitchFamily="34" charset="0"/>
              <a:ea typeface="Verdana" panose="020B0604030504040204" pitchFamily="34" charset="0"/>
            </a:rPr>
            <a:t>“Finanšu apgrozījuma pārskata veidlapa” par 2022.-2024.gadu;</a:t>
          </a:r>
        </a:p>
      </dgm:t>
    </dgm:pt>
    <dgm:pt modelId="{8B3571E8-71F2-4B21-AEEA-E5C256456617}" type="parTrans" cxnId="{2283D42C-69CB-4F89-AB89-C376EFB0DD6D}">
      <dgm:prSet/>
      <dgm:spPr/>
      <dgm:t>
        <a:bodyPr/>
        <a:lstStyle/>
        <a:p>
          <a:endParaRPr lang="lv-LV"/>
        </a:p>
      </dgm:t>
    </dgm:pt>
    <dgm:pt modelId="{7891B278-7C0A-40DC-9FD6-7952B099FD52}" type="sibTrans" cxnId="{2283D42C-69CB-4F89-AB89-C376EFB0DD6D}">
      <dgm:prSet/>
      <dgm:spPr/>
      <dgm:t>
        <a:bodyPr/>
        <a:lstStyle/>
        <a:p>
          <a:endParaRPr lang="lv-LV"/>
        </a:p>
      </dgm:t>
    </dgm:pt>
    <dgm:pt modelId="{31273E7D-4429-45B6-8A4A-DD6B4C642909}">
      <dgm:prSet/>
      <dgm:spPr>
        <a:ln>
          <a:solidFill>
            <a:schemeClr val="accent2">
              <a:lumMod val="75000"/>
            </a:schemeClr>
          </a:solidFill>
        </a:ln>
      </dgm:spPr>
      <dgm:t>
        <a:bodyPr/>
        <a:lstStyle/>
        <a:p>
          <a:pPr algn="just"/>
          <a:r>
            <a:rPr lang="lv-LV" dirty="0">
              <a:solidFill>
                <a:schemeClr val="accent2">
                  <a:lumMod val="75000"/>
                </a:schemeClr>
              </a:solidFill>
              <a:latin typeface="Verdana" panose="020B0604030504040204" pitchFamily="34" charset="0"/>
              <a:ea typeface="Verdana" panose="020B0604030504040204" pitchFamily="34" charset="0"/>
            </a:rPr>
            <a:t>H daļa </a:t>
          </a:r>
          <a:r>
            <a:rPr lang="lv-LV" dirty="0">
              <a:latin typeface="Verdana" panose="020B0604030504040204" pitchFamily="34" charset="0"/>
              <a:ea typeface="Verdana" panose="020B0604030504040204" pitchFamily="34" charset="0"/>
            </a:rPr>
            <a:t>“Darbības, kurām nav saimnieciska rakstura”</a:t>
          </a:r>
        </a:p>
      </dgm:t>
    </dgm:pt>
    <dgm:pt modelId="{B027714C-7BC4-47E1-8215-7C04C68B25FE}" type="parTrans" cxnId="{F3278D17-8B12-4FFD-B15D-0C87A80F1CBF}">
      <dgm:prSet/>
      <dgm:spPr/>
      <dgm:t>
        <a:bodyPr/>
        <a:lstStyle/>
        <a:p>
          <a:endParaRPr lang="lv-LV"/>
        </a:p>
      </dgm:t>
    </dgm:pt>
    <dgm:pt modelId="{34B6875C-E54D-46D0-B7A8-50D1D62A406C}" type="sibTrans" cxnId="{F3278D17-8B12-4FFD-B15D-0C87A80F1CBF}">
      <dgm:prSet/>
      <dgm:spPr/>
      <dgm:t>
        <a:bodyPr/>
        <a:lstStyle/>
        <a:p>
          <a:endParaRPr lang="lv-LV"/>
        </a:p>
      </dgm:t>
    </dgm:pt>
    <dgm:pt modelId="{9C307432-C71B-46F5-BFCD-9A03F9A68B96}">
      <dgm:prSet/>
      <dgm:spPr>
        <a:ln>
          <a:solidFill>
            <a:schemeClr val="accent2">
              <a:lumMod val="75000"/>
            </a:schemeClr>
          </a:solidFill>
        </a:ln>
      </dgm:spPr>
      <dgm:t>
        <a:bodyPr/>
        <a:lstStyle/>
        <a:p>
          <a:pPr algn="just"/>
          <a:r>
            <a:rPr lang="lv-LV" dirty="0">
              <a:solidFill>
                <a:schemeClr val="accent2">
                  <a:lumMod val="75000"/>
                </a:schemeClr>
              </a:solidFill>
              <a:latin typeface="Verdana" panose="020B0604030504040204" pitchFamily="34" charset="0"/>
              <a:ea typeface="Verdana" panose="020B0604030504040204" pitchFamily="34" charset="0"/>
            </a:rPr>
            <a:t>I daļa </a:t>
          </a:r>
          <a:r>
            <a:rPr lang="lv-LV" dirty="0">
              <a:latin typeface="Verdana" panose="020B0604030504040204" pitchFamily="34" charset="0"/>
              <a:ea typeface="Verdana" panose="020B0604030504040204" pitchFamily="34" charset="0"/>
            </a:rPr>
            <a:t>“Horizontālie uzdevumi un sasniedzamie rezultāti”</a:t>
          </a:r>
        </a:p>
      </dgm:t>
    </dgm:pt>
    <dgm:pt modelId="{E8BAB31A-0F29-4AB5-B28E-CEE718708222}" type="parTrans" cxnId="{BB4F0597-0AA8-40CF-8ED6-4DE777262FD3}">
      <dgm:prSet/>
      <dgm:spPr/>
      <dgm:t>
        <a:bodyPr/>
        <a:lstStyle/>
        <a:p>
          <a:endParaRPr lang="lv-LV"/>
        </a:p>
      </dgm:t>
    </dgm:pt>
    <dgm:pt modelId="{1183C242-99C1-4EFE-8130-6BAC440BF3B4}" type="sibTrans" cxnId="{BB4F0597-0AA8-40CF-8ED6-4DE777262FD3}">
      <dgm:prSet/>
      <dgm:spPr/>
      <dgm:t>
        <a:bodyPr/>
        <a:lstStyle/>
        <a:p>
          <a:endParaRPr lang="lv-LV"/>
        </a:p>
      </dgm:t>
    </dgm:pt>
    <dgm:pt modelId="{4294D76B-416D-4B32-8D52-FA041EE2684C}" type="pres">
      <dgm:prSet presAssocID="{3F41F0CB-C0A0-4686-918A-C2E4BCD6824C}" presName="linear" presStyleCnt="0">
        <dgm:presLayoutVars>
          <dgm:dir/>
          <dgm:animLvl val="lvl"/>
          <dgm:resizeHandles val="exact"/>
        </dgm:presLayoutVars>
      </dgm:prSet>
      <dgm:spPr/>
    </dgm:pt>
    <dgm:pt modelId="{FF8BD913-C760-4A39-87AD-FFB5520231D3}" type="pres">
      <dgm:prSet presAssocID="{F57716F0-9742-4762-A623-8E4C6C2C69F6}" presName="parentLin" presStyleCnt="0"/>
      <dgm:spPr/>
    </dgm:pt>
    <dgm:pt modelId="{77CC0D63-7006-491A-8666-1B7FD8BBAF57}" type="pres">
      <dgm:prSet presAssocID="{F57716F0-9742-4762-A623-8E4C6C2C69F6}" presName="parentLeftMargin" presStyleLbl="node1" presStyleIdx="0" presStyleCnt="1"/>
      <dgm:spPr/>
    </dgm:pt>
    <dgm:pt modelId="{DDCB5901-2FFF-402A-B6FB-9015095DF81D}" type="pres">
      <dgm:prSet presAssocID="{F57716F0-9742-4762-A623-8E4C6C2C69F6}" presName="parentText" presStyleLbl="node1" presStyleIdx="0" presStyleCnt="1">
        <dgm:presLayoutVars>
          <dgm:chMax val="0"/>
          <dgm:bulletEnabled val="1"/>
        </dgm:presLayoutVars>
      </dgm:prSet>
      <dgm:spPr/>
    </dgm:pt>
    <dgm:pt modelId="{91A724F5-A58F-4B06-A4D6-847D0E39A3FF}" type="pres">
      <dgm:prSet presAssocID="{F57716F0-9742-4762-A623-8E4C6C2C69F6}" presName="negativeSpace" presStyleCnt="0"/>
      <dgm:spPr/>
    </dgm:pt>
    <dgm:pt modelId="{3440EEF1-E4A4-453A-A670-8180511D449F}" type="pres">
      <dgm:prSet presAssocID="{F57716F0-9742-4762-A623-8E4C6C2C69F6}" presName="childText" presStyleLbl="conFgAcc1" presStyleIdx="0" presStyleCnt="1">
        <dgm:presLayoutVars>
          <dgm:bulletEnabled val="1"/>
        </dgm:presLayoutVars>
      </dgm:prSet>
      <dgm:spPr/>
    </dgm:pt>
  </dgm:ptLst>
  <dgm:cxnLst>
    <dgm:cxn modelId="{F3278D17-8B12-4FFD-B15D-0C87A80F1CBF}" srcId="{F57716F0-9742-4762-A623-8E4C6C2C69F6}" destId="{31273E7D-4429-45B6-8A4A-DD6B4C642909}" srcOrd="4" destOrd="0" parTransId="{B027714C-7BC4-47E1-8215-7C04C68B25FE}" sibTransId="{34B6875C-E54D-46D0-B7A8-50D1D62A406C}"/>
    <dgm:cxn modelId="{2283D42C-69CB-4F89-AB89-C376EFB0DD6D}" srcId="{F57716F0-9742-4762-A623-8E4C6C2C69F6}" destId="{5D9AA37A-8AB3-4885-A9A6-DF72138F9E2F}" srcOrd="3" destOrd="0" parTransId="{8B3571E8-71F2-4B21-AEEA-E5C256456617}" sibTransId="{7891B278-7C0A-40DC-9FD6-7952B099FD52}"/>
    <dgm:cxn modelId="{16B5D73D-95DC-4A56-99EB-12B2552E324D}" srcId="{F57716F0-9742-4762-A623-8E4C6C2C69F6}" destId="{6627DFA7-D8FC-423A-89B9-0D2895E59A1A}" srcOrd="1" destOrd="0" parTransId="{7196804E-13D9-41AF-95EC-697B1A7000F0}" sibTransId="{5FB4C4DB-6E27-46E1-88AC-705966B27DE0}"/>
    <dgm:cxn modelId="{3CCD7561-3EC8-41D8-B445-F975A139961E}" type="presOf" srcId="{9C307432-C71B-46F5-BFCD-9A03F9A68B96}" destId="{3440EEF1-E4A4-453A-A670-8180511D449F}" srcOrd="0" destOrd="5" presId="urn:microsoft.com/office/officeart/2005/8/layout/list1"/>
    <dgm:cxn modelId="{56D24244-5685-4B61-BC05-D5D1F8AD6D15}" type="presOf" srcId="{3C66F8E9-60E5-4CB0-8989-30273AD969C8}" destId="{3440EEF1-E4A4-453A-A670-8180511D449F}" srcOrd="0" destOrd="0" presId="urn:microsoft.com/office/officeart/2005/8/layout/list1"/>
    <dgm:cxn modelId="{C6FD0F4D-9A13-4FA5-B41E-358CEE9A54AB}" srcId="{F57716F0-9742-4762-A623-8E4C6C2C69F6}" destId="{3C66F8E9-60E5-4CB0-8989-30273AD969C8}" srcOrd="0" destOrd="0" parTransId="{3639AC4C-C54B-4C1C-8B47-CC243B08249B}" sibTransId="{53336149-DA3B-44E1-ACFA-6D933CA9B451}"/>
    <dgm:cxn modelId="{23197A54-ABF1-4B66-ACD6-2DD12F360061}" srcId="{3F41F0CB-C0A0-4686-918A-C2E4BCD6824C}" destId="{F57716F0-9742-4762-A623-8E4C6C2C69F6}" srcOrd="0" destOrd="0" parTransId="{3D6CC123-0AC5-40C9-9C3F-81441C3532B2}" sibTransId="{556A9EC0-A179-4363-8F21-41B51D9D6585}"/>
    <dgm:cxn modelId="{62E97477-D097-4C5F-AD06-C60680862A12}" type="presOf" srcId="{1B0AAA7B-B33F-41BE-A40D-CADB12700EDC}" destId="{3440EEF1-E4A4-453A-A670-8180511D449F}" srcOrd="0" destOrd="2" presId="urn:microsoft.com/office/officeart/2005/8/layout/list1"/>
    <dgm:cxn modelId="{BB4F0597-0AA8-40CF-8ED6-4DE777262FD3}" srcId="{F57716F0-9742-4762-A623-8E4C6C2C69F6}" destId="{9C307432-C71B-46F5-BFCD-9A03F9A68B96}" srcOrd="5" destOrd="0" parTransId="{E8BAB31A-0F29-4AB5-B28E-CEE718708222}" sibTransId="{1183C242-99C1-4EFE-8130-6BAC440BF3B4}"/>
    <dgm:cxn modelId="{BD15B4AE-8F97-4CA2-8DCF-9E4ACE9E5DA9}" type="presOf" srcId="{5D9AA37A-8AB3-4885-A9A6-DF72138F9E2F}" destId="{3440EEF1-E4A4-453A-A670-8180511D449F}" srcOrd="0" destOrd="3" presId="urn:microsoft.com/office/officeart/2005/8/layout/list1"/>
    <dgm:cxn modelId="{7A9ADDB3-DAA5-490E-81A2-3D2628499227}" type="presOf" srcId="{F57716F0-9742-4762-A623-8E4C6C2C69F6}" destId="{DDCB5901-2FFF-402A-B6FB-9015095DF81D}" srcOrd="1" destOrd="0" presId="urn:microsoft.com/office/officeart/2005/8/layout/list1"/>
    <dgm:cxn modelId="{89761EC0-AB91-44D8-8103-58F274AF53F3}" type="presOf" srcId="{31273E7D-4429-45B6-8A4A-DD6B4C642909}" destId="{3440EEF1-E4A4-453A-A670-8180511D449F}" srcOrd="0" destOrd="4" presId="urn:microsoft.com/office/officeart/2005/8/layout/list1"/>
    <dgm:cxn modelId="{FA0420C4-BD27-4CDF-88D1-A2CDCB152FCD}" type="presOf" srcId="{6627DFA7-D8FC-423A-89B9-0D2895E59A1A}" destId="{3440EEF1-E4A4-453A-A670-8180511D449F}" srcOrd="0" destOrd="1" presId="urn:microsoft.com/office/officeart/2005/8/layout/list1"/>
    <dgm:cxn modelId="{4899EAD2-64A5-46C8-A07B-1116C91F9096}" srcId="{F57716F0-9742-4762-A623-8E4C6C2C69F6}" destId="{1B0AAA7B-B33F-41BE-A40D-CADB12700EDC}" srcOrd="2" destOrd="0" parTransId="{7A647FD5-703A-45A7-8D85-D6FC7181ABB2}" sibTransId="{70BEB879-071D-47FB-BFA1-D116122CB7ED}"/>
    <dgm:cxn modelId="{7F96BBD4-CEA0-4B9D-87C7-229E8444DA5B}" type="presOf" srcId="{3F41F0CB-C0A0-4686-918A-C2E4BCD6824C}" destId="{4294D76B-416D-4B32-8D52-FA041EE2684C}" srcOrd="0" destOrd="0" presId="urn:microsoft.com/office/officeart/2005/8/layout/list1"/>
    <dgm:cxn modelId="{5EC6B7DB-4DAB-4A07-8E48-1F5F8CA60081}" type="presOf" srcId="{F57716F0-9742-4762-A623-8E4C6C2C69F6}" destId="{77CC0D63-7006-491A-8666-1B7FD8BBAF57}" srcOrd="0" destOrd="0" presId="urn:microsoft.com/office/officeart/2005/8/layout/list1"/>
    <dgm:cxn modelId="{89463A44-BDFB-468F-91B7-4726D5B66D0A}" type="presParOf" srcId="{4294D76B-416D-4B32-8D52-FA041EE2684C}" destId="{FF8BD913-C760-4A39-87AD-FFB5520231D3}" srcOrd="0" destOrd="0" presId="urn:microsoft.com/office/officeart/2005/8/layout/list1"/>
    <dgm:cxn modelId="{65816A90-69F9-4CCA-8BE2-CB78DDC2CA38}" type="presParOf" srcId="{FF8BD913-C760-4A39-87AD-FFB5520231D3}" destId="{77CC0D63-7006-491A-8666-1B7FD8BBAF57}" srcOrd="0" destOrd="0" presId="urn:microsoft.com/office/officeart/2005/8/layout/list1"/>
    <dgm:cxn modelId="{9764AD6F-DF96-4809-B515-A3DC611B0D9A}" type="presParOf" srcId="{FF8BD913-C760-4A39-87AD-FFB5520231D3}" destId="{DDCB5901-2FFF-402A-B6FB-9015095DF81D}" srcOrd="1" destOrd="0" presId="urn:microsoft.com/office/officeart/2005/8/layout/list1"/>
    <dgm:cxn modelId="{431184C2-083E-4F6B-9347-E94DDBD012CD}" type="presParOf" srcId="{4294D76B-416D-4B32-8D52-FA041EE2684C}" destId="{91A724F5-A58F-4B06-A4D6-847D0E39A3FF}" srcOrd="1" destOrd="0" presId="urn:microsoft.com/office/officeart/2005/8/layout/list1"/>
    <dgm:cxn modelId="{BD318DC1-89B8-47BB-BFB9-B0D0C7D3A008}" type="presParOf" srcId="{4294D76B-416D-4B32-8D52-FA041EE2684C}" destId="{3440EEF1-E4A4-453A-A670-8180511D449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462FD-D684-4A4E-BC04-E520F517EBFF}">
      <dsp:nvSpPr>
        <dsp:cNvPr id="0" name=""/>
        <dsp:cNvSpPr/>
      </dsp:nvSpPr>
      <dsp:spPr>
        <a:xfrm>
          <a:off x="0" y="423909"/>
          <a:ext cx="6957237" cy="41895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9959" tIns="395732" rIns="539959" bIns="135128" numCol="1" spcCol="1270" anchor="t" anchorCtr="0">
          <a:noAutofit/>
        </a:bodyPr>
        <a:lstStyle/>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Projekta iesniedzējs atbilst noteikumu 2.12. apakšpunkta Pētniecības organizācijas (PO) definīcijai;</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Nepieciešamā dokumentācija, lai apliecinātu atbilstību:</a:t>
          </a:r>
        </a:p>
        <a:p>
          <a:pPr marL="171450" lvl="1" indent="-171450" algn="l"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Projekta iesniedzēja apliecinājums (projekta  	pieteikuma D daļa)</a:t>
          </a:r>
        </a:p>
        <a:p>
          <a:pPr marL="171450" lvl="1" indent="-171450" algn="l"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Finanšu vadības un grāmatvedības politika</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Finanšu apgrozījuma pārskats (projekta pieteikuma   	G daļa)</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   Veidlapa, kur uzskaitītas darbības, kurām nav 	saimnieciska rakstura (projekta pieteikuma H daļa)</a:t>
          </a:r>
        </a:p>
      </dsp:txBody>
      <dsp:txXfrm>
        <a:off x="0" y="423909"/>
        <a:ext cx="6957237" cy="4189500"/>
      </dsp:txXfrm>
    </dsp:sp>
    <dsp:sp modelId="{2DED2FAA-D439-4A52-B6B0-0AE2801EC1E0}">
      <dsp:nvSpPr>
        <dsp:cNvPr id="0" name=""/>
        <dsp:cNvSpPr/>
      </dsp:nvSpPr>
      <dsp:spPr>
        <a:xfrm>
          <a:off x="347861" y="113939"/>
          <a:ext cx="4870065" cy="5608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077" tIns="0" rIns="184077" bIns="0" numCol="1" spcCol="1270" anchor="ctr" anchorCtr="0">
          <a:noAutofit/>
        </a:bodyPr>
        <a:lstStyle/>
        <a:p>
          <a:pPr marL="0" lvl="0" indent="0" algn="l"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Projekta iesniedzējs</a:t>
          </a:r>
        </a:p>
      </dsp:txBody>
      <dsp:txXfrm>
        <a:off x="375241" y="141319"/>
        <a:ext cx="4815305"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028B-70BF-464A-936C-18F28B6D98A6}">
      <dsp:nvSpPr>
        <dsp:cNvPr id="0" name=""/>
        <dsp:cNvSpPr/>
      </dsp:nvSpPr>
      <dsp:spPr>
        <a:xfrm>
          <a:off x="0" y="384981"/>
          <a:ext cx="6992679" cy="21168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710" tIns="291592" rIns="54271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Atbilst noteikumu 2.12. apakšpunktā noteiktajai PO definīcijai;</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Iesniedz Sadarbības partnera – zinātniskās institūcijas apliecinājumu (projekta pieteikuma E daļa);</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Finanšu vadības un grāmatvedības politiku;</a:t>
          </a:r>
        </a:p>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Finanšu apgrozījuma pārskatu (projekta pieteikuma G daļa);</a:t>
          </a:r>
        </a:p>
        <a:p>
          <a:pPr marL="114300" lvl="1" indent="-114300" algn="just" defTabSz="622300">
            <a:lnSpc>
              <a:spcPct val="90000"/>
            </a:lnSpc>
            <a:spcBef>
              <a:spcPct val="0"/>
            </a:spcBef>
            <a:spcAft>
              <a:spcPct val="15000"/>
            </a:spcAft>
            <a:buChar char="•"/>
          </a:pPr>
          <a:r>
            <a:rPr lang="sv-SE" sz="1400" kern="1200" dirty="0">
              <a:latin typeface="Verdana" panose="020B0604030504040204" pitchFamily="34" charset="0"/>
              <a:ea typeface="Verdana" panose="020B0604030504040204" pitchFamily="34" charset="0"/>
            </a:rPr>
            <a:t>Ja projekta iesniedzējam ir privātie investori,</a:t>
          </a:r>
          <a:r>
            <a:rPr lang="lv-LV" sz="1400" kern="1200" dirty="0">
              <a:latin typeface="Verdana" panose="020B0604030504040204" pitchFamily="34" charset="0"/>
              <a:ea typeface="Verdana" panose="020B0604030504040204" pitchFamily="34" charset="0"/>
            </a:rPr>
            <a:t> iesniedz apliecinājumu par to, ka projekta līdzekļi un rezultāti netiks izmantoti komerciāliem nolūkiem.</a:t>
          </a:r>
        </a:p>
      </dsp:txBody>
      <dsp:txXfrm>
        <a:off x="0" y="384981"/>
        <a:ext cx="6992679" cy="2116800"/>
      </dsp:txXfrm>
    </dsp:sp>
    <dsp:sp modelId="{7956D781-33B2-4CE7-8D0D-B4D25CE0BA53}">
      <dsp:nvSpPr>
        <dsp:cNvPr id="0" name=""/>
        <dsp:cNvSpPr/>
      </dsp:nvSpPr>
      <dsp:spPr>
        <a:xfrm>
          <a:off x="349633" y="178341"/>
          <a:ext cx="4894875" cy="4132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15" tIns="0" rIns="185015"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Zinātniskā institūcija</a:t>
          </a:r>
        </a:p>
      </dsp:txBody>
      <dsp:txXfrm>
        <a:off x="369808" y="198516"/>
        <a:ext cx="4854525" cy="372930"/>
      </dsp:txXfrm>
    </dsp:sp>
    <dsp:sp modelId="{5CD6FBB2-F661-4084-855C-6418FC7806A9}">
      <dsp:nvSpPr>
        <dsp:cNvPr id="0" name=""/>
        <dsp:cNvSpPr/>
      </dsp:nvSpPr>
      <dsp:spPr>
        <a:xfrm>
          <a:off x="0" y="2784021"/>
          <a:ext cx="6992679" cy="14112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710" tIns="291592" rIns="542710" bIns="99568" numCol="1" spcCol="1270" anchor="t" anchorCtr="0">
          <a:noAutofit/>
        </a:bodyPr>
        <a:lstStyle/>
        <a:p>
          <a:pPr marL="114300" lvl="1" indent="-114300" algn="just" defTabSz="622300">
            <a:lnSpc>
              <a:spcPct val="90000"/>
            </a:lnSpc>
            <a:spcBef>
              <a:spcPct val="0"/>
            </a:spcBef>
            <a:spcAft>
              <a:spcPct val="15000"/>
            </a:spcAft>
            <a:buChar char="•"/>
          </a:pPr>
          <a:r>
            <a:rPr lang="lv-LV" sz="1400" kern="1200" dirty="0">
              <a:latin typeface="Verdana" panose="020B0604030504040204" pitchFamily="34" charset="0"/>
              <a:ea typeface="Verdana" panose="020B0604030504040204" pitchFamily="34" charset="0"/>
            </a:rPr>
            <a:t>Valsts institūcija, kurai zinātniskās darbības veikšana ir noteikta ar ārējo tiesību aktu, nolikumā vai statūtos (piemēram, valsts aģentūra);</a:t>
          </a:r>
        </a:p>
        <a:p>
          <a:pPr marL="114300" lvl="1" indent="-114300" algn="just" defTabSz="622300">
            <a:lnSpc>
              <a:spcPct val="90000"/>
            </a:lnSpc>
            <a:spcBef>
              <a:spcPct val="0"/>
            </a:spcBef>
            <a:spcAft>
              <a:spcPct val="15000"/>
            </a:spcAft>
            <a:buChar char="•"/>
          </a:pPr>
          <a:r>
            <a:rPr lang="sv-SE" sz="1400" kern="1200" dirty="0">
              <a:latin typeface="Verdana" panose="020B0604030504040204" pitchFamily="34" charset="0"/>
              <a:ea typeface="Verdana" panose="020B0604030504040204" pitchFamily="34" charset="0"/>
            </a:rPr>
            <a:t>Sadarbības partnera – valsts institūcijas apliecinājumu (projekta pieteikuma F daļa)</a:t>
          </a:r>
          <a:r>
            <a:rPr lang="lv-LV" sz="1400" kern="1200" dirty="0">
              <a:latin typeface="Verdana" panose="020B0604030504040204" pitchFamily="34" charset="0"/>
              <a:ea typeface="Verdana" panose="020B0604030504040204" pitchFamily="34" charset="0"/>
            </a:rPr>
            <a:t>.</a:t>
          </a:r>
        </a:p>
      </dsp:txBody>
      <dsp:txXfrm>
        <a:off x="0" y="2784021"/>
        <a:ext cx="6992679" cy="1411200"/>
      </dsp:txXfrm>
    </dsp:sp>
    <dsp:sp modelId="{77981EBC-74C6-4A7E-A617-18D2ECB8AC8F}">
      <dsp:nvSpPr>
        <dsp:cNvPr id="0" name=""/>
        <dsp:cNvSpPr/>
      </dsp:nvSpPr>
      <dsp:spPr>
        <a:xfrm>
          <a:off x="349633" y="2577381"/>
          <a:ext cx="4894875" cy="4132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15" tIns="0" rIns="185015" bIns="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Valsts institūcija</a:t>
          </a:r>
        </a:p>
      </dsp:txBody>
      <dsp:txXfrm>
        <a:off x="369808" y="2597556"/>
        <a:ext cx="4854525"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83AFD-417F-470C-B52B-E46CA4B79D2A}">
      <dsp:nvSpPr>
        <dsp:cNvPr id="0" name=""/>
        <dsp:cNvSpPr/>
      </dsp:nvSpPr>
      <dsp:spPr>
        <a:xfrm>
          <a:off x="0" y="340024"/>
          <a:ext cx="7028121" cy="21546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460" tIns="249936" rIns="545460" bIns="85344" numCol="1" spcCol="1270" anchor="t" anchorCtr="0">
          <a:noAutofit/>
        </a:bodyPr>
        <a:lstStyle/>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vadītājs un galvenie izpildītāji ir </a:t>
          </a:r>
          <a:r>
            <a:rPr lang="lv-LV" sz="1200" b="1" kern="1200" dirty="0">
              <a:solidFill>
                <a:schemeClr val="accent2">
                  <a:lumMod val="75000"/>
                </a:schemeClr>
              </a:solidFill>
              <a:latin typeface="Verdana" panose="020B0604030504040204" pitchFamily="34" charset="0"/>
              <a:ea typeface="Verdana" panose="020B0604030504040204" pitchFamily="34" charset="0"/>
            </a:rPr>
            <a:t>zinātnieki</a:t>
          </a:r>
          <a:r>
            <a:rPr lang="lv-LV" sz="1200" kern="1200" dirty="0">
              <a:solidFill>
                <a:schemeClr val="accent2">
                  <a:lumMod val="75000"/>
                </a:schemeClr>
              </a:solidFill>
              <a:latin typeface="Verdana" panose="020B0604030504040204" pitchFamily="34" charset="0"/>
              <a:ea typeface="Verdana" panose="020B0604030504040204" pitchFamily="34" charset="0"/>
            </a:rPr>
            <a:t>;</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vadītājs var šādā lomā būt </a:t>
          </a:r>
          <a:r>
            <a:rPr lang="lv-LV" sz="1200" b="1" kern="1200" dirty="0">
              <a:solidFill>
                <a:schemeClr val="accent2">
                  <a:lumMod val="75000"/>
                </a:schemeClr>
              </a:solidFill>
              <a:latin typeface="Verdana" panose="020B0604030504040204" pitchFamily="34" charset="0"/>
              <a:ea typeface="Verdana" panose="020B0604030504040204" pitchFamily="34" charset="0"/>
            </a:rPr>
            <a:t>tikai vienā no šajā konkursā iesniegtajiem projektu pieteikumiem</a:t>
          </a:r>
          <a:r>
            <a:rPr lang="lv-LV" sz="1200" kern="1200" dirty="0">
              <a:latin typeface="Verdana" panose="020B0604030504040204" pitchFamily="34" charset="0"/>
              <a:ea typeface="Verdana" panose="020B0604030504040204" pitchFamily="34" charset="0"/>
            </a:rPr>
            <a:t>;</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Vienlaikus projekta vadītājs var piedalīties citos projektu pieteikumos kā galvenais izpildītājs vai izpildītājs;</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Projekta vadītājs, galvenie izpildītāji un izpildītāji piedalās ar nosacījumu:</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   </a:t>
          </a:r>
          <a:r>
            <a:rPr lang="fi-FI" sz="1200" kern="1200" dirty="0">
              <a:latin typeface="Verdana" panose="020B0604030504040204" pitchFamily="34" charset="0"/>
              <a:ea typeface="Verdana" panose="020B0604030504040204" pitchFamily="34" charset="0"/>
            </a:rPr>
            <a:t>Vienā vai vairākos projektu pieteikumos kopējā</a:t>
          </a:r>
          <a:r>
            <a:rPr lang="lv-LV" sz="1200" kern="1200" dirty="0">
              <a:latin typeface="Verdana" panose="020B0604030504040204" pitchFamily="34" charset="0"/>
              <a:ea typeface="Verdana" panose="020B0604030504040204" pitchFamily="34" charset="0"/>
            </a:rPr>
            <a:t> </a:t>
          </a:r>
          <a:r>
            <a:rPr lang="pt-BR" sz="1200" kern="1200" dirty="0">
              <a:latin typeface="Verdana" panose="020B0604030504040204" pitchFamily="34" charset="0"/>
              <a:ea typeface="Verdana" panose="020B0604030504040204" pitchFamily="34" charset="0"/>
            </a:rPr>
            <a:t>slodze vienam cilvēkam </a:t>
          </a:r>
          <a:r>
            <a:rPr lang="pt-BR" sz="1200" b="1" kern="1200" dirty="0">
              <a:solidFill>
                <a:schemeClr val="accent2">
                  <a:lumMod val="75000"/>
                </a:schemeClr>
              </a:solidFill>
              <a:latin typeface="Verdana" panose="020B0604030504040204" pitchFamily="34" charset="0"/>
              <a:ea typeface="Verdana" panose="020B0604030504040204" pitchFamily="34" charset="0"/>
            </a:rPr>
            <a:t>nevar pārsniegt 1 PLE</a:t>
          </a:r>
          <a:r>
            <a:rPr lang="lv-LV" sz="1200" kern="1200" dirty="0">
              <a:latin typeface="Verdana" panose="020B0604030504040204" pitchFamily="34" charset="0"/>
              <a:ea typeface="Verdana" panose="020B0604030504040204" pitchFamily="34" charset="0"/>
            </a:rPr>
            <a:t>,</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   Ja nosacījumi netiek ievēroti, konkursā tiek virzīti visagrāk iesniegtie projektu pieteikumi.</a:t>
          </a:r>
        </a:p>
      </dsp:txBody>
      <dsp:txXfrm>
        <a:off x="0" y="340024"/>
        <a:ext cx="7028121" cy="2154600"/>
      </dsp:txXfrm>
    </dsp:sp>
    <dsp:sp modelId="{9920EE05-33FC-40F8-ABFC-CD21ED397684}">
      <dsp:nvSpPr>
        <dsp:cNvPr id="0" name=""/>
        <dsp:cNvSpPr/>
      </dsp:nvSpPr>
      <dsp:spPr>
        <a:xfrm>
          <a:off x="351406" y="162904"/>
          <a:ext cx="4919684" cy="3542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52" tIns="0" rIns="185952"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Projekta vadītājs, galvenie izpildītāji un izpildītāji</a:t>
          </a:r>
        </a:p>
      </dsp:txBody>
      <dsp:txXfrm>
        <a:off x="368699" y="180197"/>
        <a:ext cx="4885098" cy="319654"/>
      </dsp:txXfrm>
    </dsp:sp>
    <dsp:sp modelId="{E26CDC2D-294A-4418-B61C-721A7E3FD6E3}">
      <dsp:nvSpPr>
        <dsp:cNvPr id="0" name=""/>
        <dsp:cNvSpPr/>
      </dsp:nvSpPr>
      <dsp:spPr>
        <a:xfrm>
          <a:off x="0" y="2736545"/>
          <a:ext cx="7028121" cy="24948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460" tIns="249936" rIns="545460" bIns="85344" numCol="1" spcCol="1270" anchor="t" anchorCtr="0">
          <a:noAutofit/>
        </a:bodyPr>
        <a:lstStyle/>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visu studējošo kopējā slodze visā projekta īstenošanas laikā </a:t>
          </a:r>
          <a:r>
            <a:rPr lang="lv-LV" sz="1200" b="1" kern="1200" dirty="0">
              <a:solidFill>
                <a:schemeClr val="accent2">
                  <a:lumMod val="75000"/>
                </a:schemeClr>
              </a:solidFill>
              <a:latin typeface="Verdana" panose="020B0604030504040204" pitchFamily="34" charset="0"/>
              <a:ea typeface="Verdana" panose="020B0604030504040204" pitchFamily="34" charset="0"/>
            </a:rPr>
            <a:t>katram programmas uzdevumam ir sava (sk. 7., 8., 9, 10; slaidu);</a:t>
          </a:r>
          <a:endParaRPr lang="lv-LV" sz="1200" kern="1200" dirty="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katrs studējošais ir nodarbināts projektā </a:t>
          </a:r>
          <a:r>
            <a:rPr lang="lv-LV" sz="1200" b="1" kern="1200" dirty="0">
              <a:solidFill>
                <a:schemeClr val="accent2">
                  <a:lumMod val="75000"/>
                </a:schemeClr>
              </a:solidFill>
              <a:latin typeface="Verdana" panose="020B0604030504040204" pitchFamily="34" charset="0"/>
              <a:ea typeface="Verdana" panose="020B0604030504040204" pitchFamily="34" charset="0"/>
            </a:rPr>
            <a:t>vismaz 0,25 PLE </a:t>
          </a:r>
          <a:r>
            <a:rPr lang="lv-LV" sz="1200" kern="1200" dirty="0">
              <a:latin typeface="Verdana" panose="020B0604030504040204" pitchFamily="34" charset="0"/>
              <a:ea typeface="Verdana" panose="020B0604030504040204" pitchFamily="34" charset="0"/>
            </a:rPr>
            <a:t>projekta īstenošanas laikā;</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Ja studējošais pabeidz viena līmeņa studijas, 4 mēnešu periodu līdz augstāka līmeņa studijām var ieskaitīt minētajā PLE;</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Doktorants projektā var būt izpildītājs. Ja projekta laikā tiek aizstāvēts promocijas darbs, turpmākā iesaiste projektā vairs netiek uzskatīta par studējošā iesaisti un notiek kā nestudējošam izpildītājam saskaņā ar 19. punktu.</a:t>
          </a:r>
        </a:p>
        <a:p>
          <a:pPr marL="114300" lvl="1" indent="-114300" algn="just" defTabSz="533400">
            <a:lnSpc>
              <a:spcPct val="90000"/>
            </a:lnSpc>
            <a:spcBef>
              <a:spcPct val="0"/>
            </a:spcBef>
            <a:spcAft>
              <a:spcPct val="15000"/>
            </a:spcAft>
            <a:buChar char="•"/>
          </a:pPr>
          <a:endParaRPr lang="lv-LV" sz="1200" kern="1200" dirty="0">
            <a:latin typeface="Verdana" panose="020B0604030504040204" pitchFamily="34" charset="0"/>
            <a:ea typeface="Verdana" panose="020B0604030504040204" pitchFamily="34" charset="0"/>
          </a:endParaRPr>
        </a:p>
        <a:p>
          <a:pPr marL="114300" lvl="1" indent="-114300" algn="just" defTabSz="533400">
            <a:lnSpc>
              <a:spcPct val="90000"/>
            </a:lnSpc>
            <a:spcBef>
              <a:spcPct val="0"/>
            </a:spcBef>
            <a:spcAft>
              <a:spcPct val="15000"/>
            </a:spcAft>
            <a:buChar char="•"/>
          </a:pPr>
          <a:endParaRPr lang="lv-LV" sz="1200" kern="1200" dirty="0">
            <a:latin typeface="Verdana" panose="020B0604030504040204" pitchFamily="34" charset="0"/>
            <a:ea typeface="Verdana" panose="020B0604030504040204" pitchFamily="34" charset="0"/>
          </a:endParaRPr>
        </a:p>
      </dsp:txBody>
      <dsp:txXfrm>
        <a:off x="0" y="2736545"/>
        <a:ext cx="7028121" cy="2494800"/>
      </dsp:txXfrm>
    </dsp:sp>
    <dsp:sp modelId="{AE87065E-D247-4877-9126-C0CA03099A81}">
      <dsp:nvSpPr>
        <dsp:cNvPr id="0" name=""/>
        <dsp:cNvSpPr/>
      </dsp:nvSpPr>
      <dsp:spPr>
        <a:xfrm>
          <a:off x="351406" y="2559424"/>
          <a:ext cx="4919684" cy="35424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52" tIns="0" rIns="185952"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Projekta izpildītāji – studējošie</a:t>
          </a:r>
        </a:p>
      </dsp:txBody>
      <dsp:txXfrm>
        <a:off x="368699" y="2576717"/>
        <a:ext cx="4885098"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2E335-21D7-4260-9C30-20EFDA4FCC9B}">
      <dsp:nvSpPr>
        <dsp:cNvPr id="0" name=""/>
        <dsp:cNvSpPr/>
      </dsp:nvSpPr>
      <dsp:spPr>
        <a:xfrm>
          <a:off x="0" y="322153"/>
          <a:ext cx="6985591" cy="47124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2159" tIns="354076" rIns="542159" bIns="120904" numCol="1" spcCol="1270" anchor="t" anchorCtr="0">
          <a:noAutofit/>
        </a:bodyPr>
        <a:lstStyle/>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Aizpilda šādus informācijas laukus atbilstoši nolikuma 2. pielikuma metodikas 2.1. punktam:</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«Vispārējā informācija» - metodikas 2.1.1.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«Zinātniskā grupa» - metodikas 2.1.2.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budžets» - metodikas 2.1.3.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rezultāti» - metodikas 2.1.4.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«Projekta laika grafiks» - metodikas 2.1.5.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Sniegtā informācija tiks izmantota projekta pieteikuma administratīvajā izvērtēšanā, tai skaitā:</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Atbilstība nosacījumiem par zinātnisko grupu (nolikuma III. nodaļa)</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Nosacījumi par projekta attiecināmo izmaksu dalījumu (noteikumu 14. punkts)</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Nosacījumi par rezultātiem projekta </a:t>
          </a:r>
          <a:r>
            <a:rPr lang="es-ES" sz="1700" kern="1200" dirty="0" err="1">
              <a:latin typeface="Verdana" panose="020B0604030504040204" pitchFamily="34" charset="0"/>
              <a:ea typeface="Verdana" panose="020B0604030504040204" pitchFamily="34" charset="0"/>
            </a:rPr>
            <a:t>ietvaros</a:t>
          </a:r>
          <a:r>
            <a:rPr lang="es-ES" sz="1700" kern="1200" dirty="0">
              <a:latin typeface="Verdana" panose="020B0604030504040204" pitchFamily="34" charset="0"/>
              <a:ea typeface="Verdana" panose="020B0604030504040204" pitchFamily="34" charset="0"/>
            </a:rPr>
            <a:t> (</a:t>
          </a:r>
          <a:r>
            <a:rPr lang="es-ES" sz="1700" kern="1200" dirty="0" err="1">
              <a:latin typeface="Verdana" panose="020B0604030504040204" pitchFamily="34" charset="0"/>
              <a:ea typeface="Verdana" panose="020B0604030504040204" pitchFamily="34" charset="0"/>
            </a:rPr>
            <a:t>noteikumu</a:t>
          </a:r>
          <a:r>
            <a:rPr lang="es-ES" sz="1700" kern="1200" dirty="0">
              <a:latin typeface="Verdana" panose="020B0604030504040204" pitchFamily="34" charset="0"/>
              <a:ea typeface="Verdana" panose="020B0604030504040204" pitchFamily="34" charset="0"/>
            </a:rPr>
            <a:t> 12. </a:t>
          </a:r>
          <a:r>
            <a:rPr lang="es-ES" sz="1700" kern="1200" dirty="0" err="1">
              <a:latin typeface="Verdana" panose="020B0604030504040204" pitchFamily="34" charset="0"/>
              <a:ea typeface="Verdana" panose="020B0604030504040204" pitchFamily="34" charset="0"/>
            </a:rPr>
            <a:t>punkts</a:t>
          </a:r>
          <a:r>
            <a:rPr lang="es-ES" sz="1700" kern="1200" dirty="0">
              <a:latin typeface="Verdana" panose="020B0604030504040204" pitchFamily="34" charset="0"/>
              <a:ea typeface="Verdana" panose="020B0604030504040204" pitchFamily="34" charset="0"/>
            </a:rPr>
            <a:t> un</a:t>
          </a:r>
          <a:r>
            <a:rPr lang="lv-LV" sz="1700" kern="1200" dirty="0">
              <a:latin typeface="Verdana" panose="020B0604030504040204" pitchFamily="34" charset="0"/>
              <a:ea typeface="Verdana" panose="020B0604030504040204" pitchFamily="34" charset="0"/>
            </a:rPr>
            <a:t> nolikuma 9. punkts)</a:t>
          </a:r>
        </a:p>
        <a:p>
          <a:pPr marL="171450" lvl="1" indent="-171450" algn="l" defTabSz="755650">
            <a:lnSpc>
              <a:spcPct val="90000"/>
            </a:lnSpc>
            <a:spcBef>
              <a:spcPct val="0"/>
            </a:spcBef>
            <a:spcAft>
              <a:spcPct val="15000"/>
            </a:spcAft>
            <a:buChar char="•"/>
          </a:pPr>
          <a:endParaRPr lang="lv-LV" sz="1700" kern="1200" dirty="0"/>
        </a:p>
      </dsp:txBody>
      <dsp:txXfrm>
        <a:off x="0" y="322153"/>
        <a:ext cx="6985591" cy="4712400"/>
      </dsp:txXfrm>
    </dsp:sp>
    <dsp:sp modelId="{2F7E0DF7-5322-44D7-8A92-E6F782B845CE}">
      <dsp:nvSpPr>
        <dsp:cNvPr id="0" name=""/>
        <dsp:cNvSpPr/>
      </dsp:nvSpPr>
      <dsp:spPr>
        <a:xfrm>
          <a:off x="349279" y="35616"/>
          <a:ext cx="4889913" cy="5018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827" tIns="0" rIns="184827" bIns="0" numCol="1" spcCol="1270" anchor="ctr" anchorCtr="0">
          <a:noAutofit/>
        </a:bodyPr>
        <a:lstStyle/>
        <a:p>
          <a:pPr marL="0" lvl="0" indent="0" algn="l" defTabSz="755650">
            <a:lnSpc>
              <a:spcPct val="90000"/>
            </a:lnSpc>
            <a:spcBef>
              <a:spcPct val="0"/>
            </a:spcBef>
            <a:spcAft>
              <a:spcPct val="35000"/>
            </a:spcAft>
            <a:buNone/>
          </a:pPr>
          <a:r>
            <a:rPr lang="lv-LV" sz="1700" kern="1200" dirty="0">
              <a:latin typeface="Verdana" panose="020B0604030504040204" pitchFamily="34" charset="0"/>
              <a:ea typeface="Verdana" panose="020B0604030504040204" pitchFamily="34" charset="0"/>
            </a:rPr>
            <a:t>A daļa «Vispārīgā informācija» </a:t>
          </a:r>
        </a:p>
      </dsp:txBody>
      <dsp:txXfrm>
        <a:off x="373777" y="60114"/>
        <a:ext cx="4840917"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13B5A-642B-43BF-8DEB-7903B5366BC4}">
      <dsp:nvSpPr>
        <dsp:cNvPr id="0" name=""/>
        <dsp:cNvSpPr/>
      </dsp:nvSpPr>
      <dsp:spPr>
        <a:xfrm>
          <a:off x="0" y="426426"/>
          <a:ext cx="6964326" cy="50274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509" tIns="395732" rIns="540509" bIns="135128" numCol="1" spcCol="1270" anchor="t" anchorCtr="0">
          <a:noAutofit/>
        </a:bodyPr>
        <a:lstStyle/>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apjoms nepārsniedz </a:t>
          </a:r>
          <a:r>
            <a:rPr lang="lv-LV" sz="1900" b="1" kern="1200" dirty="0">
              <a:solidFill>
                <a:schemeClr val="accent2">
                  <a:lumMod val="75000"/>
                </a:schemeClr>
              </a:solidFill>
              <a:latin typeface="Verdana" panose="020B0604030504040204" pitchFamily="34" charset="0"/>
              <a:ea typeface="Verdana" panose="020B0604030504040204" pitchFamily="34" charset="0"/>
            </a:rPr>
            <a:t>20</a:t>
          </a:r>
          <a:r>
            <a:rPr lang="lv-LV" sz="1900" kern="1200" dirty="0">
              <a:latin typeface="Verdana" panose="020B0604030504040204" pitchFamily="34" charset="0"/>
              <a:ea typeface="Verdana" panose="020B0604030504040204" pitchFamily="34" charset="0"/>
            </a:rPr>
            <a:t> lappuses, ievērojot nolikuma 43. punktā noteikto;</a:t>
          </a:r>
        </a:p>
        <a:p>
          <a:pPr marL="171450" lvl="1" indent="-171450" algn="just" defTabSz="844550">
            <a:lnSpc>
              <a:spcPct val="90000"/>
            </a:lnSpc>
            <a:spcBef>
              <a:spcPct val="0"/>
            </a:spcBef>
            <a:spcAft>
              <a:spcPct val="15000"/>
            </a:spcAft>
            <a:buChar char="•"/>
          </a:pPr>
          <a:r>
            <a:rPr lang="fr-FR" sz="1900" kern="1200" dirty="0" err="1">
              <a:latin typeface="Verdana" panose="020B0604030504040204" pitchFamily="34" charset="0"/>
              <a:ea typeface="Verdana" panose="020B0604030504040204" pitchFamily="34" charset="0"/>
            </a:rPr>
            <a:t>burtu</a:t>
          </a:r>
          <a:r>
            <a:rPr lang="fr-FR" sz="1900" kern="1200" dirty="0">
              <a:latin typeface="Verdana" panose="020B0604030504040204" pitchFamily="34" charset="0"/>
              <a:ea typeface="Verdana" panose="020B0604030504040204" pitchFamily="34" charset="0"/>
            </a:rPr>
            <a:t> </a:t>
          </a:r>
          <a:r>
            <a:rPr lang="fr-FR" sz="1900" kern="1200" dirty="0" err="1">
              <a:latin typeface="Verdana" panose="020B0604030504040204" pitchFamily="34" charset="0"/>
              <a:ea typeface="Verdana" panose="020B0604030504040204" pitchFamily="34" charset="0"/>
            </a:rPr>
            <a:t>lielums</a:t>
          </a:r>
          <a:r>
            <a:rPr lang="fr-FR" sz="1900" kern="1200" dirty="0">
              <a:latin typeface="Verdana" panose="020B0604030504040204" pitchFamily="34" charset="0"/>
              <a:ea typeface="Verdana" panose="020B0604030504040204" pitchFamily="34" charset="0"/>
            </a:rPr>
            <a:t> – ne </a:t>
          </a:r>
          <a:r>
            <a:rPr lang="fr-FR" sz="1900" kern="1200" dirty="0" err="1">
              <a:latin typeface="Verdana" panose="020B0604030504040204" pitchFamily="34" charset="0"/>
              <a:ea typeface="Verdana" panose="020B0604030504040204" pitchFamily="34" charset="0"/>
            </a:rPr>
            <a:t>mazāks</a:t>
          </a:r>
          <a:r>
            <a:rPr lang="fr-FR" sz="1900" kern="1200" dirty="0">
              <a:latin typeface="Verdana" panose="020B0604030504040204" pitchFamily="34" charset="0"/>
              <a:ea typeface="Verdana" panose="020B0604030504040204" pitchFamily="34" charset="0"/>
            </a:rPr>
            <a:t> par 11;</a:t>
          </a:r>
          <a:endParaRPr lang="lv-LV" sz="1900" kern="1200" dirty="0">
            <a:latin typeface="Verdana" panose="020B0604030504040204" pitchFamily="34" charset="0"/>
            <a:ea typeface="Verdana" panose="020B0604030504040204" pitchFamily="34" charset="0"/>
          </a:endParaRP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vienkāršā rindstarpa;</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atkāpes no malām – 2 cm no katras puses, 1,5 cm no augšas un apakšas;</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visas tabulas, diagrammas, atsauces/atsauču saraksts un citi elementi ir iekļaujami projekta aprakstā, nepārsniedzot </a:t>
          </a:r>
          <a:r>
            <a:rPr lang="lv-LV" sz="1900" b="1" kern="1200" dirty="0">
              <a:solidFill>
                <a:schemeClr val="accent2">
                  <a:lumMod val="75000"/>
                </a:schemeClr>
              </a:solidFill>
              <a:latin typeface="Verdana" panose="020B0604030504040204" pitchFamily="34" charset="0"/>
              <a:ea typeface="Verdana" panose="020B0604030504040204" pitchFamily="34" charset="0"/>
            </a:rPr>
            <a:t>20</a:t>
          </a:r>
          <a:r>
            <a:rPr lang="lv-LV" sz="1900" kern="1200" dirty="0">
              <a:latin typeface="Verdana" panose="020B0604030504040204" pitchFamily="34" charset="0"/>
              <a:ea typeface="Verdana" panose="020B0604030504040204" pitchFamily="34" charset="0"/>
            </a:rPr>
            <a:t> lappuses, ievērojot nolikuma 43. punktu;</a:t>
          </a:r>
        </a:p>
        <a:p>
          <a:pPr marL="171450" lvl="1" indent="-171450" algn="just" defTabSz="844550">
            <a:lnSpc>
              <a:spcPct val="90000"/>
            </a:lnSpc>
            <a:spcBef>
              <a:spcPct val="0"/>
            </a:spcBef>
            <a:spcAft>
              <a:spcPct val="15000"/>
            </a:spcAft>
            <a:buChar char="•"/>
          </a:pPr>
          <a:r>
            <a:rPr lang="lv-LV" sz="1900" kern="1200" dirty="0">
              <a:latin typeface="Verdana" panose="020B0604030504040204" pitchFamily="34" charset="0"/>
              <a:ea typeface="Verdana" panose="020B0604030504040204" pitchFamily="34" charset="0"/>
            </a:rPr>
            <a:t>papildus var pievienot (ieskenējot tā paša PDF beigās sociālo partneru apliecinājumu /rekomendācijas vēstules par sadarbību u.tml.), vienlaikus nepārsniedzot 3 papildu lappuses kopā ar projekta aprakstu.</a:t>
          </a:r>
        </a:p>
        <a:p>
          <a:pPr marL="171450" lvl="1" indent="-171450" algn="l" defTabSz="844550">
            <a:lnSpc>
              <a:spcPct val="90000"/>
            </a:lnSpc>
            <a:spcBef>
              <a:spcPct val="0"/>
            </a:spcBef>
            <a:spcAft>
              <a:spcPct val="15000"/>
            </a:spcAft>
            <a:buChar char="•"/>
          </a:pPr>
          <a:endParaRPr lang="lv-LV" sz="1900" kern="1200" dirty="0"/>
        </a:p>
      </dsp:txBody>
      <dsp:txXfrm>
        <a:off x="0" y="426426"/>
        <a:ext cx="6964326" cy="5027400"/>
      </dsp:txXfrm>
    </dsp:sp>
    <dsp:sp modelId="{499370EE-CDBD-45E1-88DF-ECAC96D6B08B}">
      <dsp:nvSpPr>
        <dsp:cNvPr id="0" name=""/>
        <dsp:cNvSpPr/>
      </dsp:nvSpPr>
      <dsp:spPr>
        <a:xfrm>
          <a:off x="348216" y="145986"/>
          <a:ext cx="4875028" cy="5608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264" tIns="0" rIns="184264" bIns="0" numCol="1" spcCol="1270" anchor="ctr" anchorCtr="0">
          <a:noAutofit/>
        </a:bodyPr>
        <a:lstStyle/>
        <a:p>
          <a:pPr marL="0" lvl="0" indent="0" algn="l" defTabSz="844550">
            <a:lnSpc>
              <a:spcPct val="90000"/>
            </a:lnSpc>
            <a:spcBef>
              <a:spcPct val="0"/>
            </a:spcBef>
            <a:spcAft>
              <a:spcPct val="35000"/>
            </a:spcAft>
            <a:buNone/>
          </a:pPr>
          <a:r>
            <a:rPr lang="lv-LV" sz="1900" kern="1200" dirty="0">
              <a:latin typeface="Verdana" panose="020B0604030504040204" pitchFamily="34" charset="0"/>
              <a:ea typeface="Verdana" panose="020B0604030504040204" pitchFamily="34" charset="0"/>
            </a:rPr>
            <a:t>B daļa «Projekta apraksts»</a:t>
          </a:r>
        </a:p>
      </dsp:txBody>
      <dsp:txXfrm>
        <a:off x="375596" y="173366"/>
        <a:ext cx="4820268"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63E0D-24A3-4C0A-9846-2978A1B238F9}">
      <dsp:nvSpPr>
        <dsp:cNvPr id="0" name=""/>
        <dsp:cNvSpPr/>
      </dsp:nvSpPr>
      <dsp:spPr>
        <a:xfrm>
          <a:off x="0" y="201094"/>
          <a:ext cx="7021033" cy="46683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910" tIns="270764" rIns="544910" bIns="120904" numCol="1" spcCol="1270" anchor="t" anchorCtr="0">
          <a:noAutofit/>
        </a:bodyPr>
        <a:lstStyle/>
        <a:p>
          <a:pPr marL="171450" lvl="1" indent="-171450" algn="just" defTabSz="755650">
            <a:lnSpc>
              <a:spcPct val="90000"/>
            </a:lnSpc>
            <a:spcBef>
              <a:spcPct val="0"/>
            </a:spcBef>
            <a:spcAft>
              <a:spcPct val="15000"/>
            </a:spcAft>
            <a:buNone/>
          </a:pPr>
          <a:r>
            <a:rPr lang="lv-LV" sz="1700" kern="1200" dirty="0">
              <a:latin typeface="Verdana" panose="020B0604030504040204" pitchFamily="34" charset="0"/>
              <a:ea typeface="Verdana" panose="020B0604030504040204" pitchFamily="34" charset="0"/>
            </a:rPr>
            <a:t>  Aizpilda atbilstoši iesniegšanas metodikas 2.3. apakšnodaļai;</a:t>
          </a:r>
        </a:p>
        <a:p>
          <a:pPr marL="171450" lvl="1" indent="-171450" algn="just" defTabSz="755650">
            <a:lnSpc>
              <a:spcPct val="90000"/>
            </a:lnSpc>
            <a:spcBef>
              <a:spcPct val="0"/>
            </a:spcBef>
            <a:spcAft>
              <a:spcPct val="15000"/>
            </a:spcAft>
            <a:buNone/>
          </a:pPr>
          <a:r>
            <a:rPr lang="lv-LV" sz="1700" kern="1200" dirty="0">
              <a:latin typeface="Verdana" panose="020B0604030504040204" pitchFamily="34" charset="0"/>
              <a:ea typeface="Verdana" panose="020B0604030504040204" pitchFamily="34" charset="0"/>
            </a:rPr>
            <a:t>  Dzīvesgājuma aprakstā nepieciešams aprakstīt projekta vadītāja un galveno izpildītāju izglītību, </a:t>
          </a:r>
          <a:r>
            <a:rPr lang="pl-PL" sz="1700" kern="1200" dirty="0">
              <a:latin typeface="Verdana" panose="020B0604030504040204" pitchFamily="34" charset="0"/>
              <a:ea typeface="Verdana" panose="020B0604030504040204" pitchFamily="34" charset="0"/>
            </a:rPr>
            <a:t>darba pieredzi, pieredzi projektu </a:t>
          </a:r>
          <a:r>
            <a:rPr lang="lv-LV" sz="1700" kern="1200" dirty="0">
              <a:latin typeface="Verdana" panose="020B0604030504040204" pitchFamily="34" charset="0"/>
              <a:ea typeface="Verdana" panose="020B0604030504040204" pitchFamily="34" charset="0"/>
            </a:rPr>
            <a:t>vadīšanā un īstenošanā</a:t>
          </a:r>
          <a:r>
            <a:rPr lang="pl-PL" sz="1700" kern="1200" dirty="0">
              <a:latin typeface="Verdana" panose="020B0604030504040204" pitchFamily="34" charset="0"/>
              <a:ea typeface="Verdana" panose="020B0604030504040204" pitchFamily="34" charset="0"/>
            </a:rPr>
            <a:t>, kā</a:t>
          </a:r>
          <a:r>
            <a:rPr lang="lv-LV" sz="1700" kern="1200" dirty="0">
              <a:latin typeface="Verdana" panose="020B0604030504040204" pitchFamily="34" charset="0"/>
              <a:ea typeface="Verdana" panose="020B0604030504040204" pitchFamily="34" charset="0"/>
            </a:rPr>
            <a:t> arī labākās publikācijas.</a:t>
          </a:r>
        </a:p>
        <a:p>
          <a:pPr marL="342900" lvl="2" indent="-171450" algn="just" defTabSz="755650">
            <a:lnSpc>
              <a:spcPct val="90000"/>
            </a:lnSpc>
            <a:spcBef>
              <a:spcPct val="0"/>
            </a:spcBef>
            <a:spcAft>
              <a:spcPct val="15000"/>
            </a:spcAft>
            <a:buNone/>
          </a:pPr>
          <a:r>
            <a:rPr lang="lv-LV" sz="1700" kern="1200" dirty="0">
              <a:latin typeface="Verdana" panose="020B0604030504040204" pitchFamily="34" charset="0"/>
              <a:ea typeface="Verdana" panose="020B0604030504040204" pitchFamily="34" charset="0"/>
            </a:rPr>
            <a:t>Nosacījumi:</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CV jābūt kodolīgam, jāiekļaujas 2 lappusēs un </a:t>
          </a:r>
          <a:r>
            <a:rPr lang="lv-LV" sz="1700" b="1" kern="1200" dirty="0">
              <a:solidFill>
                <a:schemeClr val="accent2">
                  <a:lumMod val="75000"/>
                </a:schemeClr>
              </a:solidFill>
              <a:latin typeface="Verdana" panose="020B0604030504040204" pitchFamily="34" charset="0"/>
              <a:ea typeface="Verdana" panose="020B0604030504040204" pitchFamily="34" charset="0"/>
            </a:rPr>
            <a:t>jābūt parakstītam</a:t>
          </a:r>
          <a:r>
            <a:rPr lang="lv-LV" sz="1700" kern="1200" dirty="0">
              <a:latin typeface="Verdana" panose="020B0604030504040204" pitchFamily="34" charset="0"/>
              <a:ea typeface="Verdana" panose="020B0604030504040204" pitchFamily="34" charset="0"/>
            </a:rPr>
            <a:t>;</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Jākoncentrējas tieši uz attiecīgā projekta specifiku;</a:t>
          </a:r>
        </a:p>
        <a:p>
          <a:pPr marL="171450" lvl="1" indent="-171450" algn="just" defTabSz="755650">
            <a:lnSpc>
              <a:spcPct val="90000"/>
            </a:lnSpc>
            <a:spcBef>
              <a:spcPct val="0"/>
            </a:spcBef>
            <a:spcAft>
              <a:spcPct val="15000"/>
            </a:spcAft>
            <a:buChar char="•"/>
          </a:pPr>
          <a:r>
            <a:rPr lang="lv-LV" sz="1700" kern="1200" dirty="0">
              <a:latin typeface="Verdana" panose="020B0604030504040204" pitchFamily="34" charset="0"/>
              <a:ea typeface="Verdana" panose="020B0604030504040204" pitchFamily="34" charset="0"/>
            </a:rPr>
            <a:t>   Iespējams norādīt papildu informāciju, kas zinātniekam liekas nozīmīga projekta kontekstā.</a:t>
          </a:r>
        </a:p>
        <a:p>
          <a:pPr marL="171450" lvl="1" indent="-171450" algn="just" defTabSz="755650">
            <a:lnSpc>
              <a:spcPct val="90000"/>
            </a:lnSpc>
            <a:spcBef>
              <a:spcPct val="0"/>
            </a:spcBef>
            <a:spcAft>
              <a:spcPct val="15000"/>
            </a:spcAft>
            <a:buChar char="•"/>
          </a:pPr>
          <a:r>
            <a:rPr lang="lv-LV" sz="17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   Jānodrošina, lai līguma slēgšanas brīdī ir iespējams uzrādīt Akadēmiskās informācijas centra izziņu par ārvalstīs izsniegtā izglītības dokumenta pielīdzināšanu.</a:t>
          </a:r>
        </a:p>
      </dsp:txBody>
      <dsp:txXfrm>
        <a:off x="0" y="201094"/>
        <a:ext cx="7021033" cy="4668300"/>
      </dsp:txXfrm>
    </dsp:sp>
    <dsp:sp modelId="{1B4CC01D-D3BE-48DD-92EA-0E0E732C78A8}">
      <dsp:nvSpPr>
        <dsp:cNvPr id="0" name=""/>
        <dsp:cNvSpPr/>
      </dsp:nvSpPr>
      <dsp:spPr>
        <a:xfrm>
          <a:off x="351051" y="9214"/>
          <a:ext cx="4914723" cy="38376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765" tIns="0" rIns="185765" bIns="0" numCol="1" spcCol="1270" anchor="ctr" anchorCtr="0">
          <a:noAutofit/>
        </a:bodyPr>
        <a:lstStyle/>
        <a:p>
          <a:pPr marL="0" lvl="0" indent="0" algn="l" defTabSz="577850">
            <a:lnSpc>
              <a:spcPct val="90000"/>
            </a:lnSpc>
            <a:spcBef>
              <a:spcPct val="0"/>
            </a:spcBef>
            <a:spcAft>
              <a:spcPct val="35000"/>
            </a:spcAft>
            <a:buNone/>
          </a:pPr>
          <a:endParaRPr lang="lv-LV" sz="1300" kern="1200" dirty="0">
            <a:latin typeface="Verdana" panose="020B0604030504040204" pitchFamily="34" charset="0"/>
            <a:ea typeface="Verdana" panose="020B0604030504040204" pitchFamily="34" charset="0"/>
          </a:endParaRPr>
        </a:p>
        <a:p>
          <a:pPr marL="0" lvl="0" indent="0" algn="l" defTabSz="577850">
            <a:lnSpc>
              <a:spcPct val="90000"/>
            </a:lnSpc>
            <a:spcBef>
              <a:spcPct val="0"/>
            </a:spcBef>
            <a:spcAft>
              <a:spcPct val="35000"/>
            </a:spcAft>
            <a:buNone/>
          </a:pPr>
          <a:r>
            <a:rPr lang="lv-LV" sz="1300" kern="1200" dirty="0">
              <a:latin typeface="Verdana" panose="020B0604030504040204" pitchFamily="34" charset="0"/>
              <a:ea typeface="Verdana" panose="020B0604030504040204" pitchFamily="34" charset="0"/>
            </a:rPr>
            <a:t>C daļa «Curriculum Vitae»</a:t>
          </a:r>
          <a:br>
            <a:rPr lang="lv-LV" sz="1300" kern="1200" dirty="0">
              <a:latin typeface="Verdana" panose="020B0604030504040204" pitchFamily="34" charset="0"/>
              <a:ea typeface="Verdana" panose="020B0604030504040204" pitchFamily="34" charset="0"/>
            </a:rPr>
          </a:br>
          <a:endParaRPr lang="lv-LV" sz="1300" kern="1200" dirty="0">
            <a:latin typeface="Verdana" panose="020B0604030504040204" pitchFamily="34" charset="0"/>
            <a:ea typeface="Verdana" panose="020B0604030504040204" pitchFamily="34" charset="0"/>
          </a:endParaRPr>
        </a:p>
      </dsp:txBody>
      <dsp:txXfrm>
        <a:off x="369785" y="27948"/>
        <a:ext cx="4877255"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EEF1-E4A4-453A-A670-8180511D449F}">
      <dsp:nvSpPr>
        <dsp:cNvPr id="0" name=""/>
        <dsp:cNvSpPr/>
      </dsp:nvSpPr>
      <dsp:spPr>
        <a:xfrm>
          <a:off x="0" y="349311"/>
          <a:ext cx="7042355" cy="43659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437388" rIns="546565" bIns="149352" numCol="1" spcCol="1270" anchor="t" anchorCtr="0">
          <a:noAutofit/>
        </a:bodyPr>
        <a:lstStyle/>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latin typeface="Verdana" panose="020B0604030504040204" pitchFamily="34" charset="0"/>
              <a:ea typeface="Verdana" panose="020B0604030504040204" pitchFamily="34" charset="0"/>
            </a:rPr>
            <a:t>D daļa </a:t>
          </a:r>
          <a:r>
            <a:rPr lang="lv-LV" sz="2100" kern="1200" dirty="0">
              <a:latin typeface="Verdana" panose="020B0604030504040204" pitchFamily="34" charset="0"/>
              <a:ea typeface="Verdana" panose="020B0604030504040204" pitchFamily="34" charset="0"/>
            </a:rPr>
            <a:t>“Projekta iesniedzēja apliecinājums”</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latin typeface="Verdana" panose="020B0604030504040204" pitchFamily="34" charset="0"/>
              <a:ea typeface="Verdana" panose="020B0604030504040204" pitchFamily="34" charset="0"/>
            </a:rPr>
            <a:t>E daļa </a:t>
          </a:r>
          <a:r>
            <a:rPr lang="lv-LV" sz="2100" kern="1200" dirty="0">
              <a:latin typeface="Verdana" panose="020B0604030504040204" pitchFamily="34" charset="0"/>
              <a:ea typeface="Verdana" panose="020B0604030504040204" pitchFamily="34" charset="0"/>
            </a:rPr>
            <a:t>“Projekta sadarbības partnera - zinātniskās institūcijas apliecinājums”</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latin typeface="Verdana" panose="020B0604030504040204" pitchFamily="34" charset="0"/>
              <a:ea typeface="Verdana" panose="020B0604030504040204" pitchFamily="34" charset="0"/>
            </a:rPr>
            <a:t>F daļa </a:t>
          </a:r>
          <a:r>
            <a:rPr lang="lv-LV" sz="2100" kern="1200" dirty="0">
              <a:latin typeface="Verdana" panose="020B0604030504040204" pitchFamily="34" charset="0"/>
              <a:ea typeface="Verdana" panose="020B0604030504040204" pitchFamily="34" charset="0"/>
            </a:rPr>
            <a:t>“Projekta sadarbības partnera - valsts institūcijas apliecinājums”</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latin typeface="Verdana" panose="020B0604030504040204" pitchFamily="34" charset="0"/>
              <a:ea typeface="Verdana" panose="020B0604030504040204" pitchFamily="34" charset="0"/>
            </a:rPr>
            <a:t>G daļa </a:t>
          </a:r>
          <a:r>
            <a:rPr lang="lv-LV" sz="2100" kern="1200" dirty="0">
              <a:latin typeface="Verdana" panose="020B0604030504040204" pitchFamily="34" charset="0"/>
              <a:ea typeface="Verdana" panose="020B0604030504040204" pitchFamily="34" charset="0"/>
            </a:rPr>
            <a:t>“Finanšu apgrozījuma pārskata veidlapa” par 2022.-2024.gadu;</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latin typeface="Verdana" panose="020B0604030504040204" pitchFamily="34" charset="0"/>
              <a:ea typeface="Verdana" panose="020B0604030504040204" pitchFamily="34" charset="0"/>
            </a:rPr>
            <a:t>H daļa </a:t>
          </a:r>
          <a:r>
            <a:rPr lang="lv-LV" sz="2100" kern="1200" dirty="0">
              <a:latin typeface="Verdana" panose="020B0604030504040204" pitchFamily="34" charset="0"/>
              <a:ea typeface="Verdana" panose="020B0604030504040204" pitchFamily="34" charset="0"/>
            </a:rPr>
            <a:t>“Darbības, kurām nav saimnieciska rakstura”</a:t>
          </a:r>
        </a:p>
        <a:p>
          <a:pPr marL="228600" lvl="1" indent="-228600" algn="just" defTabSz="933450">
            <a:lnSpc>
              <a:spcPct val="90000"/>
            </a:lnSpc>
            <a:spcBef>
              <a:spcPct val="0"/>
            </a:spcBef>
            <a:spcAft>
              <a:spcPct val="15000"/>
            </a:spcAft>
            <a:buChar char="•"/>
          </a:pPr>
          <a:r>
            <a:rPr lang="lv-LV" sz="2100" kern="1200" dirty="0">
              <a:solidFill>
                <a:schemeClr val="accent2">
                  <a:lumMod val="75000"/>
                </a:schemeClr>
              </a:solidFill>
              <a:latin typeface="Verdana" panose="020B0604030504040204" pitchFamily="34" charset="0"/>
              <a:ea typeface="Verdana" panose="020B0604030504040204" pitchFamily="34" charset="0"/>
            </a:rPr>
            <a:t>I daļa </a:t>
          </a:r>
          <a:r>
            <a:rPr lang="lv-LV" sz="2100" kern="1200" dirty="0">
              <a:latin typeface="Verdana" panose="020B0604030504040204" pitchFamily="34" charset="0"/>
              <a:ea typeface="Verdana" panose="020B0604030504040204" pitchFamily="34" charset="0"/>
            </a:rPr>
            <a:t>“Horizontālie uzdevumi un sasniedzamie rezultāti”</a:t>
          </a:r>
        </a:p>
      </dsp:txBody>
      <dsp:txXfrm>
        <a:off x="0" y="349311"/>
        <a:ext cx="7042355" cy="4365900"/>
      </dsp:txXfrm>
    </dsp:sp>
    <dsp:sp modelId="{DDCB5901-2FFF-402A-B6FB-9015095DF81D}">
      <dsp:nvSpPr>
        <dsp:cNvPr id="0" name=""/>
        <dsp:cNvSpPr/>
      </dsp:nvSpPr>
      <dsp:spPr>
        <a:xfrm>
          <a:off x="352117" y="39351"/>
          <a:ext cx="4929648" cy="61992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933450">
            <a:lnSpc>
              <a:spcPct val="90000"/>
            </a:lnSpc>
            <a:spcBef>
              <a:spcPct val="0"/>
            </a:spcBef>
            <a:spcAft>
              <a:spcPct val="35000"/>
            </a:spcAft>
            <a:buNone/>
          </a:pPr>
          <a:r>
            <a:rPr lang="lv-LV" sz="2100" kern="1200" dirty="0">
              <a:latin typeface="Verdana" panose="020B0604030504040204" pitchFamily="34" charset="0"/>
              <a:ea typeface="Verdana" panose="020B0604030504040204" pitchFamily="34" charset="0"/>
            </a:rPr>
            <a:t>D, E, F. G, H, I un J daļas</a:t>
          </a:r>
        </a:p>
      </dsp:txBody>
      <dsp:txXfrm>
        <a:off x="382379" y="69613"/>
        <a:ext cx="4869124"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08.10.2025</a:t>
            </a:fld>
            <a:endParaRPr lang="lv-LV" altLang="lv-LV"/>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31</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32</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C0C5635-619F-4398-8614-605C03EF5C27}" type="slidenum">
              <a:rPr lang="lv-LV" altLang="lv-LV" smtClean="0"/>
              <a:pPr/>
              <a:t>52</a:t>
            </a:fld>
            <a:endParaRPr lang="lv-LV" altLang="lv-LV"/>
          </a:p>
        </p:txBody>
      </p:sp>
    </p:spTree>
    <p:extLst>
      <p:ext uri="{BB962C8B-B14F-4D97-AF65-F5344CB8AC3E}">
        <p14:creationId xmlns:p14="http://schemas.microsoft.com/office/powerpoint/2010/main" val="2713916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sv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vpp@lzp.gov.l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813391" y="2974018"/>
            <a:ext cx="7647028" cy="2974019"/>
          </a:xfrm>
        </p:spPr>
        <p:txBody>
          <a:bodyPr>
            <a:normAutofit/>
          </a:bodyPr>
          <a:lstStyle/>
          <a:p>
            <a:r>
              <a:rPr lang="lv-LV" sz="2400" b="1" dirty="0">
                <a:solidFill>
                  <a:schemeClr val="accent2">
                    <a:lumMod val="75000"/>
                  </a:schemeClr>
                </a:solidFill>
              </a:rPr>
              <a:t>Valsts pētījumu programmas</a:t>
            </a:r>
          </a:p>
          <a:p>
            <a:r>
              <a:rPr lang="lv-LV" sz="2400" b="1" dirty="0">
                <a:solidFill>
                  <a:schemeClr val="accent2">
                    <a:lumMod val="75000"/>
                  </a:schemeClr>
                </a:solidFill>
              </a:rPr>
              <a:t>“Letonika latviskas un eiropeiskas sabiedrības attīstībai” 2025.-2028. gadam </a:t>
            </a:r>
          </a:p>
          <a:p>
            <a:endParaRPr lang="lv-LV" sz="1600" b="1" dirty="0">
              <a:solidFill>
                <a:schemeClr val="bg1">
                  <a:lumMod val="50000"/>
                </a:schemeClr>
              </a:solidFill>
            </a:endParaRPr>
          </a:p>
          <a:p>
            <a:r>
              <a:rPr lang="lv-LV" sz="1600" b="1" dirty="0">
                <a:solidFill>
                  <a:schemeClr val="bg1">
                    <a:lumMod val="50000"/>
                  </a:schemeClr>
                </a:solidFill>
              </a:rPr>
              <a:t>projektu pieteikumu atklātais konkurss </a:t>
            </a:r>
          </a:p>
          <a:p>
            <a:endParaRPr lang="lv-LV" sz="1600" b="1" dirty="0">
              <a:solidFill>
                <a:schemeClr val="bg1">
                  <a:lumMod val="50000"/>
                </a:schemeClr>
              </a:solidFill>
            </a:endParaRPr>
          </a:p>
          <a:p>
            <a:endParaRPr lang="lv-LV" sz="1600" b="1" dirty="0">
              <a:solidFill>
                <a:schemeClr val="bg1">
                  <a:lumMod val="50000"/>
                </a:schemeClr>
              </a:solidFill>
            </a:endParaRPr>
          </a:p>
          <a:p>
            <a:r>
              <a:rPr lang="lv-LV" sz="1600" b="1" dirty="0">
                <a:solidFill>
                  <a:schemeClr val="bg1">
                    <a:lumMod val="50000"/>
                  </a:schemeClr>
                </a:solidFill>
              </a:rPr>
              <a:t>2025. gada 8. oktobris</a:t>
            </a:r>
            <a:endParaRPr lang="lv-LV" sz="1600" dirty="0">
              <a:solidFill>
                <a:schemeClr val="bg1">
                  <a:lumMod val="50000"/>
                </a:schemeClr>
              </a:solidFill>
            </a:endParaRPr>
          </a:p>
        </p:txBody>
      </p:sp>
      <p:pic>
        <p:nvPicPr>
          <p:cNvPr id="4" name="Picture 3">
            <a:extLst>
              <a:ext uri="{FF2B5EF4-FFF2-40B4-BE49-F238E27FC236}">
                <a16:creationId xmlns:a16="http://schemas.microsoft.com/office/drawing/2014/main" id="{41714FEF-78AB-CD15-ACA8-16CE6DE1B07D}"/>
              </a:ext>
            </a:extLst>
          </p:cNvPr>
          <p:cNvPicPr>
            <a:picLocks noChangeAspect="1"/>
          </p:cNvPicPr>
          <p:nvPr/>
        </p:nvPicPr>
        <p:blipFill>
          <a:blip r:embed="rId3"/>
          <a:stretch>
            <a:fillRect/>
          </a:stretch>
        </p:blipFill>
        <p:spPr>
          <a:xfrm>
            <a:off x="5624888" y="78802"/>
            <a:ext cx="3098182" cy="1378772"/>
          </a:xfrm>
          <a:prstGeom prst="rect">
            <a:avLst/>
          </a:prstGeom>
        </p:spPr>
      </p:pic>
      <p:grpSp>
        <p:nvGrpSpPr>
          <p:cNvPr id="3" name="Grupa 2">
            <a:extLst>
              <a:ext uri="{FF2B5EF4-FFF2-40B4-BE49-F238E27FC236}">
                <a16:creationId xmlns:a16="http://schemas.microsoft.com/office/drawing/2014/main" id="{19A131EB-E69A-1B33-1FF7-FB569C6000C4}"/>
              </a:ext>
            </a:extLst>
          </p:cNvPr>
          <p:cNvGrpSpPr/>
          <p:nvPr/>
        </p:nvGrpSpPr>
        <p:grpSpPr>
          <a:xfrm>
            <a:off x="1319359" y="-9144"/>
            <a:ext cx="1173538" cy="1530295"/>
            <a:chOff x="1005640" y="-9144"/>
            <a:chExt cx="2264340" cy="3036123"/>
          </a:xfrm>
        </p:grpSpPr>
        <p:pic>
          <p:nvPicPr>
            <p:cNvPr id="1026" name="Picture 2">
              <a:extLst>
                <a:ext uri="{FF2B5EF4-FFF2-40B4-BE49-F238E27FC236}">
                  <a16:creationId xmlns:a16="http://schemas.microsoft.com/office/drawing/2014/main" id="{C1673F7C-88E7-514A-512D-E309DA3336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640" y="762639"/>
              <a:ext cx="2264340" cy="2264340"/>
            </a:xfrm>
            <a:prstGeom prst="rect">
              <a:avLst/>
            </a:prstGeom>
            <a:noFill/>
            <a:extLst>
              <a:ext uri="{909E8E84-426E-40DD-AFC4-6F175D3DCCD1}">
                <a14:hiddenFill xmlns:a14="http://schemas.microsoft.com/office/drawing/2010/main">
                  <a:solidFill>
                    <a:srgbClr val="FFFFFF"/>
                  </a:solidFill>
                </a14:hiddenFill>
              </a:ext>
            </a:extLst>
          </p:spPr>
        </p:pic>
        <p:pic>
          <p:nvPicPr>
            <p:cNvPr id="6" name="Attēls 5">
              <a:extLst>
                <a:ext uri="{FF2B5EF4-FFF2-40B4-BE49-F238E27FC236}">
                  <a16:creationId xmlns:a16="http://schemas.microsoft.com/office/drawing/2014/main" id="{D00258EB-B3A6-ED47-4245-77D58357D4D9}"/>
                </a:ext>
              </a:extLst>
            </p:cNvPr>
            <p:cNvPicPr>
              <a:picLocks noChangeAspect="1"/>
            </p:cNvPicPr>
            <p:nvPr/>
          </p:nvPicPr>
          <p:blipFill>
            <a:blip r:embed="rId5"/>
            <a:stretch>
              <a:fillRect/>
            </a:stretch>
          </p:blipFill>
          <p:spPr>
            <a:xfrm>
              <a:off x="1506794" y="-9144"/>
              <a:ext cx="1286862" cy="656300"/>
            </a:xfrm>
            <a:prstGeom prst="rect">
              <a:avLst/>
            </a:prstGeom>
          </p:spPr>
        </p:pic>
      </p:grpSp>
      <p:pic>
        <p:nvPicPr>
          <p:cNvPr id="8" name="Attēls 7">
            <a:extLst>
              <a:ext uri="{FF2B5EF4-FFF2-40B4-BE49-F238E27FC236}">
                <a16:creationId xmlns:a16="http://schemas.microsoft.com/office/drawing/2014/main" id="{5EA85567-16C2-1031-AA75-AEFEF5FDBD07}"/>
              </a:ext>
            </a:extLst>
          </p:cNvPr>
          <p:cNvPicPr>
            <a:picLocks noChangeAspect="1"/>
          </p:cNvPicPr>
          <p:nvPr/>
        </p:nvPicPr>
        <p:blipFill>
          <a:blip r:embed="rId6"/>
          <a:stretch>
            <a:fillRect/>
          </a:stretch>
        </p:blipFill>
        <p:spPr>
          <a:xfrm>
            <a:off x="3452812" y="-1"/>
            <a:ext cx="2238375" cy="2974019"/>
          </a:xfrm>
          <a:prstGeom prst="rect">
            <a:avLst/>
          </a:prstGeom>
        </p:spPr>
      </p:pic>
      <p:grpSp>
        <p:nvGrpSpPr>
          <p:cNvPr id="10" name="Grupa 9">
            <a:extLst>
              <a:ext uri="{FF2B5EF4-FFF2-40B4-BE49-F238E27FC236}">
                <a16:creationId xmlns:a16="http://schemas.microsoft.com/office/drawing/2014/main" id="{05E4EDFD-F7C7-68F0-A126-37FD7321848B}"/>
              </a:ext>
            </a:extLst>
          </p:cNvPr>
          <p:cNvGrpSpPr/>
          <p:nvPr/>
        </p:nvGrpSpPr>
        <p:grpSpPr>
          <a:xfrm>
            <a:off x="3521721" y="-9144"/>
            <a:ext cx="1614345" cy="1466718"/>
            <a:chOff x="3521721" y="-9144"/>
            <a:chExt cx="1614345" cy="1466718"/>
          </a:xfrm>
        </p:grpSpPr>
        <p:pic>
          <p:nvPicPr>
            <p:cNvPr id="5" name="Picture 2" descr="Latvijas Zinātņu padome melnbalts logo">
              <a:extLst>
                <a:ext uri="{FF2B5EF4-FFF2-40B4-BE49-F238E27FC236}">
                  <a16:creationId xmlns:a16="http://schemas.microsoft.com/office/drawing/2014/main" id="{5D055434-3CE3-05D4-F36A-FC6847EA26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1721" y="443434"/>
              <a:ext cx="1614345" cy="1014140"/>
            </a:xfrm>
            <a:prstGeom prst="rect">
              <a:avLst/>
            </a:prstGeom>
            <a:noFill/>
            <a:extLst>
              <a:ext uri="{909E8E84-426E-40DD-AFC4-6F175D3DCCD1}">
                <a14:hiddenFill xmlns:a14="http://schemas.microsoft.com/office/drawing/2010/main">
                  <a:solidFill>
                    <a:srgbClr val="FFFFFF"/>
                  </a:solidFill>
                </a14:hiddenFill>
              </a:ext>
            </a:extLst>
          </p:spPr>
        </p:pic>
        <p:pic>
          <p:nvPicPr>
            <p:cNvPr id="9" name="Attēls 8">
              <a:extLst>
                <a:ext uri="{FF2B5EF4-FFF2-40B4-BE49-F238E27FC236}">
                  <a16:creationId xmlns:a16="http://schemas.microsoft.com/office/drawing/2014/main" id="{FC598C9C-CF0E-8307-4B8E-6F4FB8DE981B}"/>
                </a:ext>
              </a:extLst>
            </p:cNvPr>
            <p:cNvPicPr>
              <a:picLocks noChangeAspect="1"/>
            </p:cNvPicPr>
            <p:nvPr/>
          </p:nvPicPr>
          <p:blipFill>
            <a:blip r:embed="rId5"/>
            <a:stretch>
              <a:fillRect/>
            </a:stretch>
          </p:blipFill>
          <p:spPr>
            <a:xfrm>
              <a:off x="3995422" y="-9144"/>
              <a:ext cx="666941" cy="33079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148" y="280989"/>
            <a:ext cx="5287418" cy="779704"/>
          </a:xfrm>
        </p:spPr>
        <p:txBody>
          <a:bodyPr>
            <a:noAutofit/>
          </a:bodyPr>
          <a:lstStyle/>
          <a:p>
            <a:pPr algn="ctr"/>
            <a:r>
              <a:rPr lang="lv-LV" sz="2000" dirty="0">
                <a:solidFill>
                  <a:schemeClr val="accent2">
                    <a:lumMod val="75000"/>
                  </a:schemeClr>
                </a:solidFill>
              </a:rPr>
              <a:t>Nolikuma pielikumi: metodiskie materiāli un veidlapas</a:t>
            </a:r>
            <a:endParaRPr lang="en-GB" sz="2000" dirty="0">
              <a:solidFill>
                <a:schemeClr val="accent2">
                  <a:lumMod val="75000"/>
                </a:schemeClr>
              </a:solidFill>
            </a:endParaRPr>
          </a:p>
        </p:txBody>
      </p:sp>
      <p:sp>
        <p:nvSpPr>
          <p:cNvPr id="3" name="Content Placeholder 2"/>
          <p:cNvSpPr>
            <a:spLocks noGrp="1"/>
          </p:cNvSpPr>
          <p:nvPr>
            <p:ph idx="1"/>
          </p:nvPr>
        </p:nvSpPr>
        <p:spPr>
          <a:xfrm>
            <a:off x="1715387" y="1160704"/>
            <a:ext cx="6971414" cy="5599602"/>
          </a:xfrm>
        </p:spPr>
        <p:txBody>
          <a:bodyPr>
            <a:normAutofit fontScale="92500" lnSpcReduction="10000"/>
          </a:bodyPr>
          <a:lstStyle/>
          <a:p>
            <a:pPr algn="just"/>
            <a:r>
              <a:rPr lang="lv-LV" sz="1400" dirty="0"/>
              <a:t>Projektu iesniedzēji tiek aicināti iepazīties ar izstrādātajām </a:t>
            </a:r>
            <a:r>
              <a:rPr lang="lv-LV" sz="1400" b="1" dirty="0">
                <a:solidFill>
                  <a:schemeClr val="accent2">
                    <a:lumMod val="75000"/>
                  </a:schemeClr>
                </a:solidFill>
              </a:rPr>
              <a:t>metodikām</a:t>
            </a:r>
            <a:r>
              <a:rPr lang="lv-LV" sz="1400" dirty="0"/>
              <a:t>:</a:t>
            </a:r>
          </a:p>
          <a:p>
            <a:pPr marL="342900" indent="-342900" algn="just">
              <a:buFont typeface="Arial" panose="020B0604020202020204" pitchFamily="34" charset="0"/>
              <a:buChar char="•"/>
            </a:pPr>
            <a:r>
              <a:rPr lang="lv-LV" sz="1400" dirty="0"/>
              <a:t>Projekta pieteikuma, projekta noslēguma zinātniskā pārskata noformēšanas un iesniegšanas metodika (nolikuma 2. pielikums);</a:t>
            </a:r>
          </a:p>
          <a:p>
            <a:pPr marL="342900" indent="-342900" algn="just">
              <a:buFont typeface="Arial" panose="020B0604020202020204" pitchFamily="34" charset="0"/>
              <a:buChar char="•"/>
            </a:pPr>
            <a:r>
              <a:rPr lang="lv-LV" sz="1400" dirty="0"/>
              <a:t>Metodika projekta pieteikuma atbilstības izvērtēšanai administratīvās atbilstības kritērijiem(nolikuma 3. pielikums);</a:t>
            </a:r>
          </a:p>
          <a:p>
            <a:pPr marL="342900" indent="-342900" algn="just">
              <a:buFont typeface="Arial" panose="020B0604020202020204" pitchFamily="34" charset="0"/>
              <a:buChar char="•"/>
            </a:pPr>
            <a:r>
              <a:rPr lang="lv-LV" sz="1400" dirty="0"/>
              <a:t>Ekspertīzes veikšanas metodika (projekta pieteikumam, projekta noslēguma zinātniskajam pārskatam)  (nolikuma 7. pielikums);</a:t>
            </a:r>
          </a:p>
          <a:p>
            <a:pPr algn="just"/>
            <a:endParaRPr lang="lv-LV" sz="1400" dirty="0"/>
          </a:p>
          <a:p>
            <a:pPr algn="just"/>
            <a:r>
              <a:rPr lang="lv-LV" sz="1400" dirty="0"/>
              <a:t>Projekta iesniedzējiem ir pieejamas šādas </a:t>
            </a:r>
            <a:r>
              <a:rPr lang="lv-LV" sz="1400" b="1" dirty="0">
                <a:solidFill>
                  <a:schemeClr val="accent2">
                    <a:lumMod val="75000"/>
                  </a:schemeClr>
                </a:solidFill>
              </a:rPr>
              <a:t>veidlapas</a:t>
            </a:r>
            <a:r>
              <a:rPr lang="lv-LV" sz="1400" dirty="0"/>
              <a:t> (pieejamas gan nolikuma 1. pielikumā «Projekta pieteikums» LZP mājaslapā, gan IS):</a:t>
            </a:r>
          </a:p>
          <a:p>
            <a:pPr algn="just">
              <a:spcBef>
                <a:spcPts val="600"/>
              </a:spcBef>
            </a:pPr>
            <a:r>
              <a:rPr lang="lv-LV" sz="1400" dirty="0"/>
              <a:t>-    Projekta iesnieguma A daļa </a:t>
            </a:r>
            <a:r>
              <a:rPr lang="lv-LV" sz="1400" dirty="0">
                <a:solidFill>
                  <a:schemeClr val="accent2">
                    <a:lumMod val="75000"/>
                  </a:schemeClr>
                </a:solidFill>
              </a:rPr>
              <a:t>latviski, angliski</a:t>
            </a:r>
          </a:p>
          <a:p>
            <a:pPr algn="just">
              <a:spcBef>
                <a:spcPts val="600"/>
              </a:spcBef>
            </a:pPr>
            <a:r>
              <a:rPr lang="lv-LV" dirty="0"/>
              <a:t>    </a:t>
            </a:r>
            <a:r>
              <a:rPr lang="lv-LV" sz="1400" dirty="0"/>
              <a:t>Projekta iesnieguma B daļa «Zinātniskais apraksts» </a:t>
            </a:r>
            <a:r>
              <a:rPr lang="lv-LV" sz="1400" dirty="0">
                <a:solidFill>
                  <a:schemeClr val="accent2">
                    <a:lumMod val="75000"/>
                  </a:schemeClr>
                </a:solidFill>
              </a:rPr>
              <a:t>latviski, angliski</a:t>
            </a:r>
          </a:p>
          <a:p>
            <a:pPr algn="just">
              <a:spcBef>
                <a:spcPts val="600"/>
              </a:spcBef>
            </a:pPr>
            <a:r>
              <a:rPr lang="lv-LV" sz="1400" dirty="0"/>
              <a:t>      Projekta iesnieguma C daļa «Curriculum Vitae» </a:t>
            </a:r>
            <a:r>
              <a:rPr lang="lv-LV" sz="1400" dirty="0">
                <a:solidFill>
                  <a:schemeClr val="accent2">
                    <a:lumMod val="75000"/>
                  </a:schemeClr>
                </a:solidFill>
              </a:rPr>
              <a:t>latviski, angliski</a:t>
            </a:r>
          </a:p>
          <a:p>
            <a:pPr algn="just">
              <a:spcBef>
                <a:spcPts val="600"/>
              </a:spcBef>
            </a:pPr>
            <a:r>
              <a:rPr lang="lv-LV" sz="1400" dirty="0"/>
              <a:t>      Projekta iesnieguma D daļa «Projekta iesniedzēja apliecinājums» </a:t>
            </a:r>
            <a:r>
              <a:rPr lang="lv-LV" sz="1400" dirty="0">
                <a:solidFill>
                  <a:schemeClr val="accent2">
                    <a:lumMod val="75000"/>
                  </a:schemeClr>
                </a:solidFill>
              </a:rPr>
              <a:t>latviski</a:t>
            </a:r>
          </a:p>
          <a:p>
            <a:pPr algn="just">
              <a:spcBef>
                <a:spcPts val="600"/>
              </a:spcBef>
            </a:pPr>
            <a:r>
              <a:rPr lang="lv-LV" sz="1400" dirty="0"/>
              <a:t>      Projekta iesnieguma E daļa «Sadarbības partnera – zinātniskās institūcijas         	apliecinājums» </a:t>
            </a:r>
            <a:r>
              <a:rPr lang="lv-LV" sz="1400" dirty="0">
                <a:solidFill>
                  <a:schemeClr val="accent2">
                    <a:lumMod val="75000"/>
                  </a:schemeClr>
                </a:solidFill>
              </a:rPr>
              <a:t>latviski</a:t>
            </a:r>
          </a:p>
          <a:p>
            <a:pPr algn="just">
              <a:spcBef>
                <a:spcPts val="600"/>
              </a:spcBef>
            </a:pPr>
            <a:r>
              <a:rPr lang="lv-LV" sz="1400" dirty="0"/>
              <a:t>      Projekta iesnieguma F daļa «sadarbības partnera – valsts institūcijas 	apliecinājums» </a:t>
            </a:r>
            <a:r>
              <a:rPr lang="lv-LV" sz="1400" dirty="0">
                <a:solidFill>
                  <a:schemeClr val="accent2">
                    <a:lumMod val="75000"/>
                  </a:schemeClr>
                </a:solidFill>
              </a:rPr>
              <a:t>latviski</a:t>
            </a:r>
          </a:p>
          <a:p>
            <a:pPr algn="just">
              <a:spcBef>
                <a:spcPts val="600"/>
              </a:spcBef>
            </a:pPr>
            <a:r>
              <a:rPr lang="lv-LV" sz="1400" dirty="0"/>
              <a:t>      Projekta iesnieguma G daļa «Finanšu apgrozījuma pārskata veidlapa» 	</a:t>
            </a:r>
            <a:r>
              <a:rPr lang="lv-LV" sz="1400" dirty="0">
                <a:solidFill>
                  <a:schemeClr val="accent2">
                    <a:lumMod val="75000"/>
                  </a:schemeClr>
                </a:solidFill>
              </a:rPr>
              <a:t>latviski</a:t>
            </a:r>
          </a:p>
          <a:p>
            <a:pPr algn="just">
              <a:spcBef>
                <a:spcPts val="600"/>
              </a:spcBef>
            </a:pPr>
            <a:r>
              <a:rPr lang="lv-LV" sz="1400" dirty="0"/>
              <a:t>      Projekta iesnieguma H daļa «Darbības, kurām nav saimnieciska rakstura»</a:t>
            </a:r>
          </a:p>
          <a:p>
            <a:pPr algn="just">
              <a:spcBef>
                <a:spcPts val="600"/>
              </a:spcBef>
            </a:pPr>
            <a:r>
              <a:rPr lang="lv-LV" sz="1400" dirty="0"/>
              <a:t> 	</a:t>
            </a:r>
            <a:r>
              <a:rPr lang="lv-LV" sz="1400" dirty="0">
                <a:solidFill>
                  <a:schemeClr val="accent2">
                    <a:lumMod val="75000"/>
                  </a:schemeClr>
                </a:solidFill>
              </a:rPr>
              <a:t>latviski</a:t>
            </a:r>
          </a:p>
          <a:p>
            <a:pPr algn="just">
              <a:spcBef>
                <a:spcPts val="600"/>
              </a:spcBef>
            </a:pPr>
            <a:r>
              <a:rPr lang="lv-LV" sz="1400" dirty="0"/>
              <a:t>      Projekta iesnieguma I daļa «Horizontālie uzdevumi un sasniedzamie rezultāti    	(MK rīkojuma 8. un 9. punkts)» </a:t>
            </a:r>
            <a:r>
              <a:rPr lang="lv-LV" sz="1400" dirty="0">
                <a:solidFill>
                  <a:schemeClr val="accent2">
                    <a:lumMod val="75000"/>
                  </a:schemeClr>
                </a:solidFill>
              </a:rPr>
              <a:t>latviski</a:t>
            </a: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24" name="Picture 4" descr="Image result for checklist icon">
            <a:extLst>
              <a:ext uri="{FF2B5EF4-FFF2-40B4-BE49-F238E27FC236}">
                <a16:creationId xmlns:a16="http://schemas.microsoft.com/office/drawing/2014/main" id="{6AB0B038-2E59-A97C-4383-5A270B0EA6C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1410836"/>
            <a:ext cx="269357" cy="269975"/>
          </a:xfrm>
          <a:prstGeom prst="rect">
            <a:avLst/>
          </a:prstGeom>
          <a:solidFill>
            <a:srgbClr val="FF9900"/>
          </a:solidFill>
          <a:ln>
            <a:noFill/>
          </a:ln>
        </p:spPr>
      </p:pic>
      <p:pic>
        <p:nvPicPr>
          <p:cNvPr id="31" name="Picture 4" descr="Image result for checklist icon">
            <a:extLst>
              <a:ext uri="{FF2B5EF4-FFF2-40B4-BE49-F238E27FC236}">
                <a16:creationId xmlns:a16="http://schemas.microsoft.com/office/drawing/2014/main" id="{ACD6BE1E-FFA9-7EDA-9B68-BE894DF38C1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1778635"/>
            <a:ext cx="269357" cy="269975"/>
          </a:xfrm>
          <a:prstGeom prst="rect">
            <a:avLst/>
          </a:prstGeom>
          <a:solidFill>
            <a:srgbClr val="FF9900"/>
          </a:solidFill>
          <a:ln>
            <a:noFill/>
          </a:ln>
        </p:spPr>
      </p:pic>
      <p:pic>
        <p:nvPicPr>
          <p:cNvPr id="32" name="Picture 4" descr="Image result for checklist icon">
            <a:extLst>
              <a:ext uri="{FF2B5EF4-FFF2-40B4-BE49-F238E27FC236}">
                <a16:creationId xmlns:a16="http://schemas.microsoft.com/office/drawing/2014/main" id="{6D0F008F-2C15-2B59-386A-6A61272DC5A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7" y="2122567"/>
            <a:ext cx="269357" cy="269975"/>
          </a:xfrm>
          <a:prstGeom prst="rect">
            <a:avLst/>
          </a:prstGeom>
          <a:solidFill>
            <a:srgbClr val="FF9900"/>
          </a:solidFill>
          <a:ln>
            <a:noFill/>
          </a:ln>
        </p:spPr>
      </p:pic>
      <p:pic>
        <p:nvPicPr>
          <p:cNvPr id="33" name="Picture 4" descr="Image result for checklist icon">
            <a:extLst>
              <a:ext uri="{FF2B5EF4-FFF2-40B4-BE49-F238E27FC236}">
                <a16:creationId xmlns:a16="http://schemas.microsoft.com/office/drawing/2014/main" id="{32FA38E1-193A-4C8C-2716-0DBB3C8DC74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637" y="3230237"/>
            <a:ext cx="269357" cy="269975"/>
          </a:xfrm>
          <a:prstGeom prst="rect">
            <a:avLst/>
          </a:prstGeom>
          <a:solidFill>
            <a:srgbClr val="FF9900"/>
          </a:solidFill>
          <a:ln>
            <a:noFill/>
          </a:ln>
        </p:spPr>
      </p:pic>
      <p:pic>
        <p:nvPicPr>
          <p:cNvPr id="35" name="Picture 4" descr="Image result for checklist icon">
            <a:extLst>
              <a:ext uri="{FF2B5EF4-FFF2-40B4-BE49-F238E27FC236}">
                <a16:creationId xmlns:a16="http://schemas.microsoft.com/office/drawing/2014/main" id="{0C0171C4-8ED3-9750-B5F3-ABBC886447B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4728507"/>
            <a:ext cx="269357" cy="269975"/>
          </a:xfrm>
          <a:prstGeom prst="rect">
            <a:avLst/>
          </a:prstGeom>
          <a:solidFill>
            <a:srgbClr val="FF9900"/>
          </a:solidFill>
          <a:ln>
            <a:noFill/>
          </a:ln>
        </p:spPr>
      </p:pic>
      <p:pic>
        <p:nvPicPr>
          <p:cNvPr id="36" name="Picture 4" descr="Image result for checklist icon">
            <a:extLst>
              <a:ext uri="{FF2B5EF4-FFF2-40B4-BE49-F238E27FC236}">
                <a16:creationId xmlns:a16="http://schemas.microsoft.com/office/drawing/2014/main" id="{F289605B-651D-4B64-3B3D-92E63FC24F3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4320213"/>
            <a:ext cx="269357" cy="269975"/>
          </a:xfrm>
          <a:prstGeom prst="rect">
            <a:avLst/>
          </a:prstGeom>
          <a:solidFill>
            <a:srgbClr val="FF9900"/>
          </a:solidFill>
          <a:ln>
            <a:noFill/>
          </a:ln>
        </p:spPr>
      </p:pic>
      <p:pic>
        <p:nvPicPr>
          <p:cNvPr id="37" name="Picture 4" descr="Image result for checklist icon">
            <a:extLst>
              <a:ext uri="{FF2B5EF4-FFF2-40B4-BE49-F238E27FC236}">
                <a16:creationId xmlns:a16="http://schemas.microsoft.com/office/drawing/2014/main" id="{FA4F1073-F82B-692A-ECE0-5763365CDB1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3808736"/>
            <a:ext cx="269357" cy="269975"/>
          </a:xfrm>
          <a:prstGeom prst="rect">
            <a:avLst/>
          </a:prstGeom>
          <a:solidFill>
            <a:srgbClr val="FF9900"/>
          </a:solidFill>
          <a:ln>
            <a:noFill/>
          </a:ln>
        </p:spPr>
      </p:pic>
      <p:pic>
        <p:nvPicPr>
          <p:cNvPr id="38" name="Picture 4" descr="Image result for checklist icon">
            <a:extLst>
              <a:ext uri="{FF2B5EF4-FFF2-40B4-BE49-F238E27FC236}">
                <a16:creationId xmlns:a16="http://schemas.microsoft.com/office/drawing/2014/main" id="{5C06E9C4-B9FF-D31F-7DE9-367A40E0135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640" y="3550643"/>
            <a:ext cx="269357" cy="269975"/>
          </a:xfrm>
          <a:prstGeom prst="rect">
            <a:avLst/>
          </a:prstGeom>
          <a:solidFill>
            <a:srgbClr val="FF9900"/>
          </a:solidFill>
          <a:ln>
            <a:noFill/>
          </a:ln>
        </p:spPr>
      </p:pic>
      <p:pic>
        <p:nvPicPr>
          <p:cNvPr id="39" name="Picture 4" descr="Image result for checklist icon">
            <a:extLst>
              <a:ext uri="{FF2B5EF4-FFF2-40B4-BE49-F238E27FC236}">
                <a16:creationId xmlns:a16="http://schemas.microsoft.com/office/drawing/2014/main" id="{2A423D2F-97D8-679C-7EBF-1B64DA2DF78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5603146"/>
            <a:ext cx="269357" cy="269975"/>
          </a:xfrm>
          <a:prstGeom prst="rect">
            <a:avLst/>
          </a:prstGeom>
          <a:solidFill>
            <a:srgbClr val="FF9900"/>
          </a:solidFill>
          <a:ln>
            <a:noFill/>
          </a:ln>
        </p:spPr>
      </p:pic>
      <p:pic>
        <p:nvPicPr>
          <p:cNvPr id="40" name="Picture 4" descr="Image result for checklist icon">
            <a:extLst>
              <a:ext uri="{FF2B5EF4-FFF2-40B4-BE49-F238E27FC236}">
                <a16:creationId xmlns:a16="http://schemas.microsoft.com/office/drawing/2014/main" id="{48224282-BAE1-3501-F1BD-5D62DEE517A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4073026"/>
            <a:ext cx="269357" cy="269975"/>
          </a:xfrm>
          <a:prstGeom prst="rect">
            <a:avLst/>
          </a:prstGeom>
          <a:solidFill>
            <a:srgbClr val="FF9900"/>
          </a:solidFill>
          <a:ln>
            <a:noFill/>
          </a:ln>
        </p:spPr>
      </p:pic>
      <p:pic>
        <p:nvPicPr>
          <p:cNvPr id="41" name="Picture 4" descr="Image result for checklist icon">
            <a:extLst>
              <a:ext uri="{FF2B5EF4-FFF2-40B4-BE49-F238E27FC236}">
                <a16:creationId xmlns:a16="http://schemas.microsoft.com/office/drawing/2014/main" id="{85F5E330-8371-1CCF-D9B4-3624B869E10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9261" y="5159635"/>
            <a:ext cx="269357" cy="269975"/>
          </a:xfrm>
          <a:prstGeom prst="rect">
            <a:avLst/>
          </a:prstGeom>
          <a:solidFill>
            <a:srgbClr val="FF9900"/>
          </a:solidFill>
          <a:ln>
            <a:noFill/>
          </a:ln>
        </p:spPr>
      </p:pic>
      <p:pic>
        <p:nvPicPr>
          <p:cNvPr id="17" name="Picture 16">
            <a:extLst>
              <a:ext uri="{FF2B5EF4-FFF2-40B4-BE49-F238E27FC236}">
                <a16:creationId xmlns:a16="http://schemas.microsoft.com/office/drawing/2014/main" id="{685B9ED6-6B57-19FE-FF5B-BF16D586F0F5}"/>
              </a:ext>
            </a:extLst>
          </p:cNvPr>
          <p:cNvPicPr>
            <a:picLocks noChangeAspect="1"/>
          </p:cNvPicPr>
          <p:nvPr/>
        </p:nvPicPr>
        <p:blipFill>
          <a:blip r:embed="rId3"/>
          <a:stretch>
            <a:fillRect/>
          </a:stretch>
        </p:blipFill>
        <p:spPr>
          <a:xfrm>
            <a:off x="6629400" y="67937"/>
            <a:ext cx="2343149" cy="1042762"/>
          </a:xfrm>
          <a:prstGeom prst="rect">
            <a:avLst/>
          </a:prstGeom>
        </p:spPr>
      </p:pic>
      <p:pic>
        <p:nvPicPr>
          <p:cNvPr id="18" name="Picture 4" descr="Image result for checklist icon">
            <a:extLst>
              <a:ext uri="{FF2B5EF4-FFF2-40B4-BE49-F238E27FC236}">
                <a16:creationId xmlns:a16="http://schemas.microsoft.com/office/drawing/2014/main" id="{F9CB9960-CB4B-480E-9286-B2C08BB12C7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5428" y="6111256"/>
            <a:ext cx="269357" cy="269975"/>
          </a:xfrm>
          <a:prstGeom prst="rect">
            <a:avLst/>
          </a:prstGeom>
          <a:solidFill>
            <a:srgbClr val="FF9900"/>
          </a:solidFill>
          <a:ln>
            <a:noFill/>
          </a:ln>
        </p:spPr>
      </p:pic>
      <p:sp>
        <p:nvSpPr>
          <p:cNvPr id="4" name="Slaida numura vietturis 3">
            <a:extLst>
              <a:ext uri="{FF2B5EF4-FFF2-40B4-BE49-F238E27FC236}">
                <a16:creationId xmlns:a16="http://schemas.microsoft.com/office/drawing/2014/main" id="{645679ED-9727-B260-E708-15353077543E}"/>
              </a:ext>
            </a:extLst>
          </p:cNvPr>
          <p:cNvSpPr>
            <a:spLocks noGrp="1"/>
          </p:cNvSpPr>
          <p:nvPr>
            <p:ph type="sldNum" sz="quarter" idx="13"/>
          </p:nvPr>
        </p:nvSpPr>
        <p:spPr>
          <a:xfrm>
            <a:off x="8465820" y="6324600"/>
            <a:ext cx="373380" cy="304800"/>
          </a:xfrm>
        </p:spPr>
        <p:txBody>
          <a:bodyPr/>
          <a:lstStyle/>
          <a:p>
            <a:fld id="{42946E5A-BBED-4218-981B-333F83EE957B}" type="slidenum">
              <a:rPr lang="en-US" altLang="lv-LV" smtClean="0"/>
              <a:pPr/>
              <a:t>10</a:t>
            </a:fld>
            <a:endParaRPr lang="en-US" altLang="lv-LV" dirty="0"/>
          </a:p>
        </p:txBody>
      </p:sp>
    </p:spTree>
    <p:extLst>
      <p:ext uri="{BB962C8B-B14F-4D97-AF65-F5344CB8AC3E}">
        <p14:creationId xmlns:p14="http://schemas.microsoft.com/office/powerpoint/2010/main" val="350318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7C2E-97CC-7F60-599C-5576EDD01936}"/>
              </a:ext>
            </a:extLst>
          </p:cNvPr>
          <p:cNvSpPr>
            <a:spLocks noGrp="1"/>
          </p:cNvSpPr>
          <p:nvPr>
            <p:ph type="title"/>
          </p:nvPr>
        </p:nvSpPr>
        <p:spPr>
          <a:xfrm>
            <a:off x="1324824" y="535132"/>
            <a:ext cx="6096000" cy="1036642"/>
          </a:xfrm>
        </p:spPr>
        <p:txBody>
          <a:bodyPr>
            <a:normAutofit/>
          </a:bodyPr>
          <a:lstStyle/>
          <a:p>
            <a:pPr algn="ctr"/>
            <a:r>
              <a:rPr lang="lv-LV" sz="2200" dirty="0">
                <a:solidFill>
                  <a:schemeClr val="accent2">
                    <a:lumMod val="75000"/>
                  </a:schemeClr>
                </a:solidFill>
              </a:rPr>
              <a:t>Nosacījumi projekta </a:t>
            </a:r>
            <a:br>
              <a:rPr lang="lv-LV" sz="2200" dirty="0">
                <a:solidFill>
                  <a:schemeClr val="accent2">
                    <a:lumMod val="75000"/>
                  </a:schemeClr>
                </a:solidFill>
              </a:rPr>
            </a:br>
            <a:r>
              <a:rPr lang="lv-LV" sz="2200" dirty="0">
                <a:solidFill>
                  <a:schemeClr val="accent2">
                    <a:lumMod val="75000"/>
                  </a:schemeClr>
                </a:solidFill>
              </a:rPr>
              <a:t>iesniedzējam</a:t>
            </a:r>
          </a:p>
        </p:txBody>
      </p:sp>
      <p:graphicFrame>
        <p:nvGraphicFramePr>
          <p:cNvPr id="6" name="Content Placeholder 5">
            <a:extLst>
              <a:ext uri="{FF2B5EF4-FFF2-40B4-BE49-F238E27FC236}">
                <a16:creationId xmlns:a16="http://schemas.microsoft.com/office/drawing/2014/main" id="{637C59C6-82BB-3A2B-49F6-0C5CF93E315F}"/>
              </a:ext>
            </a:extLst>
          </p:cNvPr>
          <p:cNvGraphicFramePr>
            <a:graphicFrameLocks noGrp="1"/>
          </p:cNvGraphicFramePr>
          <p:nvPr>
            <p:ph idx="1"/>
            <p:extLst>
              <p:ext uri="{D42A27DB-BD31-4B8C-83A1-F6EECF244321}">
                <p14:modId xmlns:p14="http://schemas.microsoft.com/office/powerpoint/2010/main" val="771645562"/>
              </p:ext>
            </p:extLst>
          </p:nvPr>
        </p:nvGraphicFramePr>
        <p:xfrm>
          <a:off x="1548544" y="1732807"/>
          <a:ext cx="6957237" cy="4697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mage result for checklist icon">
            <a:extLst>
              <a:ext uri="{FF2B5EF4-FFF2-40B4-BE49-F238E27FC236}">
                <a16:creationId xmlns:a16="http://schemas.microsoft.com/office/drawing/2014/main" id="{9F2842F1-5457-7BAA-FB2E-BBDDBD435F1A}"/>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8187" y="3946728"/>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E83FD445-19B1-BE31-8221-8E53224E641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8184" y="4532132"/>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FE17335E-2B7B-E41C-6620-224EB9CC457D}"/>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8187" y="2528989"/>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1228C3A2-E068-0409-3E97-6C681011BB6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8185" y="3384368"/>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0EAA3C3B-50B0-CCF5-AFB6-AF124D2961A3}"/>
              </a:ext>
            </a:extLst>
          </p:cNvPr>
          <p:cNvPicPr>
            <a:picLocks noChangeAspect="1"/>
          </p:cNvPicPr>
          <p:nvPr/>
        </p:nvPicPr>
        <p:blipFill>
          <a:blip r:embed="rId8"/>
          <a:stretch>
            <a:fillRect/>
          </a:stretch>
        </p:blipFill>
        <p:spPr>
          <a:xfrm>
            <a:off x="6686179" y="57451"/>
            <a:ext cx="2343149" cy="1042762"/>
          </a:xfrm>
          <a:prstGeom prst="rect">
            <a:avLst/>
          </a:prstGeom>
        </p:spPr>
      </p:pic>
      <p:sp>
        <p:nvSpPr>
          <p:cNvPr id="3" name="Slaida numura vietturis 2">
            <a:extLst>
              <a:ext uri="{FF2B5EF4-FFF2-40B4-BE49-F238E27FC236}">
                <a16:creationId xmlns:a16="http://schemas.microsoft.com/office/drawing/2014/main" id="{C0E8F15D-855F-F731-6076-E789C2E45344}"/>
              </a:ext>
            </a:extLst>
          </p:cNvPr>
          <p:cNvSpPr>
            <a:spLocks noGrp="1"/>
          </p:cNvSpPr>
          <p:nvPr>
            <p:ph type="sldNum" sz="quarter" idx="13"/>
          </p:nvPr>
        </p:nvSpPr>
        <p:spPr>
          <a:xfrm>
            <a:off x="8427721" y="6324600"/>
            <a:ext cx="411480" cy="304800"/>
          </a:xfrm>
        </p:spPr>
        <p:txBody>
          <a:bodyPr/>
          <a:lstStyle/>
          <a:p>
            <a:fld id="{42946E5A-BBED-4218-981B-333F83EE957B}" type="slidenum">
              <a:rPr lang="en-US" altLang="lv-LV" smtClean="0"/>
              <a:pPr/>
              <a:t>11</a:t>
            </a:fld>
            <a:endParaRPr lang="en-US" altLang="lv-LV" dirty="0"/>
          </a:p>
        </p:txBody>
      </p:sp>
    </p:spTree>
    <p:extLst>
      <p:ext uri="{BB962C8B-B14F-4D97-AF65-F5344CB8AC3E}">
        <p14:creationId xmlns:p14="http://schemas.microsoft.com/office/powerpoint/2010/main" val="24728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86B0-4DC1-673F-39C9-577C0B34F402}"/>
              </a:ext>
            </a:extLst>
          </p:cNvPr>
          <p:cNvSpPr>
            <a:spLocks noGrp="1"/>
          </p:cNvSpPr>
          <p:nvPr>
            <p:ph type="title"/>
          </p:nvPr>
        </p:nvSpPr>
        <p:spPr>
          <a:xfrm>
            <a:off x="1283855" y="482587"/>
            <a:ext cx="6096000" cy="1036642"/>
          </a:xfrm>
        </p:spPr>
        <p:txBody>
          <a:bodyPr>
            <a:normAutofit/>
          </a:bodyPr>
          <a:lstStyle/>
          <a:p>
            <a:pPr algn="ctr"/>
            <a:r>
              <a:rPr lang="lv-LV" sz="2200" dirty="0">
                <a:solidFill>
                  <a:schemeClr val="accent2">
                    <a:lumMod val="75000"/>
                  </a:schemeClr>
                </a:solidFill>
              </a:rPr>
              <a:t>Nosacījumi sadarbības </a:t>
            </a:r>
            <a:br>
              <a:rPr lang="lv-LV" sz="2200" dirty="0">
                <a:solidFill>
                  <a:schemeClr val="accent2">
                    <a:lumMod val="75000"/>
                  </a:schemeClr>
                </a:solidFill>
              </a:rPr>
            </a:br>
            <a:r>
              <a:rPr lang="lv-LV" sz="2200" dirty="0">
                <a:solidFill>
                  <a:schemeClr val="accent2">
                    <a:lumMod val="75000"/>
                  </a:schemeClr>
                </a:solidFill>
              </a:rPr>
              <a:t>partnerim</a:t>
            </a:r>
          </a:p>
        </p:txBody>
      </p:sp>
      <p:graphicFrame>
        <p:nvGraphicFramePr>
          <p:cNvPr id="6" name="Content Placeholder 5">
            <a:extLst>
              <a:ext uri="{FF2B5EF4-FFF2-40B4-BE49-F238E27FC236}">
                <a16:creationId xmlns:a16="http://schemas.microsoft.com/office/drawing/2014/main" id="{0417ECDA-3FD8-397C-ED2F-0976C1FC84FE}"/>
              </a:ext>
            </a:extLst>
          </p:cNvPr>
          <p:cNvGraphicFramePr>
            <a:graphicFrameLocks noGrp="1"/>
          </p:cNvGraphicFramePr>
          <p:nvPr>
            <p:ph idx="1"/>
            <p:extLst>
              <p:ext uri="{D42A27DB-BD31-4B8C-83A1-F6EECF244321}">
                <p14:modId xmlns:p14="http://schemas.microsoft.com/office/powerpoint/2010/main" val="3543587215"/>
              </p:ext>
            </p:extLst>
          </p:nvPr>
        </p:nvGraphicFramePr>
        <p:xfrm>
          <a:off x="1453976" y="1735133"/>
          <a:ext cx="6992679"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3818A5A-181E-6157-48F8-686816D9F5E8}"/>
              </a:ext>
            </a:extLst>
          </p:cNvPr>
          <p:cNvSpPr>
            <a:spLocks noGrp="1"/>
          </p:cNvSpPr>
          <p:nvPr>
            <p:ph type="body" sz="quarter" idx="10"/>
          </p:nvPr>
        </p:nvSpPr>
        <p:spPr>
          <a:xfrm>
            <a:off x="2350655" y="6307133"/>
            <a:ext cx="1981200" cy="304800"/>
          </a:xfrm>
        </p:spPr>
        <p:txBody>
          <a:bodyPr/>
          <a:lstStyle/>
          <a:p>
            <a:endParaRPr lang="lv-LV"/>
          </a:p>
        </p:txBody>
      </p:sp>
      <p:sp>
        <p:nvSpPr>
          <p:cNvPr id="5" name="Text Placeholder 4">
            <a:extLst>
              <a:ext uri="{FF2B5EF4-FFF2-40B4-BE49-F238E27FC236}">
                <a16:creationId xmlns:a16="http://schemas.microsoft.com/office/drawing/2014/main" id="{417B60DC-8643-5B68-FBB4-A7D2C81522A6}"/>
              </a:ext>
            </a:extLst>
          </p:cNvPr>
          <p:cNvSpPr>
            <a:spLocks noGrp="1"/>
          </p:cNvSpPr>
          <p:nvPr>
            <p:ph type="body" sz="quarter" idx="12"/>
          </p:nvPr>
        </p:nvSpPr>
        <p:spPr>
          <a:xfrm>
            <a:off x="4636655" y="6307133"/>
            <a:ext cx="3657600" cy="304800"/>
          </a:xfrm>
        </p:spPr>
        <p:txBody>
          <a:bodyPr/>
          <a:lstStyle/>
          <a:p>
            <a:endParaRPr lang="lv-LV"/>
          </a:p>
        </p:txBody>
      </p:sp>
      <p:pic>
        <p:nvPicPr>
          <p:cNvPr id="7" name="Picture 6">
            <a:extLst>
              <a:ext uri="{FF2B5EF4-FFF2-40B4-BE49-F238E27FC236}">
                <a16:creationId xmlns:a16="http://schemas.microsoft.com/office/drawing/2014/main" id="{9FA2D4F7-3119-4635-4A4F-25409D226AFD}"/>
              </a:ext>
            </a:extLst>
          </p:cNvPr>
          <p:cNvPicPr>
            <a:picLocks noChangeAspect="1"/>
          </p:cNvPicPr>
          <p:nvPr/>
        </p:nvPicPr>
        <p:blipFill>
          <a:blip r:embed="rId7"/>
          <a:stretch>
            <a:fillRect/>
          </a:stretch>
        </p:blipFill>
        <p:spPr>
          <a:xfrm>
            <a:off x="6629400" y="89239"/>
            <a:ext cx="2343149" cy="1042762"/>
          </a:xfrm>
          <a:prstGeom prst="rect">
            <a:avLst/>
          </a:prstGeom>
        </p:spPr>
      </p:pic>
      <p:sp>
        <p:nvSpPr>
          <p:cNvPr id="3" name="Slaida numura vietturis 2">
            <a:extLst>
              <a:ext uri="{FF2B5EF4-FFF2-40B4-BE49-F238E27FC236}">
                <a16:creationId xmlns:a16="http://schemas.microsoft.com/office/drawing/2014/main" id="{D6607401-BCC7-ACD2-11B9-F70062776EDC}"/>
              </a:ext>
            </a:extLst>
          </p:cNvPr>
          <p:cNvSpPr>
            <a:spLocks noGrp="1"/>
          </p:cNvSpPr>
          <p:nvPr>
            <p:ph type="sldNum" sz="quarter" idx="13"/>
          </p:nvPr>
        </p:nvSpPr>
        <p:spPr>
          <a:xfrm>
            <a:off x="8446655" y="6324600"/>
            <a:ext cx="392545" cy="304800"/>
          </a:xfrm>
        </p:spPr>
        <p:txBody>
          <a:bodyPr/>
          <a:lstStyle/>
          <a:p>
            <a:fld id="{42946E5A-BBED-4218-981B-333F83EE957B}" type="slidenum">
              <a:rPr lang="en-US" altLang="lv-LV" smtClean="0"/>
              <a:pPr/>
              <a:t>12</a:t>
            </a:fld>
            <a:endParaRPr lang="en-US" altLang="lv-LV" dirty="0"/>
          </a:p>
        </p:txBody>
      </p:sp>
    </p:spTree>
    <p:extLst>
      <p:ext uri="{BB962C8B-B14F-4D97-AF65-F5344CB8AC3E}">
        <p14:creationId xmlns:p14="http://schemas.microsoft.com/office/powerpoint/2010/main" val="352236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083-260E-29F7-FA4B-5D24BAC7784B}"/>
              </a:ext>
            </a:extLst>
          </p:cNvPr>
          <p:cNvSpPr>
            <a:spLocks noGrp="1"/>
          </p:cNvSpPr>
          <p:nvPr>
            <p:ph type="title"/>
          </p:nvPr>
        </p:nvSpPr>
        <p:spPr>
          <a:xfrm>
            <a:off x="1278785" y="419556"/>
            <a:ext cx="6096000" cy="1036642"/>
          </a:xfrm>
        </p:spPr>
        <p:txBody>
          <a:bodyPr>
            <a:normAutofit/>
          </a:bodyPr>
          <a:lstStyle/>
          <a:p>
            <a:pPr algn="ctr"/>
            <a:r>
              <a:rPr lang="lv-LV" sz="2200" dirty="0">
                <a:solidFill>
                  <a:schemeClr val="accent2">
                    <a:lumMod val="75000"/>
                  </a:schemeClr>
                </a:solidFill>
              </a:rPr>
              <a:t>Nosacījumi zinātniskās </a:t>
            </a:r>
            <a:br>
              <a:rPr lang="lv-LV" sz="2200" dirty="0">
                <a:solidFill>
                  <a:schemeClr val="accent2">
                    <a:lumMod val="75000"/>
                  </a:schemeClr>
                </a:solidFill>
              </a:rPr>
            </a:br>
            <a:r>
              <a:rPr lang="lv-LV" sz="2200" dirty="0">
                <a:solidFill>
                  <a:schemeClr val="accent2">
                    <a:lumMod val="75000"/>
                  </a:schemeClr>
                </a:solidFill>
              </a:rPr>
              <a:t>grupas locekļiem</a:t>
            </a:r>
          </a:p>
        </p:txBody>
      </p:sp>
      <p:graphicFrame>
        <p:nvGraphicFramePr>
          <p:cNvPr id="6" name="Content Placeholder 5">
            <a:extLst>
              <a:ext uri="{FF2B5EF4-FFF2-40B4-BE49-F238E27FC236}">
                <a16:creationId xmlns:a16="http://schemas.microsoft.com/office/drawing/2014/main" id="{D411855C-BA35-960F-5C6E-3130AE465436}"/>
              </a:ext>
            </a:extLst>
          </p:cNvPr>
          <p:cNvGraphicFramePr>
            <a:graphicFrameLocks noGrp="1"/>
          </p:cNvGraphicFramePr>
          <p:nvPr>
            <p:ph idx="1"/>
            <p:extLst>
              <p:ext uri="{D42A27DB-BD31-4B8C-83A1-F6EECF244321}">
                <p14:modId xmlns:p14="http://schemas.microsoft.com/office/powerpoint/2010/main" val="2608532664"/>
              </p:ext>
            </p:extLst>
          </p:nvPr>
        </p:nvGraphicFramePr>
        <p:xfrm>
          <a:off x="1346812" y="1366056"/>
          <a:ext cx="7028121" cy="539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C6D4EA3C-80E6-EA62-863C-7E2540FF7320}"/>
              </a:ext>
            </a:extLst>
          </p:cNvPr>
          <p:cNvPicPr>
            <a:picLocks noChangeAspect="1"/>
          </p:cNvPicPr>
          <p:nvPr/>
        </p:nvPicPr>
        <p:blipFill>
          <a:blip r:embed="rId7"/>
          <a:stretch>
            <a:fillRect/>
          </a:stretch>
        </p:blipFill>
        <p:spPr>
          <a:xfrm>
            <a:off x="6703142" y="97694"/>
            <a:ext cx="2343149" cy="1042762"/>
          </a:xfrm>
          <a:prstGeom prst="rect">
            <a:avLst/>
          </a:prstGeom>
        </p:spPr>
      </p:pic>
      <p:sp>
        <p:nvSpPr>
          <p:cNvPr id="3" name="Slaida numura vietturis 2">
            <a:extLst>
              <a:ext uri="{FF2B5EF4-FFF2-40B4-BE49-F238E27FC236}">
                <a16:creationId xmlns:a16="http://schemas.microsoft.com/office/drawing/2014/main" id="{FF8A79D0-1E9C-C1AE-0C34-A6D6C23910C5}"/>
              </a:ext>
            </a:extLst>
          </p:cNvPr>
          <p:cNvSpPr>
            <a:spLocks noGrp="1"/>
          </p:cNvSpPr>
          <p:nvPr>
            <p:ph type="sldNum" sz="quarter" idx="13"/>
          </p:nvPr>
        </p:nvSpPr>
        <p:spPr>
          <a:xfrm>
            <a:off x="8442960" y="6324600"/>
            <a:ext cx="396240" cy="304800"/>
          </a:xfrm>
        </p:spPr>
        <p:txBody>
          <a:bodyPr/>
          <a:lstStyle/>
          <a:p>
            <a:fld id="{42946E5A-BBED-4218-981B-333F83EE957B}" type="slidenum">
              <a:rPr lang="en-US" altLang="lv-LV" smtClean="0"/>
              <a:pPr/>
              <a:t>13</a:t>
            </a:fld>
            <a:endParaRPr lang="en-US" altLang="lv-LV" dirty="0"/>
          </a:p>
        </p:txBody>
      </p:sp>
    </p:spTree>
    <p:extLst>
      <p:ext uri="{BB962C8B-B14F-4D97-AF65-F5344CB8AC3E}">
        <p14:creationId xmlns:p14="http://schemas.microsoft.com/office/powerpoint/2010/main" val="99533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7C2E-97CC-7F60-599C-5576EDD01936}"/>
              </a:ext>
            </a:extLst>
          </p:cNvPr>
          <p:cNvSpPr>
            <a:spLocks noGrp="1"/>
          </p:cNvSpPr>
          <p:nvPr>
            <p:ph type="title"/>
          </p:nvPr>
        </p:nvSpPr>
        <p:spPr>
          <a:xfrm>
            <a:off x="1388198" y="578832"/>
            <a:ext cx="6096000" cy="1036642"/>
          </a:xfrm>
        </p:spPr>
        <p:txBody>
          <a:bodyPr>
            <a:normAutofit/>
          </a:bodyPr>
          <a:lstStyle/>
          <a:p>
            <a:pPr algn="ctr"/>
            <a:r>
              <a:rPr lang="lv-LV" sz="2200" dirty="0">
                <a:solidFill>
                  <a:schemeClr val="accent2">
                    <a:lumMod val="75000"/>
                  </a:schemeClr>
                </a:solidFill>
              </a:rPr>
              <a:t>Nosacījumi projekta </a:t>
            </a:r>
            <a:br>
              <a:rPr lang="lv-LV" sz="2200" dirty="0">
                <a:solidFill>
                  <a:schemeClr val="accent2">
                    <a:lumMod val="75000"/>
                  </a:schemeClr>
                </a:solidFill>
              </a:rPr>
            </a:br>
            <a:r>
              <a:rPr lang="lv-LV" sz="2200" dirty="0">
                <a:solidFill>
                  <a:schemeClr val="accent2">
                    <a:lumMod val="75000"/>
                  </a:schemeClr>
                </a:solidFill>
              </a:rPr>
              <a:t>iesniedzējam</a:t>
            </a:r>
          </a:p>
        </p:txBody>
      </p:sp>
      <p:pic>
        <p:nvPicPr>
          <p:cNvPr id="10" name="Picture 4" descr="Image result for checklist icon">
            <a:extLst>
              <a:ext uri="{FF2B5EF4-FFF2-40B4-BE49-F238E27FC236}">
                <a16:creationId xmlns:a16="http://schemas.microsoft.com/office/drawing/2014/main" id="{FE17335E-2B7B-E41C-6620-224EB9CC457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134" y="2482865"/>
            <a:ext cx="322953" cy="323694"/>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1228C3A2-E068-0409-3E97-6C681011BB6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9132" y="3701775"/>
            <a:ext cx="322953" cy="323694"/>
          </a:xfrm>
          <a:prstGeom prst="rect">
            <a:avLst/>
          </a:prstGeom>
          <a:solidFill>
            <a:srgbClr val="FF9900"/>
          </a:solidFill>
          <a:ln>
            <a:noFill/>
          </a:ln>
        </p:spPr>
      </p:pic>
      <p:sp>
        <p:nvSpPr>
          <p:cNvPr id="12" name="Pentagon 2">
            <a:extLst>
              <a:ext uri="{FF2B5EF4-FFF2-40B4-BE49-F238E27FC236}">
                <a16:creationId xmlns:a16="http://schemas.microsoft.com/office/drawing/2014/main" id="{39FEA3A2-9814-8438-D025-E2B5B0560776}"/>
              </a:ext>
            </a:extLst>
          </p:cNvPr>
          <p:cNvSpPr/>
          <p:nvPr/>
        </p:nvSpPr>
        <p:spPr>
          <a:xfrm>
            <a:off x="1557782" y="2484013"/>
            <a:ext cx="6863327" cy="969343"/>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300" dirty="0">
                <a:solidFill>
                  <a:prstClr val="black">
                    <a:hueOff val="0"/>
                    <a:satOff val="0"/>
                    <a:lumOff val="0"/>
                    <a:alphaOff val="0"/>
                  </a:prstClr>
                </a:solidFill>
                <a:latin typeface="Verdana" panose="020B0604030504040204" pitchFamily="34" charset="0"/>
                <a:ea typeface="Verdana" panose="020B0604030504040204" pitchFamily="34" charset="0"/>
              </a:rPr>
              <a:t>Ja projektu izpildē plānots iesaistīt personas, kuras šobrīd vai 10 iepriekšējo gadu periodā pirms projekta iesniegšanas gala termiņa datuma ir bijušas nodarbinātas akadēmiskā vai zinātniskā darbā tādā valstī, pret kuru </a:t>
            </a:r>
            <a:r>
              <a:rPr lang="lv-LV" sz="1300" b="1" dirty="0">
                <a:solidFill>
                  <a:srgbClr val="C0504D">
                    <a:lumMod val="75000"/>
                  </a:srgbClr>
                </a:solidFill>
                <a:latin typeface="Verdana" panose="020B0604030504040204" pitchFamily="34" charset="0"/>
                <a:ea typeface="Verdana" panose="020B0604030504040204" pitchFamily="34" charset="0"/>
              </a:rPr>
              <a:t>Eiropas Savienība ir noteikusi sankcijas</a:t>
            </a:r>
            <a:r>
              <a:rPr lang="lv-LV" sz="1300" dirty="0">
                <a:solidFill>
                  <a:prstClr val="black">
                    <a:hueOff val="0"/>
                    <a:satOff val="0"/>
                    <a:lumOff val="0"/>
                    <a:alphaOff val="0"/>
                  </a:prstClr>
                </a:solidFill>
                <a:latin typeface="Verdana" panose="020B0604030504040204" pitchFamily="34" charset="0"/>
                <a:ea typeface="Verdana" panose="020B0604030504040204" pitchFamily="34" charset="0"/>
              </a:rPr>
              <a:t>, tad jāsaņem Valsts drošības dienesta atzinums par konkrēto personu.</a:t>
            </a:r>
          </a:p>
        </p:txBody>
      </p:sp>
      <p:pic>
        <p:nvPicPr>
          <p:cNvPr id="13" name="Picture 12">
            <a:extLst>
              <a:ext uri="{FF2B5EF4-FFF2-40B4-BE49-F238E27FC236}">
                <a16:creationId xmlns:a16="http://schemas.microsoft.com/office/drawing/2014/main" id="{0EAA3C3B-50B0-CCF5-AFB6-AF124D2961A3}"/>
              </a:ext>
            </a:extLst>
          </p:cNvPr>
          <p:cNvPicPr>
            <a:picLocks noChangeAspect="1"/>
          </p:cNvPicPr>
          <p:nvPr/>
        </p:nvPicPr>
        <p:blipFill>
          <a:blip r:embed="rId3"/>
          <a:stretch>
            <a:fillRect/>
          </a:stretch>
        </p:blipFill>
        <p:spPr>
          <a:xfrm>
            <a:off x="6686179" y="57451"/>
            <a:ext cx="2343149" cy="1042762"/>
          </a:xfrm>
          <a:prstGeom prst="rect">
            <a:avLst/>
          </a:prstGeom>
        </p:spPr>
      </p:pic>
      <p:sp>
        <p:nvSpPr>
          <p:cNvPr id="14" name="Pentagon 2">
            <a:extLst>
              <a:ext uri="{FF2B5EF4-FFF2-40B4-BE49-F238E27FC236}">
                <a16:creationId xmlns:a16="http://schemas.microsoft.com/office/drawing/2014/main" id="{4E6BA79D-0C52-4A1A-996B-FFFF074476C2}"/>
              </a:ext>
            </a:extLst>
          </p:cNvPr>
          <p:cNvSpPr/>
          <p:nvPr/>
        </p:nvSpPr>
        <p:spPr>
          <a:xfrm>
            <a:off x="1557782" y="3701775"/>
            <a:ext cx="6863327" cy="1452116"/>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300" dirty="0">
                <a:solidFill>
                  <a:prstClr val="black">
                    <a:hueOff val="0"/>
                    <a:satOff val="0"/>
                    <a:lumOff val="0"/>
                    <a:alphaOff val="0"/>
                  </a:prstClr>
                </a:solidFill>
                <a:latin typeface="Verdana" panose="020B0604030504040204" pitchFamily="34" charset="0"/>
                <a:ea typeface="Verdana" panose="020B0604030504040204" pitchFamily="34" charset="0"/>
              </a:rPr>
              <a:t>Līguma projektam pievienots jauns punkts:</a:t>
            </a:r>
          </a:p>
          <a:p>
            <a:r>
              <a:rPr lang="lv-LV" sz="1300" dirty="0">
                <a:solidFill>
                  <a:prstClr val="black">
                    <a:hueOff val="0"/>
                    <a:satOff val="0"/>
                    <a:lumOff val="0"/>
                    <a:alphaOff val="0"/>
                  </a:prstClr>
                </a:solidFill>
                <a:latin typeface="Verdana" panose="020B0604030504040204" pitchFamily="34" charset="0"/>
                <a:ea typeface="Verdana" panose="020B0604030504040204" pitchFamily="34" charset="0"/>
              </a:rPr>
              <a:t>6.5. Slēdzot Līgumu un veicot maksājumus, Padome atbilstoši Starptautisko un Latvijas Republikas nacionālo sankciju likuma 11.(3) pantam pārbauda, vai attiecībā uz projekta īstenotāju ir piemērotas starptautiskās vai nacionālās sankcijas, kā arī būtiskas finanšu tirgus intereses ietekmējošas Eiropas Savienības dalībvalsts vai NATO dalībvalsts noteiktās sankcijas, kuras ietekmē Līguma izpildi.</a:t>
            </a:r>
          </a:p>
        </p:txBody>
      </p:sp>
      <p:sp>
        <p:nvSpPr>
          <p:cNvPr id="3" name="Slaida numura vietturis 2">
            <a:extLst>
              <a:ext uri="{FF2B5EF4-FFF2-40B4-BE49-F238E27FC236}">
                <a16:creationId xmlns:a16="http://schemas.microsoft.com/office/drawing/2014/main" id="{DDC7FA2A-214C-95AC-B432-496FBF9D6F39}"/>
              </a:ext>
            </a:extLst>
          </p:cNvPr>
          <p:cNvSpPr>
            <a:spLocks noGrp="1"/>
          </p:cNvSpPr>
          <p:nvPr>
            <p:ph type="sldNum" sz="quarter" idx="13"/>
          </p:nvPr>
        </p:nvSpPr>
        <p:spPr>
          <a:xfrm>
            <a:off x="8421109" y="6324600"/>
            <a:ext cx="418091" cy="304800"/>
          </a:xfrm>
        </p:spPr>
        <p:txBody>
          <a:bodyPr/>
          <a:lstStyle/>
          <a:p>
            <a:fld id="{42946E5A-BBED-4218-981B-333F83EE957B}" type="slidenum">
              <a:rPr lang="en-US" altLang="lv-LV" smtClean="0"/>
              <a:pPr/>
              <a:t>14</a:t>
            </a:fld>
            <a:endParaRPr lang="en-US" altLang="lv-LV" dirty="0"/>
          </a:p>
        </p:txBody>
      </p:sp>
    </p:spTree>
    <p:extLst>
      <p:ext uri="{BB962C8B-B14F-4D97-AF65-F5344CB8AC3E}">
        <p14:creationId xmlns:p14="http://schemas.microsoft.com/office/powerpoint/2010/main" val="223770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EDCBD-145E-5E01-5D88-5E09628F4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6E636-6C95-8E00-6826-CA977F821FE3}"/>
              </a:ext>
            </a:extLst>
          </p:cNvPr>
          <p:cNvSpPr>
            <a:spLocks noGrp="1"/>
          </p:cNvSpPr>
          <p:nvPr>
            <p:ph type="title"/>
          </p:nvPr>
        </p:nvSpPr>
        <p:spPr>
          <a:xfrm>
            <a:off x="1612148" y="398684"/>
            <a:ext cx="5287418" cy="779704"/>
          </a:xfrm>
        </p:spPr>
        <p:txBody>
          <a:bodyPr>
            <a:noAutofit/>
          </a:bodyPr>
          <a:lstStyle/>
          <a:p>
            <a:pPr algn="ctr"/>
            <a:r>
              <a:rPr lang="lv-LV" sz="2200" dirty="0">
                <a:solidFill>
                  <a:schemeClr val="accent2">
                    <a:lumMod val="75000"/>
                  </a:schemeClr>
                </a:solidFill>
              </a:rPr>
              <a:t>Nosacījumi</a:t>
            </a:r>
            <a:br>
              <a:rPr lang="lv-LV" sz="2200" dirty="0">
                <a:solidFill>
                  <a:schemeClr val="accent2">
                    <a:lumMod val="75000"/>
                  </a:schemeClr>
                </a:solidFill>
              </a:rPr>
            </a:br>
            <a:r>
              <a:rPr lang="lv-LV" sz="2200" dirty="0">
                <a:solidFill>
                  <a:schemeClr val="accent2">
                    <a:lumMod val="75000"/>
                  </a:schemeClr>
                </a:solidFill>
              </a:rPr>
              <a:t>par </a:t>
            </a:r>
            <a:r>
              <a:rPr lang="lv-LV" sz="2200" dirty="0" err="1">
                <a:solidFill>
                  <a:schemeClr val="accent2">
                    <a:lumMod val="75000"/>
                  </a:schemeClr>
                </a:solidFill>
              </a:rPr>
              <a:t>tenūrprofesoru</a:t>
            </a:r>
            <a:endParaRPr lang="en-GB" sz="2200" dirty="0">
              <a:solidFill>
                <a:schemeClr val="accent2">
                  <a:lumMod val="75000"/>
                </a:schemeClr>
              </a:solidFill>
            </a:endParaRPr>
          </a:p>
        </p:txBody>
      </p:sp>
      <p:pic>
        <p:nvPicPr>
          <p:cNvPr id="17" name="Picture 16">
            <a:extLst>
              <a:ext uri="{FF2B5EF4-FFF2-40B4-BE49-F238E27FC236}">
                <a16:creationId xmlns:a16="http://schemas.microsoft.com/office/drawing/2014/main" id="{398B9AF1-0FBE-2E1B-1709-BD0293034435}"/>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2D8B5E85-2E5C-4CBE-B949-7B475AE9ECE0}"/>
              </a:ext>
            </a:extLst>
          </p:cNvPr>
          <p:cNvSpPr/>
          <p:nvPr/>
        </p:nvSpPr>
        <p:spPr>
          <a:xfrm>
            <a:off x="846306" y="1624518"/>
            <a:ext cx="7986409" cy="4731745"/>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indent="457200" algn="just">
              <a:lnSpc>
                <a:spcPct val="107000"/>
              </a:lnSpc>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Nolikuma 18. punkts papildināts </a:t>
            </a:r>
            <a:r>
              <a:rPr lang="lv-LV" sz="16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par </a:t>
            </a:r>
            <a:r>
              <a:rPr lang="lv-LV" sz="1600" b="1" dirty="0" err="1">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tenūrprofesoru</a:t>
            </a:r>
            <a:r>
              <a:rPr lang="lv-LV" sz="1600" dirty="0">
                <a:effectLst/>
                <a:latin typeface="Verdana" panose="020B0604030504040204" pitchFamily="34" charset="0"/>
                <a:ea typeface="Verdana" panose="020B0604030504040204" pitchFamily="34" charset="0"/>
                <a:cs typeface="Arial" panose="020B0604020202020204" pitchFamily="34" charset="0"/>
              </a:rPr>
              <a:t>:</a:t>
            </a:r>
          </a:p>
          <a:p>
            <a:pPr indent="457200" algn="just">
              <a:lnSpc>
                <a:spcPct val="107000"/>
              </a:lnSpc>
              <a:spcAft>
                <a:spcPts val="800"/>
              </a:spcAft>
              <a:buNone/>
            </a:pP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Ja projekta vadītājs ir nodarbināts pie projekta iesniedzēja kā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tenūrprofesors</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pamatojoties uz attiecīgās augstskolas noteikto regulējumu par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tenūrprofesūru</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projekta pieteikuma iesniedzējs:</a:t>
            </a:r>
          </a:p>
          <a:p>
            <a:pPr marL="285750" indent="-285750" algn="just">
              <a:lnSpc>
                <a:spcPct val="107000"/>
              </a:lnSpc>
              <a:spcAft>
                <a:spcPts val="800"/>
              </a:spcAft>
              <a:buFont typeface="Arial" panose="020B0604020202020204" pitchFamily="34" charset="0"/>
              <a:buChar char="•"/>
            </a:pPr>
            <a:r>
              <a:rPr lang="lv-LV" sz="1600" dirty="0">
                <a:solidFill>
                  <a:srgbClr val="000000"/>
                </a:solidFill>
                <a:effectLst/>
                <a:latin typeface="Verdana" panose="020B0604030504040204" pitchFamily="34" charset="0"/>
                <a:ea typeface="Verdana" panose="020B0604030504040204" pitchFamily="34" charset="0"/>
              </a:rPr>
              <a:t>nodrošina </a:t>
            </a:r>
            <a:r>
              <a:rPr lang="lv-LV" sz="1600" dirty="0" err="1">
                <a:solidFill>
                  <a:srgbClr val="000000"/>
                </a:solidFill>
                <a:effectLst/>
                <a:latin typeface="Verdana" panose="020B0604030504040204" pitchFamily="34" charset="0"/>
                <a:ea typeface="Verdana" panose="020B0604030504040204" pitchFamily="34" charset="0"/>
              </a:rPr>
              <a:t>dubultfinansējuma</a:t>
            </a:r>
            <a:r>
              <a:rPr lang="lv-LV" sz="1600" dirty="0">
                <a:solidFill>
                  <a:srgbClr val="000000"/>
                </a:solidFill>
                <a:effectLst/>
                <a:latin typeface="Verdana" panose="020B0604030504040204" pitchFamily="34" charset="0"/>
                <a:ea typeface="Verdana" panose="020B0604030504040204" pitchFamily="34" charset="0"/>
              </a:rPr>
              <a:t> riska izslēgšanu daļā par atlīdzību </a:t>
            </a:r>
            <a:r>
              <a:rPr lang="lv-LV" sz="1600" dirty="0" err="1">
                <a:solidFill>
                  <a:srgbClr val="000000"/>
                </a:solidFill>
                <a:effectLst/>
                <a:latin typeface="Verdana" panose="020B0604030504040204" pitchFamily="34" charset="0"/>
                <a:ea typeface="Verdana" panose="020B0604030504040204" pitchFamily="34" charset="0"/>
              </a:rPr>
              <a:t>tenūrprofesoram</a:t>
            </a:r>
            <a:r>
              <a:rPr lang="lv-LV" sz="1600" dirty="0">
                <a:solidFill>
                  <a:srgbClr val="000000"/>
                </a:solidFill>
                <a:effectLst/>
                <a:latin typeface="Verdana" panose="020B0604030504040204" pitchFamily="34" charset="0"/>
                <a:ea typeface="Verdana" panose="020B0604030504040204" pitchFamily="34" charset="0"/>
              </a:rPr>
              <a:t> visā projekta īstenošanas laikā</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a:t>
            </a:r>
          </a:p>
          <a:p>
            <a:pPr marL="285750" indent="-285750" algn="just">
              <a:lnSpc>
                <a:spcPct val="107000"/>
              </a:lnSpc>
              <a:spcAft>
                <a:spcPts val="800"/>
              </a:spcAft>
              <a:buFont typeface="Arial" panose="020B0604020202020204" pitchFamily="34" charset="0"/>
              <a:buChar char="•"/>
            </a:pP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projekta līguma noslēgšanas brīdī iesniedz Padomei starp projekta pieteikuma iesniedzēju un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tenūrprofesoru</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noslēgtu vienošanos par attiecīgā zinātnieka, kas ir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tenūrprofesors</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darbu projektā kā projekta vadītājam. Projekta pieteikuma iesniedzējs nodrošina, ka  minētā vienošanās ietver ierobežojumu </a:t>
            </a:r>
            <a:r>
              <a:rPr lang="lv-LV" sz="1600" dirty="0" err="1">
                <a:solidFill>
                  <a:srgbClr val="000000"/>
                </a:solidFill>
                <a:effectLst/>
                <a:latin typeface="Verdana" panose="020B0604030504040204" pitchFamily="34" charset="0"/>
                <a:ea typeface="Verdana" panose="020B0604030504040204" pitchFamily="34" charset="0"/>
                <a:cs typeface="Arial" panose="020B0604020202020204" pitchFamily="34" charset="0"/>
              </a:rPr>
              <a:t>tenūrprofesoram</a:t>
            </a:r>
            <a:r>
              <a:rPr lang="lv-LV" sz="16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 ja viņš ir projekta vadītājs, būt par projekta vadītāju tikai vienā projekta pieteikumā konkursa ietvaros.  Projekta pieteikuma iesniedzējs nodrošina, ka minētā vienošanās ir spēkā visā projekta īstenošanas laikā (ieskaitot projekta īstenošanas termiņa pagarinājumu, ja tāds ir).</a:t>
            </a:r>
            <a:endParaRPr lang="lv-LV" sz="1600" dirty="0">
              <a:effectLst/>
              <a:latin typeface="Verdana" panose="020B0604030504040204" pitchFamily="34" charset="0"/>
              <a:ea typeface="Verdana" panose="020B0604030504040204" pitchFamily="34" charset="0"/>
              <a:cs typeface="Arial" panose="020B0604020202020204" pitchFamily="34" charset="0"/>
            </a:endParaRPr>
          </a:p>
          <a:p>
            <a:pPr>
              <a:spcAft>
                <a:spcPts val="800"/>
              </a:spcAft>
              <a:buNone/>
            </a:pPr>
            <a:r>
              <a:rPr lang="lv-LV" sz="1800" dirty="0">
                <a:effectLst/>
                <a:latin typeface="Calibri" panose="020F0502020204030204" pitchFamily="34" charset="0"/>
                <a:ea typeface="Calibri" panose="020F0502020204030204" pitchFamily="34" charset="0"/>
                <a:cs typeface="Arial" panose="020B0604020202020204" pitchFamily="34" charset="0"/>
              </a:rPr>
              <a:t> </a:t>
            </a:r>
            <a:endParaRPr kumimoji="0" lang="lv-LV" sz="2200" b="0" i="0" u="none" strike="noStrike" kern="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
        <p:nvSpPr>
          <p:cNvPr id="5" name="Slaida numura vietturis 4">
            <a:extLst>
              <a:ext uri="{FF2B5EF4-FFF2-40B4-BE49-F238E27FC236}">
                <a16:creationId xmlns:a16="http://schemas.microsoft.com/office/drawing/2014/main" id="{A1FCC216-4751-92E0-4D7F-74313E756DFD}"/>
              </a:ext>
            </a:extLst>
          </p:cNvPr>
          <p:cNvSpPr>
            <a:spLocks noGrp="1"/>
          </p:cNvSpPr>
          <p:nvPr>
            <p:ph type="sldNum" sz="quarter" idx="13"/>
          </p:nvPr>
        </p:nvSpPr>
        <p:spPr>
          <a:xfrm>
            <a:off x="8458200" y="6324600"/>
            <a:ext cx="381000" cy="304800"/>
          </a:xfrm>
        </p:spPr>
        <p:txBody>
          <a:bodyPr/>
          <a:lstStyle/>
          <a:p>
            <a:fld id="{42946E5A-BBED-4218-981B-333F83EE957B}" type="slidenum">
              <a:rPr lang="en-US" altLang="lv-LV" smtClean="0"/>
              <a:pPr/>
              <a:t>15</a:t>
            </a:fld>
            <a:endParaRPr lang="en-US" altLang="lv-LV"/>
          </a:p>
        </p:txBody>
      </p:sp>
    </p:spTree>
    <p:extLst>
      <p:ext uri="{BB962C8B-B14F-4D97-AF65-F5344CB8AC3E}">
        <p14:creationId xmlns:p14="http://schemas.microsoft.com/office/powerpoint/2010/main" val="74405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AB39-A866-D8EA-6A3D-8FB503C50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35743-FE73-6EF7-F272-881E1667CC63}"/>
              </a:ext>
            </a:extLst>
          </p:cNvPr>
          <p:cNvSpPr>
            <a:spLocks noGrp="1"/>
          </p:cNvSpPr>
          <p:nvPr>
            <p:ph type="title"/>
          </p:nvPr>
        </p:nvSpPr>
        <p:spPr>
          <a:xfrm>
            <a:off x="1612148" y="330995"/>
            <a:ext cx="5287418" cy="779704"/>
          </a:xfrm>
        </p:spPr>
        <p:txBody>
          <a:bodyPr>
            <a:noAutofit/>
          </a:bodyPr>
          <a:lstStyle/>
          <a:p>
            <a:pPr algn="ctr"/>
            <a:r>
              <a:rPr lang="lv-LV" sz="2200" dirty="0">
                <a:solidFill>
                  <a:schemeClr val="accent2">
                    <a:lumMod val="75000"/>
                  </a:schemeClr>
                </a:solidFill>
              </a:rPr>
              <a:t>Nosacījumi</a:t>
            </a:r>
            <a:br>
              <a:rPr lang="lv-LV" sz="2200" dirty="0">
                <a:solidFill>
                  <a:schemeClr val="accent2">
                    <a:lumMod val="75000"/>
                  </a:schemeClr>
                </a:solidFill>
              </a:rPr>
            </a:br>
            <a:r>
              <a:rPr lang="lv-LV" sz="2200" dirty="0">
                <a:solidFill>
                  <a:schemeClr val="accent2">
                    <a:lumMod val="75000"/>
                  </a:schemeClr>
                </a:solidFill>
              </a:rPr>
              <a:t>par studējošā statusu</a:t>
            </a:r>
            <a:br>
              <a:rPr lang="lv-LV" sz="2000" dirty="0">
                <a:solidFill>
                  <a:schemeClr val="accent2">
                    <a:lumMod val="75000"/>
                  </a:schemeClr>
                </a:solidFill>
              </a:rPr>
            </a:br>
            <a:r>
              <a:rPr lang="lv-LV" sz="1200" b="0" dirty="0">
                <a:solidFill>
                  <a:schemeClr val="accent2">
                    <a:lumMod val="75000"/>
                  </a:schemeClr>
                </a:solidFill>
              </a:rPr>
              <a:t>(iekrāsotais teksts)</a:t>
            </a:r>
            <a:endParaRPr lang="en-GB" sz="1200" b="0" dirty="0">
              <a:solidFill>
                <a:schemeClr val="accent2">
                  <a:lumMod val="75000"/>
                </a:schemeClr>
              </a:solidFill>
            </a:endParaRPr>
          </a:p>
        </p:txBody>
      </p:sp>
      <p:pic>
        <p:nvPicPr>
          <p:cNvPr id="17" name="Picture 16">
            <a:extLst>
              <a:ext uri="{FF2B5EF4-FFF2-40B4-BE49-F238E27FC236}">
                <a16:creationId xmlns:a16="http://schemas.microsoft.com/office/drawing/2014/main" id="{709E1935-1E6D-3148-C2E8-2CAE54BDD45B}"/>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7E7C4EEA-DFA6-CA27-6746-401267C9636E}"/>
              </a:ext>
            </a:extLst>
          </p:cNvPr>
          <p:cNvSpPr/>
          <p:nvPr/>
        </p:nvSpPr>
        <p:spPr>
          <a:xfrm>
            <a:off x="622570" y="1624518"/>
            <a:ext cx="8210145" cy="4237057"/>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Nolikuma 22. punkts papildināts </a:t>
            </a:r>
            <a:r>
              <a:rPr lang="lv-LV" sz="16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par studējošā statusu</a:t>
            </a:r>
            <a:r>
              <a:rPr lang="lv-LV" sz="1600" dirty="0">
                <a:effectLst/>
                <a:latin typeface="Verdana" panose="020B0604030504040204" pitchFamily="34" charset="0"/>
                <a:ea typeface="Verdana" panose="020B0604030504040204" pitchFamily="34" charset="0"/>
                <a:cs typeface="Arial" panose="020B0604020202020204" pitchFamily="34" charset="0"/>
              </a:rPr>
              <a:t>:</a:t>
            </a:r>
          </a:p>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Ja studējošais projekta īstenošanas laikā pabeidz noteikta līmeņa studijas un ne vēlāk kā četru mēnešu laikā uzsāk nākamā līmeņa studijas, izņemot nolikuma 23. punktā noteikto, šīs personas iesaiste projektā minēto četru mēnešu periodā ir uzskatāma par atbilstošu nolikuma 20. un 21. punktā noteiktajam par studējošā iesaisti projekta izpildē. </a:t>
            </a:r>
          </a:p>
          <a:p>
            <a:pPr algn="just">
              <a:spcAft>
                <a:spcPts val="800"/>
              </a:spcAft>
              <a:buNone/>
            </a:pPr>
            <a:r>
              <a:rPr lang="lv-LV" sz="16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Ja informācija  par studējošo nav pieejama </a:t>
            </a:r>
            <a:r>
              <a:rPr lang="lv-LV" sz="1600" dirty="0">
                <a:effectLst/>
                <a:latin typeface="Verdana" panose="020B0604030504040204" pitchFamily="34" charset="0"/>
                <a:ea typeface="Verdana" panose="020B0604030504040204" pitchFamily="34" charset="0"/>
                <a:cs typeface="Arial" panose="020B0604020202020204" pitchFamily="34" charset="0"/>
              </a:rPr>
              <a:t>Valsts izglītības informācijas sistēmas datu bāzē, </a:t>
            </a:r>
            <a:r>
              <a:rPr lang="lv-LV" sz="16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lai pārliecinātos par studējošā statusu projekta īstenošanas laikā, Padomei ir tiesības pieprasīt</a:t>
            </a:r>
            <a:r>
              <a:rPr lang="lv-LV" sz="1600"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 </a:t>
            </a:r>
            <a:r>
              <a:rPr lang="lv-LV" sz="1600" dirty="0">
                <a:effectLst/>
                <a:latin typeface="Verdana" panose="020B0604030504040204" pitchFamily="34" charset="0"/>
                <a:ea typeface="Verdana" panose="020B0604030504040204" pitchFamily="34" charset="0"/>
                <a:cs typeface="Arial" panose="020B0604020202020204" pitchFamily="34" charset="0"/>
              </a:rPr>
              <a:t>un projekta īstenotājs iesniedz Padomei </a:t>
            </a:r>
            <a:r>
              <a:rPr lang="lv-LV" sz="16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apstiprinājumu (izziņu) par studējošo</a:t>
            </a:r>
            <a:r>
              <a:rPr lang="lv-LV" sz="1600"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 </a:t>
            </a:r>
            <a:r>
              <a:rPr lang="lv-LV" sz="1600" dirty="0">
                <a:effectLst/>
                <a:latin typeface="Verdana" panose="020B0604030504040204" pitchFamily="34" charset="0"/>
                <a:ea typeface="Verdana" panose="020B0604030504040204" pitchFamily="34" charset="0"/>
                <a:cs typeface="Arial" panose="020B0604020202020204" pitchFamily="34" charset="0"/>
              </a:rPr>
              <a:t>(datumu, kad studējošais uzsāka studijas augstākās izglītības programmā (apakšprogrammā), semestra vai studiju gada (kursa) datus un apstiprinājumu par attiecīgu studiju turpināšanos </a:t>
            </a:r>
            <a:r>
              <a:rPr lang="lv-LV" sz="1600" dirty="0">
                <a:latin typeface="Verdana" panose="020B0604030504040204" pitchFamily="34" charset="0"/>
                <a:ea typeface="Verdana" panose="020B0604030504040204" pitchFamily="34" charset="0"/>
                <a:cs typeface="Arial" panose="020B0604020202020204" pitchFamily="34" charset="0"/>
              </a:rPr>
              <a:t>projekta īstenošanas laikā). Padomei ir tiesības pieprasīt projekta īstenotājam izziņu par zinātnes doktora grāda pretendentiem, lai pārliecinātos, ka attiecīgā persona ir zinātnes doktora grāda pretendents.</a:t>
            </a:r>
          </a:p>
        </p:txBody>
      </p:sp>
      <p:sp>
        <p:nvSpPr>
          <p:cNvPr id="5" name="Slaida numura vietturis 4">
            <a:extLst>
              <a:ext uri="{FF2B5EF4-FFF2-40B4-BE49-F238E27FC236}">
                <a16:creationId xmlns:a16="http://schemas.microsoft.com/office/drawing/2014/main" id="{C0EAAC18-6230-9747-29BE-1B8562C3FEB5}"/>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16</a:t>
            </a:fld>
            <a:endParaRPr lang="en-US" altLang="lv-LV" dirty="0"/>
          </a:p>
        </p:txBody>
      </p:sp>
    </p:spTree>
    <p:extLst>
      <p:ext uri="{BB962C8B-B14F-4D97-AF65-F5344CB8AC3E}">
        <p14:creationId xmlns:p14="http://schemas.microsoft.com/office/powerpoint/2010/main" val="141922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59648-2363-612E-703B-46361B479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C215C-560B-48F7-F668-086DE779FAE5}"/>
              </a:ext>
            </a:extLst>
          </p:cNvPr>
          <p:cNvSpPr>
            <a:spLocks noGrp="1"/>
          </p:cNvSpPr>
          <p:nvPr>
            <p:ph type="title"/>
          </p:nvPr>
        </p:nvSpPr>
        <p:spPr>
          <a:xfrm>
            <a:off x="1612147" y="355420"/>
            <a:ext cx="5218421" cy="1219369"/>
          </a:xfrm>
        </p:spPr>
        <p:txBody>
          <a:bodyPr>
            <a:noAutofit/>
          </a:bodyPr>
          <a:lstStyle/>
          <a:p>
            <a:pPr algn="ctr"/>
            <a:r>
              <a:rPr lang="lv-LV" sz="2200" dirty="0">
                <a:solidFill>
                  <a:schemeClr val="accent2">
                    <a:lumMod val="75000"/>
                  </a:schemeClr>
                </a:solidFill>
              </a:rPr>
              <a:t>Nosacījumi</a:t>
            </a:r>
            <a:br>
              <a:rPr lang="lv-LV" sz="2200" dirty="0">
                <a:solidFill>
                  <a:schemeClr val="accent2">
                    <a:lumMod val="75000"/>
                  </a:schemeClr>
                </a:solidFill>
              </a:rPr>
            </a:br>
            <a:r>
              <a:rPr lang="lv-LV" sz="2200" dirty="0">
                <a:solidFill>
                  <a:schemeClr val="accent2">
                    <a:lumMod val="75000"/>
                  </a:schemeClr>
                </a:solidFill>
              </a:rPr>
              <a:t> par MI izmantošanu projekta iesniedzējam</a:t>
            </a:r>
            <a:endParaRPr lang="en-GB" sz="2200" dirty="0">
              <a:solidFill>
                <a:schemeClr val="accent2">
                  <a:lumMod val="75000"/>
                </a:schemeClr>
              </a:solidFill>
            </a:endParaRPr>
          </a:p>
        </p:txBody>
      </p:sp>
      <p:sp>
        <p:nvSpPr>
          <p:cNvPr id="3" name="Content Placeholder 2">
            <a:extLst>
              <a:ext uri="{FF2B5EF4-FFF2-40B4-BE49-F238E27FC236}">
                <a16:creationId xmlns:a16="http://schemas.microsoft.com/office/drawing/2014/main" id="{D2019909-3C26-1147-FBED-61A3681A12A4}"/>
              </a:ext>
            </a:extLst>
          </p:cNvPr>
          <p:cNvSpPr>
            <a:spLocks noGrp="1"/>
          </p:cNvSpPr>
          <p:nvPr>
            <p:ph idx="1"/>
          </p:nvPr>
        </p:nvSpPr>
        <p:spPr>
          <a:xfrm>
            <a:off x="1715387" y="1160704"/>
            <a:ext cx="6971414" cy="5599602"/>
          </a:xfrm>
        </p:spPr>
        <p:txBody>
          <a:bodyPr>
            <a:normAutofit/>
          </a:bodyPr>
          <a:lstStyle/>
          <a:p>
            <a:pPr algn="just">
              <a:spcBef>
                <a:spcPts val="600"/>
              </a:spcBef>
            </a:pPr>
            <a:endParaRPr lang="lv-LV" sz="1400" dirty="0">
              <a:solidFill>
                <a:schemeClr val="accent2">
                  <a:lumMod val="75000"/>
                </a:schemeClr>
              </a:solidFill>
            </a:endParaRPr>
          </a:p>
          <a:p>
            <a:pPr algn="just">
              <a:spcBef>
                <a:spcPts val="600"/>
              </a:spcBef>
            </a:pPr>
            <a:r>
              <a:rPr lang="lv-LV" sz="1400" dirty="0"/>
              <a:t>      </a:t>
            </a:r>
            <a:endParaRPr lang="lv-LV" sz="1400" dirty="0">
              <a:solidFill>
                <a:schemeClr val="accent2"/>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solidFill>
                <a:schemeClr val="accent2">
                  <a:lumMod val="75000"/>
                </a:schemeClr>
              </a:solidFill>
            </a:endParaRPr>
          </a:p>
          <a:p>
            <a:pPr algn="just">
              <a:spcBef>
                <a:spcPts val="600"/>
              </a:spcBef>
            </a:pPr>
            <a:endParaRPr lang="lv-LV" sz="1400" dirty="0"/>
          </a:p>
          <a:p>
            <a:endParaRPr lang="lv-LV" dirty="0"/>
          </a:p>
          <a:p>
            <a:pPr marL="342900" indent="-342900">
              <a:buFont typeface="Arial" panose="020B0604020202020204" pitchFamily="34" charset="0"/>
              <a:buChar char="•"/>
            </a:pPr>
            <a:endParaRPr lang="lv-LV" dirty="0"/>
          </a:p>
        </p:txBody>
      </p:sp>
      <p:pic>
        <p:nvPicPr>
          <p:cNvPr id="17" name="Picture 16">
            <a:extLst>
              <a:ext uri="{FF2B5EF4-FFF2-40B4-BE49-F238E27FC236}">
                <a16:creationId xmlns:a16="http://schemas.microsoft.com/office/drawing/2014/main" id="{9B3A7F6A-A570-4508-D595-81BB2E2ACF78}"/>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B7FC8F51-BEF4-4221-EAB4-4BA22891D3E2}"/>
              </a:ext>
            </a:extLst>
          </p:cNvPr>
          <p:cNvSpPr/>
          <p:nvPr/>
        </p:nvSpPr>
        <p:spPr>
          <a:xfrm>
            <a:off x="476656" y="1988875"/>
            <a:ext cx="8210145" cy="4113947"/>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algn="just">
              <a:spcAft>
                <a:spcPts val="800"/>
              </a:spcAft>
              <a:buNone/>
            </a:pPr>
            <a:r>
              <a:rPr lang="lv-LV" sz="1300" dirty="0">
                <a:effectLst/>
                <a:latin typeface="Verdana" panose="020B0604030504040204" pitchFamily="34" charset="0"/>
                <a:ea typeface="Verdana" panose="020B0604030504040204" pitchFamily="34" charset="0"/>
                <a:cs typeface="Arial" panose="020B0604020202020204" pitchFamily="34" charset="0"/>
              </a:rPr>
              <a:t>Nolikuma 28. punkts </a:t>
            </a:r>
            <a:r>
              <a:rPr lang="lv-LV" sz="13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par mākslīgā intelekta izmantošanu projekta iesniedzējam:</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28.1. apliecina, ka projekta pieteikuma saturs nav mākslīgā intelekta (turpmāk – MI) radīts;</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28.2. gadījumā, ja MI ir izmantots projekta pieteikuma satura veidošanā; to norāda projekta pieteikuma B daļas “Projekta apraksts” 1. punktā “Zinātniskā izcilība”, tai skaitā aprakstot, kādi MI rīki, kādā apmērā un kādā kontekstā izmantoti projekta pieteikuma satura veidošanā;</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28.3. ir atbildīgs par projekta pieteikuma sagatavošanas procesā izmantotā ģeneratīvā MI satura izmantošanu, tai skaitā, izvirzītajiem pētniecības jautājumiem, izstrādāto metodoloģiju, satura strukturēšanu, kā arī rezultātu interpretāciju un izvērtēšanu; </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28.4. nodrošina zinātnisko pētījumu un apgalvojumu uzticamību, par projekta pieteikuma apraksta satura oriģinalitāti un faktu patiesumu; </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28.5. izmantojot MI risinājumus, ir atbildīgs par: </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28.5.1. personas datus saturošas, </a:t>
            </a:r>
            <a:r>
              <a:rPr lang="lv-LV" sz="1300" dirty="0" err="1">
                <a:latin typeface="Verdana" panose="020B0604030504040204" pitchFamily="34" charset="0"/>
                <a:ea typeface="Verdana" panose="020B0604030504040204" pitchFamily="34" charset="0"/>
                <a:cs typeface="Arial" panose="020B0604020202020204" pitchFamily="34" charset="0"/>
              </a:rPr>
              <a:t>sensitīvas</a:t>
            </a:r>
            <a:r>
              <a:rPr lang="lv-LV" sz="1300" dirty="0">
                <a:latin typeface="Verdana" panose="020B0604030504040204" pitchFamily="34" charset="0"/>
                <a:ea typeface="Verdana" panose="020B0604030504040204" pitchFamily="34" charset="0"/>
                <a:cs typeface="Arial" panose="020B0604020202020204" pitchFamily="34" charset="0"/>
              </a:rPr>
              <a:t> un/vai konfidenciālas informācijas nesniegšanu trešo pušu MI sistēmām; </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28.5.2. aizspriedumu un stereotipu saturošas un/vai aizskarošas informācijas neesamību MI radītajā saturā;</a:t>
            </a:r>
          </a:p>
          <a:p>
            <a:pPr algn="just">
              <a:spcAft>
                <a:spcPts val="800"/>
              </a:spcAft>
              <a:buNone/>
            </a:pPr>
            <a:r>
              <a:rPr lang="lv-LV" sz="1300" dirty="0">
                <a:latin typeface="Verdana" panose="020B0604030504040204" pitchFamily="34" charset="0"/>
                <a:ea typeface="Verdana" panose="020B0604030504040204" pitchFamily="34" charset="0"/>
                <a:cs typeface="Arial" panose="020B0604020202020204" pitchFamily="34" charset="0"/>
              </a:rPr>
              <a:t>28.5.3. MI radītā satura uzticamību.</a:t>
            </a:r>
          </a:p>
        </p:txBody>
      </p:sp>
      <p:sp>
        <p:nvSpPr>
          <p:cNvPr id="4" name="Slaida numura vietturis 3">
            <a:extLst>
              <a:ext uri="{FF2B5EF4-FFF2-40B4-BE49-F238E27FC236}">
                <a16:creationId xmlns:a16="http://schemas.microsoft.com/office/drawing/2014/main" id="{BC7D0B7A-FB07-3608-F899-906EA00D6A3C}"/>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17</a:t>
            </a:fld>
            <a:endParaRPr lang="en-US" altLang="lv-LV"/>
          </a:p>
        </p:txBody>
      </p:sp>
    </p:spTree>
    <p:extLst>
      <p:ext uri="{BB962C8B-B14F-4D97-AF65-F5344CB8AC3E}">
        <p14:creationId xmlns:p14="http://schemas.microsoft.com/office/powerpoint/2010/main" val="1398936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D73B0-FCAD-F6DA-B654-EAFA8313F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A1C4E-8C77-C737-122A-4DCBB1B5ABAB}"/>
              </a:ext>
            </a:extLst>
          </p:cNvPr>
          <p:cNvSpPr>
            <a:spLocks noGrp="1"/>
          </p:cNvSpPr>
          <p:nvPr>
            <p:ph type="title"/>
          </p:nvPr>
        </p:nvSpPr>
        <p:spPr>
          <a:xfrm>
            <a:off x="1463040" y="512089"/>
            <a:ext cx="5436526" cy="779704"/>
          </a:xfrm>
        </p:spPr>
        <p:txBody>
          <a:bodyPr>
            <a:noAutofit/>
          </a:bodyPr>
          <a:lstStyle/>
          <a:p>
            <a:pPr algn="ctr"/>
            <a:r>
              <a:rPr lang="lv-LV" sz="2200" dirty="0">
                <a:solidFill>
                  <a:schemeClr val="accent2">
                    <a:lumMod val="75000"/>
                  </a:schemeClr>
                </a:solidFill>
              </a:rPr>
              <a:t>Nosacījumi par </a:t>
            </a:r>
            <a:br>
              <a:rPr lang="lv-LV" sz="2200" dirty="0">
                <a:solidFill>
                  <a:schemeClr val="accent2">
                    <a:lumMod val="75000"/>
                  </a:schemeClr>
                </a:solidFill>
              </a:rPr>
            </a:br>
            <a:r>
              <a:rPr lang="lv-LV" sz="2200" dirty="0">
                <a:solidFill>
                  <a:schemeClr val="accent2">
                    <a:lumMod val="75000"/>
                  </a:schemeClr>
                </a:solidFill>
              </a:rPr>
              <a:t>MI izmantošanu ekspertam</a:t>
            </a:r>
            <a:endParaRPr lang="en-GB" sz="2200" dirty="0">
              <a:solidFill>
                <a:schemeClr val="accent2">
                  <a:lumMod val="75000"/>
                </a:schemeClr>
              </a:solidFill>
            </a:endParaRPr>
          </a:p>
        </p:txBody>
      </p:sp>
      <p:pic>
        <p:nvPicPr>
          <p:cNvPr id="17" name="Picture 16">
            <a:extLst>
              <a:ext uri="{FF2B5EF4-FFF2-40B4-BE49-F238E27FC236}">
                <a16:creationId xmlns:a16="http://schemas.microsoft.com/office/drawing/2014/main" id="{9EEED4CC-D14C-D9C5-A79E-12B548F6C0B6}"/>
              </a:ext>
            </a:extLst>
          </p:cNvPr>
          <p:cNvPicPr>
            <a:picLocks noChangeAspect="1"/>
          </p:cNvPicPr>
          <p:nvPr/>
        </p:nvPicPr>
        <p:blipFill>
          <a:blip r:embed="rId2"/>
          <a:stretch>
            <a:fillRect/>
          </a:stretch>
        </p:blipFill>
        <p:spPr>
          <a:xfrm>
            <a:off x="6629400" y="67937"/>
            <a:ext cx="2343149" cy="1042762"/>
          </a:xfrm>
          <a:prstGeom prst="rect">
            <a:avLst/>
          </a:prstGeom>
        </p:spPr>
      </p:pic>
      <p:sp>
        <p:nvSpPr>
          <p:cNvPr id="8" name="Rectangle 7">
            <a:extLst>
              <a:ext uri="{FF2B5EF4-FFF2-40B4-BE49-F238E27FC236}">
                <a16:creationId xmlns:a16="http://schemas.microsoft.com/office/drawing/2014/main" id="{04D7CEBD-D61B-BF71-396C-DDB33FD81E00}"/>
              </a:ext>
            </a:extLst>
          </p:cNvPr>
          <p:cNvSpPr/>
          <p:nvPr/>
        </p:nvSpPr>
        <p:spPr>
          <a:xfrm>
            <a:off x="548679" y="2252591"/>
            <a:ext cx="8210145" cy="3252172"/>
          </a:xfrm>
          <a:prstGeom prst="rect">
            <a:avLst/>
          </a:prstGeom>
          <a:solidFill>
            <a:schemeClr val="bg1">
              <a:lumMod val="95000"/>
            </a:schemeClr>
          </a:solidFill>
        </p:spPr>
        <p:txBody>
          <a:bodyPr wrap="square">
            <a:spAutoFit/>
          </a:bodyPr>
          <a:ls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a:lstStyle>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Nolikuma 38.4. punkts pievienots kā jauns apakšpunkts </a:t>
            </a:r>
            <a:r>
              <a:rPr lang="lv-LV" sz="1600" b="1" dirty="0">
                <a:solidFill>
                  <a:schemeClr val="accent2">
                    <a:lumMod val="75000"/>
                  </a:schemeClr>
                </a:solidFill>
                <a:effectLst/>
                <a:latin typeface="Verdana" panose="020B0604030504040204" pitchFamily="34" charset="0"/>
                <a:ea typeface="Verdana" panose="020B0604030504040204" pitchFamily="34" charset="0"/>
                <a:cs typeface="Arial" panose="020B0604020202020204" pitchFamily="34" charset="0"/>
              </a:rPr>
              <a:t>par mākslīgā intelekta izmantošanu ekspertam</a:t>
            </a:r>
            <a:r>
              <a:rPr lang="lv-LV" sz="1600" dirty="0">
                <a:effectLst/>
                <a:latin typeface="Verdana" panose="020B0604030504040204" pitchFamily="34" charset="0"/>
                <a:ea typeface="Verdana" panose="020B0604030504040204" pitchFamily="34" charset="0"/>
                <a:cs typeface="Arial" panose="020B0604020202020204" pitchFamily="34" charset="0"/>
              </a:rPr>
              <a:t>:</a:t>
            </a:r>
          </a:p>
          <a:p>
            <a:pPr algn="just">
              <a:spcAft>
                <a:spcPts val="800"/>
              </a:spcAft>
              <a:buNone/>
            </a:pPr>
            <a:r>
              <a:rPr lang="lv-LV" sz="1600" dirty="0">
                <a:effectLst/>
                <a:latin typeface="Verdana" panose="020B0604030504040204" pitchFamily="34" charset="0"/>
                <a:ea typeface="Verdana" panose="020B0604030504040204" pitchFamily="34" charset="0"/>
                <a:cs typeface="Arial" panose="020B0604020202020204" pitchFamily="34" charset="0"/>
              </a:rPr>
              <a:t>38.4. </a:t>
            </a:r>
            <a:r>
              <a:rPr lang="lv-LV" sz="1600" dirty="0">
                <a:latin typeface="Verdana" panose="020B0604030504040204" pitchFamily="34" charset="0"/>
                <a:ea typeface="Verdana" panose="020B0604030504040204" pitchFamily="34" charset="0"/>
                <a:cs typeface="Arial" panose="020B0604020202020204" pitchFamily="34" charset="0"/>
              </a:rPr>
              <a:t>eksperta pienākums ir nodrošināt zinātniskā vērtējuma un argumentētu apgalvojumu uzticamību, un ir atbildīgs par sava vērtējuma satura oriģinalitāti un faktu patiesumu. Eksperts ir atbildīgs par projekta pieteikuma un/vai vidusposma/noslēguma pārskata vērtēšanas procesā izmantotā ģeneratīvā MI satura izmantošanu; </a:t>
            </a:r>
          </a:p>
          <a:p>
            <a:pPr algn="just">
              <a:spcAft>
                <a:spcPts val="800"/>
              </a:spcAft>
              <a:buNone/>
            </a:pPr>
            <a:r>
              <a:rPr lang="lv-LV" sz="1600" dirty="0">
                <a:latin typeface="Verdana" panose="020B0604030504040204" pitchFamily="34" charset="0"/>
                <a:ea typeface="Verdana" panose="020B0604030504040204" pitchFamily="34" charset="0"/>
                <a:cs typeface="Arial" panose="020B0604020202020204" pitchFamily="34" charset="0"/>
              </a:rPr>
              <a:t>38.5. eksperts, izmantojot MI risinājumus, ir atbildīgs par personas datus saturošas, </a:t>
            </a:r>
            <a:r>
              <a:rPr lang="lv-LV" sz="1600" dirty="0" err="1">
                <a:latin typeface="Verdana" panose="020B0604030504040204" pitchFamily="34" charset="0"/>
                <a:ea typeface="Verdana" panose="020B0604030504040204" pitchFamily="34" charset="0"/>
                <a:cs typeface="Arial" panose="020B0604020202020204" pitchFamily="34" charset="0"/>
              </a:rPr>
              <a:t>sensitīvas</a:t>
            </a:r>
            <a:r>
              <a:rPr lang="lv-LV" sz="1600" dirty="0">
                <a:latin typeface="Verdana" panose="020B0604030504040204" pitchFamily="34" charset="0"/>
                <a:ea typeface="Verdana" panose="020B0604030504040204" pitchFamily="34" charset="0"/>
                <a:cs typeface="Arial" panose="020B0604020202020204" pitchFamily="34" charset="0"/>
              </a:rPr>
              <a:t> un/vai konfidenciālas informācijas nesniegšanu trešo pušu MI sistēmām, par aizspriedumu un stereotipu saturošas un/vai aizskarošas informācijas neesamību MI radītajā saturā, kā arī par MI radītā satura uzticamību.</a:t>
            </a:r>
            <a:endParaRPr lang="lv-LV" sz="1600" dirty="0">
              <a:effectLst/>
              <a:latin typeface="Verdana" panose="020B0604030504040204" pitchFamily="34" charset="0"/>
              <a:ea typeface="Verdana" panose="020B0604030504040204" pitchFamily="34" charset="0"/>
              <a:cs typeface="Arial" panose="020B0604020202020204" pitchFamily="34" charset="0"/>
            </a:endParaRPr>
          </a:p>
        </p:txBody>
      </p:sp>
      <p:sp>
        <p:nvSpPr>
          <p:cNvPr id="5" name="Slaida numura vietturis 4">
            <a:extLst>
              <a:ext uri="{FF2B5EF4-FFF2-40B4-BE49-F238E27FC236}">
                <a16:creationId xmlns:a16="http://schemas.microsoft.com/office/drawing/2014/main" id="{DA43563C-7907-9DC5-7B91-93F27B58D4B1}"/>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18</a:t>
            </a:fld>
            <a:endParaRPr lang="en-US" altLang="lv-LV" dirty="0"/>
          </a:p>
        </p:txBody>
      </p:sp>
    </p:spTree>
    <p:extLst>
      <p:ext uri="{BB962C8B-B14F-4D97-AF65-F5344CB8AC3E}">
        <p14:creationId xmlns:p14="http://schemas.microsoft.com/office/powerpoint/2010/main" val="30564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CBB4-261E-5A25-26BC-EDD6550D4C15}"/>
              </a:ext>
            </a:extLst>
          </p:cNvPr>
          <p:cNvSpPr>
            <a:spLocks noGrp="1"/>
          </p:cNvSpPr>
          <p:nvPr>
            <p:ph type="title"/>
          </p:nvPr>
        </p:nvSpPr>
        <p:spPr>
          <a:xfrm>
            <a:off x="1346791" y="361969"/>
            <a:ext cx="6096000" cy="1036642"/>
          </a:xfrm>
        </p:spPr>
        <p:txBody>
          <a:bodyPr>
            <a:normAutofit/>
          </a:bodyPr>
          <a:lstStyle/>
          <a:p>
            <a:pPr algn="ctr"/>
            <a:r>
              <a:rPr lang="lv-LV" sz="2200" dirty="0">
                <a:solidFill>
                  <a:schemeClr val="accent2">
                    <a:lumMod val="75000"/>
                  </a:schemeClr>
                </a:solidFill>
              </a:rPr>
              <a:t>Projekta pieteikuma </a:t>
            </a:r>
            <a:br>
              <a:rPr lang="lv-LV" sz="2200" dirty="0">
                <a:solidFill>
                  <a:schemeClr val="accent2">
                    <a:lumMod val="75000"/>
                  </a:schemeClr>
                </a:solidFill>
              </a:rPr>
            </a:br>
            <a:r>
              <a:rPr lang="lv-LV" sz="2200" dirty="0">
                <a:solidFill>
                  <a:schemeClr val="accent2">
                    <a:lumMod val="75000"/>
                  </a:schemeClr>
                </a:solidFill>
              </a:rPr>
              <a:t>aizpildīšana (1)</a:t>
            </a:r>
          </a:p>
        </p:txBody>
      </p:sp>
      <p:graphicFrame>
        <p:nvGraphicFramePr>
          <p:cNvPr id="6" name="Content Placeholder 5">
            <a:extLst>
              <a:ext uri="{FF2B5EF4-FFF2-40B4-BE49-F238E27FC236}">
                <a16:creationId xmlns:a16="http://schemas.microsoft.com/office/drawing/2014/main" id="{08B905B0-2957-22ED-D64E-AA88915D4D5B}"/>
              </a:ext>
            </a:extLst>
          </p:cNvPr>
          <p:cNvGraphicFramePr>
            <a:graphicFrameLocks noGrp="1"/>
          </p:cNvGraphicFramePr>
          <p:nvPr>
            <p:ph idx="1"/>
            <p:extLst>
              <p:ext uri="{D42A27DB-BD31-4B8C-83A1-F6EECF244321}">
                <p14:modId xmlns:p14="http://schemas.microsoft.com/office/powerpoint/2010/main" val="2033295764"/>
              </p:ext>
            </p:extLst>
          </p:nvPr>
        </p:nvGraphicFramePr>
        <p:xfrm>
          <a:off x="1701209" y="1298087"/>
          <a:ext cx="6985591" cy="503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Image result for checklist icon">
            <a:extLst>
              <a:ext uri="{FF2B5EF4-FFF2-40B4-BE49-F238E27FC236}">
                <a16:creationId xmlns:a16="http://schemas.microsoft.com/office/drawing/2014/main" id="{F6AA62BF-81F2-332D-6AA2-6E03E733FC22}"/>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3683" y="2392199"/>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ADF6110E-9D92-E3EE-E812-4345CE88CEF2}"/>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2" y="2684717"/>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A83360AD-5ADC-5B34-A8C8-3DDAA29D2D2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7" y="2921839"/>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23F89B34-98E4-33AD-598A-41850D0DE25A}"/>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6" y="3236598"/>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036F73E6-674B-32CC-8FE6-637BDBFA0DE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3" y="3529116"/>
            <a:ext cx="269357" cy="269975"/>
          </a:xfrm>
          <a:prstGeom prst="rect">
            <a:avLst/>
          </a:prstGeom>
          <a:solidFill>
            <a:srgbClr val="FF9900"/>
          </a:solidFill>
          <a:ln>
            <a:noFill/>
          </a:ln>
        </p:spPr>
      </p:pic>
      <p:pic>
        <p:nvPicPr>
          <p:cNvPr id="12" name="Picture 4" descr="Image result for checklist icon">
            <a:extLst>
              <a:ext uri="{FF2B5EF4-FFF2-40B4-BE49-F238E27FC236}">
                <a16:creationId xmlns:a16="http://schemas.microsoft.com/office/drawing/2014/main" id="{EE37ECF0-C471-DB68-AB37-9FDFCF9FCD24}"/>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33683" y="4301180"/>
            <a:ext cx="269357" cy="269975"/>
          </a:xfrm>
          <a:prstGeom prst="rect">
            <a:avLst/>
          </a:prstGeom>
          <a:solidFill>
            <a:srgbClr val="FF9900"/>
          </a:solidFill>
          <a:ln>
            <a:noFill/>
          </a:ln>
        </p:spPr>
      </p:pic>
      <p:pic>
        <p:nvPicPr>
          <p:cNvPr id="13" name="Picture 4" descr="Image result for checklist icon">
            <a:extLst>
              <a:ext uri="{FF2B5EF4-FFF2-40B4-BE49-F238E27FC236}">
                <a16:creationId xmlns:a16="http://schemas.microsoft.com/office/drawing/2014/main" id="{541D60C7-D9C6-80E8-FD88-DFEB8F89F3C7}"/>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4" y="4858486"/>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C45D1794-0C8F-674D-CED1-FEC2DAFE6D50}"/>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9715" y="5353255"/>
            <a:ext cx="269357" cy="269975"/>
          </a:xfrm>
          <a:prstGeom prst="rect">
            <a:avLst/>
          </a:prstGeom>
          <a:solidFill>
            <a:srgbClr val="FF9900"/>
          </a:solidFill>
          <a:ln>
            <a:noFill/>
          </a:ln>
        </p:spPr>
      </p:pic>
      <p:pic>
        <p:nvPicPr>
          <p:cNvPr id="15" name="Picture 14">
            <a:extLst>
              <a:ext uri="{FF2B5EF4-FFF2-40B4-BE49-F238E27FC236}">
                <a16:creationId xmlns:a16="http://schemas.microsoft.com/office/drawing/2014/main" id="{0CA2960D-E248-3995-9B9A-81A11101E753}"/>
              </a:ext>
            </a:extLst>
          </p:cNvPr>
          <p:cNvPicPr>
            <a:picLocks noChangeAspect="1"/>
          </p:cNvPicPr>
          <p:nvPr/>
        </p:nvPicPr>
        <p:blipFill>
          <a:blip r:embed="rId8"/>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AD18BFBE-85CD-08FD-8474-ACEA84666B32}"/>
              </a:ext>
            </a:extLst>
          </p:cNvPr>
          <p:cNvSpPr>
            <a:spLocks noGrp="1"/>
          </p:cNvSpPr>
          <p:nvPr>
            <p:ph type="sldNum" sz="quarter" idx="13"/>
          </p:nvPr>
        </p:nvSpPr>
        <p:spPr>
          <a:xfrm>
            <a:off x="8481060" y="6324600"/>
            <a:ext cx="358140" cy="304800"/>
          </a:xfrm>
        </p:spPr>
        <p:txBody>
          <a:bodyPr/>
          <a:lstStyle/>
          <a:p>
            <a:fld id="{42946E5A-BBED-4218-981B-333F83EE957B}" type="slidenum">
              <a:rPr lang="en-US" altLang="lv-LV" smtClean="0"/>
              <a:pPr/>
              <a:t>19</a:t>
            </a:fld>
            <a:endParaRPr lang="en-US" altLang="lv-LV"/>
          </a:p>
        </p:txBody>
      </p:sp>
    </p:spTree>
    <p:extLst>
      <p:ext uri="{BB962C8B-B14F-4D97-AF65-F5344CB8AC3E}">
        <p14:creationId xmlns:p14="http://schemas.microsoft.com/office/powerpoint/2010/main" val="310501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780" y="440635"/>
            <a:ext cx="4972050" cy="1036642"/>
          </a:xfrm>
        </p:spPr>
        <p:txBody>
          <a:bodyPr>
            <a:noAutofit/>
          </a:bodyPr>
          <a:lstStyle/>
          <a:p>
            <a:pPr algn="ctr"/>
            <a:r>
              <a:rPr lang="lv-LV" sz="2200" dirty="0">
                <a:solidFill>
                  <a:schemeClr val="accent2">
                    <a:lumMod val="75000"/>
                  </a:schemeClr>
                </a:solidFill>
              </a:rPr>
              <a:t>Prezentācijā izskatāmie </a:t>
            </a:r>
            <a:br>
              <a:rPr lang="lv-LV" sz="2200" dirty="0">
                <a:solidFill>
                  <a:schemeClr val="accent2">
                    <a:lumMod val="75000"/>
                  </a:schemeClr>
                </a:solidFill>
              </a:rPr>
            </a:br>
            <a:r>
              <a:rPr lang="lv-LV" sz="2200" dirty="0">
                <a:solidFill>
                  <a:schemeClr val="accent2">
                    <a:lumMod val="75000"/>
                  </a:schemeClr>
                </a:solidFill>
              </a:rPr>
              <a:t>jautājumi</a:t>
            </a:r>
          </a:p>
        </p:txBody>
      </p:sp>
      <p:sp>
        <p:nvSpPr>
          <p:cNvPr id="4" name="Text Placeholder 3"/>
          <p:cNvSpPr>
            <a:spLocks noGrp="1"/>
          </p:cNvSpPr>
          <p:nvPr>
            <p:ph type="body" sz="quarter" idx="10"/>
          </p:nvPr>
        </p:nvSpPr>
        <p:spPr>
          <a:xfrm>
            <a:off x="2425479" y="7023652"/>
            <a:ext cx="1981200" cy="304800"/>
          </a:xfrm>
        </p:spPr>
        <p:txBody>
          <a:bodyPr/>
          <a:lstStyle/>
          <a:p>
            <a:endParaRPr lang="lv-LV" dirty="0"/>
          </a:p>
        </p:txBody>
      </p:sp>
      <p:sp>
        <p:nvSpPr>
          <p:cNvPr id="6" name="Text Placeholder 5">
            <a:extLst>
              <a:ext uri="{FF2B5EF4-FFF2-40B4-BE49-F238E27FC236}">
                <a16:creationId xmlns:a16="http://schemas.microsoft.com/office/drawing/2014/main" id="{0ECDB197-3EDD-4235-AA7B-7716E105E6F1}"/>
              </a:ext>
            </a:extLst>
          </p:cNvPr>
          <p:cNvSpPr>
            <a:spLocks noGrp="1"/>
          </p:cNvSpPr>
          <p:nvPr>
            <p:ph type="body" sz="quarter" idx="12"/>
          </p:nvPr>
        </p:nvSpPr>
        <p:spPr>
          <a:xfrm>
            <a:off x="4711479" y="7023652"/>
            <a:ext cx="3657600" cy="304800"/>
          </a:xfrm>
        </p:spPr>
        <p:txBody>
          <a:bodyPr/>
          <a:lstStyle/>
          <a:p>
            <a:endParaRPr lang="lv-LV" dirty="0"/>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3"/>
            <a:ext cx="6888741" cy="52985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200090"/>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0311" y="2200090"/>
            <a:ext cx="456153" cy="457200"/>
          </a:xfrm>
          <a:prstGeom prst="rect">
            <a:avLst/>
          </a:prstGeom>
          <a:solidFill>
            <a:srgbClr val="FF9900"/>
          </a:solidFill>
          <a:ln>
            <a:noFill/>
          </a:ln>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62636" y="2377465"/>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galvenie nosacījumi un saistošie normatīvie akti</a:t>
            </a: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737780" y="3037398"/>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Izmaiņas, kam pievērst uzmanību</a:t>
            </a:r>
          </a:p>
        </p:txBody>
      </p:sp>
      <p:pic>
        <p:nvPicPr>
          <p:cNvPr id="22" name="Picture 21">
            <a:extLst>
              <a:ext uri="{FF2B5EF4-FFF2-40B4-BE49-F238E27FC236}">
                <a16:creationId xmlns:a16="http://schemas.microsoft.com/office/drawing/2014/main" id="{62846A23-4AB7-E828-7429-B4E4359ECA96}"/>
              </a:ext>
            </a:extLst>
          </p:cNvPr>
          <p:cNvPicPr>
            <a:picLocks noChangeAspect="1"/>
          </p:cNvPicPr>
          <p:nvPr/>
        </p:nvPicPr>
        <p:blipFill>
          <a:blip r:embed="rId3"/>
          <a:stretch>
            <a:fillRect/>
          </a:stretch>
        </p:blipFill>
        <p:spPr>
          <a:xfrm>
            <a:off x="6570406" y="97694"/>
            <a:ext cx="2402143" cy="1069016"/>
          </a:xfrm>
          <a:prstGeom prst="rect">
            <a:avLst/>
          </a:prstGeom>
        </p:spPr>
      </p:pic>
      <p:pic>
        <p:nvPicPr>
          <p:cNvPr id="23" name="Picture 4" descr="Image result for checklist icon">
            <a:extLst>
              <a:ext uri="{FF2B5EF4-FFF2-40B4-BE49-F238E27FC236}">
                <a16:creationId xmlns:a16="http://schemas.microsoft.com/office/drawing/2014/main" id="{42E9FB27-191E-F4ED-8443-AB5712FBD46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6" y="2839092"/>
            <a:ext cx="456153" cy="457200"/>
          </a:xfrm>
          <a:prstGeom prst="rect">
            <a:avLst/>
          </a:prstGeom>
          <a:solidFill>
            <a:srgbClr val="FF9900"/>
          </a:solidFill>
          <a:ln>
            <a:noFill/>
          </a:ln>
        </p:spPr>
      </p:pic>
      <p:sp>
        <p:nvSpPr>
          <p:cNvPr id="3" name="Rectangle 2">
            <a:extLst>
              <a:ext uri="{FF2B5EF4-FFF2-40B4-BE49-F238E27FC236}">
                <a16:creationId xmlns:a16="http://schemas.microsoft.com/office/drawing/2014/main" id="{8BE8C32C-F3A6-CC24-25A5-1E1E8B0F7E82}"/>
              </a:ext>
            </a:extLst>
          </p:cNvPr>
          <p:cNvSpPr/>
          <p:nvPr/>
        </p:nvSpPr>
        <p:spPr>
          <a:xfrm>
            <a:off x="1585188" y="3575215"/>
            <a:ext cx="6869088" cy="510515"/>
          </a:xfrm>
          <a:prstGeom prst="rect">
            <a:avLst/>
          </a:prstGeom>
          <a:solidFill>
            <a:sysClr val="window" lastClr="FFFFFF">
              <a:lumMod val="95000"/>
            </a:sysClr>
          </a:solidFill>
          <a:ln w="25400" cap="flat" cmpd="sng" algn="ctr">
            <a:noFill/>
            <a:prstDash val="solid"/>
          </a:ln>
          <a:effectLst/>
        </p:spPr>
        <p:txBody>
          <a:bodyPr anchor="ctr"/>
          <a:lstStyle/>
          <a:p>
            <a:pPr>
              <a:defRPr/>
            </a:pPr>
            <a:r>
              <a:rPr lang="lv-LV" sz="1400" kern="0" dirty="0">
                <a:latin typeface="Verdana" panose="020B0604030504040204" pitchFamily="34" charset="0"/>
                <a:ea typeface="Verdana" panose="020B0604030504040204" pitchFamily="34" charset="0"/>
              </a:rPr>
              <a:t>  </a:t>
            </a:r>
          </a:p>
        </p:txBody>
      </p:sp>
      <p:pic>
        <p:nvPicPr>
          <p:cNvPr id="5" name="Picture 4">
            <a:extLst>
              <a:ext uri="{FF2B5EF4-FFF2-40B4-BE49-F238E27FC236}">
                <a16:creationId xmlns:a16="http://schemas.microsoft.com/office/drawing/2014/main" id="{F2572AEA-8B5A-B00A-97E6-F85DC41BA90D}"/>
              </a:ext>
            </a:extLst>
          </p:cNvPr>
          <p:cNvPicPr>
            <a:picLocks noChangeAspect="1"/>
          </p:cNvPicPr>
          <p:nvPr/>
        </p:nvPicPr>
        <p:blipFill>
          <a:blip r:embed="rId4"/>
          <a:stretch>
            <a:fillRect/>
          </a:stretch>
        </p:blipFill>
        <p:spPr>
          <a:xfrm>
            <a:off x="1039224" y="3544775"/>
            <a:ext cx="457240" cy="457240"/>
          </a:xfrm>
          <a:prstGeom prst="rect">
            <a:avLst/>
          </a:prstGeom>
        </p:spPr>
      </p:pic>
      <p:sp>
        <p:nvSpPr>
          <p:cNvPr id="15" name="Rectangle 14">
            <a:extLst>
              <a:ext uri="{FF2B5EF4-FFF2-40B4-BE49-F238E27FC236}">
                <a16:creationId xmlns:a16="http://schemas.microsoft.com/office/drawing/2014/main" id="{06DF2CC2-2623-4673-BE29-FB417F6DCAD1}"/>
              </a:ext>
            </a:extLst>
          </p:cNvPr>
          <p:cNvSpPr/>
          <p:nvPr/>
        </p:nvSpPr>
        <p:spPr>
          <a:xfrm>
            <a:off x="1585188" y="4250499"/>
            <a:ext cx="6869088" cy="510515"/>
          </a:xfrm>
          <a:prstGeom prst="rect">
            <a:avLst/>
          </a:prstGeom>
          <a:solidFill>
            <a:sysClr val="window" lastClr="FFFFFF">
              <a:lumMod val="95000"/>
            </a:sysClr>
          </a:solidFill>
          <a:ln w="25400" cap="flat" cmpd="sng" algn="ctr">
            <a:noFill/>
            <a:prstDash val="solid"/>
          </a:ln>
          <a:effectLst/>
        </p:spPr>
        <p:txBody>
          <a:bodyPr anchor="ctr"/>
          <a:lstStyle/>
          <a:p>
            <a:pPr>
              <a:defRPr/>
            </a:pPr>
            <a:r>
              <a:rPr lang="lv-LV" sz="1400" kern="0" dirty="0">
                <a:latin typeface="Verdana" panose="020B0604030504040204" pitchFamily="34" charset="0"/>
                <a:ea typeface="Verdana" panose="020B0604030504040204" pitchFamily="34" charset="0"/>
              </a:rPr>
              <a:t>  Projekta pieteikuma iesniegšana NZDIS sistēmā</a:t>
            </a:r>
          </a:p>
        </p:txBody>
      </p:sp>
      <p:sp>
        <p:nvSpPr>
          <p:cNvPr id="16" name="Content Placeholder 2">
            <a:extLst>
              <a:ext uri="{FF2B5EF4-FFF2-40B4-BE49-F238E27FC236}">
                <a16:creationId xmlns:a16="http://schemas.microsoft.com/office/drawing/2014/main" id="{51F8031A-BAAE-4317-ACE3-EAF7DCFB4687}"/>
              </a:ext>
            </a:extLst>
          </p:cNvPr>
          <p:cNvSpPr txBox="1">
            <a:spLocks/>
          </p:cNvSpPr>
          <p:nvPr/>
        </p:nvSpPr>
        <p:spPr bwMode="auto">
          <a:xfrm>
            <a:off x="1732141" y="3711340"/>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aizpildīšana, nosacījumi un iesniegšana</a:t>
            </a:r>
          </a:p>
        </p:txBody>
      </p:sp>
      <p:pic>
        <p:nvPicPr>
          <p:cNvPr id="7" name="Picture 6">
            <a:extLst>
              <a:ext uri="{FF2B5EF4-FFF2-40B4-BE49-F238E27FC236}">
                <a16:creationId xmlns:a16="http://schemas.microsoft.com/office/drawing/2014/main" id="{C1F24886-9B62-4E4E-8205-FE67AE4FCEC4}"/>
              </a:ext>
            </a:extLst>
          </p:cNvPr>
          <p:cNvPicPr>
            <a:picLocks noChangeAspect="1"/>
          </p:cNvPicPr>
          <p:nvPr/>
        </p:nvPicPr>
        <p:blipFill>
          <a:blip r:embed="rId5"/>
          <a:stretch>
            <a:fillRect/>
          </a:stretch>
        </p:blipFill>
        <p:spPr>
          <a:xfrm>
            <a:off x="1039224" y="4250499"/>
            <a:ext cx="457240" cy="457240"/>
          </a:xfrm>
          <a:prstGeom prst="rect">
            <a:avLst/>
          </a:prstGeom>
        </p:spPr>
      </p:pic>
      <p:sp>
        <p:nvSpPr>
          <p:cNvPr id="8" name="Slaida numura vietturis 7">
            <a:extLst>
              <a:ext uri="{FF2B5EF4-FFF2-40B4-BE49-F238E27FC236}">
                <a16:creationId xmlns:a16="http://schemas.microsoft.com/office/drawing/2014/main" id="{34367043-44FD-5057-C259-7DEDA9D4FA3B}"/>
              </a:ext>
            </a:extLst>
          </p:cNvPr>
          <p:cNvSpPr>
            <a:spLocks noGrp="1"/>
          </p:cNvSpPr>
          <p:nvPr>
            <p:ph type="sldNum" sz="quarter" idx="13"/>
          </p:nvPr>
        </p:nvSpPr>
        <p:spPr/>
        <p:txBody>
          <a:bodyPr/>
          <a:lstStyle/>
          <a:p>
            <a:fld id="{42946E5A-BBED-4218-981B-333F83EE957B}" type="slidenum">
              <a:rPr lang="en-US" altLang="lv-LV" smtClean="0"/>
              <a:pPr/>
              <a:t>2</a:t>
            </a:fld>
            <a:endParaRPr lang="en-US" altLang="lv-LV"/>
          </a:p>
        </p:txBody>
      </p:sp>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8D61-20F1-5A70-A1AF-19898686F766}"/>
              </a:ext>
            </a:extLst>
          </p:cNvPr>
          <p:cNvSpPr>
            <a:spLocks noGrp="1"/>
          </p:cNvSpPr>
          <p:nvPr>
            <p:ph type="title"/>
          </p:nvPr>
        </p:nvSpPr>
        <p:spPr>
          <a:xfrm>
            <a:off x="1436725" y="265814"/>
            <a:ext cx="6096000" cy="1036642"/>
          </a:xfrm>
        </p:spPr>
        <p:txBody>
          <a:bodyPr>
            <a:normAutofit/>
          </a:bodyPr>
          <a:lstStyle/>
          <a:p>
            <a:pPr algn="ctr"/>
            <a:r>
              <a:rPr lang="lv-LV" sz="2200" dirty="0">
                <a:solidFill>
                  <a:schemeClr val="accent2">
                    <a:lumMod val="75000"/>
                  </a:schemeClr>
                </a:solidFill>
              </a:rPr>
              <a:t>Projekta pieteikuma </a:t>
            </a:r>
            <a:br>
              <a:rPr lang="lv-LV" sz="2200" dirty="0">
                <a:solidFill>
                  <a:schemeClr val="accent2">
                    <a:lumMod val="75000"/>
                  </a:schemeClr>
                </a:solidFill>
              </a:rPr>
            </a:br>
            <a:r>
              <a:rPr lang="lv-LV" sz="2200" dirty="0">
                <a:solidFill>
                  <a:schemeClr val="accent2">
                    <a:lumMod val="75000"/>
                  </a:schemeClr>
                </a:solidFill>
              </a:rPr>
              <a:t>aizpildīšana (2)</a:t>
            </a:r>
          </a:p>
        </p:txBody>
      </p:sp>
      <p:graphicFrame>
        <p:nvGraphicFramePr>
          <p:cNvPr id="6" name="Content Placeholder 5">
            <a:extLst>
              <a:ext uri="{FF2B5EF4-FFF2-40B4-BE49-F238E27FC236}">
                <a16:creationId xmlns:a16="http://schemas.microsoft.com/office/drawing/2014/main" id="{38CF5095-ADB5-4347-E538-60AFE2B07F93}"/>
              </a:ext>
            </a:extLst>
          </p:cNvPr>
          <p:cNvGraphicFramePr>
            <a:graphicFrameLocks noGrp="1"/>
          </p:cNvGraphicFramePr>
          <p:nvPr>
            <p:ph idx="1"/>
            <p:extLst>
              <p:ext uri="{D42A27DB-BD31-4B8C-83A1-F6EECF244321}">
                <p14:modId xmlns:p14="http://schemas.microsoft.com/office/powerpoint/2010/main" val="1286500835"/>
              </p:ext>
            </p:extLst>
          </p:nvPr>
        </p:nvGraphicFramePr>
        <p:xfrm>
          <a:off x="1722474" y="992372"/>
          <a:ext cx="6964326" cy="5599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D596C6A-9A7E-8A4F-51E0-A12A61E0A63A}"/>
              </a:ext>
            </a:extLst>
          </p:cNvPr>
          <p:cNvPicPr>
            <a:picLocks noChangeAspect="1"/>
          </p:cNvPicPr>
          <p:nvPr/>
        </p:nvPicPr>
        <p:blipFill>
          <a:blip r:embed="rId7"/>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142950B6-5A1E-8E2E-8508-9B6F49443B4C}"/>
              </a:ext>
            </a:extLst>
          </p:cNvPr>
          <p:cNvSpPr>
            <a:spLocks noGrp="1"/>
          </p:cNvSpPr>
          <p:nvPr>
            <p:ph type="sldNum" sz="quarter" idx="13"/>
          </p:nvPr>
        </p:nvSpPr>
        <p:spPr>
          <a:xfrm>
            <a:off x="8465820" y="6324600"/>
            <a:ext cx="373380" cy="304800"/>
          </a:xfrm>
        </p:spPr>
        <p:txBody>
          <a:bodyPr/>
          <a:lstStyle/>
          <a:p>
            <a:fld id="{42946E5A-BBED-4218-981B-333F83EE957B}" type="slidenum">
              <a:rPr lang="en-US" altLang="lv-LV" smtClean="0"/>
              <a:pPr/>
              <a:t>20</a:t>
            </a:fld>
            <a:endParaRPr lang="en-US" altLang="lv-LV" dirty="0"/>
          </a:p>
        </p:txBody>
      </p:sp>
    </p:spTree>
    <p:extLst>
      <p:ext uri="{BB962C8B-B14F-4D97-AF65-F5344CB8AC3E}">
        <p14:creationId xmlns:p14="http://schemas.microsoft.com/office/powerpoint/2010/main" val="7012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1298-D5B1-942D-6E28-2440B6997834}"/>
              </a:ext>
            </a:extLst>
          </p:cNvPr>
          <p:cNvSpPr>
            <a:spLocks noGrp="1"/>
          </p:cNvSpPr>
          <p:nvPr>
            <p:ph type="title"/>
          </p:nvPr>
        </p:nvSpPr>
        <p:spPr>
          <a:xfrm>
            <a:off x="1190625" y="248970"/>
            <a:ext cx="6096000" cy="1036642"/>
          </a:xfrm>
        </p:spPr>
        <p:txBody>
          <a:bodyPr/>
          <a:lstStyle/>
          <a:p>
            <a:pPr algn="ctr"/>
            <a:r>
              <a:rPr lang="lv-LV" sz="2200" dirty="0">
                <a:solidFill>
                  <a:schemeClr val="accent2">
                    <a:lumMod val="75000"/>
                  </a:schemeClr>
                </a:solidFill>
                <a:latin typeface="Verdana" panose="020B0604030504040204" pitchFamily="34" charset="0"/>
                <a:ea typeface="Verdana" panose="020B0604030504040204" pitchFamily="34" charset="0"/>
              </a:rPr>
              <a:t>B daļa «Projekta apraksts»</a:t>
            </a:r>
            <a:br>
              <a:rPr lang="lv-LV" sz="2200" dirty="0">
                <a:solidFill>
                  <a:schemeClr val="accent2">
                    <a:lumMod val="75000"/>
                  </a:schemeClr>
                </a:solidFill>
                <a:latin typeface="Verdana" panose="020B0604030504040204" pitchFamily="34" charset="0"/>
                <a:ea typeface="Verdana" panose="020B0604030504040204" pitchFamily="34" charset="0"/>
              </a:rPr>
            </a:br>
            <a:r>
              <a:rPr lang="lv-LV" b="0" dirty="0">
                <a:solidFill>
                  <a:schemeClr val="accent2">
                    <a:lumMod val="75000"/>
                  </a:schemeClr>
                </a:solidFill>
                <a:latin typeface="Verdana" panose="020B0604030504040204" pitchFamily="34" charset="0"/>
                <a:ea typeface="Verdana" panose="020B0604030504040204" pitchFamily="34" charset="0"/>
              </a:rPr>
              <a:t>Izcilība (1)</a:t>
            </a:r>
            <a:endParaRPr lang="lv-LV" b="0" dirty="0">
              <a:solidFill>
                <a:schemeClr val="accent2">
                  <a:lumMod val="75000"/>
                </a:schemeClr>
              </a:solidFill>
            </a:endParaRPr>
          </a:p>
        </p:txBody>
      </p:sp>
      <p:sp>
        <p:nvSpPr>
          <p:cNvPr id="3" name="Content Placeholder 2">
            <a:extLst>
              <a:ext uri="{FF2B5EF4-FFF2-40B4-BE49-F238E27FC236}">
                <a16:creationId xmlns:a16="http://schemas.microsoft.com/office/drawing/2014/main" id="{E02AE50A-5B81-9D0A-2517-33E1A1045B05}"/>
              </a:ext>
            </a:extLst>
          </p:cNvPr>
          <p:cNvSpPr>
            <a:spLocks noGrp="1"/>
          </p:cNvSpPr>
          <p:nvPr>
            <p:ph idx="1"/>
          </p:nvPr>
        </p:nvSpPr>
        <p:spPr>
          <a:xfrm>
            <a:off x="1665767" y="1212112"/>
            <a:ext cx="7021033" cy="4914061"/>
          </a:xfrm>
        </p:spPr>
        <p:txBody>
          <a:bodyPr>
            <a:normAutofit fontScale="85000" lnSpcReduction="10000"/>
          </a:bodyPr>
          <a:lstStyle/>
          <a:p>
            <a:pPr algn="just"/>
            <a:r>
              <a:rPr lang="lv-LV" dirty="0"/>
              <a:t>Projekta aprakstu aizpilda atbilstoši Iesniegšanas metodikas 2.2. apakšnodaļai. Projekta apraksts sastāv no 3 nodaļām:</a:t>
            </a:r>
          </a:p>
          <a:p>
            <a:pPr algn="just"/>
            <a:r>
              <a:rPr lang="lv-LV" dirty="0"/>
              <a:t>• Izcilība</a:t>
            </a:r>
          </a:p>
          <a:p>
            <a:pPr algn="just"/>
            <a:r>
              <a:rPr lang="lv-LV" dirty="0"/>
              <a:t>• Ietekme</a:t>
            </a:r>
          </a:p>
          <a:p>
            <a:pPr algn="just"/>
            <a:r>
              <a:rPr lang="lv-LV" dirty="0"/>
              <a:t>• Īstenošana</a:t>
            </a:r>
          </a:p>
          <a:p>
            <a:pPr algn="just"/>
            <a:endParaRPr lang="lv-LV" dirty="0"/>
          </a:p>
          <a:p>
            <a:pPr algn="just"/>
            <a:r>
              <a:rPr lang="lv-LV" b="1" dirty="0">
                <a:solidFill>
                  <a:schemeClr val="accent2">
                    <a:lumMod val="75000"/>
                  </a:schemeClr>
                </a:solidFill>
              </a:rPr>
              <a:t>Izcilības nodaļā apraksta:</a:t>
            </a:r>
          </a:p>
          <a:p>
            <a:pPr algn="just"/>
            <a:r>
              <a:rPr lang="lv-LV" dirty="0"/>
              <a:t>Projekta ieguldījums Programmas </a:t>
            </a:r>
            <a:r>
              <a:rPr lang="lv-LV" dirty="0" err="1"/>
              <a:t>virsmērķa</a:t>
            </a:r>
            <a:r>
              <a:rPr lang="lv-LV" dirty="0"/>
              <a:t>, mērķa un MK rīkojuma 6. punkta apakšpunktā noteiktā uzdevuma īstenošanas nodrošināšanā.</a:t>
            </a:r>
          </a:p>
          <a:p>
            <a:pPr algn="just"/>
            <a:r>
              <a:rPr lang="lv-LV" dirty="0"/>
              <a:t>Aprakstā ņem vērā MK rīkojuma 6. punktā noteiktos tematiskos uzdevumus un MK rīkojuma 7. punktā norādītos kopīgos (horizontālos) uzdevumus. </a:t>
            </a:r>
          </a:p>
          <a:p>
            <a:pPr algn="just"/>
            <a:r>
              <a:rPr lang="lv-LV" dirty="0"/>
              <a:t>Projekta mērķis, hipotēze, uzdevumi, esošā situācija zinātnes nozarē (zinātība).</a:t>
            </a:r>
          </a:p>
          <a:p>
            <a:pPr algn="just"/>
            <a:r>
              <a:rPr lang="lv-LV" dirty="0"/>
              <a:t>Sadarbības partnera/u ieguldījums projekta mērķa un uzdevumu sasniegšanā un savstarpējā papildinātība (ja attiecināms)</a:t>
            </a:r>
          </a:p>
        </p:txBody>
      </p:sp>
      <p:sp>
        <p:nvSpPr>
          <p:cNvPr id="4" name="Text Placeholder 3">
            <a:extLst>
              <a:ext uri="{FF2B5EF4-FFF2-40B4-BE49-F238E27FC236}">
                <a16:creationId xmlns:a16="http://schemas.microsoft.com/office/drawing/2014/main" id="{5684361B-CABB-EEA3-84FC-52D8572C7FD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9FF0830-D040-063B-0800-D528D07C712B}"/>
              </a:ext>
            </a:extLst>
          </p:cNvPr>
          <p:cNvSpPr>
            <a:spLocks noGrp="1"/>
          </p:cNvSpPr>
          <p:nvPr>
            <p:ph type="body" sz="quarter" idx="12"/>
          </p:nvPr>
        </p:nvSpPr>
        <p:spPr/>
        <p:txBody>
          <a:bodyPr/>
          <a:lstStyle/>
          <a:p>
            <a:endParaRPr lang="lv-LV"/>
          </a:p>
        </p:txBody>
      </p:sp>
      <p:pic>
        <p:nvPicPr>
          <p:cNvPr id="6" name="Picture 4" descr="Image result for checklist icon">
            <a:extLst>
              <a:ext uri="{FF2B5EF4-FFF2-40B4-BE49-F238E27FC236}">
                <a16:creationId xmlns:a16="http://schemas.microsoft.com/office/drawing/2014/main" id="{C6201FB6-55B8-370E-BB14-DB526CF98DD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9490" y="2313365"/>
            <a:ext cx="261497"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C631331E-A379-F54F-B9AC-39C25474D954}"/>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7907" y="2043390"/>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5B580BC8-A43F-4CF3-FFDD-6DCCEC98BBB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9490" y="1756420"/>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E78A97C5-6B8A-5CC6-B411-AB48E543C58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0920" y="4686523"/>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260E8B40-7055-3053-4FB9-E915B5ED33B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9810" y="3164869"/>
            <a:ext cx="269357" cy="305543"/>
          </a:xfrm>
          <a:prstGeom prst="rect">
            <a:avLst/>
          </a:prstGeom>
          <a:solidFill>
            <a:srgbClr val="FF9900"/>
          </a:solidFill>
          <a:ln>
            <a:noFill/>
          </a:ln>
        </p:spPr>
      </p:pic>
      <p:pic>
        <p:nvPicPr>
          <p:cNvPr id="12" name="Picture 11">
            <a:extLst>
              <a:ext uri="{FF2B5EF4-FFF2-40B4-BE49-F238E27FC236}">
                <a16:creationId xmlns:a16="http://schemas.microsoft.com/office/drawing/2014/main" id="{C188082C-3730-CF35-7339-F4C7754F03A6}"/>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13" name="Picture 12">
            <a:extLst>
              <a:ext uri="{FF2B5EF4-FFF2-40B4-BE49-F238E27FC236}">
                <a16:creationId xmlns:a16="http://schemas.microsoft.com/office/drawing/2014/main" id="{47A04BD6-680F-B291-AA71-E49417EAA499}"/>
              </a:ext>
            </a:extLst>
          </p:cNvPr>
          <p:cNvPicPr>
            <a:picLocks noChangeAspect="1"/>
          </p:cNvPicPr>
          <p:nvPr/>
        </p:nvPicPr>
        <p:blipFill>
          <a:blip r:embed="rId4"/>
          <a:stretch>
            <a:fillRect/>
          </a:stretch>
        </p:blipFill>
        <p:spPr>
          <a:xfrm>
            <a:off x="1324823" y="5187768"/>
            <a:ext cx="274344" cy="268247"/>
          </a:xfrm>
          <a:prstGeom prst="rect">
            <a:avLst/>
          </a:prstGeom>
        </p:spPr>
      </p:pic>
      <p:pic>
        <p:nvPicPr>
          <p:cNvPr id="9" name="Picture 8">
            <a:extLst>
              <a:ext uri="{FF2B5EF4-FFF2-40B4-BE49-F238E27FC236}">
                <a16:creationId xmlns:a16="http://schemas.microsoft.com/office/drawing/2014/main" id="{42B66769-A07B-8F95-C75D-2357C0602E0A}"/>
              </a:ext>
            </a:extLst>
          </p:cNvPr>
          <p:cNvPicPr>
            <a:picLocks noChangeAspect="1"/>
          </p:cNvPicPr>
          <p:nvPr/>
        </p:nvPicPr>
        <p:blipFill>
          <a:blip r:embed="rId5"/>
          <a:stretch>
            <a:fillRect/>
          </a:stretch>
        </p:blipFill>
        <p:spPr>
          <a:xfrm>
            <a:off x="1330920" y="3944344"/>
            <a:ext cx="268247" cy="268247"/>
          </a:xfrm>
          <a:prstGeom prst="rect">
            <a:avLst/>
          </a:prstGeom>
        </p:spPr>
      </p:pic>
      <p:sp>
        <p:nvSpPr>
          <p:cNvPr id="14" name="Slaida numura vietturis 13">
            <a:extLst>
              <a:ext uri="{FF2B5EF4-FFF2-40B4-BE49-F238E27FC236}">
                <a16:creationId xmlns:a16="http://schemas.microsoft.com/office/drawing/2014/main" id="{9E78FD07-AAAE-B255-7A23-FDBF56EAEEFC}"/>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21</a:t>
            </a:fld>
            <a:endParaRPr lang="en-US" altLang="lv-LV"/>
          </a:p>
        </p:txBody>
      </p:sp>
    </p:spTree>
    <p:extLst>
      <p:ext uri="{BB962C8B-B14F-4D97-AF65-F5344CB8AC3E}">
        <p14:creationId xmlns:p14="http://schemas.microsoft.com/office/powerpoint/2010/main" val="144691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8591-F180-BF62-742F-B9D3426AABD5}"/>
              </a:ext>
            </a:extLst>
          </p:cNvPr>
          <p:cNvSpPr>
            <a:spLocks noGrp="1"/>
          </p:cNvSpPr>
          <p:nvPr>
            <p:ph type="title"/>
          </p:nvPr>
        </p:nvSpPr>
        <p:spPr>
          <a:xfrm>
            <a:off x="1143000" y="373076"/>
            <a:ext cx="6096000" cy="1036642"/>
          </a:xfrm>
        </p:spPr>
        <p:txBody>
          <a:bodyPr/>
          <a:lstStyle/>
          <a:p>
            <a:pPr algn="ctr"/>
            <a:r>
              <a:rPr lang="lv-LV" sz="2200" dirty="0">
                <a:solidFill>
                  <a:schemeClr val="accent2">
                    <a:lumMod val="75000"/>
                  </a:schemeClr>
                </a:solidFill>
                <a:latin typeface="Verdana" panose="020B0604030504040204" pitchFamily="34" charset="0"/>
                <a:ea typeface="Verdana" panose="020B0604030504040204" pitchFamily="34" charset="0"/>
              </a:rPr>
              <a:t>B daļa «Projekta apraksts»</a:t>
            </a:r>
            <a:br>
              <a:rPr lang="lv-LV" sz="2200" dirty="0">
                <a:solidFill>
                  <a:schemeClr val="accent2">
                    <a:lumMod val="75000"/>
                  </a:schemeClr>
                </a:solidFill>
                <a:latin typeface="Verdana" panose="020B0604030504040204" pitchFamily="34" charset="0"/>
                <a:ea typeface="Verdana" panose="020B0604030504040204" pitchFamily="34" charset="0"/>
              </a:rPr>
            </a:br>
            <a:r>
              <a:rPr lang="lv-LV" b="0" dirty="0">
                <a:solidFill>
                  <a:schemeClr val="accent2">
                    <a:lumMod val="75000"/>
                  </a:schemeClr>
                </a:solidFill>
                <a:latin typeface="Verdana" panose="020B0604030504040204" pitchFamily="34" charset="0"/>
                <a:ea typeface="Verdana" panose="020B0604030504040204" pitchFamily="34" charset="0"/>
              </a:rPr>
              <a:t>Izcilība (2)</a:t>
            </a: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88B52B52-260B-30F7-F02F-27A5588E8EB6}"/>
              </a:ext>
            </a:extLst>
          </p:cNvPr>
          <p:cNvSpPr>
            <a:spLocks noGrp="1"/>
          </p:cNvSpPr>
          <p:nvPr>
            <p:ph idx="1"/>
          </p:nvPr>
        </p:nvSpPr>
        <p:spPr>
          <a:xfrm>
            <a:off x="1665767" y="1417642"/>
            <a:ext cx="7021033" cy="4708531"/>
          </a:xfrm>
        </p:spPr>
        <p:txBody>
          <a:bodyPr>
            <a:normAutofit fontScale="70000" lnSpcReduction="20000"/>
          </a:bodyPr>
          <a:lstStyle/>
          <a:p>
            <a:pPr algn="just"/>
            <a:r>
              <a:rPr lang="lv-LV" dirty="0"/>
              <a:t>Aprakstot projekta zinātnisko daļu, sevišķu uzmanību pievērst šādiem aspektiem:</a:t>
            </a:r>
          </a:p>
          <a:p>
            <a:pPr algn="just"/>
            <a:endParaRPr lang="lv-LV" dirty="0"/>
          </a:p>
          <a:p>
            <a:pPr algn="just"/>
            <a:r>
              <a:rPr lang="lv-LV" dirty="0">
                <a:solidFill>
                  <a:schemeClr val="accent2">
                    <a:lumMod val="75000"/>
                  </a:schemeClr>
                </a:solidFill>
              </a:rPr>
              <a:t>Projekta metodoloģija:</a:t>
            </a:r>
          </a:p>
          <a:p>
            <a:pPr marL="342900" indent="-342900" algn="just">
              <a:buFont typeface="Arial" panose="020B0604020202020204" pitchFamily="34" charset="0"/>
              <a:buChar char="•"/>
            </a:pPr>
            <a:r>
              <a:rPr lang="lv-LV" dirty="0"/>
              <a:t>detalizēts metodoloģijas apraksts</a:t>
            </a:r>
          </a:p>
          <a:p>
            <a:pPr marL="342900" indent="-342900" algn="just">
              <a:buFont typeface="Arial" panose="020B0604020202020204" pitchFamily="34" charset="0"/>
              <a:buChar char="•"/>
            </a:pPr>
            <a:r>
              <a:rPr lang="lv-LV" dirty="0"/>
              <a:t>projekta mērķa un sasaiste ar metodoloģiju</a:t>
            </a:r>
          </a:p>
          <a:p>
            <a:pPr marL="342900" indent="-342900" algn="just">
              <a:buFont typeface="Arial" panose="020B0604020202020204" pitchFamily="34" charset="0"/>
              <a:buChar char="•"/>
            </a:pPr>
            <a:r>
              <a:rPr lang="lv-LV" dirty="0"/>
              <a:t>projekta mērķu, uzdevumu un rezultātu sasaiste ar  MK rīkojuma </a:t>
            </a:r>
            <a:r>
              <a:rPr lang="lv-LV" dirty="0" err="1"/>
              <a:t>virsmērķi</a:t>
            </a:r>
            <a:r>
              <a:rPr lang="lv-LV" dirty="0"/>
              <a:t>, mērķi un uzdevumiem, kā arī ieguldījumu attiecīgās RIS3 jomas attīstībā</a:t>
            </a:r>
          </a:p>
          <a:p>
            <a:pPr algn="just"/>
            <a:endParaRPr lang="lv-LV" dirty="0"/>
          </a:p>
          <a:p>
            <a:pPr algn="just"/>
            <a:r>
              <a:rPr lang="lv-LV" dirty="0">
                <a:solidFill>
                  <a:schemeClr val="accent2">
                    <a:lumMod val="75000"/>
                  </a:schemeClr>
                </a:solidFill>
              </a:rPr>
              <a:t>Projekta pieteikuma kvalitāte, tai skaitā:</a:t>
            </a:r>
          </a:p>
          <a:p>
            <a:pPr marL="342900" indent="-342900" algn="just">
              <a:buFont typeface="Arial" panose="020B0604020202020204" pitchFamily="34" charset="0"/>
              <a:buChar char="•"/>
            </a:pPr>
            <a:r>
              <a:rPr lang="lv-LV" dirty="0"/>
              <a:t>atbilstošs literatūras apskats</a:t>
            </a:r>
          </a:p>
          <a:p>
            <a:pPr marL="342900" indent="-342900" algn="just">
              <a:buFont typeface="Arial" panose="020B0604020202020204" pitchFamily="34" charset="0"/>
              <a:buChar char="•"/>
            </a:pPr>
            <a:r>
              <a:rPr lang="lv-LV" dirty="0"/>
              <a:t>korekti noformētas atsauces</a:t>
            </a:r>
          </a:p>
          <a:p>
            <a:pPr marL="342900" indent="-342900" algn="just">
              <a:buFont typeface="Arial" panose="020B0604020202020204" pitchFamily="34" charset="0"/>
              <a:buChar char="•"/>
            </a:pPr>
            <a:r>
              <a:rPr lang="lv-LV" dirty="0"/>
              <a:t>skaidrot izmantotos jēdzienus</a:t>
            </a:r>
          </a:p>
          <a:p>
            <a:pPr algn="just"/>
            <a:endParaRPr lang="lv-LV" dirty="0"/>
          </a:p>
          <a:p>
            <a:pPr algn="just"/>
            <a:r>
              <a:rPr lang="lv-LV" dirty="0">
                <a:solidFill>
                  <a:schemeClr val="accent2">
                    <a:lumMod val="75000"/>
                  </a:schemeClr>
                </a:solidFill>
              </a:rPr>
              <a:t>Projekta novitātes un oriģinalitātes pamatojums </a:t>
            </a:r>
            <a:r>
              <a:rPr lang="lv-LV" dirty="0"/>
              <a:t>attiecīgās jomas kontekstā (arī starptautiski):</a:t>
            </a:r>
          </a:p>
          <a:p>
            <a:pPr marL="342900" indent="-342900" algn="just">
              <a:buFont typeface="Arial" panose="020B0604020202020204" pitchFamily="34" charset="0"/>
              <a:buChar char="•"/>
            </a:pPr>
            <a:r>
              <a:rPr lang="lv-LV" dirty="0"/>
              <a:t>pašreizējā situācijas jāapraksta pilnībā</a:t>
            </a:r>
          </a:p>
          <a:p>
            <a:pPr marL="342900" indent="-342900" algn="just">
              <a:buFont typeface="Arial" panose="020B0604020202020204" pitchFamily="34" charset="0"/>
              <a:buChar char="•"/>
            </a:pPr>
            <a:r>
              <a:rPr lang="lv-LV" dirty="0"/>
              <a:t>jāsalīdzina projekta metodoloģija ar jaunākajiem sasniegumiem jomā</a:t>
            </a:r>
          </a:p>
          <a:p>
            <a:pPr algn="just"/>
            <a:endParaRPr lang="lv-LV" dirty="0"/>
          </a:p>
          <a:p>
            <a:pPr algn="just"/>
            <a:r>
              <a:rPr lang="lv-LV" dirty="0"/>
              <a:t>Sadarbības īstenošana zinātniskajā aspektā, projekta sadarbības partnera nepieciešamība un ieguldījums</a:t>
            </a:r>
          </a:p>
        </p:txBody>
      </p:sp>
      <p:sp>
        <p:nvSpPr>
          <p:cNvPr id="4" name="Text Placeholder 3">
            <a:extLst>
              <a:ext uri="{FF2B5EF4-FFF2-40B4-BE49-F238E27FC236}">
                <a16:creationId xmlns:a16="http://schemas.microsoft.com/office/drawing/2014/main" id="{29290579-E7AC-FE9B-8C4F-19CD55525C4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0CCDE9E-9A86-C72B-EE63-E2272F3129F9}"/>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5033B1FE-AEA8-FC13-74AA-2E4D2D5509A7}"/>
              </a:ext>
            </a:extLst>
          </p:cNvPr>
          <p:cNvPicPr>
            <a:picLocks noChangeAspect="1"/>
          </p:cNvPicPr>
          <p:nvPr/>
        </p:nvPicPr>
        <p:blipFill>
          <a:blip r:embed="rId2"/>
          <a:stretch>
            <a:fillRect/>
          </a:stretch>
        </p:blipFill>
        <p:spPr>
          <a:xfrm>
            <a:off x="6629400" y="97694"/>
            <a:ext cx="2343149" cy="1042762"/>
          </a:xfrm>
          <a:prstGeom prst="rect">
            <a:avLst/>
          </a:prstGeom>
        </p:spPr>
      </p:pic>
      <p:sp>
        <p:nvSpPr>
          <p:cNvPr id="7" name="Slaida numura vietturis 6">
            <a:extLst>
              <a:ext uri="{FF2B5EF4-FFF2-40B4-BE49-F238E27FC236}">
                <a16:creationId xmlns:a16="http://schemas.microsoft.com/office/drawing/2014/main" id="{F9336AC4-1ACB-DE29-63D3-E51BD0CDF18C}"/>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22</a:t>
            </a:fld>
            <a:endParaRPr lang="en-US" altLang="lv-LV"/>
          </a:p>
        </p:txBody>
      </p:sp>
    </p:spTree>
    <p:extLst>
      <p:ext uri="{BB962C8B-B14F-4D97-AF65-F5344CB8AC3E}">
        <p14:creationId xmlns:p14="http://schemas.microsoft.com/office/powerpoint/2010/main" val="85948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B8CF-BD47-1F54-FAAE-9205D0FC3655}"/>
              </a:ext>
            </a:extLst>
          </p:cNvPr>
          <p:cNvSpPr>
            <a:spLocks noGrp="1"/>
          </p:cNvSpPr>
          <p:nvPr>
            <p:ph type="title"/>
          </p:nvPr>
        </p:nvSpPr>
        <p:spPr>
          <a:xfrm>
            <a:off x="1152525" y="436970"/>
            <a:ext cx="6096000" cy="1036642"/>
          </a:xfrm>
        </p:spPr>
        <p:txBody>
          <a:bodyPr/>
          <a:lstStyle/>
          <a:p>
            <a:pPr algn="ctr"/>
            <a:r>
              <a:rPr lang="lv-LV" sz="2200" dirty="0">
                <a:solidFill>
                  <a:schemeClr val="accent2">
                    <a:lumMod val="75000"/>
                  </a:schemeClr>
                </a:solidFill>
                <a:latin typeface="Verdana" panose="020B0604030504040204" pitchFamily="34" charset="0"/>
                <a:ea typeface="Verdana" panose="020B0604030504040204" pitchFamily="34" charset="0"/>
              </a:rPr>
              <a:t>B daļa «Projekta apraksts»</a:t>
            </a:r>
            <a:br>
              <a:rPr lang="lv-LV" sz="2200" dirty="0">
                <a:solidFill>
                  <a:schemeClr val="accent2">
                    <a:lumMod val="75000"/>
                  </a:schemeClr>
                </a:solidFill>
                <a:latin typeface="Verdana" panose="020B0604030504040204" pitchFamily="34" charset="0"/>
                <a:ea typeface="Verdana" panose="020B0604030504040204" pitchFamily="34" charset="0"/>
              </a:rPr>
            </a:br>
            <a:r>
              <a:rPr lang="lv-LV" b="0" dirty="0">
                <a:solidFill>
                  <a:schemeClr val="accent2">
                    <a:lumMod val="75000"/>
                  </a:schemeClr>
                </a:solidFill>
                <a:latin typeface="Verdana" panose="020B0604030504040204" pitchFamily="34" charset="0"/>
                <a:ea typeface="Verdana" panose="020B0604030504040204" pitchFamily="34" charset="0"/>
              </a:rPr>
              <a:t>Ietekme (1)</a:t>
            </a: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C031056D-D1A2-DB09-5A8F-E401248FF646}"/>
              </a:ext>
            </a:extLst>
          </p:cNvPr>
          <p:cNvSpPr>
            <a:spLocks noGrp="1"/>
          </p:cNvSpPr>
          <p:nvPr>
            <p:ph idx="1"/>
          </p:nvPr>
        </p:nvSpPr>
        <p:spPr>
          <a:xfrm>
            <a:off x="1541721" y="1550201"/>
            <a:ext cx="6992679" cy="5020498"/>
          </a:xfrm>
        </p:spPr>
        <p:txBody>
          <a:bodyPr>
            <a:normAutofit fontScale="92500" lnSpcReduction="20000"/>
          </a:bodyPr>
          <a:lstStyle/>
          <a:p>
            <a:r>
              <a:rPr lang="lv-LV" b="1" dirty="0">
                <a:solidFill>
                  <a:schemeClr val="accent2">
                    <a:lumMod val="75000"/>
                  </a:schemeClr>
                </a:solidFill>
              </a:rPr>
              <a:t>Ietekmes nodaļā apraksta: </a:t>
            </a:r>
          </a:p>
          <a:p>
            <a:pPr marL="342900" indent="-342900" algn="just">
              <a:buFont typeface="Arial" panose="020B0604020202020204" pitchFamily="34" charset="0"/>
              <a:buChar char="•"/>
            </a:pPr>
            <a:r>
              <a:rPr lang="lv-LV" sz="1700" dirty="0"/>
              <a:t>Projekta un tā rezultātu ietekme uz valodas un/vai literatūras, un/vai demogrāfijas, un/vai latviskās identitātes, un/vai kultūras jomām un to pētniecības kopienas attīstību Latvijā;</a:t>
            </a:r>
          </a:p>
          <a:p>
            <a:pPr marL="342900" indent="-342900" algn="just">
              <a:buFont typeface="Arial" panose="020B0604020202020204" pitchFamily="34" charset="0"/>
              <a:buChar char="•"/>
            </a:pPr>
            <a:r>
              <a:rPr lang="lv-LV" sz="1700" dirty="0"/>
              <a:t>Projekta un tā rezultātu ietekme uz valodniecības un / vai literatūrzinātnes, un / vai </a:t>
            </a:r>
            <a:r>
              <a:rPr lang="lv-LV" sz="1700" dirty="0" err="1"/>
              <a:t>datorlingvistikas</a:t>
            </a:r>
            <a:r>
              <a:rPr lang="lv-LV" sz="1700" dirty="0"/>
              <a:t>, un / vai vēstures un arheoloģijas, un / vai kultūras mantojuma, un / vai migrācijas un diasporas pētniecības un nozaru politikas veidotājiem un ieviesējiem, plānojot </a:t>
            </a:r>
            <a:r>
              <a:rPr lang="lv-LV" sz="1700" dirty="0" err="1"/>
              <a:t>rīcībpolitiku</a:t>
            </a:r>
            <a:r>
              <a:rPr lang="lv-LV" sz="1700" dirty="0"/>
              <a:t> ieteikumu izstrādi par latviskās identitātes attīstību un stratēģisko jomas mērķu sasniegšanu;</a:t>
            </a:r>
          </a:p>
          <a:p>
            <a:pPr marL="342900" indent="-342900" algn="just">
              <a:buFont typeface="Arial" panose="020B0604020202020204" pitchFamily="34" charset="0"/>
              <a:buChar char="•"/>
            </a:pPr>
            <a:r>
              <a:rPr lang="lv-LV" sz="1700" dirty="0"/>
              <a:t>Projekta un tā rezultātu ietekme uz studējošajiem izglītības procesā, nodrošinot prakses un darba iespējas, projekta zinātnisko rezultātu izmantošanu augstākās izglītības ieguves procesā, kā arī studējošo un zinātniskās grupas kapacitātes celšana;</a:t>
            </a:r>
          </a:p>
          <a:p>
            <a:pPr marL="342900" indent="-342900" algn="just">
              <a:buFont typeface="Arial" panose="020B0604020202020204" pitchFamily="34" charset="0"/>
              <a:buChar char="•"/>
            </a:pPr>
            <a:r>
              <a:rPr lang="lv-LV" sz="1700" dirty="0"/>
              <a:t>Projekta un tā rezultātu ietekme uz sabiedrību kopumā, nodrošinot zināšanu pārnesi un veicinot izpratni par pētniecības lomu un devumu sabiedrībai, kā arī attīstot sabiedrībai nepieciešamos resursus, kā arī radītas jaunas zināšanas un praktiski pielietojamus risinājumus valodas un latviskuma attīstībā valsts mērogā;</a:t>
            </a:r>
          </a:p>
          <a:p>
            <a:pPr marL="342900" indent="-342900" algn="just">
              <a:buFont typeface="Arial" panose="020B0604020202020204" pitchFamily="34" charset="0"/>
              <a:buChar char="•"/>
            </a:pPr>
            <a:r>
              <a:rPr lang="lv-LV" sz="1700" dirty="0"/>
              <a:t>Projekta zinātniskie rezultāti un to pieejamības nodrošināšana.</a:t>
            </a:r>
          </a:p>
        </p:txBody>
      </p:sp>
      <p:pic>
        <p:nvPicPr>
          <p:cNvPr id="8" name="Picture 4" descr="Image result for checklist icon">
            <a:extLst>
              <a:ext uri="{FF2B5EF4-FFF2-40B4-BE49-F238E27FC236}">
                <a16:creationId xmlns:a16="http://schemas.microsoft.com/office/drawing/2014/main" id="{6141E8C2-6CF5-0E66-EEAE-6476B01C7F0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1721" y="1831917"/>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1287FB98-D496-4CF9-6B71-00CB1C3C121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1721" y="2511637"/>
            <a:ext cx="269357" cy="269975"/>
          </a:xfrm>
          <a:prstGeom prst="rect">
            <a:avLst/>
          </a:prstGeom>
          <a:solidFill>
            <a:srgbClr val="FF9900"/>
          </a:solidFill>
          <a:ln>
            <a:noFill/>
          </a:ln>
        </p:spPr>
      </p:pic>
      <p:pic>
        <p:nvPicPr>
          <p:cNvPr id="10" name="Picture 4" descr="Image result for checklist icon">
            <a:extLst>
              <a:ext uri="{FF2B5EF4-FFF2-40B4-BE49-F238E27FC236}">
                <a16:creationId xmlns:a16="http://schemas.microsoft.com/office/drawing/2014/main" id="{D62A62FF-E276-ADAA-F571-927D21CA108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1721" y="3894843"/>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382FD281-7976-ACD4-F49D-8B6D58864197}"/>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13" name="Picture 4" descr="Image result for checklist icon">
            <a:extLst>
              <a:ext uri="{FF2B5EF4-FFF2-40B4-BE49-F238E27FC236}">
                <a16:creationId xmlns:a16="http://schemas.microsoft.com/office/drawing/2014/main" id="{DD935BCF-D3C7-2D5B-5586-759EB6DF812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1721" y="4907239"/>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971021DB-ACBC-4F7C-AA7F-DD592A4314C3}"/>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1720" y="6124957"/>
            <a:ext cx="269357" cy="269975"/>
          </a:xfrm>
          <a:prstGeom prst="rect">
            <a:avLst/>
          </a:prstGeom>
          <a:solidFill>
            <a:srgbClr val="FF9900"/>
          </a:solidFill>
          <a:ln>
            <a:noFill/>
          </a:ln>
        </p:spPr>
      </p:pic>
      <p:sp>
        <p:nvSpPr>
          <p:cNvPr id="6" name="Slaida numura vietturis 5">
            <a:extLst>
              <a:ext uri="{FF2B5EF4-FFF2-40B4-BE49-F238E27FC236}">
                <a16:creationId xmlns:a16="http://schemas.microsoft.com/office/drawing/2014/main" id="{64F6596E-6582-B634-8985-4C2ACBB998B1}"/>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23</a:t>
            </a:fld>
            <a:endParaRPr lang="en-US" altLang="lv-LV" dirty="0"/>
          </a:p>
        </p:txBody>
      </p:sp>
    </p:spTree>
    <p:extLst>
      <p:ext uri="{BB962C8B-B14F-4D97-AF65-F5344CB8AC3E}">
        <p14:creationId xmlns:p14="http://schemas.microsoft.com/office/powerpoint/2010/main" val="3746352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AC9A-A2F8-CBE7-ABE8-EAAC31A13D56}"/>
              </a:ext>
            </a:extLst>
          </p:cNvPr>
          <p:cNvSpPr>
            <a:spLocks noGrp="1"/>
          </p:cNvSpPr>
          <p:nvPr>
            <p:ph type="title"/>
          </p:nvPr>
        </p:nvSpPr>
        <p:spPr>
          <a:xfrm>
            <a:off x="1212776" y="247388"/>
            <a:ext cx="6096000" cy="1036642"/>
          </a:xfrm>
        </p:spPr>
        <p:txBody>
          <a:bodyPr/>
          <a:lstStyle/>
          <a:p>
            <a:pPr algn="ctr"/>
            <a:r>
              <a:rPr lang="lv-LV" sz="2200" dirty="0">
                <a:solidFill>
                  <a:schemeClr val="accent2">
                    <a:lumMod val="75000"/>
                  </a:schemeClr>
                </a:solidFill>
                <a:latin typeface="Verdana" panose="020B0604030504040204" pitchFamily="34" charset="0"/>
                <a:ea typeface="Verdana" panose="020B0604030504040204" pitchFamily="34" charset="0"/>
              </a:rPr>
              <a:t>B daļa «Projekta apraksts»</a:t>
            </a:r>
            <a:br>
              <a:rPr lang="lv-LV" sz="2200" dirty="0">
                <a:solidFill>
                  <a:schemeClr val="accent2">
                    <a:lumMod val="75000"/>
                  </a:schemeClr>
                </a:solidFill>
                <a:latin typeface="Verdana" panose="020B0604030504040204" pitchFamily="34" charset="0"/>
                <a:ea typeface="Verdana" panose="020B0604030504040204" pitchFamily="34" charset="0"/>
              </a:rPr>
            </a:br>
            <a:r>
              <a:rPr lang="lv-LV" b="0" dirty="0">
                <a:solidFill>
                  <a:schemeClr val="accent2">
                    <a:lumMod val="75000"/>
                  </a:schemeClr>
                </a:solidFill>
                <a:latin typeface="Verdana" panose="020B0604030504040204" pitchFamily="34" charset="0"/>
                <a:ea typeface="Verdana" panose="020B0604030504040204" pitchFamily="34" charset="0"/>
              </a:rPr>
              <a:t>Ietekme (2)</a:t>
            </a: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1B47E208-405B-2767-1FCD-4221F85B68A2}"/>
              </a:ext>
            </a:extLst>
          </p:cNvPr>
          <p:cNvSpPr>
            <a:spLocks noGrp="1"/>
          </p:cNvSpPr>
          <p:nvPr>
            <p:ph idx="1"/>
          </p:nvPr>
        </p:nvSpPr>
        <p:spPr>
          <a:xfrm>
            <a:off x="1736651" y="1247553"/>
            <a:ext cx="6950149" cy="5330455"/>
          </a:xfrm>
        </p:spPr>
        <p:txBody>
          <a:bodyPr>
            <a:normAutofit fontScale="70000" lnSpcReduction="20000"/>
          </a:bodyPr>
          <a:lstStyle/>
          <a:p>
            <a:pPr algn="just"/>
            <a:r>
              <a:rPr lang="lv-LV" dirty="0"/>
              <a:t>Aprakstot projekta ietekmi, sevišķu uzmanību vērst šādiem aspektiem:</a:t>
            </a:r>
          </a:p>
          <a:p>
            <a:pPr algn="just"/>
            <a:endParaRPr lang="lv-LV" dirty="0"/>
          </a:p>
          <a:p>
            <a:pPr algn="just"/>
            <a:r>
              <a:rPr lang="lv-LV" dirty="0">
                <a:solidFill>
                  <a:schemeClr val="accent2">
                    <a:lumMod val="75000"/>
                  </a:schemeClr>
                </a:solidFill>
              </a:rPr>
              <a:t>Rezultātu izplatīšanas plāns</a:t>
            </a:r>
            <a:r>
              <a:rPr lang="lv-LV" dirty="0"/>
              <a:t>:</a:t>
            </a:r>
          </a:p>
          <a:p>
            <a:pPr marL="342900" indent="-342900" algn="just">
              <a:buFont typeface="Arial" panose="020B0604020202020204" pitchFamily="34" charset="0"/>
              <a:buChar char="•"/>
            </a:pPr>
            <a:r>
              <a:rPr lang="lv-LV" dirty="0"/>
              <a:t>rezultātu izplatīšanas plāns, kas atbilst zinātniskās grupas spējām (publikāciju skaits un līmenis) un projekta apjomam;</a:t>
            </a:r>
          </a:p>
          <a:p>
            <a:pPr marL="342900" indent="-342900" algn="just">
              <a:buFont typeface="Arial" panose="020B0604020202020204" pitchFamily="34" charset="0"/>
              <a:buChar char="•"/>
            </a:pPr>
            <a:r>
              <a:rPr lang="lv-LV" dirty="0"/>
              <a:t>plānam jābūt pietiekami detalizētam;</a:t>
            </a:r>
          </a:p>
          <a:p>
            <a:pPr marL="342900" indent="-342900" algn="just">
              <a:buFont typeface="Arial" panose="020B0604020202020204" pitchFamily="34" charset="0"/>
              <a:buChar char="•"/>
            </a:pPr>
            <a:r>
              <a:rPr lang="lv-LV" dirty="0"/>
              <a:t>jānorāda plānoto publikāciju, žurnālu un konferenču nosaukumi;</a:t>
            </a:r>
          </a:p>
          <a:p>
            <a:pPr marL="342900" indent="-342900" algn="just">
              <a:buFont typeface="Arial" panose="020B0604020202020204" pitchFamily="34" charset="0"/>
              <a:buChar char="•"/>
            </a:pPr>
            <a:r>
              <a:rPr lang="lv-LV" dirty="0"/>
              <a:t>jāapraksta rezultātu nozīme potenciālo nākotnes projektu veidošanā;</a:t>
            </a:r>
          </a:p>
          <a:p>
            <a:pPr marL="342900" indent="-342900" algn="just">
              <a:buFont typeface="Arial" panose="020B0604020202020204" pitchFamily="34" charset="0"/>
              <a:buChar char="•"/>
            </a:pPr>
            <a:r>
              <a:rPr lang="lv-LV" dirty="0"/>
              <a:t>ja iespējams, arī Open Access, Open Data un FAIR principu ievērošana.</a:t>
            </a:r>
          </a:p>
          <a:p>
            <a:pPr algn="just"/>
            <a:endParaRPr lang="lv-LV" dirty="0"/>
          </a:p>
          <a:p>
            <a:pPr algn="just"/>
            <a:r>
              <a:rPr lang="lv-LV" dirty="0">
                <a:solidFill>
                  <a:schemeClr val="accent2">
                    <a:lumMod val="75000"/>
                  </a:schemeClr>
                </a:solidFill>
              </a:rPr>
              <a:t>Sociālekonomiskās ietekmes apraksts</a:t>
            </a:r>
            <a:r>
              <a:rPr lang="lv-LV" dirty="0"/>
              <a:t>:</a:t>
            </a:r>
          </a:p>
          <a:p>
            <a:pPr marL="342900" indent="-342900" algn="just">
              <a:buFont typeface="Arial" panose="020B0604020202020204" pitchFamily="34" charset="0"/>
              <a:buChar char="•"/>
            </a:pPr>
            <a:r>
              <a:rPr lang="lv-LV" dirty="0"/>
              <a:t>nepieciešams apraksts par rezultātu ietekmi uz netiešajām</a:t>
            </a:r>
          </a:p>
          <a:p>
            <a:pPr algn="just"/>
            <a:r>
              <a:rPr lang="lv-LV" dirty="0"/>
              <a:t>(secondary) mērķa grupām (piemēram, politikas veidotājiem, sabiedrības grupām);</a:t>
            </a:r>
          </a:p>
          <a:p>
            <a:pPr marL="342900" indent="-342900" algn="just">
              <a:buFont typeface="Arial" panose="020B0604020202020204" pitchFamily="34" charset="0"/>
              <a:buChar char="•"/>
            </a:pPr>
            <a:r>
              <a:rPr lang="lv-LV" dirty="0"/>
              <a:t>jāapraksta sadarbības iespējas ar industrijas partneriem;</a:t>
            </a:r>
          </a:p>
          <a:p>
            <a:pPr marL="342900" indent="-342900" algn="just">
              <a:buFont typeface="Arial" panose="020B0604020202020204" pitchFamily="34" charset="0"/>
              <a:buChar char="•"/>
            </a:pPr>
            <a:r>
              <a:rPr lang="lv-LV" dirty="0"/>
              <a:t>jāapraksta stratēģija intelektuālā īpašuma un projekta rezultātu </a:t>
            </a:r>
            <a:r>
              <a:rPr lang="lv-LV" dirty="0" err="1"/>
              <a:t>komercializācijai</a:t>
            </a:r>
            <a:r>
              <a:rPr lang="lv-LV" dirty="0"/>
              <a:t> nākotnē.</a:t>
            </a:r>
          </a:p>
          <a:p>
            <a:pPr algn="just"/>
            <a:endParaRPr lang="lv-LV" dirty="0"/>
          </a:p>
          <a:p>
            <a:pPr algn="just"/>
            <a:r>
              <a:rPr lang="lv-LV" dirty="0"/>
              <a:t>Nepieciešama skaidra </a:t>
            </a:r>
            <a:r>
              <a:rPr lang="lv-LV" dirty="0">
                <a:solidFill>
                  <a:schemeClr val="accent2">
                    <a:lumMod val="75000"/>
                  </a:schemeClr>
                </a:solidFill>
              </a:rPr>
              <a:t>stratēģija zinātniskās grupas </a:t>
            </a:r>
            <a:r>
              <a:rPr lang="lv-LV" dirty="0"/>
              <a:t>locekļu, sevišķi jauno zinātnieku un studējošo </a:t>
            </a:r>
            <a:r>
              <a:rPr lang="lv-LV" dirty="0">
                <a:solidFill>
                  <a:schemeClr val="accent2">
                    <a:lumMod val="75000"/>
                  </a:schemeClr>
                </a:solidFill>
              </a:rPr>
              <a:t>kapacitātes celšanai.</a:t>
            </a:r>
          </a:p>
        </p:txBody>
      </p:sp>
      <p:sp>
        <p:nvSpPr>
          <p:cNvPr id="4" name="Text Placeholder 3">
            <a:extLst>
              <a:ext uri="{FF2B5EF4-FFF2-40B4-BE49-F238E27FC236}">
                <a16:creationId xmlns:a16="http://schemas.microsoft.com/office/drawing/2014/main" id="{BD16FDE5-8FB5-7238-BFB8-937A3087387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0D18A45-1C09-B1FC-8D05-B01030324694}"/>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A01596FB-3D0A-834C-978A-65349DD83685}"/>
              </a:ext>
            </a:extLst>
          </p:cNvPr>
          <p:cNvPicPr>
            <a:picLocks noChangeAspect="1"/>
          </p:cNvPicPr>
          <p:nvPr/>
        </p:nvPicPr>
        <p:blipFill>
          <a:blip r:embed="rId2"/>
          <a:stretch>
            <a:fillRect/>
          </a:stretch>
        </p:blipFill>
        <p:spPr>
          <a:xfrm>
            <a:off x="6705600" y="92149"/>
            <a:ext cx="2343149" cy="1042762"/>
          </a:xfrm>
          <a:prstGeom prst="rect">
            <a:avLst/>
          </a:prstGeom>
        </p:spPr>
      </p:pic>
      <p:sp>
        <p:nvSpPr>
          <p:cNvPr id="7" name="Slaida numura vietturis 6">
            <a:extLst>
              <a:ext uri="{FF2B5EF4-FFF2-40B4-BE49-F238E27FC236}">
                <a16:creationId xmlns:a16="http://schemas.microsoft.com/office/drawing/2014/main" id="{73CA4565-58FC-2846-FE91-B4FC3FCD0BEC}"/>
              </a:ext>
            </a:extLst>
          </p:cNvPr>
          <p:cNvSpPr>
            <a:spLocks noGrp="1"/>
          </p:cNvSpPr>
          <p:nvPr>
            <p:ph type="sldNum" sz="quarter" idx="13"/>
          </p:nvPr>
        </p:nvSpPr>
        <p:spPr>
          <a:xfrm>
            <a:off x="8481060" y="6324600"/>
            <a:ext cx="358140" cy="304800"/>
          </a:xfrm>
        </p:spPr>
        <p:txBody>
          <a:bodyPr/>
          <a:lstStyle/>
          <a:p>
            <a:fld id="{42946E5A-BBED-4218-981B-333F83EE957B}" type="slidenum">
              <a:rPr lang="en-US" altLang="lv-LV" smtClean="0"/>
              <a:pPr/>
              <a:t>24</a:t>
            </a:fld>
            <a:endParaRPr lang="en-US" altLang="lv-LV" dirty="0"/>
          </a:p>
        </p:txBody>
      </p:sp>
    </p:spTree>
    <p:extLst>
      <p:ext uri="{BB962C8B-B14F-4D97-AF65-F5344CB8AC3E}">
        <p14:creationId xmlns:p14="http://schemas.microsoft.com/office/powerpoint/2010/main" val="1750842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8F5A-ADE6-1EB0-D663-2EC3ACED8DFC}"/>
              </a:ext>
            </a:extLst>
          </p:cNvPr>
          <p:cNvSpPr>
            <a:spLocks noGrp="1"/>
          </p:cNvSpPr>
          <p:nvPr>
            <p:ph type="title"/>
          </p:nvPr>
        </p:nvSpPr>
        <p:spPr>
          <a:xfrm>
            <a:off x="1171575" y="409532"/>
            <a:ext cx="6096000" cy="1036642"/>
          </a:xfrm>
        </p:spPr>
        <p:txBody>
          <a:bodyPr/>
          <a:lstStyle/>
          <a:p>
            <a:pPr algn="ctr"/>
            <a:r>
              <a:rPr lang="lv-LV" sz="2200" dirty="0">
                <a:solidFill>
                  <a:schemeClr val="accent2">
                    <a:lumMod val="75000"/>
                  </a:schemeClr>
                </a:solidFill>
                <a:latin typeface="Verdana" panose="020B0604030504040204" pitchFamily="34" charset="0"/>
                <a:ea typeface="Verdana" panose="020B0604030504040204" pitchFamily="34" charset="0"/>
              </a:rPr>
              <a:t>B daļa «Projekta apraksts»</a:t>
            </a:r>
            <a:br>
              <a:rPr lang="lv-LV" sz="2200" dirty="0">
                <a:solidFill>
                  <a:schemeClr val="accent2">
                    <a:lumMod val="75000"/>
                  </a:schemeClr>
                </a:solidFill>
                <a:latin typeface="Verdana" panose="020B0604030504040204" pitchFamily="34" charset="0"/>
                <a:ea typeface="Verdana" panose="020B0604030504040204" pitchFamily="34" charset="0"/>
              </a:rPr>
            </a:br>
            <a:r>
              <a:rPr lang="lv-LV" b="0" dirty="0">
                <a:solidFill>
                  <a:schemeClr val="accent2">
                    <a:lumMod val="75000"/>
                  </a:schemeClr>
                </a:solidFill>
                <a:latin typeface="Verdana" panose="020B0604030504040204" pitchFamily="34" charset="0"/>
                <a:ea typeface="Verdana" panose="020B0604030504040204" pitchFamily="34" charset="0"/>
              </a:rPr>
              <a:t>Īstenošana (1)</a:t>
            </a: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3A6DCBBC-D49E-5C63-974A-F4D56C0BC689}"/>
              </a:ext>
            </a:extLst>
          </p:cNvPr>
          <p:cNvSpPr>
            <a:spLocks noGrp="1"/>
          </p:cNvSpPr>
          <p:nvPr>
            <p:ph idx="1"/>
          </p:nvPr>
        </p:nvSpPr>
        <p:spPr>
          <a:xfrm>
            <a:off x="1570074" y="2016313"/>
            <a:ext cx="6964326" cy="3382818"/>
          </a:xfrm>
        </p:spPr>
        <p:txBody>
          <a:bodyPr/>
          <a:lstStyle/>
          <a:p>
            <a:r>
              <a:rPr lang="lv-LV" dirty="0">
                <a:solidFill>
                  <a:schemeClr val="accent2">
                    <a:lumMod val="75000"/>
                  </a:schemeClr>
                </a:solidFill>
              </a:rPr>
              <a:t>Īstenošanas nodaļā apraksta</a:t>
            </a:r>
            <a:r>
              <a:rPr lang="lv-LV" dirty="0"/>
              <a:t>:</a:t>
            </a:r>
          </a:p>
          <a:p>
            <a:pPr marL="342900" indent="-342900" algn="just">
              <a:buFont typeface="Arial" panose="020B0604020202020204" pitchFamily="34" charset="0"/>
              <a:buChar char="•"/>
            </a:pPr>
            <a:r>
              <a:rPr lang="lv-LV" dirty="0"/>
              <a:t>Projekta iesniedzēju un zinātnisko grupu;</a:t>
            </a:r>
          </a:p>
          <a:p>
            <a:pPr marL="342900" indent="-342900" algn="just">
              <a:buFont typeface="Arial" panose="020B0604020202020204" pitchFamily="34" charset="0"/>
              <a:buChar char="•"/>
            </a:pPr>
            <a:r>
              <a:rPr lang="lv-LV" dirty="0"/>
              <a:t>Projekta darba plānu;</a:t>
            </a:r>
          </a:p>
          <a:p>
            <a:pPr algn="just"/>
            <a:r>
              <a:rPr lang="lv-LV" dirty="0"/>
              <a:t>Darba plānu veido sasaistē ar H daļu «Darbības, kurām nav saimnieciska rakstura»</a:t>
            </a:r>
          </a:p>
          <a:p>
            <a:pPr algn="just"/>
            <a:r>
              <a:rPr lang="lv-LV" dirty="0"/>
              <a:t>Darba posmus veido konkrētus, aprakstot, iesaistītās institūcijas, zinātniskās grupas locekļus, kā arī nepieciešamos resursus</a:t>
            </a:r>
          </a:p>
          <a:p>
            <a:pPr marL="342900" indent="-342900" algn="just">
              <a:buFont typeface="Arial" panose="020B0604020202020204" pitchFamily="34" charset="0"/>
              <a:buChar char="•"/>
            </a:pPr>
            <a:r>
              <a:rPr lang="lv-LV" dirty="0"/>
              <a:t>Projekta vadību un </a:t>
            </a:r>
            <a:r>
              <a:rPr lang="lv-LV"/>
              <a:t>risku plānu.</a:t>
            </a:r>
            <a:endParaRPr lang="lv-LV" dirty="0"/>
          </a:p>
        </p:txBody>
      </p:sp>
      <p:sp>
        <p:nvSpPr>
          <p:cNvPr id="4" name="Text Placeholder 3">
            <a:extLst>
              <a:ext uri="{FF2B5EF4-FFF2-40B4-BE49-F238E27FC236}">
                <a16:creationId xmlns:a16="http://schemas.microsoft.com/office/drawing/2014/main" id="{EC33BF15-4640-5DCD-6ABD-57CF751F2FB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C9E4767-99F3-87C4-FDB8-6610AC83BEBC}"/>
              </a:ext>
            </a:extLst>
          </p:cNvPr>
          <p:cNvSpPr>
            <a:spLocks noGrp="1"/>
          </p:cNvSpPr>
          <p:nvPr>
            <p:ph type="body" sz="quarter" idx="12"/>
          </p:nvPr>
        </p:nvSpPr>
        <p:spPr/>
        <p:txBody>
          <a:bodyPr/>
          <a:lstStyle/>
          <a:p>
            <a:endParaRPr lang="lv-LV"/>
          </a:p>
        </p:txBody>
      </p:sp>
      <p:pic>
        <p:nvPicPr>
          <p:cNvPr id="6" name="Picture 4" descr="Image result for checklist icon">
            <a:extLst>
              <a:ext uri="{FF2B5EF4-FFF2-40B4-BE49-F238E27FC236}">
                <a16:creationId xmlns:a16="http://schemas.microsoft.com/office/drawing/2014/main" id="{3CFA2DBA-4B74-3D01-AFEE-36A0533FEF8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0075" y="2442749"/>
            <a:ext cx="269357"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030CDF54-58B4-79E0-8620-17D466D553E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0075" y="2816361"/>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3C48F50C-03D3-DFA5-D8C5-1969901F9ADA}"/>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0074" y="4879245"/>
            <a:ext cx="269357" cy="269975"/>
          </a:xfrm>
          <a:prstGeom prst="rect">
            <a:avLst/>
          </a:prstGeom>
          <a:solidFill>
            <a:srgbClr val="FF9900"/>
          </a:solidFill>
          <a:ln>
            <a:noFill/>
          </a:ln>
        </p:spPr>
      </p:pic>
      <p:pic>
        <p:nvPicPr>
          <p:cNvPr id="9" name="Picture 8">
            <a:extLst>
              <a:ext uri="{FF2B5EF4-FFF2-40B4-BE49-F238E27FC236}">
                <a16:creationId xmlns:a16="http://schemas.microsoft.com/office/drawing/2014/main" id="{B650F0D3-F326-4C02-AAC4-EE34084D800D}"/>
              </a:ext>
            </a:extLst>
          </p:cNvPr>
          <p:cNvPicPr>
            <a:picLocks noChangeAspect="1"/>
          </p:cNvPicPr>
          <p:nvPr/>
        </p:nvPicPr>
        <p:blipFill>
          <a:blip r:embed="rId3"/>
          <a:stretch>
            <a:fillRect/>
          </a:stretch>
        </p:blipFill>
        <p:spPr>
          <a:xfrm>
            <a:off x="6673645" y="101542"/>
            <a:ext cx="2343149" cy="1042762"/>
          </a:xfrm>
          <a:prstGeom prst="rect">
            <a:avLst/>
          </a:prstGeom>
        </p:spPr>
      </p:pic>
      <p:sp>
        <p:nvSpPr>
          <p:cNvPr id="10" name="Slaida numura vietturis 9">
            <a:extLst>
              <a:ext uri="{FF2B5EF4-FFF2-40B4-BE49-F238E27FC236}">
                <a16:creationId xmlns:a16="http://schemas.microsoft.com/office/drawing/2014/main" id="{A409F0D7-7941-B7BF-6B9D-A24DD7A37E6E}"/>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25</a:t>
            </a:fld>
            <a:endParaRPr lang="en-US" altLang="lv-LV" dirty="0"/>
          </a:p>
        </p:txBody>
      </p:sp>
    </p:spTree>
    <p:extLst>
      <p:ext uri="{BB962C8B-B14F-4D97-AF65-F5344CB8AC3E}">
        <p14:creationId xmlns:p14="http://schemas.microsoft.com/office/powerpoint/2010/main" val="757932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9B86-A107-3CB3-8567-B73D5136D0D9}"/>
              </a:ext>
            </a:extLst>
          </p:cNvPr>
          <p:cNvSpPr>
            <a:spLocks noGrp="1"/>
          </p:cNvSpPr>
          <p:nvPr>
            <p:ph type="title"/>
          </p:nvPr>
        </p:nvSpPr>
        <p:spPr>
          <a:xfrm>
            <a:off x="1438274" y="315816"/>
            <a:ext cx="5445127" cy="1036642"/>
          </a:xfrm>
        </p:spPr>
        <p:txBody>
          <a:bodyPr/>
          <a:lstStyle/>
          <a:p>
            <a:pPr algn="ctr"/>
            <a:r>
              <a:rPr lang="lv-LV" sz="2200" dirty="0">
                <a:solidFill>
                  <a:schemeClr val="accent2">
                    <a:lumMod val="75000"/>
                  </a:schemeClr>
                </a:solidFill>
                <a:latin typeface="Verdana" panose="020B0604030504040204" pitchFamily="34" charset="0"/>
                <a:ea typeface="Verdana" panose="020B0604030504040204" pitchFamily="34" charset="0"/>
              </a:rPr>
              <a:t>B daļa «Projekta apraksts»</a:t>
            </a:r>
            <a:br>
              <a:rPr lang="lv-LV" sz="2200" dirty="0">
                <a:solidFill>
                  <a:schemeClr val="accent2">
                    <a:lumMod val="75000"/>
                  </a:schemeClr>
                </a:solidFill>
                <a:latin typeface="Verdana" panose="020B0604030504040204" pitchFamily="34" charset="0"/>
                <a:ea typeface="Verdana" panose="020B0604030504040204" pitchFamily="34" charset="0"/>
              </a:rPr>
            </a:br>
            <a:r>
              <a:rPr lang="lv-LV" b="0" dirty="0">
                <a:solidFill>
                  <a:schemeClr val="accent2">
                    <a:lumMod val="75000"/>
                  </a:schemeClr>
                </a:solidFill>
                <a:latin typeface="Verdana" panose="020B0604030504040204" pitchFamily="34" charset="0"/>
                <a:ea typeface="Verdana" panose="020B0604030504040204" pitchFamily="34" charset="0"/>
              </a:rPr>
              <a:t>Īstenošana (2)</a:t>
            </a: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C1224F40-5982-2227-0600-3204857E23C5}"/>
              </a:ext>
            </a:extLst>
          </p:cNvPr>
          <p:cNvSpPr>
            <a:spLocks noGrp="1"/>
          </p:cNvSpPr>
          <p:nvPr>
            <p:ph idx="1"/>
          </p:nvPr>
        </p:nvSpPr>
        <p:spPr>
          <a:xfrm>
            <a:off x="1694121" y="1254642"/>
            <a:ext cx="6992679" cy="5222358"/>
          </a:xfrm>
        </p:spPr>
        <p:txBody>
          <a:bodyPr>
            <a:normAutofit fontScale="70000" lnSpcReduction="20000"/>
          </a:bodyPr>
          <a:lstStyle/>
          <a:p>
            <a:pPr algn="just"/>
            <a:r>
              <a:rPr lang="lv-LV" dirty="0"/>
              <a:t>Aprakstot projekta ieviešanu, sevišķu uzmanību vērst šādiem aspektiem:</a:t>
            </a:r>
          </a:p>
          <a:p>
            <a:pPr algn="just"/>
            <a:r>
              <a:rPr lang="lv-LV" dirty="0">
                <a:solidFill>
                  <a:schemeClr val="accent2">
                    <a:lumMod val="75000"/>
                  </a:schemeClr>
                </a:solidFill>
              </a:rPr>
              <a:t>Darba plāna struktūra:</a:t>
            </a:r>
          </a:p>
          <a:p>
            <a:pPr marL="342900" indent="-342900" algn="just">
              <a:buFont typeface="Arial" panose="020B0604020202020204" pitchFamily="34" charset="0"/>
              <a:buChar char="•"/>
            </a:pPr>
            <a:r>
              <a:rPr lang="lv-LV" dirty="0"/>
              <a:t>skaidri definēt un aprakstīt darba posmus (work packages);</a:t>
            </a:r>
          </a:p>
          <a:p>
            <a:pPr marL="342900" indent="-342900" algn="just">
              <a:buFont typeface="Arial" panose="020B0604020202020204" pitchFamily="34" charset="0"/>
              <a:buChar char="•"/>
            </a:pPr>
            <a:r>
              <a:rPr lang="lv-LV" dirty="0"/>
              <a:t>veidot sasaisti starp projekta mērķi, uzdevumiem un darba posmiem;</a:t>
            </a:r>
          </a:p>
          <a:p>
            <a:pPr marL="342900" indent="-342900" algn="just">
              <a:buFont typeface="Arial" panose="020B0604020202020204" pitchFamily="34" charset="0"/>
              <a:buChar char="•"/>
            </a:pPr>
            <a:r>
              <a:rPr lang="lv-LV" dirty="0"/>
              <a:t>katrā darba posmā jāiekļauj kāds zinātnieks (ne tikai studējošie).</a:t>
            </a:r>
          </a:p>
          <a:p>
            <a:pPr algn="just"/>
            <a:r>
              <a:rPr lang="lv-LV" dirty="0">
                <a:solidFill>
                  <a:schemeClr val="accent2">
                    <a:lumMod val="75000"/>
                  </a:schemeClr>
                </a:solidFill>
              </a:rPr>
              <a:t>Zinātniskās grupas apraksts:</a:t>
            </a:r>
          </a:p>
          <a:p>
            <a:pPr marL="342900" indent="-342900" algn="just">
              <a:buFont typeface="Arial" panose="020B0604020202020204" pitchFamily="34" charset="0"/>
              <a:buChar char="•"/>
            </a:pPr>
            <a:r>
              <a:rPr lang="lv-LV" dirty="0"/>
              <a:t>jāapraksta zinātniskās grupas kapacitāte, parādot tās spējas un atbilstību projekta mērķim un uzdevumiem;</a:t>
            </a:r>
          </a:p>
          <a:p>
            <a:pPr marL="342900" indent="-342900" algn="just">
              <a:buFont typeface="Arial" panose="020B0604020202020204" pitchFamily="34" charset="0"/>
              <a:buChar char="•"/>
            </a:pPr>
            <a:r>
              <a:rPr lang="lv-LV" dirty="0"/>
              <a:t>nepieciešams skaidrs apraksts par komandas savstarpējo sadarbību un lomu sadalījumu.</a:t>
            </a:r>
          </a:p>
          <a:p>
            <a:pPr algn="just"/>
            <a:r>
              <a:rPr lang="lv-LV" dirty="0">
                <a:solidFill>
                  <a:schemeClr val="accent2">
                    <a:lumMod val="75000"/>
                  </a:schemeClr>
                </a:solidFill>
              </a:rPr>
              <a:t>Iesniedzēja un sadarbības partnera kapacitāte:</a:t>
            </a:r>
          </a:p>
          <a:p>
            <a:pPr marL="342900" indent="-342900" algn="just">
              <a:buFont typeface="Arial" panose="020B0604020202020204" pitchFamily="34" charset="0"/>
              <a:buChar char="•"/>
            </a:pPr>
            <a:r>
              <a:rPr lang="lv-LV" dirty="0"/>
              <a:t>jāapraksta institūcijai pieejamais tehniskais aprīkojums;</a:t>
            </a:r>
          </a:p>
          <a:p>
            <a:pPr marL="342900" indent="-342900" algn="just">
              <a:buFont typeface="Arial" panose="020B0604020202020204" pitchFamily="34" charset="0"/>
              <a:buChar char="•"/>
            </a:pPr>
            <a:r>
              <a:rPr lang="lv-LV" dirty="0"/>
              <a:t>jāaprakta, kā tiks izmantota sadarbības partnera pētniecības infrastruktūra.</a:t>
            </a:r>
          </a:p>
          <a:p>
            <a:pPr algn="just"/>
            <a:r>
              <a:rPr lang="lv-LV" dirty="0">
                <a:solidFill>
                  <a:schemeClr val="accent2">
                    <a:lumMod val="75000"/>
                  </a:schemeClr>
                </a:solidFill>
              </a:rPr>
              <a:t>Risku vadība:</a:t>
            </a:r>
          </a:p>
          <a:p>
            <a:pPr marL="342900" indent="-342900" algn="just">
              <a:buFont typeface="Arial" panose="020B0604020202020204" pitchFamily="34" charset="0"/>
              <a:buChar char="•"/>
            </a:pPr>
            <a:r>
              <a:rPr lang="lv-LV" dirty="0"/>
              <a:t>riski jānorāda samērīgi, pārāk nedetalizējot, tajā pašā laikā izvairoties no ļoti vispārīgiem riskiem;</a:t>
            </a:r>
          </a:p>
          <a:p>
            <a:pPr marL="342900" indent="-342900" algn="just">
              <a:buFont typeface="Arial" panose="020B0604020202020204" pitchFamily="34" charset="0"/>
              <a:buChar char="•"/>
            </a:pPr>
            <a:r>
              <a:rPr lang="lv-LV" dirty="0"/>
              <a:t>jāapraksta arī zinātniskie un tehnoloģiskie riski;</a:t>
            </a:r>
          </a:p>
          <a:p>
            <a:pPr marL="342900" indent="-342900" algn="just">
              <a:buFont typeface="Arial" panose="020B0604020202020204" pitchFamily="34" charset="0"/>
              <a:buChar char="•"/>
            </a:pPr>
            <a:r>
              <a:rPr lang="lv-LV" dirty="0"/>
              <a:t>jāpievērš uzmanība risku samazināšanas plānam.</a:t>
            </a:r>
          </a:p>
          <a:p>
            <a:pPr algn="just"/>
            <a:r>
              <a:rPr lang="lv-LV" dirty="0">
                <a:solidFill>
                  <a:schemeClr val="accent2">
                    <a:lumMod val="75000"/>
                  </a:schemeClr>
                </a:solidFill>
              </a:rPr>
              <a:t>Projekta vadība:</a:t>
            </a:r>
          </a:p>
          <a:p>
            <a:pPr marL="342900" indent="-342900" algn="just">
              <a:buFont typeface="Arial" panose="020B0604020202020204" pitchFamily="34" charset="0"/>
              <a:buChar char="•"/>
            </a:pPr>
            <a:r>
              <a:rPr lang="lv-LV" dirty="0"/>
              <a:t>projekta vadībai jābūt saistītai ar darba plānu un lomu sadalījumu projektā;</a:t>
            </a:r>
          </a:p>
          <a:p>
            <a:pPr marL="342900" indent="-342900" algn="just">
              <a:buFont typeface="Arial" panose="020B0604020202020204" pitchFamily="34" charset="0"/>
              <a:buChar char="•"/>
            </a:pPr>
            <a:r>
              <a:rPr lang="lv-LV" dirty="0"/>
              <a:t>projekta vadībā jāparedz darba plāna izpildes kontrole.</a:t>
            </a:r>
          </a:p>
        </p:txBody>
      </p:sp>
      <p:pic>
        <p:nvPicPr>
          <p:cNvPr id="4" name="Picture 3">
            <a:extLst>
              <a:ext uri="{FF2B5EF4-FFF2-40B4-BE49-F238E27FC236}">
                <a16:creationId xmlns:a16="http://schemas.microsoft.com/office/drawing/2014/main" id="{F3931A97-4647-B4AD-D43E-8BFB2AC8B944}"/>
              </a:ext>
            </a:extLst>
          </p:cNvPr>
          <p:cNvPicPr>
            <a:picLocks noChangeAspect="1"/>
          </p:cNvPicPr>
          <p:nvPr/>
        </p:nvPicPr>
        <p:blipFill>
          <a:blip r:embed="rId2"/>
          <a:stretch>
            <a:fillRect/>
          </a:stretch>
        </p:blipFill>
        <p:spPr>
          <a:xfrm>
            <a:off x="6629400" y="97694"/>
            <a:ext cx="2343149" cy="1042762"/>
          </a:xfrm>
          <a:prstGeom prst="rect">
            <a:avLst/>
          </a:prstGeom>
        </p:spPr>
      </p:pic>
      <p:sp>
        <p:nvSpPr>
          <p:cNvPr id="5" name="Slaida numura vietturis 4">
            <a:extLst>
              <a:ext uri="{FF2B5EF4-FFF2-40B4-BE49-F238E27FC236}">
                <a16:creationId xmlns:a16="http://schemas.microsoft.com/office/drawing/2014/main" id="{7E805FA9-8215-E605-6EAC-FA27AC4D8A6C}"/>
              </a:ext>
            </a:extLst>
          </p:cNvPr>
          <p:cNvSpPr>
            <a:spLocks noGrp="1"/>
          </p:cNvSpPr>
          <p:nvPr>
            <p:ph type="sldNum" sz="quarter" idx="13"/>
          </p:nvPr>
        </p:nvSpPr>
        <p:spPr>
          <a:xfrm>
            <a:off x="8465820" y="6324600"/>
            <a:ext cx="373380" cy="304800"/>
          </a:xfrm>
        </p:spPr>
        <p:txBody>
          <a:bodyPr/>
          <a:lstStyle/>
          <a:p>
            <a:fld id="{42946E5A-BBED-4218-981B-333F83EE957B}" type="slidenum">
              <a:rPr lang="en-US" altLang="lv-LV" smtClean="0"/>
              <a:pPr/>
              <a:t>26</a:t>
            </a:fld>
            <a:endParaRPr lang="en-US" altLang="lv-LV" dirty="0"/>
          </a:p>
        </p:txBody>
      </p:sp>
    </p:spTree>
    <p:extLst>
      <p:ext uri="{BB962C8B-B14F-4D97-AF65-F5344CB8AC3E}">
        <p14:creationId xmlns:p14="http://schemas.microsoft.com/office/powerpoint/2010/main" val="363248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D995-127B-7CF1-60CD-CE4B6F94FE89}"/>
              </a:ext>
            </a:extLst>
          </p:cNvPr>
          <p:cNvSpPr>
            <a:spLocks noGrp="1"/>
          </p:cNvSpPr>
          <p:nvPr>
            <p:ph type="title"/>
          </p:nvPr>
        </p:nvSpPr>
        <p:spPr>
          <a:xfrm>
            <a:off x="1665767" y="530797"/>
            <a:ext cx="5162550" cy="1036642"/>
          </a:xfrm>
        </p:spPr>
        <p:txBody>
          <a:bodyPr>
            <a:normAutofit/>
          </a:bodyPr>
          <a:lstStyle/>
          <a:p>
            <a:pPr algn="ctr"/>
            <a:r>
              <a:rPr lang="lv-LV" sz="2200" dirty="0">
                <a:solidFill>
                  <a:schemeClr val="accent2">
                    <a:lumMod val="75000"/>
                  </a:schemeClr>
                </a:solidFill>
              </a:rPr>
              <a:t>C</a:t>
            </a:r>
            <a:r>
              <a:rPr lang="lv-LV" sz="2200" dirty="0">
                <a:solidFill>
                  <a:schemeClr val="accent2">
                    <a:lumMod val="75000"/>
                  </a:schemeClr>
                </a:solidFill>
                <a:latin typeface="Verdana" panose="020B0604030504040204" pitchFamily="34" charset="0"/>
                <a:ea typeface="Verdana" panose="020B0604030504040204" pitchFamily="34" charset="0"/>
              </a:rPr>
              <a:t> daļa «Curriculum Vitae»</a:t>
            </a:r>
            <a:endParaRPr lang="lv-LV" sz="2200" dirty="0">
              <a:solidFill>
                <a:schemeClr val="accent2">
                  <a:lumMod val="75000"/>
                </a:schemeClr>
              </a:solidFill>
            </a:endParaRPr>
          </a:p>
        </p:txBody>
      </p:sp>
      <p:graphicFrame>
        <p:nvGraphicFramePr>
          <p:cNvPr id="6" name="Content Placeholder 5">
            <a:extLst>
              <a:ext uri="{FF2B5EF4-FFF2-40B4-BE49-F238E27FC236}">
                <a16:creationId xmlns:a16="http://schemas.microsoft.com/office/drawing/2014/main" id="{77E734DC-BD40-5872-2072-7D88414DCD8F}"/>
              </a:ext>
            </a:extLst>
          </p:cNvPr>
          <p:cNvGraphicFramePr>
            <a:graphicFrameLocks noGrp="1"/>
          </p:cNvGraphicFramePr>
          <p:nvPr>
            <p:ph idx="1"/>
            <p:extLst>
              <p:ext uri="{D42A27DB-BD31-4B8C-83A1-F6EECF244321}">
                <p14:modId xmlns:p14="http://schemas.microsoft.com/office/powerpoint/2010/main" val="686989382"/>
              </p:ext>
            </p:extLst>
          </p:nvPr>
        </p:nvGraphicFramePr>
        <p:xfrm>
          <a:off x="1665767" y="1247554"/>
          <a:ext cx="7021033" cy="487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EF996978-F949-0A13-2076-165A911326F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DE3B848-F3DE-51B0-DBEE-D728B01E6BEC}"/>
              </a:ext>
            </a:extLst>
          </p:cNvPr>
          <p:cNvSpPr>
            <a:spLocks noGrp="1"/>
          </p:cNvSpPr>
          <p:nvPr>
            <p:ph type="body" sz="quarter" idx="12"/>
          </p:nvPr>
        </p:nvSpPr>
        <p:spPr/>
        <p:txBody>
          <a:bodyPr/>
          <a:lstStyle/>
          <a:p>
            <a:endParaRPr lang="lv-LV"/>
          </a:p>
        </p:txBody>
      </p:sp>
      <p:pic>
        <p:nvPicPr>
          <p:cNvPr id="7" name="Picture 4" descr="Image result for checklist icon">
            <a:extLst>
              <a:ext uri="{FF2B5EF4-FFF2-40B4-BE49-F238E27FC236}">
                <a16:creationId xmlns:a16="http://schemas.microsoft.com/office/drawing/2014/main" id="{669BF277-C07E-A3B4-4FBD-A3526CEE2355}"/>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3966" y="1693039"/>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7F3EE5E3-3CBB-C8CF-5D04-E557D14360FE}"/>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3966" y="2226597"/>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54F29BC6-DA2E-05B1-3A39-5098E77D11F0}"/>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3965" y="3190840"/>
            <a:ext cx="269357" cy="269975"/>
          </a:xfrm>
          <a:prstGeom prst="rect">
            <a:avLst/>
          </a:prstGeom>
          <a:solidFill>
            <a:srgbClr val="FF9900"/>
          </a:solidFill>
          <a:ln>
            <a:noFill/>
          </a:ln>
        </p:spPr>
      </p:pic>
      <p:pic>
        <p:nvPicPr>
          <p:cNvPr id="10" name="Picture 9">
            <a:extLst>
              <a:ext uri="{FF2B5EF4-FFF2-40B4-BE49-F238E27FC236}">
                <a16:creationId xmlns:a16="http://schemas.microsoft.com/office/drawing/2014/main" id="{823098AD-8494-A1F9-0EC2-C904A9879851}"/>
              </a:ext>
            </a:extLst>
          </p:cNvPr>
          <p:cNvPicPr>
            <a:picLocks noChangeAspect="1"/>
          </p:cNvPicPr>
          <p:nvPr/>
        </p:nvPicPr>
        <p:blipFill>
          <a:blip r:embed="rId8"/>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3B67A802-3714-7086-75A3-5C7C031DD753}"/>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27</a:t>
            </a:fld>
            <a:endParaRPr lang="en-US" altLang="lv-LV" dirty="0"/>
          </a:p>
        </p:txBody>
      </p:sp>
    </p:spTree>
    <p:extLst>
      <p:ext uri="{BB962C8B-B14F-4D97-AF65-F5344CB8AC3E}">
        <p14:creationId xmlns:p14="http://schemas.microsoft.com/office/powerpoint/2010/main" val="2743280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8677-0509-37E7-67AD-1EE77873E182}"/>
              </a:ext>
            </a:extLst>
          </p:cNvPr>
          <p:cNvSpPr>
            <a:spLocks noGrp="1"/>
          </p:cNvSpPr>
          <p:nvPr>
            <p:ph type="title"/>
          </p:nvPr>
        </p:nvSpPr>
        <p:spPr>
          <a:xfrm>
            <a:off x="1877273" y="365975"/>
            <a:ext cx="4828327" cy="1036642"/>
          </a:xfrm>
        </p:spPr>
        <p:txBody>
          <a:bodyPr>
            <a:normAutofit/>
          </a:bodyPr>
          <a:lstStyle/>
          <a:p>
            <a:pPr algn="ctr"/>
            <a:r>
              <a:rPr lang="lv-LV" sz="2200" dirty="0">
                <a:solidFill>
                  <a:schemeClr val="accent2">
                    <a:lumMod val="75000"/>
                  </a:schemeClr>
                </a:solidFill>
              </a:rPr>
              <a:t>Projekta pieteikuma </a:t>
            </a:r>
            <a:br>
              <a:rPr lang="lv-LV" sz="2200" dirty="0">
                <a:solidFill>
                  <a:schemeClr val="accent2">
                    <a:lumMod val="75000"/>
                  </a:schemeClr>
                </a:solidFill>
              </a:rPr>
            </a:br>
            <a:r>
              <a:rPr lang="lv-LV" sz="2200" dirty="0">
                <a:solidFill>
                  <a:schemeClr val="accent2">
                    <a:lumMod val="75000"/>
                  </a:schemeClr>
                </a:solidFill>
              </a:rPr>
              <a:t>administratīvās daļas</a:t>
            </a:r>
          </a:p>
        </p:txBody>
      </p:sp>
      <p:graphicFrame>
        <p:nvGraphicFramePr>
          <p:cNvPr id="7" name="Content Placeholder 6">
            <a:extLst>
              <a:ext uri="{FF2B5EF4-FFF2-40B4-BE49-F238E27FC236}">
                <a16:creationId xmlns:a16="http://schemas.microsoft.com/office/drawing/2014/main" id="{2436EFA0-E34A-FBEA-FE2A-AC48C00B768E}"/>
              </a:ext>
            </a:extLst>
          </p:cNvPr>
          <p:cNvGraphicFramePr>
            <a:graphicFrameLocks noGrp="1"/>
          </p:cNvGraphicFramePr>
          <p:nvPr>
            <p:ph idx="1"/>
            <p:extLst>
              <p:ext uri="{D42A27DB-BD31-4B8C-83A1-F6EECF244321}">
                <p14:modId xmlns:p14="http://schemas.microsoft.com/office/powerpoint/2010/main" val="2556812852"/>
              </p:ext>
            </p:extLst>
          </p:nvPr>
        </p:nvGraphicFramePr>
        <p:xfrm>
          <a:off x="1644445" y="1371600"/>
          <a:ext cx="7042355"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A3DD6D0-642E-71D2-FF30-5BCFB0D1866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4D89FA91-C5BF-E4C2-05AE-ADC006429B5C}"/>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9D52EEF3-8D33-2B85-CDBD-3512ACCEC678}"/>
              </a:ext>
            </a:extLst>
          </p:cNvPr>
          <p:cNvPicPr>
            <a:picLocks noChangeAspect="1"/>
          </p:cNvPicPr>
          <p:nvPr/>
        </p:nvPicPr>
        <p:blipFill>
          <a:blip r:embed="rId7"/>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2827A2D9-DF1D-F354-8C35-B4D1B840CA5B}"/>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28</a:t>
            </a:fld>
            <a:endParaRPr lang="en-US" altLang="lv-LV" dirty="0"/>
          </a:p>
        </p:txBody>
      </p:sp>
    </p:spTree>
    <p:extLst>
      <p:ext uri="{BB962C8B-B14F-4D97-AF65-F5344CB8AC3E}">
        <p14:creationId xmlns:p14="http://schemas.microsoft.com/office/powerpoint/2010/main" val="188193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9F03-0007-147E-D6BF-08DCCE64DCEC}"/>
              </a:ext>
            </a:extLst>
          </p:cNvPr>
          <p:cNvSpPr>
            <a:spLocks noGrp="1"/>
          </p:cNvSpPr>
          <p:nvPr>
            <p:ph type="title"/>
          </p:nvPr>
        </p:nvSpPr>
        <p:spPr>
          <a:xfrm>
            <a:off x="1440873" y="392173"/>
            <a:ext cx="6096000" cy="1036642"/>
          </a:xfrm>
        </p:spPr>
        <p:txBody>
          <a:bodyPr>
            <a:normAutofit fontScale="90000"/>
          </a:bodyPr>
          <a:lstStyle/>
          <a:p>
            <a:pPr algn="ctr"/>
            <a:r>
              <a:rPr lang="lv-LV" dirty="0">
                <a:solidFill>
                  <a:schemeClr val="accent2">
                    <a:lumMod val="75000"/>
                  </a:schemeClr>
                </a:solidFill>
              </a:rPr>
              <a:t>Darbības, kurām nav </a:t>
            </a:r>
            <a:br>
              <a:rPr lang="lv-LV" dirty="0">
                <a:solidFill>
                  <a:schemeClr val="accent2">
                    <a:lumMod val="75000"/>
                  </a:schemeClr>
                </a:solidFill>
              </a:rPr>
            </a:br>
            <a:r>
              <a:rPr lang="lv-LV" dirty="0">
                <a:solidFill>
                  <a:schemeClr val="accent2">
                    <a:lumMod val="75000"/>
                  </a:schemeClr>
                </a:solidFill>
              </a:rPr>
              <a:t>saimnieciska rakstura </a:t>
            </a:r>
            <a:r>
              <a:rPr lang="lv-LV" b="0" dirty="0">
                <a:solidFill>
                  <a:schemeClr val="accent2">
                    <a:lumMod val="75000"/>
                  </a:schemeClr>
                </a:solidFill>
              </a:rPr>
              <a:t>(papildinformācija pie D, E, H daļas)</a:t>
            </a:r>
            <a:br>
              <a:rPr lang="lv-LV" dirty="0">
                <a:solidFill>
                  <a:schemeClr val="accent2">
                    <a:lumMod val="75000"/>
                  </a:schemeClr>
                </a:solidFill>
              </a:rPr>
            </a:b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56AA73DF-3059-8125-B9B3-954DF3E19544}"/>
              </a:ext>
            </a:extLst>
          </p:cNvPr>
          <p:cNvSpPr>
            <a:spLocks noGrp="1"/>
          </p:cNvSpPr>
          <p:nvPr>
            <p:ph idx="1"/>
          </p:nvPr>
        </p:nvSpPr>
        <p:spPr>
          <a:xfrm>
            <a:off x="1199868" y="1883229"/>
            <a:ext cx="7099005" cy="4373573"/>
          </a:xfrm>
        </p:spPr>
        <p:txBody>
          <a:bodyPr>
            <a:normAutofit/>
          </a:bodyPr>
          <a:lstStyle/>
          <a:p>
            <a:pPr marL="342900" indent="-342900" algn="just">
              <a:buFont typeface="Arial" panose="020B0604020202020204" pitchFamily="34" charset="0"/>
              <a:buChar char="•"/>
            </a:pPr>
            <a:r>
              <a:rPr lang="lv-LV" dirty="0">
                <a:solidFill>
                  <a:schemeClr val="accent2">
                    <a:lumMod val="75000"/>
                  </a:schemeClr>
                </a:solidFill>
              </a:rPr>
              <a:t>neatkarīga pētniecība </a:t>
            </a:r>
            <a:r>
              <a:rPr lang="lv-LV" dirty="0"/>
              <a:t>un izstrāde, lai iegūtu vairāk zināšanu un labāku izpratni,  tostarp kopīga pētniecība un izstrāde, pētniecības organizācijai iesaistoties efektīvā sadarbībā;</a:t>
            </a:r>
          </a:p>
          <a:p>
            <a:pPr marL="342900" indent="-342900" algn="just">
              <a:buFont typeface="Arial" panose="020B0604020202020204" pitchFamily="34" charset="0"/>
              <a:buChar char="•"/>
            </a:pPr>
            <a:r>
              <a:rPr lang="lv-LV" dirty="0"/>
              <a:t>pētniecības </a:t>
            </a:r>
            <a:r>
              <a:rPr lang="lv-LV" dirty="0">
                <a:solidFill>
                  <a:schemeClr val="accent2">
                    <a:lumMod val="75000"/>
                  </a:schemeClr>
                </a:solidFill>
              </a:rPr>
              <a:t>rezultātu izplatīšana </a:t>
            </a:r>
            <a:r>
              <a:rPr lang="lv-LV" dirty="0"/>
              <a:t>bez ekskluzivitātes un diskriminēšanas, tai skaitā izmantojot mācīšanu, brīvas piekļuves datubāzes, atklātas publikācijas vai atklātā pirmkoda programmatūru;</a:t>
            </a:r>
          </a:p>
          <a:p>
            <a:pPr marL="342900" indent="-342900" algn="just">
              <a:buFont typeface="Arial" panose="020B0604020202020204" pitchFamily="34" charset="0"/>
              <a:buChar char="•"/>
            </a:pPr>
            <a:r>
              <a:rPr lang="lv-LV" dirty="0"/>
              <a:t>zināšanu un tehnoloģiju </a:t>
            </a:r>
            <a:r>
              <a:rPr lang="lv-LV" dirty="0">
                <a:solidFill>
                  <a:schemeClr val="accent2">
                    <a:lumMod val="75000"/>
                  </a:schemeClr>
                </a:solidFill>
              </a:rPr>
              <a:t>pārneses darbības</a:t>
            </a:r>
            <a:r>
              <a:rPr lang="lv-LV" dirty="0"/>
              <a:t>.</a:t>
            </a:r>
          </a:p>
        </p:txBody>
      </p:sp>
      <p:sp>
        <p:nvSpPr>
          <p:cNvPr id="4" name="Text Placeholder 3">
            <a:extLst>
              <a:ext uri="{FF2B5EF4-FFF2-40B4-BE49-F238E27FC236}">
                <a16:creationId xmlns:a16="http://schemas.microsoft.com/office/drawing/2014/main" id="{A825C8DE-FF46-AB44-E29E-4727BA0337F3}"/>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EAB74B8-AC24-A6C5-8A51-5D84E372B5C4}"/>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59AB9D73-2159-4FAD-57AE-67F21ED78BA1}"/>
              </a:ext>
            </a:extLst>
          </p:cNvPr>
          <p:cNvPicPr>
            <a:picLocks noChangeAspect="1"/>
          </p:cNvPicPr>
          <p:nvPr/>
        </p:nvPicPr>
        <p:blipFill>
          <a:blip r:embed="rId2"/>
          <a:stretch>
            <a:fillRect/>
          </a:stretch>
        </p:blipFill>
        <p:spPr>
          <a:xfrm>
            <a:off x="6800851" y="97694"/>
            <a:ext cx="2343149" cy="1042762"/>
          </a:xfrm>
          <a:prstGeom prst="rect">
            <a:avLst/>
          </a:prstGeom>
        </p:spPr>
      </p:pic>
      <p:pic>
        <p:nvPicPr>
          <p:cNvPr id="7" name="Picture 4" descr="Image result for checklist icon">
            <a:extLst>
              <a:ext uri="{FF2B5EF4-FFF2-40B4-BE49-F238E27FC236}">
                <a16:creationId xmlns:a16="http://schemas.microsoft.com/office/drawing/2014/main" id="{367FCD8C-8BA4-07C8-E840-A54411B8E1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9868" y="4818539"/>
            <a:ext cx="269357"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541FF257-3809-8A5D-B932-FA7A88F2EF5B}"/>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9868" y="3242742"/>
            <a:ext cx="269357" cy="269975"/>
          </a:xfrm>
          <a:prstGeom prst="rect">
            <a:avLst/>
          </a:prstGeom>
          <a:solidFill>
            <a:srgbClr val="FF9900"/>
          </a:solidFill>
          <a:ln>
            <a:noFill/>
          </a:ln>
        </p:spPr>
      </p:pic>
      <p:pic>
        <p:nvPicPr>
          <p:cNvPr id="9" name="Picture 4" descr="Image result for checklist icon">
            <a:extLst>
              <a:ext uri="{FF2B5EF4-FFF2-40B4-BE49-F238E27FC236}">
                <a16:creationId xmlns:a16="http://schemas.microsoft.com/office/drawing/2014/main" id="{603F8562-F4F7-599B-7077-62F32499BA4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1516" y="1992921"/>
            <a:ext cx="269357" cy="269975"/>
          </a:xfrm>
          <a:prstGeom prst="rect">
            <a:avLst/>
          </a:prstGeom>
          <a:solidFill>
            <a:srgbClr val="FF9900"/>
          </a:solidFill>
          <a:ln>
            <a:noFill/>
          </a:ln>
        </p:spPr>
      </p:pic>
      <p:sp>
        <p:nvSpPr>
          <p:cNvPr id="10" name="Slaida numura vietturis 9">
            <a:extLst>
              <a:ext uri="{FF2B5EF4-FFF2-40B4-BE49-F238E27FC236}">
                <a16:creationId xmlns:a16="http://schemas.microsoft.com/office/drawing/2014/main" id="{45CDE104-2FB4-FFC0-B65F-344F2B8FC028}"/>
              </a:ext>
            </a:extLst>
          </p:cNvPr>
          <p:cNvSpPr>
            <a:spLocks noGrp="1"/>
          </p:cNvSpPr>
          <p:nvPr>
            <p:ph type="sldNum" sz="quarter" idx="13"/>
          </p:nvPr>
        </p:nvSpPr>
        <p:spPr>
          <a:xfrm>
            <a:off x="8465820" y="6324600"/>
            <a:ext cx="373380" cy="304800"/>
          </a:xfrm>
        </p:spPr>
        <p:txBody>
          <a:bodyPr/>
          <a:lstStyle/>
          <a:p>
            <a:fld id="{42946E5A-BBED-4218-981B-333F83EE957B}" type="slidenum">
              <a:rPr lang="en-US" altLang="lv-LV" smtClean="0"/>
              <a:pPr/>
              <a:t>29</a:t>
            </a:fld>
            <a:endParaRPr lang="en-US" altLang="lv-LV" dirty="0"/>
          </a:p>
        </p:txBody>
      </p:sp>
    </p:spTree>
    <p:extLst>
      <p:ext uri="{BB962C8B-B14F-4D97-AF65-F5344CB8AC3E}">
        <p14:creationId xmlns:p14="http://schemas.microsoft.com/office/powerpoint/2010/main" val="379538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190136" y="652992"/>
            <a:ext cx="4321277" cy="610745"/>
          </a:xfrm>
        </p:spPr>
        <p:txBody>
          <a:bodyPr>
            <a:normAutofit/>
          </a:bodyPr>
          <a:lstStyle/>
          <a:p>
            <a:pPr algn="ctr"/>
            <a:r>
              <a:rPr lang="lv-LV" sz="2200" dirty="0">
                <a:solidFill>
                  <a:schemeClr val="accent2">
                    <a:lumMod val="75000"/>
                  </a:schemeClr>
                </a:solidFill>
              </a:rPr>
              <a:t>Saistošie normatīvie akti</a:t>
            </a:r>
          </a:p>
        </p:txBody>
      </p:sp>
      <p:sp>
        <p:nvSpPr>
          <p:cNvPr id="9" name="Rectangle 8">
            <a:extLst>
              <a:ext uri="{FF2B5EF4-FFF2-40B4-BE49-F238E27FC236}">
                <a16:creationId xmlns:a16="http://schemas.microsoft.com/office/drawing/2014/main" id="{C37704AA-4748-4F51-0C95-C17C85A92E8C}"/>
              </a:ext>
            </a:extLst>
          </p:cNvPr>
          <p:cNvSpPr/>
          <p:nvPr/>
        </p:nvSpPr>
        <p:spPr>
          <a:xfrm>
            <a:off x="1569749" y="4070367"/>
            <a:ext cx="6869088" cy="82704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0" name="Rectangle 9">
            <a:extLst>
              <a:ext uri="{FF2B5EF4-FFF2-40B4-BE49-F238E27FC236}">
                <a16:creationId xmlns:a16="http://schemas.microsoft.com/office/drawing/2014/main" id="{D1B2A28D-3C7F-6C3D-13C4-D2E998B55807}"/>
              </a:ext>
            </a:extLst>
          </p:cNvPr>
          <p:cNvSpPr/>
          <p:nvPr/>
        </p:nvSpPr>
        <p:spPr>
          <a:xfrm>
            <a:off x="1569748" y="2989269"/>
            <a:ext cx="6888741" cy="956650"/>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1" name="Rectangle 10">
            <a:extLst>
              <a:ext uri="{FF2B5EF4-FFF2-40B4-BE49-F238E27FC236}">
                <a16:creationId xmlns:a16="http://schemas.microsoft.com/office/drawing/2014/main" id="{ACE77418-BE5E-94DA-4CB8-C55974A1BF99}"/>
              </a:ext>
            </a:extLst>
          </p:cNvPr>
          <p:cNvSpPr/>
          <p:nvPr/>
        </p:nvSpPr>
        <p:spPr>
          <a:xfrm>
            <a:off x="1569749" y="2109249"/>
            <a:ext cx="6888741" cy="741206"/>
          </a:xfrm>
          <a:prstGeom prst="rect">
            <a:avLst/>
          </a:prstGeom>
          <a:solidFill>
            <a:sysClr val="window" lastClr="FFFFFF">
              <a:lumMod val="95000"/>
            </a:sysClr>
          </a:solidFill>
          <a:ln w="25400" cap="flat" cmpd="sng" algn="ctr">
            <a:noFill/>
            <a:prstDash val="solid"/>
          </a:ln>
          <a:effectLst/>
        </p:spPr>
        <p:txBody>
          <a:bodyPr anchor="ctr"/>
          <a:lstStyle/>
          <a:p>
            <a:pPr>
              <a:defRPr/>
            </a:pPr>
            <a:endParaRPr lang="lv-LV" kern="0" dirty="0">
              <a:solidFill>
                <a:prstClr val="white"/>
              </a:solidFill>
              <a:latin typeface="Times New Roman"/>
            </a:endParaRPr>
          </a:p>
        </p:txBody>
      </p:sp>
      <p:sp>
        <p:nvSpPr>
          <p:cNvPr id="12" name="Content Placeholder 2">
            <a:extLst>
              <a:ext uri="{FF2B5EF4-FFF2-40B4-BE49-F238E27FC236}">
                <a16:creationId xmlns:a16="http://schemas.microsoft.com/office/drawing/2014/main" id="{0998A0DD-0ABE-E40F-0893-85E90518FACA}"/>
              </a:ext>
            </a:extLst>
          </p:cNvPr>
          <p:cNvSpPr txBox="1">
            <a:spLocks/>
          </p:cNvSpPr>
          <p:nvPr/>
        </p:nvSpPr>
        <p:spPr bwMode="auto">
          <a:xfrm>
            <a:off x="1726527" y="2109249"/>
            <a:ext cx="6575182" cy="741206"/>
          </a:xfrm>
          <a:prstGeom prst="rect">
            <a:avLst/>
          </a:prstGeom>
          <a:noFill/>
          <a:ln w="9525">
            <a:noFill/>
            <a:miter lim="800000"/>
            <a:headEnd/>
            <a:tailEnd/>
          </a:ln>
        </p:spPr>
        <p:txBody>
          <a:bodyPr wrap="square" lIns="93957" tIns="46979" rIns="93957" bIns="46979">
            <a:spAutoFit/>
          </a:bodyPr>
          <a:lstStyle/>
          <a:p>
            <a:pPr marR="0" lvl="0" algn="just" defTabSz="938213" rtl="0" eaLnBrk="1" fontAlgn="base" latinLnBrk="0" hangingPunct="1">
              <a:lnSpc>
                <a:spcPct val="100000"/>
              </a:lnSpc>
              <a:spcBef>
                <a:spcPts val="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Ministru kabineta 2018. gada 4. septembra noteikumi Nr. 560</a:t>
            </a:r>
          </a:p>
          <a:p>
            <a:pPr marR="0" lvl="0" algn="just" defTabSz="938213" rtl="0" eaLnBrk="1" fontAlgn="base" latinLnBrk="0" hangingPunct="1">
              <a:lnSpc>
                <a:spcPct val="100000"/>
              </a:lnSpc>
              <a:spcBef>
                <a:spcPts val="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«Valsts pētījumu programmu projektu īstenošanas kārtība»</a:t>
            </a:r>
          </a:p>
          <a:p>
            <a:pPr marR="0" lvl="0" algn="just" defTabSz="938213" rtl="0" eaLnBrk="1" fontAlgn="base" latinLnBrk="0" hangingPunct="1">
              <a:lnSpc>
                <a:spcPct val="100000"/>
              </a:lnSpc>
              <a:spcBef>
                <a:spcPts val="0"/>
              </a:spcBef>
              <a:spcAft>
                <a:spcPct val="0"/>
              </a:spcAft>
              <a:buClrTx/>
              <a:buSzTx/>
              <a:tabLst/>
              <a:defRPr/>
            </a:pPr>
            <a:r>
              <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(noteikumi)</a:t>
            </a:r>
          </a:p>
        </p:txBody>
      </p:sp>
      <p:sp>
        <p:nvSpPr>
          <p:cNvPr id="13" name="Content Placeholder 2">
            <a:extLst>
              <a:ext uri="{FF2B5EF4-FFF2-40B4-BE49-F238E27FC236}">
                <a16:creationId xmlns:a16="http://schemas.microsoft.com/office/drawing/2014/main" id="{045CBB8C-A337-6231-3125-0A1E04F7BE81}"/>
              </a:ext>
            </a:extLst>
          </p:cNvPr>
          <p:cNvSpPr txBox="1">
            <a:spLocks/>
          </p:cNvSpPr>
          <p:nvPr/>
        </p:nvSpPr>
        <p:spPr bwMode="auto">
          <a:xfrm>
            <a:off x="1737780" y="3037398"/>
            <a:ext cx="6575182" cy="956650"/>
          </a:xfrm>
          <a:prstGeom prst="rect">
            <a:avLst/>
          </a:prstGeom>
          <a:noFill/>
          <a:ln w="9525">
            <a:noFill/>
            <a:miter lim="800000"/>
            <a:headEnd/>
            <a:tailEnd/>
          </a:ln>
        </p:spPr>
        <p:txBody>
          <a:bodyPr wrap="square" lIns="93957" tIns="46979" rIns="93957" bIns="46979">
            <a:spAutoFit/>
          </a:bodyPr>
          <a:lstStyle/>
          <a:p>
            <a:pPr lvl="0" algn="just">
              <a:spcBef>
                <a:spcPts val="0"/>
              </a:spcBef>
              <a:defRPr/>
            </a:pPr>
            <a:r>
              <a:rPr lang="lv-LV" altLang="en-US" sz="1400" dirty="0">
                <a:latin typeface="Verdana" panose="020B0604030504040204" pitchFamily="34" charset="0"/>
                <a:ea typeface="Verdana" panose="020B0604030504040204" pitchFamily="34" charset="0"/>
              </a:rPr>
              <a:t>Valsts pētījumu programma “Letonika latviskas un eiropeiskas sabiedrības attīstībai” apstiprināta, ievērojot Ministru kabineta 2025. gada 12.septembra rīkojumu Nr.559 “Par valsts pētījumu programmu “Letonika latviskas un eiropeiskas sabiedrības attīstībai” (rīkojums)</a:t>
            </a:r>
            <a:endParaRPr kumimoji="0" lang="lv-LV" altLang="en-US" sz="1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endParaRPr>
          </a:p>
        </p:txBody>
      </p:sp>
      <p:sp>
        <p:nvSpPr>
          <p:cNvPr id="16" name="Content Placeholder 2">
            <a:extLst>
              <a:ext uri="{FF2B5EF4-FFF2-40B4-BE49-F238E27FC236}">
                <a16:creationId xmlns:a16="http://schemas.microsoft.com/office/drawing/2014/main" id="{C8856852-9CF2-4238-0604-B61FC436C05F}"/>
              </a:ext>
            </a:extLst>
          </p:cNvPr>
          <p:cNvSpPr txBox="1">
            <a:spLocks/>
          </p:cNvSpPr>
          <p:nvPr/>
        </p:nvSpPr>
        <p:spPr bwMode="auto">
          <a:xfrm>
            <a:off x="1727953" y="4218706"/>
            <a:ext cx="6552680" cy="741206"/>
          </a:xfrm>
          <a:prstGeom prst="rect">
            <a:avLst/>
          </a:prstGeom>
          <a:noFill/>
          <a:ln w="9525">
            <a:noFill/>
            <a:miter lim="800000"/>
            <a:headEnd/>
            <a:tailEnd/>
          </a:ln>
        </p:spPr>
        <p:txBody>
          <a:bodyPr wrap="square" lIns="93957" tIns="46979" rIns="93957" bIns="46979">
            <a:spAutoFit/>
          </a:bodyPr>
          <a:lstStyle/>
          <a:p>
            <a:pPr lvl="0" algn="just">
              <a:spcBef>
                <a:spcPts val="1200"/>
              </a:spcBef>
              <a:defRPr/>
            </a:pPr>
            <a:r>
              <a:rPr kumimoji="0" lang="lv-LV" altLang="en-US"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Valsts pētījumu programmas </a:t>
            </a:r>
            <a:r>
              <a:rPr lang="lv-LV" altLang="en-US" sz="1400" dirty="0">
                <a:latin typeface="Verdana" panose="020B0604030504040204" pitchFamily="34" charset="0"/>
                <a:ea typeface="Verdana" panose="020B0604030504040204" pitchFamily="34" charset="0"/>
              </a:rPr>
              <a:t>“Letonika latviskas un eiropeiskas sabiedrības attīstībai” 2025. – 2028. gadam projektu </a:t>
            </a:r>
            <a:r>
              <a:rPr kumimoji="0" lang="lv-LV" altLang="en-US" sz="14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pieteikumu  atklātā konkursa nolikums un tā pielikumi</a:t>
            </a:r>
          </a:p>
        </p:txBody>
      </p:sp>
      <p:pic>
        <p:nvPicPr>
          <p:cNvPr id="15" name="Picture 4" descr="Image result for checklist icon">
            <a:extLst>
              <a:ext uri="{FF2B5EF4-FFF2-40B4-BE49-F238E27FC236}">
                <a16:creationId xmlns:a16="http://schemas.microsoft.com/office/drawing/2014/main" id="{E1577E00-DE48-2BBF-751A-F38843E925B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3062" y="2109249"/>
            <a:ext cx="456153" cy="457200"/>
          </a:xfrm>
          <a:prstGeom prst="rect">
            <a:avLst/>
          </a:prstGeom>
          <a:solidFill>
            <a:srgbClr val="FF9900"/>
          </a:solidFill>
          <a:ln>
            <a:noFill/>
          </a:ln>
        </p:spPr>
      </p:pic>
      <p:pic>
        <p:nvPicPr>
          <p:cNvPr id="18" name="Picture 4" descr="Image result for checklist icon">
            <a:extLst>
              <a:ext uri="{FF2B5EF4-FFF2-40B4-BE49-F238E27FC236}">
                <a16:creationId xmlns:a16="http://schemas.microsoft.com/office/drawing/2014/main" id="{EDA71653-C7FD-A7C0-27C2-5D386557711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3062" y="2989269"/>
            <a:ext cx="456153" cy="457200"/>
          </a:xfrm>
          <a:prstGeom prst="rect">
            <a:avLst/>
          </a:prstGeom>
          <a:solidFill>
            <a:srgbClr val="FF9900"/>
          </a:solidFill>
          <a:ln>
            <a:noFill/>
          </a:ln>
        </p:spPr>
      </p:pic>
      <p:pic>
        <p:nvPicPr>
          <p:cNvPr id="19" name="Picture 4" descr="Image result for checklist icon">
            <a:extLst>
              <a:ext uri="{FF2B5EF4-FFF2-40B4-BE49-F238E27FC236}">
                <a16:creationId xmlns:a16="http://schemas.microsoft.com/office/drawing/2014/main" id="{4AF0E3F2-7F42-5788-5209-007D67E83489}"/>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5" y="4070367"/>
            <a:ext cx="456153" cy="457200"/>
          </a:xfrm>
          <a:prstGeom prst="rect">
            <a:avLst/>
          </a:prstGeom>
          <a:solidFill>
            <a:srgbClr val="FF9900"/>
          </a:solidFill>
          <a:ln>
            <a:noFill/>
          </a:ln>
        </p:spPr>
      </p:pic>
      <p:pic>
        <p:nvPicPr>
          <p:cNvPr id="17" name="Picture 16">
            <a:extLst>
              <a:ext uri="{FF2B5EF4-FFF2-40B4-BE49-F238E27FC236}">
                <a16:creationId xmlns:a16="http://schemas.microsoft.com/office/drawing/2014/main" id="{BDF089D3-0448-AE2D-3E7B-479FA6005EE7}"/>
              </a:ext>
            </a:extLst>
          </p:cNvPr>
          <p:cNvPicPr>
            <a:picLocks noChangeAspect="1"/>
          </p:cNvPicPr>
          <p:nvPr/>
        </p:nvPicPr>
        <p:blipFill>
          <a:blip r:embed="rId3"/>
          <a:stretch>
            <a:fillRect/>
          </a:stretch>
        </p:blipFill>
        <p:spPr>
          <a:xfrm>
            <a:off x="6511413" y="92148"/>
            <a:ext cx="2461136" cy="1095270"/>
          </a:xfrm>
          <a:prstGeom prst="rect">
            <a:avLst/>
          </a:prstGeom>
        </p:spPr>
      </p:pic>
      <p:sp>
        <p:nvSpPr>
          <p:cNvPr id="2" name="Slaida numura vietturis 1">
            <a:extLst>
              <a:ext uri="{FF2B5EF4-FFF2-40B4-BE49-F238E27FC236}">
                <a16:creationId xmlns:a16="http://schemas.microsoft.com/office/drawing/2014/main" id="{4865B940-D078-6F8B-835D-6746BA30E760}"/>
              </a:ext>
            </a:extLst>
          </p:cNvPr>
          <p:cNvSpPr>
            <a:spLocks noGrp="1"/>
          </p:cNvSpPr>
          <p:nvPr>
            <p:ph type="sldNum" sz="quarter" idx="13"/>
          </p:nvPr>
        </p:nvSpPr>
        <p:spPr/>
        <p:txBody>
          <a:bodyPr/>
          <a:lstStyle/>
          <a:p>
            <a:fld id="{42946E5A-BBED-4218-981B-333F83EE957B}" type="slidenum">
              <a:rPr lang="en-US" altLang="lv-LV" smtClean="0"/>
              <a:pPr/>
              <a:t>3</a:t>
            </a:fld>
            <a:endParaRPr lang="en-US" altLang="lv-LV"/>
          </a:p>
        </p:txBody>
      </p:sp>
    </p:spTree>
    <p:extLst>
      <p:ext uri="{BB962C8B-B14F-4D97-AF65-F5344CB8AC3E}">
        <p14:creationId xmlns:p14="http://schemas.microsoft.com/office/powerpoint/2010/main" val="50210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24A2-2ABF-18E5-3E7B-E15512420B5A}"/>
              </a:ext>
            </a:extLst>
          </p:cNvPr>
          <p:cNvSpPr>
            <a:spLocks noGrp="1"/>
          </p:cNvSpPr>
          <p:nvPr>
            <p:ph type="title"/>
          </p:nvPr>
        </p:nvSpPr>
        <p:spPr>
          <a:xfrm>
            <a:off x="1463539" y="326192"/>
            <a:ext cx="5528521" cy="1036642"/>
          </a:xfrm>
        </p:spPr>
        <p:txBody>
          <a:bodyPr>
            <a:normAutofit fontScale="90000"/>
          </a:bodyPr>
          <a:lstStyle/>
          <a:p>
            <a:pPr algn="ctr"/>
            <a:r>
              <a:rPr lang="lv-LV" dirty="0">
                <a:solidFill>
                  <a:schemeClr val="accent2">
                    <a:lumMod val="75000"/>
                  </a:schemeClr>
                </a:solidFill>
              </a:rPr>
              <a:t>Sasniedzamie kopējie </a:t>
            </a:r>
            <a:br>
              <a:rPr lang="lv-LV" dirty="0">
                <a:solidFill>
                  <a:schemeClr val="accent2">
                    <a:lumMod val="75000"/>
                  </a:schemeClr>
                </a:solidFill>
              </a:rPr>
            </a:br>
            <a:r>
              <a:rPr lang="lv-LV" dirty="0">
                <a:solidFill>
                  <a:schemeClr val="accent2">
                    <a:lumMod val="75000"/>
                  </a:schemeClr>
                </a:solidFill>
              </a:rPr>
              <a:t>(horizontālie rezultāti, </a:t>
            </a:r>
            <a:r>
              <a:rPr lang="lv-LV" b="0" dirty="0">
                <a:solidFill>
                  <a:schemeClr val="accent2">
                    <a:lumMod val="75000"/>
                  </a:schemeClr>
                </a:solidFill>
              </a:rPr>
              <a:t>papildinformācija pie I daļas)</a:t>
            </a:r>
          </a:p>
        </p:txBody>
      </p:sp>
      <p:sp>
        <p:nvSpPr>
          <p:cNvPr id="3" name="Content Placeholder 2">
            <a:extLst>
              <a:ext uri="{FF2B5EF4-FFF2-40B4-BE49-F238E27FC236}">
                <a16:creationId xmlns:a16="http://schemas.microsoft.com/office/drawing/2014/main" id="{0DF5CE30-0240-2E61-1EF5-BBADAB07159B}"/>
              </a:ext>
            </a:extLst>
          </p:cNvPr>
          <p:cNvSpPr>
            <a:spLocks noGrp="1"/>
          </p:cNvSpPr>
          <p:nvPr>
            <p:ph idx="1"/>
          </p:nvPr>
        </p:nvSpPr>
        <p:spPr>
          <a:xfrm>
            <a:off x="1947620" y="1840930"/>
            <a:ext cx="6586779" cy="4373573"/>
          </a:xfrm>
        </p:spPr>
        <p:txBody>
          <a:bodyPr>
            <a:noAutofit/>
          </a:bodyPr>
          <a:lstStyle/>
          <a:p>
            <a:pPr algn="just"/>
            <a:r>
              <a:rPr lang="lv-LV" sz="1400" dirty="0"/>
              <a:t>Pētniecības kopienu – attīstot pētniecībai nepieciešamos resursus un starpdisciplināras konkurētspējīgas zinātnieku grupas, kas zinātniskajā darbībā izmanto pasaulē atzītas pētniecības metodes un tehnoloģijas, kā arī iesaistot pētniecībā jaunos zinātniekus un diasporas pārstāvjus;</a:t>
            </a:r>
          </a:p>
          <a:p>
            <a:pPr algn="just"/>
            <a:endParaRPr lang="lv-LV" sz="1400" dirty="0">
              <a:highlight>
                <a:srgbClr val="FFFFFF"/>
              </a:highlight>
            </a:endParaRPr>
          </a:p>
          <a:p>
            <a:pPr algn="just"/>
            <a:r>
              <a:rPr lang="lv-LV" sz="1400" dirty="0"/>
              <a:t>nozaru politikas veidotājiem un ieviesējiem – sadarbojoties ar politikas veidotājiem projektu izstrādes laikā un </a:t>
            </a:r>
            <a:r>
              <a:rPr lang="lv-LV" sz="1400" dirty="0" err="1"/>
              <a:t>proaktīvi</a:t>
            </a:r>
            <a:r>
              <a:rPr lang="lv-LV" sz="1400" dirty="0"/>
              <a:t> veicinot izmaiņas </a:t>
            </a:r>
            <a:r>
              <a:rPr lang="lv-LV" sz="1400" dirty="0" err="1"/>
              <a:t>rīcībpolitikā</a:t>
            </a:r>
            <a:r>
              <a:rPr lang="lv-LV" sz="1400" dirty="0"/>
              <a:t>;</a:t>
            </a:r>
          </a:p>
          <a:p>
            <a:pPr algn="just"/>
            <a:endParaRPr lang="lv-LV" sz="1400" dirty="0">
              <a:highlight>
                <a:srgbClr val="FFFFFF"/>
              </a:highlight>
            </a:endParaRPr>
          </a:p>
          <a:p>
            <a:pPr algn="just"/>
            <a:r>
              <a:rPr lang="lv-LV" sz="1400" dirty="0"/>
              <a:t>projekta mērķim piekritīgām tautsaimniecības nozarēm (tai skaitā izdevējdarbības, plašsaziņas līdzekļu un informācijas un komunikācijas tehnoloģiju nozari) – sadarbojoties ar attiecīgās tautsaimniecības nozaru organizācijām, sociālajiem partneriem un ekspertiem;</a:t>
            </a:r>
          </a:p>
          <a:p>
            <a:pPr algn="just"/>
            <a:endParaRPr lang="lv-LV" sz="1400" b="0" i="0" dirty="0">
              <a:effectLst/>
              <a:highlight>
                <a:srgbClr val="FFFFFF"/>
              </a:highlight>
            </a:endParaRPr>
          </a:p>
          <a:p>
            <a:pPr algn="just"/>
            <a:r>
              <a:rPr lang="lv-LV" sz="1400" dirty="0"/>
              <a:t>sabiedrību kopumā – nodrošinot zināšanu pārnesi un veicinot izpratni par pētniecības lomu un devumu sabiedrībai, veicinot iesaisti pētniecības procesā (piemēram, izmantojot sabiedriskās zinātnes iniciatīvas), kā arī veidojot un izplatot sabiedrībai noderīgus resursus.</a:t>
            </a:r>
          </a:p>
        </p:txBody>
      </p:sp>
      <p:sp>
        <p:nvSpPr>
          <p:cNvPr id="4" name="Text Placeholder 3">
            <a:extLst>
              <a:ext uri="{FF2B5EF4-FFF2-40B4-BE49-F238E27FC236}">
                <a16:creationId xmlns:a16="http://schemas.microsoft.com/office/drawing/2014/main" id="{323F75EF-3163-98F0-7EEB-F4AA42AD0F9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F502A4A-810D-4F20-7B4B-6687531C26D8}"/>
              </a:ext>
            </a:extLst>
          </p:cNvPr>
          <p:cNvSpPr>
            <a:spLocks noGrp="1"/>
          </p:cNvSpPr>
          <p:nvPr>
            <p:ph type="body" sz="quarter" idx="12"/>
          </p:nvPr>
        </p:nvSpPr>
        <p:spPr/>
        <p:txBody>
          <a:bodyPr/>
          <a:lstStyle/>
          <a:p>
            <a:endParaRPr lang="lv-LV"/>
          </a:p>
        </p:txBody>
      </p:sp>
      <p:pic>
        <p:nvPicPr>
          <p:cNvPr id="6" name="Picture 5">
            <a:extLst>
              <a:ext uri="{FF2B5EF4-FFF2-40B4-BE49-F238E27FC236}">
                <a16:creationId xmlns:a16="http://schemas.microsoft.com/office/drawing/2014/main" id="{F8274472-2F64-7EDC-C655-EFDA76357C64}"/>
              </a:ext>
            </a:extLst>
          </p:cNvPr>
          <p:cNvPicPr>
            <a:picLocks noChangeAspect="1"/>
          </p:cNvPicPr>
          <p:nvPr/>
        </p:nvPicPr>
        <p:blipFill>
          <a:blip r:embed="rId2"/>
          <a:stretch>
            <a:fillRect/>
          </a:stretch>
        </p:blipFill>
        <p:spPr>
          <a:xfrm>
            <a:off x="6583458" y="0"/>
            <a:ext cx="2560542" cy="1140051"/>
          </a:xfrm>
          <a:prstGeom prst="rect">
            <a:avLst/>
          </a:prstGeom>
        </p:spPr>
      </p:pic>
      <p:pic>
        <p:nvPicPr>
          <p:cNvPr id="7" name="Picture 6">
            <a:extLst>
              <a:ext uri="{FF2B5EF4-FFF2-40B4-BE49-F238E27FC236}">
                <a16:creationId xmlns:a16="http://schemas.microsoft.com/office/drawing/2014/main" id="{793FEBDE-CC8F-E4F0-593D-FAAC20FDBF3B}"/>
              </a:ext>
            </a:extLst>
          </p:cNvPr>
          <p:cNvPicPr>
            <a:picLocks noChangeAspect="1"/>
          </p:cNvPicPr>
          <p:nvPr/>
        </p:nvPicPr>
        <p:blipFill>
          <a:blip r:embed="rId3"/>
          <a:stretch>
            <a:fillRect/>
          </a:stretch>
        </p:blipFill>
        <p:spPr>
          <a:xfrm>
            <a:off x="1583679" y="1913478"/>
            <a:ext cx="268247" cy="268247"/>
          </a:xfrm>
          <a:prstGeom prst="rect">
            <a:avLst/>
          </a:prstGeom>
        </p:spPr>
      </p:pic>
      <p:pic>
        <p:nvPicPr>
          <p:cNvPr id="8" name="Picture 7">
            <a:extLst>
              <a:ext uri="{FF2B5EF4-FFF2-40B4-BE49-F238E27FC236}">
                <a16:creationId xmlns:a16="http://schemas.microsoft.com/office/drawing/2014/main" id="{CF44C086-F6C1-3C49-92BE-0EB9130A20F7}"/>
              </a:ext>
            </a:extLst>
          </p:cNvPr>
          <p:cNvPicPr>
            <a:picLocks noChangeAspect="1"/>
          </p:cNvPicPr>
          <p:nvPr/>
        </p:nvPicPr>
        <p:blipFill>
          <a:blip r:embed="rId3"/>
          <a:stretch>
            <a:fillRect/>
          </a:stretch>
        </p:blipFill>
        <p:spPr>
          <a:xfrm>
            <a:off x="1618988" y="3091010"/>
            <a:ext cx="268247" cy="268247"/>
          </a:xfrm>
          <a:prstGeom prst="rect">
            <a:avLst/>
          </a:prstGeom>
        </p:spPr>
      </p:pic>
      <p:pic>
        <p:nvPicPr>
          <p:cNvPr id="9" name="Picture 8">
            <a:extLst>
              <a:ext uri="{FF2B5EF4-FFF2-40B4-BE49-F238E27FC236}">
                <a16:creationId xmlns:a16="http://schemas.microsoft.com/office/drawing/2014/main" id="{DC5E64E8-1B37-65B8-CF2B-32F4A753F606}"/>
              </a:ext>
            </a:extLst>
          </p:cNvPr>
          <p:cNvPicPr>
            <a:picLocks noChangeAspect="1"/>
          </p:cNvPicPr>
          <p:nvPr/>
        </p:nvPicPr>
        <p:blipFill>
          <a:blip r:embed="rId3"/>
          <a:stretch>
            <a:fillRect/>
          </a:stretch>
        </p:blipFill>
        <p:spPr>
          <a:xfrm>
            <a:off x="1600700" y="4027716"/>
            <a:ext cx="268247" cy="268247"/>
          </a:xfrm>
          <a:prstGeom prst="rect">
            <a:avLst/>
          </a:prstGeom>
        </p:spPr>
      </p:pic>
      <p:pic>
        <p:nvPicPr>
          <p:cNvPr id="10" name="Picture 9">
            <a:extLst>
              <a:ext uri="{FF2B5EF4-FFF2-40B4-BE49-F238E27FC236}">
                <a16:creationId xmlns:a16="http://schemas.microsoft.com/office/drawing/2014/main" id="{065A0BD8-0BFF-FD1B-61C9-AED6642BF753}"/>
              </a:ext>
            </a:extLst>
          </p:cNvPr>
          <p:cNvPicPr>
            <a:picLocks noChangeAspect="1"/>
          </p:cNvPicPr>
          <p:nvPr/>
        </p:nvPicPr>
        <p:blipFill>
          <a:blip r:embed="rId4"/>
          <a:stretch>
            <a:fillRect/>
          </a:stretch>
        </p:blipFill>
        <p:spPr>
          <a:xfrm>
            <a:off x="1583680" y="5196480"/>
            <a:ext cx="268247" cy="268247"/>
          </a:xfrm>
          <a:prstGeom prst="rect">
            <a:avLst/>
          </a:prstGeom>
        </p:spPr>
      </p:pic>
      <p:sp>
        <p:nvSpPr>
          <p:cNvPr id="11" name="Slaida numura vietturis 10">
            <a:extLst>
              <a:ext uri="{FF2B5EF4-FFF2-40B4-BE49-F238E27FC236}">
                <a16:creationId xmlns:a16="http://schemas.microsoft.com/office/drawing/2014/main" id="{3866BC80-5811-A6A7-9159-80B3495F5DD6}"/>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30</a:t>
            </a:fld>
            <a:endParaRPr lang="en-US" altLang="lv-LV"/>
          </a:p>
        </p:txBody>
      </p:sp>
    </p:spTree>
    <p:extLst>
      <p:ext uri="{BB962C8B-B14F-4D97-AF65-F5344CB8AC3E}">
        <p14:creationId xmlns:p14="http://schemas.microsoft.com/office/powerpoint/2010/main" val="2808393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632" y="416482"/>
            <a:ext cx="4724286" cy="1036642"/>
          </a:xfrm>
        </p:spPr>
        <p:txBody>
          <a:bodyPr>
            <a:normAutofit/>
          </a:bodyPr>
          <a:lstStyle/>
          <a:p>
            <a:pPr algn="ctr"/>
            <a:r>
              <a:rPr lang="lv-LV" sz="2200" dirty="0">
                <a:solidFill>
                  <a:schemeClr val="accent2">
                    <a:lumMod val="75000"/>
                  </a:schemeClr>
                </a:solidFill>
              </a:rPr>
              <a:t>Pieslēgšanās informācijas</a:t>
            </a:r>
            <a:br>
              <a:rPr lang="lv-LV" sz="2200" dirty="0">
                <a:solidFill>
                  <a:schemeClr val="accent2">
                    <a:lumMod val="75000"/>
                  </a:schemeClr>
                </a:solidFill>
              </a:rPr>
            </a:br>
            <a:r>
              <a:rPr lang="lv-LV" sz="2200" dirty="0">
                <a:solidFill>
                  <a:schemeClr val="accent2">
                    <a:lumMod val="75000"/>
                  </a:schemeClr>
                </a:solidFill>
              </a:rPr>
              <a:t> sistēmai (</a:t>
            </a:r>
            <a:r>
              <a:rPr lang="en-US" sz="2200" dirty="0">
                <a:solidFill>
                  <a:schemeClr val="accent2">
                    <a:lumMod val="75000"/>
                  </a:schemeClr>
                </a:solidFill>
              </a:rPr>
              <a:t>1</a:t>
            </a:r>
            <a:r>
              <a:rPr lang="lv-LV" sz="2200" dirty="0">
                <a:solidFill>
                  <a:schemeClr val="accent2">
                    <a:lumMod val="75000"/>
                  </a:schemeClr>
                </a:solidFill>
              </a:rPr>
              <a:t>)</a:t>
            </a:r>
            <a:endParaRPr lang="en-GB" sz="2200" dirty="0">
              <a:solidFill>
                <a:schemeClr val="accent2">
                  <a:lumMod val="75000"/>
                </a:schemeClr>
              </a:solidFill>
            </a:endParaRPr>
          </a:p>
        </p:txBody>
      </p:sp>
      <p:sp>
        <p:nvSpPr>
          <p:cNvPr id="3" name="Content Placeholder 2"/>
          <p:cNvSpPr>
            <a:spLocks noGrp="1"/>
          </p:cNvSpPr>
          <p:nvPr>
            <p:ph idx="1"/>
          </p:nvPr>
        </p:nvSpPr>
        <p:spPr>
          <a:xfrm>
            <a:off x="626076" y="1752600"/>
            <a:ext cx="8060724" cy="4373573"/>
          </a:xfrm>
        </p:spPr>
        <p:txBody>
          <a:bodyPr/>
          <a:lstStyle/>
          <a:p>
            <a:pPr algn="just"/>
            <a:r>
              <a:rPr lang="lv-LV" dirty="0"/>
              <a:t>Projekta pieteikumu aizpilda un iesniedz </a:t>
            </a:r>
            <a:r>
              <a:rPr lang="lv-LV" dirty="0">
                <a:solidFill>
                  <a:schemeClr val="accent5">
                    <a:lumMod val="75000"/>
                  </a:schemeClr>
                </a:solidFill>
              </a:rPr>
              <a:t>Nacionālajā zinātniskās darbības informācijas sistēmā (NZDIS) </a:t>
            </a:r>
            <a:r>
              <a:rPr lang="lv-LV" b="1" dirty="0">
                <a:hlinkClick r:id="rId3"/>
              </a:rPr>
              <a:t>https://sciencelatvia.lv/</a:t>
            </a:r>
            <a:endParaRPr lang="lv-LV" b="1" dirty="0"/>
          </a:p>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4" name="Picture 3">
            <a:extLst>
              <a:ext uri="{FF2B5EF4-FFF2-40B4-BE49-F238E27FC236}">
                <a16:creationId xmlns:a16="http://schemas.microsoft.com/office/drawing/2014/main" id="{CB08D943-16FC-0F1A-CA0D-313A4F582D25}"/>
              </a:ext>
            </a:extLst>
          </p:cNvPr>
          <p:cNvPicPr>
            <a:picLocks noChangeAspect="1"/>
          </p:cNvPicPr>
          <p:nvPr/>
        </p:nvPicPr>
        <p:blipFill>
          <a:blip r:embed="rId5"/>
          <a:stretch>
            <a:fillRect/>
          </a:stretch>
        </p:blipFill>
        <p:spPr>
          <a:xfrm>
            <a:off x="6454817" y="133765"/>
            <a:ext cx="2341067" cy="1042506"/>
          </a:xfrm>
          <a:prstGeom prst="rect">
            <a:avLst/>
          </a:prstGeom>
        </p:spPr>
      </p:pic>
      <p:sp>
        <p:nvSpPr>
          <p:cNvPr id="5" name="Slaida numura vietturis 4">
            <a:extLst>
              <a:ext uri="{FF2B5EF4-FFF2-40B4-BE49-F238E27FC236}">
                <a16:creationId xmlns:a16="http://schemas.microsoft.com/office/drawing/2014/main" id="{A4CAA781-CA1E-7543-D360-B4CD6D432C3A}"/>
              </a:ext>
            </a:extLst>
          </p:cNvPr>
          <p:cNvSpPr>
            <a:spLocks noGrp="1"/>
          </p:cNvSpPr>
          <p:nvPr>
            <p:ph type="sldNum" sz="quarter" idx="13"/>
          </p:nvPr>
        </p:nvSpPr>
        <p:spPr>
          <a:xfrm>
            <a:off x="8481060" y="6324600"/>
            <a:ext cx="358140" cy="304800"/>
          </a:xfrm>
        </p:spPr>
        <p:txBody>
          <a:bodyPr/>
          <a:lstStyle/>
          <a:p>
            <a:fld id="{42946E5A-BBED-4218-981B-333F83EE957B}" type="slidenum">
              <a:rPr lang="en-US" altLang="lv-LV" smtClean="0"/>
              <a:pPr/>
              <a:t>31</a:t>
            </a:fld>
            <a:endParaRPr lang="en-US" altLang="lv-LV" dirty="0"/>
          </a:p>
        </p:txBody>
      </p:sp>
    </p:spTree>
    <p:extLst>
      <p:ext uri="{BB962C8B-B14F-4D97-AF65-F5344CB8AC3E}">
        <p14:creationId xmlns:p14="http://schemas.microsoft.com/office/powerpoint/2010/main" val="2811555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117" y="486586"/>
            <a:ext cx="5404289" cy="1036642"/>
          </a:xfrm>
        </p:spPr>
        <p:txBody>
          <a:bodyPr>
            <a:noAutofit/>
          </a:bodyPr>
          <a:lstStyle/>
          <a:p>
            <a:pPr algn="ctr"/>
            <a:r>
              <a:rPr lang="lv-LV" sz="2200" dirty="0">
                <a:solidFill>
                  <a:schemeClr val="accent2">
                    <a:lumMod val="75000"/>
                  </a:schemeClr>
                </a:solidFill>
              </a:rPr>
              <a:t>Pieslēgšanās informācijas</a:t>
            </a:r>
            <a:br>
              <a:rPr lang="lv-LV" sz="2200" dirty="0">
                <a:solidFill>
                  <a:schemeClr val="accent2">
                    <a:lumMod val="75000"/>
                  </a:schemeClr>
                </a:solidFill>
              </a:rPr>
            </a:br>
            <a:r>
              <a:rPr lang="lv-LV" sz="2200" dirty="0">
                <a:solidFill>
                  <a:schemeClr val="accent2">
                    <a:lumMod val="75000"/>
                  </a:schemeClr>
                </a:solidFill>
              </a:rPr>
              <a:t> sistēmai (2)</a:t>
            </a:r>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1905999"/>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39FAE44-68A7-F0C7-A2C3-AE01DF16B4A2}"/>
              </a:ext>
            </a:extLst>
          </p:cNvPr>
          <p:cNvPicPr>
            <a:picLocks noChangeAspect="1"/>
          </p:cNvPicPr>
          <p:nvPr/>
        </p:nvPicPr>
        <p:blipFill>
          <a:blip r:embed="rId4"/>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7C807A70-6C7B-B19C-333E-682F10193247}"/>
              </a:ext>
            </a:extLst>
          </p:cNvPr>
          <p:cNvSpPr>
            <a:spLocks noGrp="1"/>
          </p:cNvSpPr>
          <p:nvPr>
            <p:ph type="sldNum" sz="quarter" idx="13"/>
          </p:nvPr>
        </p:nvSpPr>
        <p:spPr>
          <a:xfrm>
            <a:off x="8435340" y="6324600"/>
            <a:ext cx="403860" cy="304800"/>
          </a:xfrm>
        </p:spPr>
        <p:txBody>
          <a:bodyPr/>
          <a:lstStyle/>
          <a:p>
            <a:fld id="{42946E5A-BBED-4218-981B-333F83EE957B}" type="slidenum">
              <a:rPr lang="en-US" altLang="lv-LV" smtClean="0"/>
              <a:pPr/>
              <a:t>32</a:t>
            </a:fld>
            <a:endParaRPr lang="en-US" altLang="lv-LV"/>
          </a:p>
        </p:txBody>
      </p:sp>
    </p:spTree>
    <p:extLst>
      <p:ext uri="{BB962C8B-B14F-4D97-AF65-F5344CB8AC3E}">
        <p14:creationId xmlns:p14="http://schemas.microsoft.com/office/powerpoint/2010/main" val="134614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46847573-3318-4B13-A29D-CDA9598E9D58}"/>
              </a:ext>
            </a:extLst>
          </p:cNvPr>
          <p:cNvSpPr>
            <a:spLocks noGrp="1"/>
          </p:cNvSpPr>
          <p:nvPr>
            <p:ph idx="1"/>
          </p:nvPr>
        </p:nvSpPr>
        <p:spPr/>
        <p:txBody>
          <a:bodyPr/>
          <a:lstStyle/>
          <a:p>
            <a:endParaRPr lang="lv-LV"/>
          </a:p>
        </p:txBody>
      </p:sp>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7578" y="1773203"/>
            <a:ext cx="6918444" cy="43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759827" y="470923"/>
            <a:ext cx="5294561"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200" dirty="0">
                <a:solidFill>
                  <a:schemeClr val="accent2">
                    <a:lumMod val="75000"/>
                  </a:schemeClr>
                </a:solidFill>
              </a:rPr>
              <a:t>Pieslēgšanās informācijas</a:t>
            </a:r>
            <a:br>
              <a:rPr lang="lv-LV" sz="2200" dirty="0">
                <a:solidFill>
                  <a:schemeClr val="accent2">
                    <a:lumMod val="75000"/>
                  </a:schemeClr>
                </a:solidFill>
              </a:rPr>
            </a:br>
            <a:r>
              <a:rPr lang="lv-LV" sz="2200" dirty="0">
                <a:solidFill>
                  <a:schemeClr val="accent2">
                    <a:lumMod val="75000"/>
                  </a:schemeClr>
                </a:solidFill>
              </a:rPr>
              <a:t> sistēmai (</a:t>
            </a:r>
            <a:r>
              <a:rPr lang="en-US" sz="2200" dirty="0">
                <a:solidFill>
                  <a:schemeClr val="accent2">
                    <a:lumMod val="75000"/>
                  </a:schemeClr>
                </a:solidFill>
              </a:rPr>
              <a:t>3</a:t>
            </a:r>
            <a:r>
              <a:rPr lang="lv-LV" sz="2200" dirty="0">
                <a:solidFill>
                  <a:schemeClr val="accent2">
                    <a:lumMod val="75000"/>
                  </a:schemeClr>
                </a:solidFill>
              </a:rPr>
              <a:t>)</a:t>
            </a:r>
          </a:p>
        </p:txBody>
      </p:sp>
      <p:pic>
        <p:nvPicPr>
          <p:cNvPr id="10" name="Picture 9">
            <a:extLst>
              <a:ext uri="{FF2B5EF4-FFF2-40B4-BE49-F238E27FC236}">
                <a16:creationId xmlns:a16="http://schemas.microsoft.com/office/drawing/2014/main" id="{600BBAB9-9D01-F74A-258C-FC9E2A9E2663}"/>
              </a:ext>
            </a:extLst>
          </p:cNvPr>
          <p:cNvPicPr>
            <a:picLocks noChangeAspect="1"/>
          </p:cNvPicPr>
          <p:nvPr/>
        </p:nvPicPr>
        <p:blipFill>
          <a:blip r:embed="rId3"/>
          <a:stretch>
            <a:fillRect/>
          </a:stretch>
        </p:blipFill>
        <p:spPr>
          <a:xfrm>
            <a:off x="6629400" y="97694"/>
            <a:ext cx="2343149" cy="1042762"/>
          </a:xfrm>
          <a:prstGeom prst="rect">
            <a:avLst/>
          </a:prstGeom>
        </p:spPr>
      </p:pic>
      <p:sp>
        <p:nvSpPr>
          <p:cNvPr id="2" name="Rectangle 1">
            <a:extLst>
              <a:ext uri="{FF2B5EF4-FFF2-40B4-BE49-F238E27FC236}">
                <a16:creationId xmlns:a16="http://schemas.microsoft.com/office/drawing/2014/main" id="{ABDED734-DAFA-1812-B844-9D1B568C7C9B}"/>
              </a:ext>
            </a:extLst>
          </p:cNvPr>
          <p:cNvSpPr/>
          <p:nvPr/>
        </p:nvSpPr>
        <p:spPr>
          <a:xfrm>
            <a:off x="3859967" y="1773204"/>
            <a:ext cx="1094282" cy="420916"/>
          </a:xfrm>
          <a:prstGeom prst="rect">
            <a:avLst/>
          </a:prstGeom>
          <a:solidFill>
            <a:schemeClr val="accent4">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dirty="0">
              <a:solidFill>
                <a:srgbClr val="7030A0"/>
              </a:solidFill>
            </a:endParaRPr>
          </a:p>
        </p:txBody>
      </p:sp>
      <p:sp>
        <p:nvSpPr>
          <p:cNvPr id="12" name="Rectangle 11">
            <a:extLst>
              <a:ext uri="{FF2B5EF4-FFF2-40B4-BE49-F238E27FC236}">
                <a16:creationId xmlns:a16="http://schemas.microsoft.com/office/drawing/2014/main" id="{F19827EA-E675-B911-661F-DCC757869FBF}"/>
              </a:ext>
            </a:extLst>
          </p:cNvPr>
          <p:cNvSpPr/>
          <p:nvPr/>
        </p:nvSpPr>
        <p:spPr>
          <a:xfrm>
            <a:off x="5763718" y="2263274"/>
            <a:ext cx="1783830"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latin typeface="Arial" panose="020B0604020202020204" pitchFamily="34" charset="0"/>
                <a:cs typeface="Arial" panose="020B0604020202020204" pitchFamily="34" charset="0"/>
              </a:rPr>
              <a:t>Ineta Kurzemniece</a:t>
            </a:r>
          </a:p>
        </p:txBody>
      </p:sp>
      <p:sp>
        <p:nvSpPr>
          <p:cNvPr id="3" name="Slaida numura vietturis 2">
            <a:extLst>
              <a:ext uri="{FF2B5EF4-FFF2-40B4-BE49-F238E27FC236}">
                <a16:creationId xmlns:a16="http://schemas.microsoft.com/office/drawing/2014/main" id="{FBDE7234-DAAE-D258-8376-0009C82AFF42}"/>
              </a:ext>
            </a:extLst>
          </p:cNvPr>
          <p:cNvSpPr>
            <a:spLocks noGrp="1"/>
          </p:cNvSpPr>
          <p:nvPr>
            <p:ph type="sldNum" sz="quarter" idx="13"/>
          </p:nvPr>
        </p:nvSpPr>
        <p:spPr>
          <a:xfrm>
            <a:off x="8435340" y="6324600"/>
            <a:ext cx="403860" cy="304800"/>
          </a:xfrm>
        </p:spPr>
        <p:txBody>
          <a:bodyPr/>
          <a:lstStyle/>
          <a:p>
            <a:fld id="{42946E5A-BBED-4218-981B-333F83EE957B}" type="slidenum">
              <a:rPr lang="en-US" altLang="lv-LV" smtClean="0"/>
              <a:pPr/>
              <a:t>33</a:t>
            </a:fld>
            <a:endParaRPr lang="en-US" altLang="lv-LV" dirty="0"/>
          </a:p>
        </p:txBody>
      </p:sp>
    </p:spTree>
    <p:extLst>
      <p:ext uri="{BB962C8B-B14F-4D97-AF65-F5344CB8AC3E}">
        <p14:creationId xmlns:p14="http://schemas.microsoft.com/office/powerpoint/2010/main" val="3298560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827" y="481893"/>
            <a:ext cx="4523232" cy="1036642"/>
          </a:xfrm>
        </p:spPr>
        <p:txBody>
          <a:bodyPr>
            <a:noAutofit/>
          </a:bodyPr>
          <a:lstStyle/>
          <a:p>
            <a:pPr algn="ctr"/>
            <a:r>
              <a:rPr lang="lv-LV" sz="2200" dirty="0">
                <a:solidFill>
                  <a:schemeClr val="accent2">
                    <a:lumMod val="75000"/>
                  </a:schemeClr>
                </a:solidFill>
              </a:rPr>
              <a:t>Jauna projekta pieteikuma </a:t>
            </a:r>
            <a:br>
              <a:rPr lang="lv-LV" sz="2200" dirty="0">
                <a:solidFill>
                  <a:schemeClr val="accent2">
                    <a:lumMod val="75000"/>
                  </a:schemeClr>
                </a:solidFill>
              </a:rPr>
            </a:br>
            <a:r>
              <a:rPr lang="lv-LV" sz="2200" dirty="0">
                <a:solidFill>
                  <a:schemeClr val="accent2">
                    <a:lumMod val="75000"/>
                  </a:schemeClr>
                </a:solidFill>
              </a:rPr>
              <a:t>izveide (1)</a:t>
            </a:r>
            <a:br>
              <a:rPr lang="lv-LV" sz="2200" dirty="0">
                <a:solidFill>
                  <a:schemeClr val="accent2">
                    <a:lumMod val="75000"/>
                  </a:schemeClr>
                </a:solidFill>
              </a:rPr>
            </a:br>
            <a:r>
              <a:rPr lang="lv-LV" sz="1600" b="0" dirty="0">
                <a:solidFill>
                  <a:schemeClr val="accent2">
                    <a:lumMod val="75000"/>
                  </a:schemeClr>
                </a:solidFill>
              </a:rPr>
              <a:t>Konkursa izvēle</a:t>
            </a:r>
            <a:br>
              <a:rPr lang="lv-LV" dirty="0">
                <a:solidFill>
                  <a:schemeClr val="accent4">
                    <a:lumMod val="75000"/>
                  </a:schemeClr>
                </a:solidFill>
              </a:rPr>
            </a:br>
            <a:endParaRPr lang="lv-LV" dirty="0">
              <a:solidFill>
                <a:schemeClr val="accent4">
                  <a:lumMod val="7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11" name="Content Placeholder 10">
            <a:extLst>
              <a:ext uri="{FF2B5EF4-FFF2-40B4-BE49-F238E27FC236}">
                <a16:creationId xmlns:a16="http://schemas.microsoft.com/office/drawing/2014/main" id="{591C5D55-97E5-A62B-340E-17186817DD89}"/>
              </a:ext>
            </a:extLst>
          </p:cNvPr>
          <p:cNvPicPr>
            <a:picLocks noGrp="1" noChangeAspect="1"/>
          </p:cNvPicPr>
          <p:nvPr>
            <p:ph idx="1"/>
          </p:nvPr>
        </p:nvPicPr>
        <p:blipFill>
          <a:blip r:embed="rId2"/>
          <a:stretch>
            <a:fillRect/>
          </a:stretch>
        </p:blipFill>
        <p:spPr>
          <a:xfrm>
            <a:off x="376085" y="2031967"/>
            <a:ext cx="7548716" cy="2975111"/>
          </a:xfrm>
          <a:ln cmpd="sng">
            <a:solidFill>
              <a:schemeClr val="tx1"/>
            </a:solidFill>
          </a:ln>
        </p:spPr>
      </p:pic>
      <p:sp>
        <p:nvSpPr>
          <p:cNvPr id="14" name="TextBox 13">
            <a:extLst>
              <a:ext uri="{FF2B5EF4-FFF2-40B4-BE49-F238E27FC236}">
                <a16:creationId xmlns:a16="http://schemas.microsoft.com/office/drawing/2014/main" id="{229CCE29-DA20-23DD-30FA-BC6B42DB94C1}"/>
              </a:ext>
            </a:extLst>
          </p:cNvPr>
          <p:cNvSpPr txBox="1"/>
          <p:nvPr/>
        </p:nvSpPr>
        <p:spPr>
          <a:xfrm>
            <a:off x="376085" y="2639961"/>
            <a:ext cx="969533" cy="353943"/>
          </a:xfrm>
          <a:prstGeom prst="rect">
            <a:avLst/>
          </a:prstGeom>
          <a:noFill/>
          <a:ln w="31750" cmpd="sng">
            <a:solidFill>
              <a:schemeClr val="accent6"/>
            </a:solidFill>
          </a:ln>
        </p:spPr>
        <p:txBody>
          <a:bodyPr wrap="square" rtlCol="0">
            <a:spAutoFit/>
          </a:bodyPr>
          <a:lstStyle/>
          <a:p>
            <a:endParaRPr lang="lv-LV" dirty="0"/>
          </a:p>
        </p:txBody>
      </p:sp>
      <p:sp>
        <p:nvSpPr>
          <p:cNvPr id="15" name="TextBox 14">
            <a:extLst>
              <a:ext uri="{FF2B5EF4-FFF2-40B4-BE49-F238E27FC236}">
                <a16:creationId xmlns:a16="http://schemas.microsoft.com/office/drawing/2014/main" id="{E2317154-D918-7BCC-E96C-A88D709DDA04}"/>
              </a:ext>
            </a:extLst>
          </p:cNvPr>
          <p:cNvSpPr txBox="1"/>
          <p:nvPr/>
        </p:nvSpPr>
        <p:spPr>
          <a:xfrm>
            <a:off x="4572000" y="3519522"/>
            <a:ext cx="2042652" cy="351930"/>
          </a:xfrm>
          <a:prstGeom prst="rect">
            <a:avLst/>
          </a:prstGeom>
          <a:noFill/>
          <a:ln w="28575">
            <a:solidFill>
              <a:schemeClr val="accent6"/>
            </a:solidFill>
          </a:ln>
        </p:spPr>
        <p:txBody>
          <a:bodyPr wrap="square" rtlCol="0">
            <a:spAutoFit/>
          </a:bodyPr>
          <a:lstStyle/>
          <a:p>
            <a:endParaRPr lang="lv-LV" dirty="0"/>
          </a:p>
        </p:txBody>
      </p:sp>
      <p:sp>
        <p:nvSpPr>
          <p:cNvPr id="16" name="TextBox 15">
            <a:extLst>
              <a:ext uri="{FF2B5EF4-FFF2-40B4-BE49-F238E27FC236}">
                <a16:creationId xmlns:a16="http://schemas.microsoft.com/office/drawing/2014/main" id="{D2AB73D4-6FD2-E774-C1C0-388153264CD0}"/>
              </a:ext>
            </a:extLst>
          </p:cNvPr>
          <p:cNvSpPr txBox="1"/>
          <p:nvPr/>
        </p:nvSpPr>
        <p:spPr>
          <a:xfrm>
            <a:off x="589935" y="3075057"/>
            <a:ext cx="412955" cy="353943"/>
          </a:xfrm>
          <a:prstGeom prst="rect">
            <a:avLst/>
          </a:prstGeom>
          <a:noFill/>
        </p:spPr>
        <p:txBody>
          <a:bodyPr wrap="square" rtlCol="0">
            <a:spAutoFit/>
          </a:bodyPr>
          <a:lstStyle/>
          <a:p>
            <a:r>
              <a:rPr lang="lv-LV" b="1" dirty="0">
                <a:solidFill>
                  <a:schemeClr val="accent6"/>
                </a:solidFill>
              </a:rPr>
              <a:t>1</a:t>
            </a:r>
          </a:p>
        </p:txBody>
      </p:sp>
      <p:sp>
        <p:nvSpPr>
          <p:cNvPr id="17" name="TextBox 16">
            <a:extLst>
              <a:ext uri="{FF2B5EF4-FFF2-40B4-BE49-F238E27FC236}">
                <a16:creationId xmlns:a16="http://schemas.microsoft.com/office/drawing/2014/main" id="{BAEB3B3C-6D28-9820-8A41-17416B946A49}"/>
              </a:ext>
            </a:extLst>
          </p:cNvPr>
          <p:cNvSpPr txBox="1"/>
          <p:nvPr/>
        </p:nvSpPr>
        <p:spPr>
          <a:xfrm>
            <a:off x="4173794" y="3519522"/>
            <a:ext cx="221225" cy="351930"/>
          </a:xfrm>
          <a:prstGeom prst="rect">
            <a:avLst/>
          </a:prstGeom>
          <a:solidFill>
            <a:schemeClr val="bg1"/>
          </a:solidFill>
        </p:spPr>
        <p:txBody>
          <a:bodyPr wrap="square" rtlCol="0">
            <a:spAutoFit/>
          </a:bodyPr>
          <a:lstStyle/>
          <a:p>
            <a:r>
              <a:rPr lang="lv-LV" b="1" dirty="0">
                <a:solidFill>
                  <a:schemeClr val="accent6"/>
                </a:solidFill>
              </a:rPr>
              <a:t>2</a:t>
            </a:r>
          </a:p>
        </p:txBody>
      </p:sp>
      <p:pic>
        <p:nvPicPr>
          <p:cNvPr id="3" name="Picture 2">
            <a:extLst>
              <a:ext uri="{FF2B5EF4-FFF2-40B4-BE49-F238E27FC236}">
                <a16:creationId xmlns:a16="http://schemas.microsoft.com/office/drawing/2014/main" id="{794C0A73-DA35-4643-9839-E4F584EF38EC}"/>
              </a:ext>
            </a:extLst>
          </p:cNvPr>
          <p:cNvPicPr>
            <a:picLocks noChangeAspect="1"/>
          </p:cNvPicPr>
          <p:nvPr/>
        </p:nvPicPr>
        <p:blipFill>
          <a:blip r:embed="rId3"/>
          <a:stretch>
            <a:fillRect/>
          </a:stretch>
        </p:blipFill>
        <p:spPr>
          <a:xfrm>
            <a:off x="6483879" y="201418"/>
            <a:ext cx="2341067" cy="1042506"/>
          </a:xfrm>
          <a:prstGeom prst="rect">
            <a:avLst/>
          </a:prstGeom>
        </p:spPr>
      </p:pic>
      <p:sp>
        <p:nvSpPr>
          <p:cNvPr id="6" name="Slaida numura vietturis 5">
            <a:extLst>
              <a:ext uri="{FF2B5EF4-FFF2-40B4-BE49-F238E27FC236}">
                <a16:creationId xmlns:a16="http://schemas.microsoft.com/office/drawing/2014/main" id="{7F6C23C7-7870-9775-8DE5-6374A539734B}"/>
              </a:ext>
            </a:extLst>
          </p:cNvPr>
          <p:cNvSpPr>
            <a:spLocks noGrp="1"/>
          </p:cNvSpPr>
          <p:nvPr>
            <p:ph type="sldNum" sz="quarter" idx="13"/>
          </p:nvPr>
        </p:nvSpPr>
        <p:spPr>
          <a:xfrm>
            <a:off x="8458200" y="6324600"/>
            <a:ext cx="381000" cy="304800"/>
          </a:xfrm>
        </p:spPr>
        <p:txBody>
          <a:bodyPr/>
          <a:lstStyle/>
          <a:p>
            <a:fld id="{42946E5A-BBED-4218-981B-333F83EE957B}" type="slidenum">
              <a:rPr lang="en-US" altLang="lv-LV" smtClean="0"/>
              <a:pPr/>
              <a:t>34</a:t>
            </a:fld>
            <a:endParaRPr lang="en-US" altLang="lv-LV" dirty="0"/>
          </a:p>
        </p:txBody>
      </p:sp>
    </p:spTree>
    <p:extLst>
      <p:ext uri="{BB962C8B-B14F-4D97-AF65-F5344CB8AC3E}">
        <p14:creationId xmlns:p14="http://schemas.microsoft.com/office/powerpoint/2010/main" val="111156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id="{53B4A03A-0A7B-2BDB-0FA8-292F34B0CD5B}"/>
              </a:ext>
            </a:extLst>
          </p:cNvPr>
          <p:cNvSpPr/>
          <p:nvPr/>
        </p:nvSpPr>
        <p:spPr>
          <a:xfrm>
            <a:off x="3611932" y="5699771"/>
            <a:ext cx="4050560" cy="5838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800" b="1" dirty="0">
                <a:solidFill>
                  <a:schemeClr val="accent2">
                    <a:lumMod val="75000"/>
                  </a:schemeClr>
                </a:solidFill>
                <a:latin typeface="Verdana" panose="020B0604030504040204" pitchFamily="34" charset="0"/>
                <a:ea typeface="Verdana" panose="020B0604030504040204" pitchFamily="34" charset="0"/>
              </a:rPr>
              <a:t>VPP-IZM-Letonika-2025/1</a:t>
            </a:r>
          </a:p>
        </p:txBody>
      </p:sp>
      <p:sp>
        <p:nvSpPr>
          <p:cNvPr id="4" name="Text Placeholder 3"/>
          <p:cNvSpPr>
            <a:spLocks noGrp="1"/>
          </p:cNvSpPr>
          <p:nvPr>
            <p:ph type="body" sz="quarter" idx="10"/>
          </p:nvPr>
        </p:nvSpPr>
        <p:spPr/>
        <p:txBody>
          <a:bodyPr/>
          <a:lstStyle/>
          <a:p>
            <a:endParaRPr lang="lv-LV" dirty="0"/>
          </a:p>
        </p:txBody>
      </p:sp>
      <p:sp>
        <p:nvSpPr>
          <p:cNvPr id="6" name="Text Placeholder 5"/>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08" y="2514001"/>
            <a:ext cx="6630325" cy="3162741"/>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05694" y="468545"/>
            <a:ext cx="487070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200" dirty="0">
                <a:solidFill>
                  <a:schemeClr val="accent2">
                    <a:lumMod val="75000"/>
                  </a:schemeClr>
                </a:solidFill>
              </a:rPr>
              <a:t>Jauna projekta pieteikuma </a:t>
            </a:r>
            <a:br>
              <a:rPr lang="lv-LV" sz="2200" dirty="0">
                <a:solidFill>
                  <a:schemeClr val="accent2">
                    <a:lumMod val="75000"/>
                  </a:schemeClr>
                </a:solidFill>
              </a:rPr>
            </a:br>
            <a:r>
              <a:rPr lang="lv-LV" sz="2200" dirty="0">
                <a:solidFill>
                  <a:schemeClr val="accent2">
                    <a:lumMod val="75000"/>
                  </a:schemeClr>
                </a:solidFill>
              </a:rPr>
              <a:t>izveide (2)</a:t>
            </a:r>
            <a:br>
              <a:rPr lang="lv-LV" sz="2200" dirty="0">
                <a:solidFill>
                  <a:schemeClr val="accent2">
                    <a:lumMod val="75000"/>
                  </a:schemeClr>
                </a:solidFill>
              </a:rPr>
            </a:br>
            <a:r>
              <a:rPr lang="lv-LV" sz="1600" b="0" dirty="0">
                <a:solidFill>
                  <a:schemeClr val="accent2">
                    <a:lumMod val="75000"/>
                  </a:schemeClr>
                </a:solidFill>
              </a:rPr>
              <a:t>Konkursa izvēle</a:t>
            </a:r>
            <a:br>
              <a:rPr lang="lv-LV" dirty="0">
                <a:solidFill>
                  <a:schemeClr val="accent2">
                    <a:lumMod val="75000"/>
                  </a:schemeClr>
                </a:solidFill>
              </a:rPr>
            </a:br>
            <a:endParaRPr lang="lv-LV" dirty="0">
              <a:solidFill>
                <a:schemeClr val="accent2">
                  <a:lumMod val="75000"/>
                </a:schemeClr>
              </a:solidFill>
            </a:endParaRPr>
          </a:p>
        </p:txBody>
      </p:sp>
      <p:pic>
        <p:nvPicPr>
          <p:cNvPr id="2" name="Picture 1">
            <a:extLst>
              <a:ext uri="{FF2B5EF4-FFF2-40B4-BE49-F238E27FC236}">
                <a16:creationId xmlns:a16="http://schemas.microsoft.com/office/drawing/2014/main" id="{58145543-5805-62F9-6867-49BE8CA66537}"/>
              </a:ext>
            </a:extLst>
          </p:cNvPr>
          <p:cNvPicPr>
            <a:picLocks noChangeAspect="1"/>
          </p:cNvPicPr>
          <p:nvPr/>
        </p:nvPicPr>
        <p:blipFill>
          <a:blip r:embed="rId3"/>
          <a:stretch>
            <a:fillRect/>
          </a:stretch>
        </p:blipFill>
        <p:spPr>
          <a:xfrm>
            <a:off x="6454382" y="138752"/>
            <a:ext cx="2341067" cy="1042506"/>
          </a:xfrm>
          <a:prstGeom prst="rect">
            <a:avLst/>
          </a:prstGeom>
        </p:spPr>
      </p:pic>
      <p:pic>
        <p:nvPicPr>
          <p:cNvPr id="8" name="Picture 7">
            <a:extLst>
              <a:ext uri="{FF2B5EF4-FFF2-40B4-BE49-F238E27FC236}">
                <a16:creationId xmlns:a16="http://schemas.microsoft.com/office/drawing/2014/main" id="{826B2BA5-BBFA-586E-9DC4-89E84D91867D}"/>
              </a:ext>
            </a:extLst>
          </p:cNvPr>
          <p:cNvPicPr>
            <a:picLocks noChangeAspect="1"/>
          </p:cNvPicPr>
          <p:nvPr/>
        </p:nvPicPr>
        <p:blipFill>
          <a:blip r:embed="rId4"/>
          <a:stretch>
            <a:fillRect/>
          </a:stretch>
        </p:blipFill>
        <p:spPr>
          <a:xfrm>
            <a:off x="6629400" y="97694"/>
            <a:ext cx="2343149" cy="1042762"/>
          </a:xfrm>
          <a:prstGeom prst="rect">
            <a:avLst/>
          </a:prstGeom>
        </p:spPr>
      </p:pic>
      <p:cxnSp>
        <p:nvCxnSpPr>
          <p:cNvPr id="11" name="Straight Arrow Connector 10">
            <a:extLst>
              <a:ext uri="{FF2B5EF4-FFF2-40B4-BE49-F238E27FC236}">
                <a16:creationId xmlns:a16="http://schemas.microsoft.com/office/drawing/2014/main" id="{91017EFB-1032-E9F0-AF75-516A792122B0}"/>
              </a:ext>
            </a:extLst>
          </p:cNvPr>
          <p:cNvCxnSpPr>
            <a:cxnSpLocks/>
          </p:cNvCxnSpPr>
          <p:nvPr/>
        </p:nvCxnSpPr>
        <p:spPr>
          <a:xfrm>
            <a:off x="5036574" y="5449529"/>
            <a:ext cx="297426" cy="395011"/>
          </a:xfrm>
          <a:prstGeom prst="straightConnector1">
            <a:avLst/>
          </a:prstGeom>
          <a:ln w="25400" cmpd="sng">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Slaida numura vietturis 4">
            <a:extLst>
              <a:ext uri="{FF2B5EF4-FFF2-40B4-BE49-F238E27FC236}">
                <a16:creationId xmlns:a16="http://schemas.microsoft.com/office/drawing/2014/main" id="{E7102271-96A7-A927-AFAC-31D28CB8F727}"/>
              </a:ext>
            </a:extLst>
          </p:cNvPr>
          <p:cNvSpPr>
            <a:spLocks noGrp="1"/>
          </p:cNvSpPr>
          <p:nvPr>
            <p:ph type="sldNum" sz="quarter" idx="13"/>
          </p:nvPr>
        </p:nvSpPr>
        <p:spPr>
          <a:xfrm>
            <a:off x="8454452" y="6324600"/>
            <a:ext cx="384748" cy="304800"/>
          </a:xfrm>
        </p:spPr>
        <p:txBody>
          <a:bodyPr/>
          <a:lstStyle/>
          <a:p>
            <a:fld id="{42946E5A-BBED-4218-981B-333F83EE957B}" type="slidenum">
              <a:rPr lang="en-US" altLang="lv-LV" smtClean="0"/>
              <a:pPr/>
              <a:t>35</a:t>
            </a:fld>
            <a:endParaRPr lang="en-US" altLang="lv-LV"/>
          </a:p>
        </p:txBody>
      </p:sp>
    </p:spTree>
    <p:extLst>
      <p:ext uri="{BB962C8B-B14F-4D97-AF65-F5344CB8AC3E}">
        <p14:creationId xmlns:p14="http://schemas.microsoft.com/office/powerpoint/2010/main" val="1316714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874067" y="676125"/>
            <a:ext cx="4679353" cy="1036642"/>
          </a:xfrm>
        </p:spPr>
        <p:txBody>
          <a:bodyPr>
            <a:normAutofit/>
          </a:bodyPr>
          <a:lstStyle/>
          <a:p>
            <a:pPr algn="ctr"/>
            <a:r>
              <a:rPr lang="lv-LV" sz="2200" dirty="0">
                <a:solidFill>
                  <a:schemeClr val="accent2">
                    <a:lumMod val="75000"/>
                  </a:schemeClr>
                </a:solidFill>
              </a:rPr>
              <a:t>Projekta iesniegums: A daļa</a:t>
            </a:r>
            <a:endParaRPr lang="lv-LV" sz="2200" b="0" dirty="0">
              <a:solidFill>
                <a:schemeClr val="accent2">
                  <a:lumMod val="75000"/>
                </a:schemeClr>
              </a:solidFill>
              <a:highlight>
                <a:srgbClr val="00FF00"/>
              </a:highlight>
            </a:endParaRPr>
          </a:p>
        </p:txBody>
      </p:sp>
      <p:grpSp>
        <p:nvGrpSpPr>
          <p:cNvPr id="6" name="Group 5">
            <a:extLst>
              <a:ext uri="{FF2B5EF4-FFF2-40B4-BE49-F238E27FC236}">
                <a16:creationId xmlns:a16="http://schemas.microsoft.com/office/drawing/2014/main" id="{0D54CF83-782D-46A3-8ED3-DF8803D2F62C}"/>
              </a:ext>
            </a:extLst>
          </p:cNvPr>
          <p:cNvGrpSpPr/>
          <p:nvPr/>
        </p:nvGrpSpPr>
        <p:grpSpPr>
          <a:xfrm>
            <a:off x="1415067" y="1641289"/>
            <a:ext cx="7289237" cy="729710"/>
            <a:chOff x="551927" y="376017"/>
            <a:chExt cx="9378958" cy="752426"/>
          </a:xfrm>
          <a:solidFill>
            <a:schemeClr val="accent2">
              <a:lumMod val="50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lstStyle/>
            <a:p>
              <a:endParaRPr lang="lv-LV"/>
            </a:p>
          </p:txBody>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Pirmā nodaļa  - Vispārīgā informācija</a:t>
              </a:r>
            </a:p>
          </p:txBody>
        </p:sp>
      </p:grpSp>
      <p:sp>
        <p:nvSpPr>
          <p:cNvPr id="9" name="Oval 8">
            <a:extLst>
              <a:ext uri="{FF2B5EF4-FFF2-40B4-BE49-F238E27FC236}">
                <a16:creationId xmlns:a16="http://schemas.microsoft.com/office/drawing/2014/main" id="{0DD491C6-1205-43FF-82B0-DC05D7AAD06D}"/>
              </a:ext>
            </a:extLst>
          </p:cNvPr>
          <p:cNvSpPr/>
          <p:nvPr/>
        </p:nvSpPr>
        <p:spPr>
          <a:xfrm>
            <a:off x="817641" y="1544582"/>
            <a:ext cx="970281" cy="917213"/>
          </a:xfrm>
          <a:prstGeom prst="ellipse">
            <a:avLst/>
          </a:prstGeom>
          <a:ln>
            <a:solidFill>
              <a:schemeClr val="accent2">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sp>
        <p:nvSpPr>
          <p:cNvPr id="12" name="TextBox 11">
            <a:extLst>
              <a:ext uri="{FF2B5EF4-FFF2-40B4-BE49-F238E27FC236}">
                <a16:creationId xmlns:a16="http://schemas.microsoft.com/office/drawing/2014/main" id="{3D2AA30B-B9AB-4D3E-A75B-B6DFC86A6D2F}"/>
              </a:ext>
            </a:extLst>
          </p:cNvPr>
          <p:cNvSpPr txBox="1"/>
          <p:nvPr/>
        </p:nvSpPr>
        <p:spPr>
          <a:xfrm>
            <a:off x="1637580" y="2552591"/>
            <a:ext cx="6844210" cy="650311"/>
          </a:xfrm>
          <a:prstGeom prst="homePlate">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  Otrā nodaļa – Zinātniskā grupa</a:t>
            </a:r>
          </a:p>
        </p:txBody>
      </p:sp>
      <p:sp>
        <p:nvSpPr>
          <p:cNvPr id="13" name="Oval 12">
            <a:extLst>
              <a:ext uri="{FF2B5EF4-FFF2-40B4-BE49-F238E27FC236}">
                <a16:creationId xmlns:a16="http://schemas.microsoft.com/office/drawing/2014/main" id="{855A4A41-F9E0-446A-AAA1-D9E6A389989F}"/>
              </a:ext>
            </a:extLst>
          </p:cNvPr>
          <p:cNvSpPr/>
          <p:nvPr/>
        </p:nvSpPr>
        <p:spPr>
          <a:xfrm>
            <a:off x="1249027" y="2441734"/>
            <a:ext cx="970281" cy="869327"/>
          </a:xfrm>
          <a:prstGeom prst="ellipse">
            <a:avLst/>
          </a:prstGeom>
          <a:ln>
            <a:solidFill>
              <a:schemeClr val="accent2">
                <a:lumMod val="75000"/>
                <a:alpha val="77000"/>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4" name="Group 13">
            <a:extLst>
              <a:ext uri="{FF2B5EF4-FFF2-40B4-BE49-F238E27FC236}">
                <a16:creationId xmlns:a16="http://schemas.microsoft.com/office/drawing/2014/main" id="{FA7E2052-9A9B-41AE-9EC7-D3EC42FE6812}"/>
              </a:ext>
            </a:extLst>
          </p:cNvPr>
          <p:cNvGrpSpPr/>
          <p:nvPr/>
        </p:nvGrpSpPr>
        <p:grpSpPr>
          <a:xfrm>
            <a:off x="1719292" y="3344429"/>
            <a:ext cx="6857851" cy="1872282"/>
            <a:chOff x="983310" y="1755771"/>
            <a:chExt cx="8947574" cy="1505674"/>
          </a:xfrm>
          <a:solidFill>
            <a:schemeClr val="accent2">
              <a:lumMod val="60000"/>
              <a:lumOff val="4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62775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a:lstStyle/>
            <a:p>
              <a:r>
                <a:rPr lang="lv-LV" sz="1800" b="1" dirty="0">
                  <a:solidFill>
                    <a:schemeClr val="tx1"/>
                  </a:solidFill>
                  <a:latin typeface="Verdana" panose="020B0604030504040204" pitchFamily="34" charset="0"/>
                  <a:ea typeface="Verdana" panose="020B0604030504040204" pitchFamily="34" charset="0"/>
                </a:rPr>
                <a:t>   </a:t>
              </a:r>
            </a:p>
            <a:p>
              <a:r>
                <a:rPr lang="lv-LV" sz="1800" b="1" dirty="0">
                  <a:solidFill>
                    <a:schemeClr val="tx1"/>
                  </a:solidFill>
                  <a:latin typeface="Verdana" panose="020B0604030504040204" pitchFamily="34" charset="0"/>
                  <a:ea typeface="Verdana" panose="020B0604030504040204" pitchFamily="34" charset="0"/>
                </a:rPr>
                <a:t>       Ceturtā nodaļa –Projekta rezultāti</a:t>
              </a:r>
            </a:p>
          </p:txBody>
        </p:sp>
        <p:sp>
          <p:nvSpPr>
            <p:cNvPr id="16" name="TextBox 15">
              <a:extLst>
                <a:ext uri="{FF2B5EF4-FFF2-40B4-BE49-F238E27FC236}">
                  <a16:creationId xmlns:a16="http://schemas.microsoft.com/office/drawing/2014/main" id="{179EB84E-9574-4712-93F4-212BA22992DE}"/>
                </a:ext>
              </a:extLst>
            </p:cNvPr>
            <p:cNvSpPr txBox="1"/>
            <p:nvPr/>
          </p:nvSpPr>
          <p:spPr>
            <a:xfrm>
              <a:off x="983310" y="1755771"/>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Trešā nodaļa – Projekta budžets </a:t>
              </a:r>
            </a:p>
          </p:txBody>
        </p:sp>
      </p:grpSp>
      <p:sp>
        <p:nvSpPr>
          <p:cNvPr id="17" name="Oval 16">
            <a:extLst>
              <a:ext uri="{FF2B5EF4-FFF2-40B4-BE49-F238E27FC236}">
                <a16:creationId xmlns:a16="http://schemas.microsoft.com/office/drawing/2014/main" id="{ED79ECE1-89F0-4D41-9C84-C8872097A9CB}"/>
              </a:ext>
            </a:extLst>
          </p:cNvPr>
          <p:cNvSpPr/>
          <p:nvPr/>
        </p:nvSpPr>
        <p:spPr>
          <a:xfrm>
            <a:off x="1234151" y="3355482"/>
            <a:ext cx="970281" cy="917213"/>
          </a:xfrm>
          <a:prstGeom prst="ellipse">
            <a:avLst/>
          </a:prstGeom>
          <a:ln>
            <a:solidFill>
              <a:schemeClr val="accent2">
                <a:lumMod val="75000"/>
                <a:alpha val="63000"/>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8" name="Group 17">
            <a:extLst>
              <a:ext uri="{FF2B5EF4-FFF2-40B4-BE49-F238E27FC236}">
                <a16:creationId xmlns:a16="http://schemas.microsoft.com/office/drawing/2014/main" id="{0F68BE82-DE2D-4C36-A476-5DAD9ACEAECF}"/>
              </a:ext>
            </a:extLst>
          </p:cNvPr>
          <p:cNvGrpSpPr/>
          <p:nvPr/>
        </p:nvGrpSpPr>
        <p:grpSpPr>
          <a:xfrm>
            <a:off x="1287907" y="5447552"/>
            <a:ext cx="7289237" cy="780253"/>
            <a:chOff x="551927" y="3762525"/>
            <a:chExt cx="9378958" cy="752426"/>
          </a:xfrm>
          <a:solidFill>
            <a:schemeClr val="accent2">
              <a:lumMod val="40000"/>
              <a:lumOff val="60000"/>
            </a:schemeClr>
          </a:solidFill>
        </p:grpSpPr>
        <p:sp>
          <p:nvSpPr>
            <p:cNvPr id="19" name="Rectangle 20">
              <a:extLst>
                <a:ext uri="{FF2B5EF4-FFF2-40B4-BE49-F238E27FC236}">
                  <a16:creationId xmlns:a16="http://schemas.microsoft.com/office/drawing/2014/main" id="{F3B6D551-CD9C-4776-966A-52915D347E43}"/>
                </a:ext>
              </a:extLst>
            </p:cNvPr>
            <p:cNvSpPr/>
            <p:nvPr/>
          </p:nvSpPr>
          <p:spPr>
            <a:xfrm>
              <a:off x="551927" y="3762525"/>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lstStyle/>
            <a:p>
              <a:endParaRPr lang="lv-LV"/>
            </a:p>
          </p:txBody>
        </p:sp>
        <p:sp>
          <p:nvSpPr>
            <p:cNvPr id="20" name="TextBox 19">
              <a:extLst>
                <a:ext uri="{FF2B5EF4-FFF2-40B4-BE49-F238E27FC236}">
                  <a16:creationId xmlns:a16="http://schemas.microsoft.com/office/drawing/2014/main" id="{93CD7EDF-A763-4381-B201-DDC98B094665}"/>
                </a:ext>
              </a:extLst>
            </p:cNvPr>
            <p:cNvSpPr txBox="1"/>
            <p:nvPr/>
          </p:nvSpPr>
          <p:spPr>
            <a:xfrm>
              <a:off x="551927" y="3762525"/>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  Piektā nodaļa –Laika grafiks</a:t>
              </a:r>
            </a:p>
          </p:txBody>
        </p:sp>
      </p:grpSp>
      <p:sp>
        <p:nvSpPr>
          <p:cNvPr id="21" name="Oval 20">
            <a:extLst>
              <a:ext uri="{FF2B5EF4-FFF2-40B4-BE49-F238E27FC236}">
                <a16:creationId xmlns:a16="http://schemas.microsoft.com/office/drawing/2014/main" id="{EA5973A2-3EF9-42EA-A25B-AB268B189A6C}"/>
              </a:ext>
            </a:extLst>
          </p:cNvPr>
          <p:cNvSpPr/>
          <p:nvPr/>
        </p:nvSpPr>
        <p:spPr>
          <a:xfrm>
            <a:off x="970041" y="4324480"/>
            <a:ext cx="970281" cy="962367"/>
          </a:xfrm>
          <a:prstGeom prst="ellipse">
            <a:avLst/>
          </a:prstGeom>
          <a:ln>
            <a:solidFill>
              <a:schemeClr val="accent2">
                <a:lumMod val="75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977699" y="1708388"/>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756" y="2467970"/>
            <a:ext cx="764822" cy="74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0230F62B-3895-D507-F6F0-34517BCC096F}"/>
              </a:ext>
            </a:extLst>
          </p:cNvPr>
          <p:cNvPicPr>
            <a:picLocks noChangeAspect="1"/>
          </p:cNvPicPr>
          <p:nvPr/>
        </p:nvPicPr>
        <p:blipFill>
          <a:blip r:embed="rId4"/>
          <a:stretch>
            <a:fillRect/>
          </a:stretch>
        </p:blipFill>
        <p:spPr>
          <a:xfrm>
            <a:off x="6629400" y="97694"/>
            <a:ext cx="2343149" cy="1042762"/>
          </a:xfrm>
          <a:prstGeom prst="rect">
            <a:avLst/>
          </a:prstGeom>
        </p:spPr>
      </p:pic>
      <p:pic>
        <p:nvPicPr>
          <p:cNvPr id="3" name="Picture 5">
            <a:extLst>
              <a:ext uri="{FF2B5EF4-FFF2-40B4-BE49-F238E27FC236}">
                <a16:creationId xmlns:a16="http://schemas.microsoft.com/office/drawing/2014/main" id="{42F2717C-5B22-FD1E-2865-A8D0D41B1B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0087" y="4505555"/>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5">
            <a:extLst>
              <a:ext uri="{FF2B5EF4-FFF2-40B4-BE49-F238E27FC236}">
                <a16:creationId xmlns:a16="http://schemas.microsoft.com/office/drawing/2014/main" id="{EEA93EB7-A047-4D4F-CA53-30CB7985E9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2984" y="3538492"/>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F08347D9-DB2B-47B6-8BD6-54658FAA70DC}"/>
              </a:ext>
            </a:extLst>
          </p:cNvPr>
          <p:cNvSpPr/>
          <p:nvPr/>
        </p:nvSpPr>
        <p:spPr>
          <a:xfrm>
            <a:off x="970041" y="5320215"/>
            <a:ext cx="970282" cy="973816"/>
          </a:xfrm>
          <a:prstGeom prst="ellipse">
            <a:avLst/>
          </a:prstGeom>
          <a:ln>
            <a:solidFill>
              <a:schemeClr val="accent2">
                <a:lumMod val="75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dirty="0"/>
          </a:p>
        </p:txBody>
      </p:sp>
      <p:pic>
        <p:nvPicPr>
          <p:cNvPr id="1030" name="Picture 6" descr="Zeitstress Images – Browse 2 Stock Photos, Vectors, and Video | Adobe Stock">
            <a:extLst>
              <a:ext uri="{FF2B5EF4-FFF2-40B4-BE49-F238E27FC236}">
                <a16:creationId xmlns:a16="http://schemas.microsoft.com/office/drawing/2014/main" id="{DDF7013E-48B6-310C-821B-CE3881BF72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809" y="5538348"/>
            <a:ext cx="693113" cy="485373"/>
          </a:xfrm>
          <a:prstGeom prst="rect">
            <a:avLst/>
          </a:prstGeom>
          <a:noFill/>
          <a:extLst>
            <a:ext uri="{909E8E84-426E-40DD-AFC4-6F175D3DCCD1}">
              <a14:hiddenFill xmlns:a14="http://schemas.microsoft.com/office/drawing/2010/main">
                <a:solidFill>
                  <a:srgbClr val="FFFFFF"/>
                </a:solidFill>
              </a14:hiddenFill>
            </a:ext>
          </a:extLst>
        </p:spPr>
      </p:pic>
      <p:sp>
        <p:nvSpPr>
          <p:cNvPr id="10" name="Slaida numura vietturis 9">
            <a:extLst>
              <a:ext uri="{FF2B5EF4-FFF2-40B4-BE49-F238E27FC236}">
                <a16:creationId xmlns:a16="http://schemas.microsoft.com/office/drawing/2014/main" id="{D5236E62-C00D-E3CB-A2DE-F6A8A191768C}"/>
              </a:ext>
            </a:extLst>
          </p:cNvPr>
          <p:cNvSpPr>
            <a:spLocks noGrp="1"/>
          </p:cNvSpPr>
          <p:nvPr>
            <p:ph type="sldNum" sz="quarter" idx="13"/>
          </p:nvPr>
        </p:nvSpPr>
        <p:spPr>
          <a:xfrm>
            <a:off x="8481790" y="6324600"/>
            <a:ext cx="357410" cy="304800"/>
          </a:xfrm>
        </p:spPr>
        <p:txBody>
          <a:bodyPr/>
          <a:lstStyle/>
          <a:p>
            <a:fld id="{42946E5A-BBED-4218-981B-333F83EE957B}" type="slidenum">
              <a:rPr lang="en-US" altLang="lv-LV" smtClean="0"/>
              <a:pPr/>
              <a:t>36</a:t>
            </a:fld>
            <a:endParaRPr lang="en-US" altLang="lv-LV" dirty="0"/>
          </a:p>
        </p:txBody>
      </p:sp>
    </p:spTree>
    <p:extLst>
      <p:ext uri="{BB962C8B-B14F-4D97-AF65-F5344CB8AC3E}">
        <p14:creationId xmlns:p14="http://schemas.microsoft.com/office/powerpoint/2010/main" val="1315229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350" y="469137"/>
            <a:ext cx="5252027" cy="1036642"/>
          </a:xfrm>
        </p:spPr>
        <p:txBody>
          <a:bodyPr>
            <a:noAutofit/>
          </a:bodyPr>
          <a:lstStyle/>
          <a:p>
            <a:pPr algn="ctr"/>
            <a:r>
              <a:rPr lang="lv-LV" sz="2200" dirty="0">
                <a:solidFill>
                  <a:schemeClr val="accent2">
                    <a:lumMod val="75000"/>
                  </a:schemeClr>
                </a:solidFill>
              </a:rPr>
              <a:t>Projekta iesniegums: A daļa </a:t>
            </a:r>
            <a:br>
              <a:rPr lang="lv-LV" sz="2000" dirty="0">
                <a:solidFill>
                  <a:schemeClr val="accent2">
                    <a:lumMod val="75000"/>
                  </a:schemeClr>
                </a:solidFill>
              </a:rPr>
            </a:br>
            <a:r>
              <a:rPr lang="lv-LV" sz="2000" b="0" dirty="0">
                <a:solidFill>
                  <a:schemeClr val="accent2">
                    <a:lumMod val="75000"/>
                  </a:schemeClr>
                </a:solidFill>
              </a:rPr>
              <a:t>1.nodaļa –Vispārīgā informācija </a:t>
            </a:r>
            <a:endParaRPr lang="lv-LV" sz="2200" b="0" dirty="0">
              <a:solidFill>
                <a:schemeClr val="accent2">
                  <a:lumMod val="75000"/>
                </a:schemeClr>
              </a:solidFill>
            </a:endParaRPr>
          </a:p>
        </p:txBody>
      </p:sp>
      <p:sp>
        <p:nvSpPr>
          <p:cNvPr id="3" name="Content Placeholder 2"/>
          <p:cNvSpPr>
            <a:spLocks noGrp="1"/>
          </p:cNvSpPr>
          <p:nvPr>
            <p:ph idx="1"/>
          </p:nvPr>
        </p:nvSpPr>
        <p:spPr>
          <a:xfrm>
            <a:off x="1581726" y="1639755"/>
            <a:ext cx="7350239" cy="4708531"/>
          </a:xfrm>
        </p:spPr>
        <p:txBody>
          <a:bodyPr>
            <a:normAutofit fontScale="77500" lnSpcReduction="20000"/>
          </a:bodyPr>
          <a:lstStyle/>
          <a:p>
            <a:pPr algn="just"/>
            <a:r>
              <a:rPr lang="lv-LV" sz="2400" dirty="0"/>
              <a:t>Projekta iesnieguma </a:t>
            </a:r>
            <a:r>
              <a:rPr lang="lv-LV" sz="2400" dirty="0">
                <a:solidFill>
                  <a:schemeClr val="accent2">
                    <a:lumMod val="75000"/>
                  </a:schemeClr>
                </a:solidFill>
              </a:rPr>
              <a:t>A daļā </a:t>
            </a:r>
            <a:r>
              <a:rPr lang="lv-LV" sz="2400" dirty="0"/>
              <a:t>aizpildāmi šādi informācijas lauki:</a:t>
            </a:r>
          </a:p>
          <a:p>
            <a:pPr marL="342900" indent="-342900" algn="just">
              <a:buFont typeface="Arial" panose="020B0604020202020204" pitchFamily="34" charset="0"/>
              <a:buChar char="•"/>
            </a:pPr>
            <a:r>
              <a:rPr lang="lv-LV" sz="2400" dirty="0"/>
              <a:t>«Projekta iesniedzējs»; </a:t>
            </a:r>
          </a:p>
          <a:p>
            <a:pPr marL="342900" indent="-342900" algn="just">
              <a:buFont typeface="Arial" panose="020B0604020202020204" pitchFamily="34" charset="0"/>
              <a:buChar char="•"/>
            </a:pPr>
            <a:r>
              <a:rPr lang="lv-LV" sz="2400" dirty="0"/>
              <a:t>«Projekta sadarbības partneris – zinātniskā institūcija»; </a:t>
            </a:r>
          </a:p>
          <a:p>
            <a:pPr marL="342900" indent="-342900" algn="just">
              <a:buFont typeface="Arial" panose="020B0604020202020204" pitchFamily="34" charset="0"/>
              <a:buChar char="•"/>
            </a:pPr>
            <a:r>
              <a:rPr lang="lv-LV" sz="2400" dirty="0"/>
              <a:t>«Projekta vadītājs»; </a:t>
            </a:r>
          </a:p>
          <a:p>
            <a:pPr marL="342900" indent="-342900" algn="just">
              <a:buFont typeface="Arial" panose="020B0604020202020204" pitchFamily="34" charset="0"/>
              <a:buChar char="•"/>
            </a:pPr>
            <a:r>
              <a:rPr lang="lv-LV" sz="2400" dirty="0"/>
              <a:t>«Zinātnes nozare»; </a:t>
            </a:r>
          </a:p>
          <a:p>
            <a:pPr marL="342900" indent="-342900" algn="just">
              <a:buFont typeface="Arial" panose="020B0604020202020204" pitchFamily="34" charset="0"/>
              <a:buChar char="•"/>
            </a:pPr>
            <a:r>
              <a:rPr lang="lv-LV" sz="2400" dirty="0"/>
              <a:t>«Viedās specializācijas joma»; </a:t>
            </a:r>
          </a:p>
          <a:p>
            <a:pPr marL="342900" indent="-342900" algn="just">
              <a:buFont typeface="Arial" panose="020B0604020202020204" pitchFamily="34" charset="0"/>
              <a:buChar char="•"/>
            </a:pPr>
            <a:r>
              <a:rPr lang="lv-LV" sz="2400" dirty="0"/>
              <a:t>«Pētniecības veids»;</a:t>
            </a:r>
          </a:p>
          <a:p>
            <a:pPr marL="342900" indent="-342900" algn="just">
              <a:buFont typeface="Arial" panose="020B0604020202020204" pitchFamily="34" charset="0"/>
              <a:buChar char="•"/>
            </a:pPr>
            <a:r>
              <a:rPr lang="lv-LV" sz="2400" dirty="0"/>
              <a:t>«Projekta mērķis» un «Projekta tematiskais uzdevums»;</a:t>
            </a:r>
          </a:p>
          <a:p>
            <a:pPr marL="342900" indent="-342900" algn="just">
              <a:buFont typeface="Arial" panose="020B0604020202020204" pitchFamily="34" charset="0"/>
              <a:buChar char="•"/>
            </a:pPr>
            <a:r>
              <a:rPr lang="lv-LV" sz="2400" dirty="0"/>
              <a:t>«Projekta kopējais finansējums»;</a:t>
            </a:r>
          </a:p>
          <a:p>
            <a:pPr marL="342900" indent="-342900" algn="just">
              <a:buFont typeface="Arial" panose="020B0604020202020204" pitchFamily="34" charset="0"/>
              <a:buChar char="•"/>
            </a:pPr>
            <a:r>
              <a:rPr lang="lv-LV" sz="2400" dirty="0"/>
              <a:t>«Projekta kopsavilkums»;</a:t>
            </a:r>
          </a:p>
          <a:p>
            <a:pPr marL="342900" indent="-342900" algn="just">
              <a:buFont typeface="Arial" panose="020B0604020202020204" pitchFamily="34" charset="0"/>
              <a:buChar char="•"/>
            </a:pPr>
            <a:r>
              <a:rPr lang="lv-LV" sz="2400" dirty="0"/>
              <a:t>«Atslēgas vārdi»;</a:t>
            </a:r>
          </a:p>
          <a:p>
            <a:pPr marL="342900" indent="-342900" algn="just">
              <a:buFont typeface="Arial" panose="020B0604020202020204" pitchFamily="34" charset="0"/>
              <a:buChar char="•"/>
            </a:pPr>
            <a:r>
              <a:rPr lang="lv-LV" sz="2400" dirty="0"/>
              <a:t>«Īstenošanas periods (mēnešos)» </a:t>
            </a:r>
          </a:p>
          <a:p>
            <a:pPr algn="just"/>
            <a:r>
              <a:rPr lang="lv-LV" sz="2400" dirty="0"/>
              <a:t>Pēc datu lauku aizpildīšanas un saglabāšanas tos </a:t>
            </a:r>
          </a:p>
          <a:p>
            <a:pPr algn="just"/>
            <a:r>
              <a:rPr lang="lv-LV" sz="2400" dirty="0">
                <a:solidFill>
                  <a:schemeClr val="accent2">
                    <a:lumMod val="75000"/>
                  </a:schemeClr>
                </a:solidFill>
              </a:rPr>
              <a:t>labot nebūs iespējams! </a:t>
            </a:r>
          </a:p>
        </p:txBody>
      </p:sp>
      <p:pic>
        <p:nvPicPr>
          <p:cNvPr id="16" name="Picture 4" descr="Image result for checklist icon">
            <a:extLst>
              <a:ext uri="{FF2B5EF4-FFF2-40B4-BE49-F238E27FC236}">
                <a16:creationId xmlns:a16="http://schemas.microsoft.com/office/drawing/2014/main" id="{2E1B23E4-4668-E89B-014D-C87A64C26969}"/>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6" y="2184941"/>
            <a:ext cx="269357" cy="269975"/>
          </a:xfrm>
          <a:prstGeom prst="rect">
            <a:avLst/>
          </a:prstGeom>
          <a:solidFill>
            <a:srgbClr val="FF9900"/>
          </a:solidFill>
          <a:ln>
            <a:noFill/>
          </a:ln>
        </p:spPr>
      </p:pic>
      <p:pic>
        <p:nvPicPr>
          <p:cNvPr id="17" name="Picture 4" descr="Image result for checklist icon">
            <a:extLst>
              <a:ext uri="{FF2B5EF4-FFF2-40B4-BE49-F238E27FC236}">
                <a16:creationId xmlns:a16="http://schemas.microsoft.com/office/drawing/2014/main" id="{536C7683-DA5C-4847-1453-5E71A289C47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5" y="2495488"/>
            <a:ext cx="269357" cy="269975"/>
          </a:xfrm>
          <a:prstGeom prst="rect">
            <a:avLst/>
          </a:prstGeom>
          <a:solidFill>
            <a:srgbClr val="FF9900"/>
          </a:solidFill>
          <a:ln>
            <a:noFill/>
          </a:ln>
        </p:spPr>
      </p:pic>
      <p:pic>
        <p:nvPicPr>
          <p:cNvPr id="18" name="Picture 4" descr="Image result for checklist icon">
            <a:extLst>
              <a:ext uri="{FF2B5EF4-FFF2-40B4-BE49-F238E27FC236}">
                <a16:creationId xmlns:a16="http://schemas.microsoft.com/office/drawing/2014/main" id="{8EB4DC67-41A7-147E-CB78-AFD6474795C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4" y="2806035"/>
            <a:ext cx="269357" cy="269975"/>
          </a:xfrm>
          <a:prstGeom prst="rect">
            <a:avLst/>
          </a:prstGeom>
          <a:solidFill>
            <a:srgbClr val="FF9900"/>
          </a:solidFill>
          <a:ln>
            <a:noFill/>
          </a:ln>
        </p:spPr>
      </p:pic>
      <p:pic>
        <p:nvPicPr>
          <p:cNvPr id="19" name="Picture 4" descr="Image result for checklist icon">
            <a:extLst>
              <a:ext uri="{FF2B5EF4-FFF2-40B4-BE49-F238E27FC236}">
                <a16:creationId xmlns:a16="http://schemas.microsoft.com/office/drawing/2014/main" id="{AA1E9547-82BD-C259-6B06-C05202DD5DB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2" y="3100831"/>
            <a:ext cx="269357" cy="269975"/>
          </a:xfrm>
          <a:prstGeom prst="rect">
            <a:avLst/>
          </a:prstGeom>
          <a:solidFill>
            <a:srgbClr val="FF9900"/>
          </a:solidFill>
          <a:ln>
            <a:noFill/>
          </a:ln>
        </p:spPr>
      </p:pic>
      <p:pic>
        <p:nvPicPr>
          <p:cNvPr id="20" name="Picture 4" descr="Image result for checklist icon">
            <a:extLst>
              <a:ext uri="{FF2B5EF4-FFF2-40B4-BE49-F238E27FC236}">
                <a16:creationId xmlns:a16="http://schemas.microsoft.com/office/drawing/2014/main" id="{380F6FA7-0CE6-2A16-5628-29A19E52268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6" y="3387172"/>
            <a:ext cx="269357" cy="269975"/>
          </a:xfrm>
          <a:prstGeom prst="rect">
            <a:avLst/>
          </a:prstGeom>
          <a:solidFill>
            <a:srgbClr val="FF9900"/>
          </a:solidFill>
          <a:ln>
            <a:noFill/>
          </a:ln>
        </p:spPr>
      </p:pic>
      <p:pic>
        <p:nvPicPr>
          <p:cNvPr id="21" name="Picture 4" descr="Image result for checklist icon">
            <a:extLst>
              <a:ext uri="{FF2B5EF4-FFF2-40B4-BE49-F238E27FC236}">
                <a16:creationId xmlns:a16="http://schemas.microsoft.com/office/drawing/2014/main" id="{83E1B23E-7FB2-1112-3508-3027A2A5273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3" y="3683134"/>
            <a:ext cx="269357" cy="269975"/>
          </a:xfrm>
          <a:prstGeom prst="rect">
            <a:avLst/>
          </a:prstGeom>
          <a:solidFill>
            <a:srgbClr val="FF9900"/>
          </a:solidFill>
          <a:ln>
            <a:noFill/>
          </a:ln>
        </p:spPr>
      </p:pic>
      <p:pic>
        <p:nvPicPr>
          <p:cNvPr id="22" name="Picture 4" descr="Image result for checklist icon">
            <a:extLst>
              <a:ext uri="{FF2B5EF4-FFF2-40B4-BE49-F238E27FC236}">
                <a16:creationId xmlns:a16="http://schemas.microsoft.com/office/drawing/2014/main" id="{03968442-653E-B74A-89F8-E18BC966DDAF}"/>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351" y="4004361"/>
            <a:ext cx="269357" cy="269975"/>
          </a:xfrm>
          <a:prstGeom prst="rect">
            <a:avLst/>
          </a:prstGeom>
          <a:solidFill>
            <a:srgbClr val="FF9900"/>
          </a:solidFill>
          <a:ln>
            <a:noFill/>
          </a:ln>
        </p:spPr>
      </p:pic>
      <p:pic>
        <p:nvPicPr>
          <p:cNvPr id="24" name="Picture 23">
            <a:extLst>
              <a:ext uri="{FF2B5EF4-FFF2-40B4-BE49-F238E27FC236}">
                <a16:creationId xmlns:a16="http://schemas.microsoft.com/office/drawing/2014/main" id="{06AB6CDB-8E03-2E2F-F458-B452CC9F170E}"/>
              </a:ext>
            </a:extLst>
          </p:cNvPr>
          <p:cNvPicPr>
            <a:picLocks noChangeAspect="1"/>
          </p:cNvPicPr>
          <p:nvPr/>
        </p:nvPicPr>
        <p:blipFill>
          <a:blip r:embed="rId3"/>
          <a:stretch>
            <a:fillRect/>
          </a:stretch>
        </p:blipFill>
        <p:spPr>
          <a:xfrm>
            <a:off x="6629400" y="97694"/>
            <a:ext cx="2343149" cy="1042762"/>
          </a:xfrm>
          <a:prstGeom prst="rect">
            <a:avLst/>
          </a:prstGeom>
        </p:spPr>
      </p:pic>
      <p:pic>
        <p:nvPicPr>
          <p:cNvPr id="4" name="Picture 3">
            <a:extLst>
              <a:ext uri="{FF2B5EF4-FFF2-40B4-BE49-F238E27FC236}">
                <a16:creationId xmlns:a16="http://schemas.microsoft.com/office/drawing/2014/main" id="{B8214C85-ACC0-0307-DB0A-650ADC783F04}"/>
              </a:ext>
            </a:extLst>
          </p:cNvPr>
          <p:cNvPicPr>
            <a:picLocks noChangeAspect="1"/>
          </p:cNvPicPr>
          <p:nvPr/>
        </p:nvPicPr>
        <p:blipFill>
          <a:blip r:embed="rId4"/>
          <a:stretch>
            <a:fillRect/>
          </a:stretch>
        </p:blipFill>
        <p:spPr>
          <a:xfrm>
            <a:off x="1650466" y="4417878"/>
            <a:ext cx="268247" cy="268247"/>
          </a:xfrm>
          <a:prstGeom prst="rect">
            <a:avLst/>
          </a:prstGeom>
        </p:spPr>
      </p:pic>
      <p:pic>
        <p:nvPicPr>
          <p:cNvPr id="5" name="Picture 4">
            <a:extLst>
              <a:ext uri="{FF2B5EF4-FFF2-40B4-BE49-F238E27FC236}">
                <a16:creationId xmlns:a16="http://schemas.microsoft.com/office/drawing/2014/main" id="{62CB80F5-5944-B34B-127F-76768264276B}"/>
              </a:ext>
            </a:extLst>
          </p:cNvPr>
          <p:cNvPicPr>
            <a:picLocks noChangeAspect="1"/>
          </p:cNvPicPr>
          <p:nvPr/>
        </p:nvPicPr>
        <p:blipFill>
          <a:blip r:embed="rId4"/>
          <a:stretch>
            <a:fillRect/>
          </a:stretch>
        </p:blipFill>
        <p:spPr>
          <a:xfrm>
            <a:off x="1650466" y="4699983"/>
            <a:ext cx="268247" cy="268247"/>
          </a:xfrm>
          <a:prstGeom prst="rect">
            <a:avLst/>
          </a:prstGeom>
        </p:spPr>
      </p:pic>
      <p:pic>
        <p:nvPicPr>
          <p:cNvPr id="6" name="Picture 5">
            <a:extLst>
              <a:ext uri="{FF2B5EF4-FFF2-40B4-BE49-F238E27FC236}">
                <a16:creationId xmlns:a16="http://schemas.microsoft.com/office/drawing/2014/main" id="{91C15784-EE75-7256-2C53-38C991C89070}"/>
              </a:ext>
            </a:extLst>
          </p:cNvPr>
          <p:cNvPicPr>
            <a:picLocks noChangeAspect="1"/>
          </p:cNvPicPr>
          <p:nvPr/>
        </p:nvPicPr>
        <p:blipFill>
          <a:blip r:embed="rId4"/>
          <a:stretch>
            <a:fillRect/>
          </a:stretch>
        </p:blipFill>
        <p:spPr>
          <a:xfrm>
            <a:off x="1649350" y="4995945"/>
            <a:ext cx="268247" cy="268247"/>
          </a:xfrm>
          <a:prstGeom prst="rect">
            <a:avLst/>
          </a:prstGeom>
        </p:spPr>
      </p:pic>
      <p:pic>
        <p:nvPicPr>
          <p:cNvPr id="7" name="Picture 6">
            <a:extLst>
              <a:ext uri="{FF2B5EF4-FFF2-40B4-BE49-F238E27FC236}">
                <a16:creationId xmlns:a16="http://schemas.microsoft.com/office/drawing/2014/main" id="{2AAE1261-D8C9-7819-CEDC-2FB8570FB066}"/>
              </a:ext>
            </a:extLst>
          </p:cNvPr>
          <p:cNvPicPr>
            <a:picLocks noChangeAspect="1"/>
          </p:cNvPicPr>
          <p:nvPr/>
        </p:nvPicPr>
        <p:blipFill>
          <a:blip r:embed="rId4"/>
          <a:stretch>
            <a:fillRect/>
          </a:stretch>
        </p:blipFill>
        <p:spPr>
          <a:xfrm>
            <a:off x="1649351" y="5306492"/>
            <a:ext cx="268247" cy="268247"/>
          </a:xfrm>
          <a:prstGeom prst="rect">
            <a:avLst/>
          </a:prstGeom>
        </p:spPr>
      </p:pic>
      <p:sp>
        <p:nvSpPr>
          <p:cNvPr id="8" name="Slaida numura vietturis 7">
            <a:extLst>
              <a:ext uri="{FF2B5EF4-FFF2-40B4-BE49-F238E27FC236}">
                <a16:creationId xmlns:a16="http://schemas.microsoft.com/office/drawing/2014/main" id="{CE8444D2-C0E1-02FE-27C6-735979D1F2EF}"/>
              </a:ext>
            </a:extLst>
          </p:cNvPr>
          <p:cNvSpPr>
            <a:spLocks noGrp="1"/>
          </p:cNvSpPr>
          <p:nvPr>
            <p:ph type="sldNum" sz="quarter" idx="13"/>
          </p:nvPr>
        </p:nvSpPr>
        <p:spPr>
          <a:xfrm>
            <a:off x="8412480" y="6324600"/>
            <a:ext cx="426720" cy="304800"/>
          </a:xfrm>
        </p:spPr>
        <p:txBody>
          <a:bodyPr/>
          <a:lstStyle/>
          <a:p>
            <a:fld id="{42946E5A-BBED-4218-981B-333F83EE957B}" type="slidenum">
              <a:rPr lang="en-US" altLang="lv-LV" smtClean="0"/>
              <a:pPr/>
              <a:t>37</a:t>
            </a:fld>
            <a:endParaRPr lang="en-US" altLang="lv-LV" dirty="0"/>
          </a:p>
        </p:txBody>
      </p:sp>
    </p:spTree>
    <p:extLst>
      <p:ext uri="{BB962C8B-B14F-4D97-AF65-F5344CB8AC3E}">
        <p14:creationId xmlns:p14="http://schemas.microsoft.com/office/powerpoint/2010/main" val="3244981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3CA5-D413-3ECC-A859-39755E2F037D}"/>
              </a:ext>
            </a:extLst>
          </p:cNvPr>
          <p:cNvSpPr>
            <a:spLocks noGrp="1"/>
          </p:cNvSpPr>
          <p:nvPr>
            <p:ph type="title"/>
          </p:nvPr>
        </p:nvSpPr>
        <p:spPr>
          <a:xfrm>
            <a:off x="1354580" y="530900"/>
            <a:ext cx="5565746" cy="1036642"/>
          </a:xfrm>
        </p:spPr>
        <p:txBody>
          <a:bodyPr>
            <a:normAutofit/>
          </a:bodyPr>
          <a:lstStyle/>
          <a:p>
            <a:pPr algn="ctr"/>
            <a:r>
              <a:rPr lang="lv-LV" sz="2200" dirty="0">
                <a:solidFill>
                  <a:schemeClr val="accent2">
                    <a:lumMod val="75000"/>
                  </a:schemeClr>
                </a:solidFill>
              </a:rPr>
              <a:t>Projekta iesniegšana </a:t>
            </a:r>
            <a:br>
              <a:rPr lang="lv-LV" sz="2200" dirty="0">
                <a:solidFill>
                  <a:schemeClr val="accent2">
                    <a:lumMod val="75000"/>
                  </a:schemeClr>
                </a:solidFill>
              </a:rPr>
            </a:br>
            <a:r>
              <a:rPr lang="lv-LV" sz="2200" dirty="0">
                <a:solidFill>
                  <a:schemeClr val="accent2">
                    <a:lumMod val="75000"/>
                  </a:schemeClr>
                </a:solidFill>
              </a:rPr>
              <a:t>informācijas sistēmā A daļa</a:t>
            </a:r>
          </a:p>
        </p:txBody>
      </p:sp>
      <p:pic>
        <p:nvPicPr>
          <p:cNvPr id="9" name="Content Placeholder 8">
            <a:extLst>
              <a:ext uri="{FF2B5EF4-FFF2-40B4-BE49-F238E27FC236}">
                <a16:creationId xmlns:a16="http://schemas.microsoft.com/office/drawing/2014/main" id="{F2988A36-B26A-5220-2408-53BFB8E24707}"/>
              </a:ext>
            </a:extLst>
          </p:cNvPr>
          <p:cNvPicPr>
            <a:picLocks noGrp="1" noChangeAspect="1"/>
          </p:cNvPicPr>
          <p:nvPr>
            <p:ph idx="1"/>
          </p:nvPr>
        </p:nvPicPr>
        <p:blipFill>
          <a:blip r:embed="rId2"/>
          <a:stretch>
            <a:fillRect/>
          </a:stretch>
        </p:blipFill>
        <p:spPr>
          <a:xfrm>
            <a:off x="840509" y="2261610"/>
            <a:ext cx="7846291" cy="4318987"/>
          </a:xfrm>
        </p:spPr>
      </p:pic>
      <p:sp>
        <p:nvSpPr>
          <p:cNvPr id="4" name="Text Placeholder 3">
            <a:extLst>
              <a:ext uri="{FF2B5EF4-FFF2-40B4-BE49-F238E27FC236}">
                <a16:creationId xmlns:a16="http://schemas.microsoft.com/office/drawing/2014/main" id="{6750BE36-8141-5DC8-01A8-D58FBD88405C}"/>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F90FAF9B-1568-1AF2-DE92-522BFF3A4BEE}"/>
              </a:ext>
            </a:extLst>
          </p:cNvPr>
          <p:cNvSpPr>
            <a:spLocks noGrp="1"/>
          </p:cNvSpPr>
          <p:nvPr>
            <p:ph type="body" sz="quarter" idx="12"/>
          </p:nvPr>
        </p:nvSpPr>
        <p:spPr/>
        <p:txBody>
          <a:bodyPr/>
          <a:lstStyle/>
          <a:p>
            <a:endParaRPr lang="lv-LV"/>
          </a:p>
        </p:txBody>
      </p:sp>
      <p:pic>
        <p:nvPicPr>
          <p:cNvPr id="10" name="Picture 9">
            <a:extLst>
              <a:ext uri="{FF2B5EF4-FFF2-40B4-BE49-F238E27FC236}">
                <a16:creationId xmlns:a16="http://schemas.microsoft.com/office/drawing/2014/main" id="{C10B2B73-44B0-54A0-A74F-66D612017B0C}"/>
              </a:ext>
            </a:extLst>
          </p:cNvPr>
          <p:cNvPicPr>
            <a:picLocks noChangeAspect="1"/>
          </p:cNvPicPr>
          <p:nvPr/>
        </p:nvPicPr>
        <p:blipFill>
          <a:blip r:embed="rId3"/>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C9B11BAA-CF91-A939-ED49-E8C6550CA5D7}"/>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38</a:t>
            </a:fld>
            <a:endParaRPr lang="en-US" altLang="lv-LV"/>
          </a:p>
        </p:txBody>
      </p:sp>
      <p:pic>
        <p:nvPicPr>
          <p:cNvPr id="11" name="Attēls 10">
            <a:extLst>
              <a:ext uri="{FF2B5EF4-FFF2-40B4-BE49-F238E27FC236}">
                <a16:creationId xmlns:a16="http://schemas.microsoft.com/office/drawing/2014/main" id="{63C50C7D-B609-4EB2-51CD-73310944E7CC}"/>
              </a:ext>
            </a:extLst>
          </p:cNvPr>
          <p:cNvPicPr>
            <a:picLocks noChangeAspect="1"/>
          </p:cNvPicPr>
          <p:nvPr/>
        </p:nvPicPr>
        <p:blipFill>
          <a:blip r:embed="rId4"/>
          <a:stretch>
            <a:fillRect/>
          </a:stretch>
        </p:blipFill>
        <p:spPr>
          <a:xfrm>
            <a:off x="2471737" y="2961941"/>
            <a:ext cx="695325" cy="57150"/>
          </a:xfrm>
          <a:prstGeom prst="rect">
            <a:avLst/>
          </a:prstGeom>
        </p:spPr>
      </p:pic>
      <p:sp>
        <p:nvSpPr>
          <p:cNvPr id="7" name="TextBox 6">
            <a:extLst>
              <a:ext uri="{FF2B5EF4-FFF2-40B4-BE49-F238E27FC236}">
                <a16:creationId xmlns:a16="http://schemas.microsoft.com/office/drawing/2014/main" id="{4372BEE0-7987-B3DA-A5C8-6B8A2E72E99D}"/>
              </a:ext>
            </a:extLst>
          </p:cNvPr>
          <p:cNvSpPr txBox="1"/>
          <p:nvPr/>
        </p:nvSpPr>
        <p:spPr>
          <a:xfrm>
            <a:off x="1564894" y="2894563"/>
            <a:ext cx="3286125" cy="200055"/>
          </a:xfrm>
          <a:prstGeom prst="rect">
            <a:avLst/>
          </a:prstGeom>
          <a:noFill/>
        </p:spPr>
        <p:txBody>
          <a:bodyPr wrap="square">
            <a:spAutoFit/>
          </a:bodyPr>
          <a:lstStyle/>
          <a:p>
            <a:pPr algn="ctr"/>
            <a:r>
              <a:rPr lang="lv-LV" sz="700" b="1" dirty="0">
                <a:solidFill>
                  <a:schemeClr val="tx1">
                    <a:lumMod val="75000"/>
                    <a:lumOff val="25000"/>
                  </a:schemeClr>
                </a:solidFill>
                <a:latin typeface="Verdana" panose="020B0604030504040204" pitchFamily="34" charset="0"/>
                <a:ea typeface="Verdana" panose="020B0604030504040204" pitchFamily="34" charset="0"/>
              </a:rPr>
              <a:t>VPP-IZM-Letonika-2025/1</a:t>
            </a:r>
          </a:p>
        </p:txBody>
      </p:sp>
    </p:spTree>
    <p:extLst>
      <p:ext uri="{BB962C8B-B14F-4D97-AF65-F5344CB8AC3E}">
        <p14:creationId xmlns:p14="http://schemas.microsoft.com/office/powerpoint/2010/main" val="1921438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3CA5-D413-3ECC-A859-39755E2F037D}"/>
              </a:ext>
            </a:extLst>
          </p:cNvPr>
          <p:cNvSpPr>
            <a:spLocks noGrp="1"/>
          </p:cNvSpPr>
          <p:nvPr>
            <p:ph type="title"/>
          </p:nvPr>
        </p:nvSpPr>
        <p:spPr>
          <a:xfrm>
            <a:off x="1372324" y="489710"/>
            <a:ext cx="5593178" cy="1036642"/>
          </a:xfrm>
        </p:spPr>
        <p:txBody>
          <a:bodyPr>
            <a:normAutofit/>
          </a:bodyPr>
          <a:lstStyle/>
          <a:p>
            <a:pPr algn="ctr"/>
            <a:r>
              <a:rPr lang="lv-LV" sz="2200" dirty="0">
                <a:solidFill>
                  <a:schemeClr val="accent2">
                    <a:lumMod val="75000"/>
                  </a:schemeClr>
                </a:solidFill>
              </a:rPr>
              <a:t>Projekta iesniegšana </a:t>
            </a:r>
            <a:br>
              <a:rPr lang="lv-LV" sz="2200" dirty="0">
                <a:solidFill>
                  <a:schemeClr val="accent2">
                    <a:lumMod val="75000"/>
                  </a:schemeClr>
                </a:solidFill>
              </a:rPr>
            </a:br>
            <a:r>
              <a:rPr lang="lv-LV" sz="2200" dirty="0">
                <a:solidFill>
                  <a:schemeClr val="accent2">
                    <a:lumMod val="75000"/>
                  </a:schemeClr>
                </a:solidFill>
              </a:rPr>
              <a:t>informācijas sistēmā A daļa</a:t>
            </a:r>
          </a:p>
        </p:txBody>
      </p:sp>
      <p:pic>
        <p:nvPicPr>
          <p:cNvPr id="10" name="Picture 9">
            <a:extLst>
              <a:ext uri="{FF2B5EF4-FFF2-40B4-BE49-F238E27FC236}">
                <a16:creationId xmlns:a16="http://schemas.microsoft.com/office/drawing/2014/main" id="{C10B2B73-44B0-54A0-A74F-66D612017B0C}"/>
              </a:ext>
            </a:extLst>
          </p:cNvPr>
          <p:cNvPicPr>
            <a:picLocks noChangeAspect="1"/>
          </p:cNvPicPr>
          <p:nvPr/>
        </p:nvPicPr>
        <p:blipFill>
          <a:blip r:embed="rId2"/>
          <a:stretch>
            <a:fillRect/>
          </a:stretch>
        </p:blipFill>
        <p:spPr>
          <a:xfrm>
            <a:off x="6629400" y="97694"/>
            <a:ext cx="2343149" cy="1042762"/>
          </a:xfrm>
          <a:prstGeom prst="rect">
            <a:avLst/>
          </a:prstGeom>
        </p:spPr>
      </p:pic>
      <p:pic>
        <p:nvPicPr>
          <p:cNvPr id="7" name="Picture 6">
            <a:extLst>
              <a:ext uri="{FF2B5EF4-FFF2-40B4-BE49-F238E27FC236}">
                <a16:creationId xmlns:a16="http://schemas.microsoft.com/office/drawing/2014/main" id="{7C0FD30D-F3CB-46A9-8C30-266E37442469}"/>
              </a:ext>
            </a:extLst>
          </p:cNvPr>
          <p:cNvPicPr>
            <a:picLocks noChangeAspect="1"/>
          </p:cNvPicPr>
          <p:nvPr/>
        </p:nvPicPr>
        <p:blipFill>
          <a:blip r:embed="rId3"/>
          <a:stretch>
            <a:fillRect/>
          </a:stretch>
        </p:blipFill>
        <p:spPr>
          <a:xfrm>
            <a:off x="235527" y="1849875"/>
            <a:ext cx="5275262" cy="4530003"/>
          </a:xfrm>
          <a:prstGeom prst="rect">
            <a:avLst/>
          </a:prstGeom>
        </p:spPr>
      </p:pic>
      <p:sp>
        <p:nvSpPr>
          <p:cNvPr id="8" name="Rectangle 7">
            <a:extLst>
              <a:ext uri="{FF2B5EF4-FFF2-40B4-BE49-F238E27FC236}">
                <a16:creationId xmlns:a16="http://schemas.microsoft.com/office/drawing/2014/main" id="{7918E091-8657-4C92-902D-BEED59DD0B89}"/>
              </a:ext>
            </a:extLst>
          </p:cNvPr>
          <p:cNvSpPr/>
          <p:nvPr/>
        </p:nvSpPr>
        <p:spPr>
          <a:xfrm>
            <a:off x="5510789" y="3667019"/>
            <a:ext cx="3332285" cy="615553"/>
          </a:xfrm>
          <a:prstGeom prst="rect">
            <a:avLst/>
          </a:prstGeom>
        </p:spPr>
        <p:txBody>
          <a:bodyPr wrap="square">
            <a:spAutoFit/>
          </a:bodyPr>
          <a:lstStyle/>
          <a:p>
            <a:r>
              <a:rPr lang="lv-LV" b="1" dirty="0">
                <a:solidFill>
                  <a:schemeClr val="accent2">
                    <a:lumMod val="75000"/>
                  </a:schemeClr>
                </a:solidFill>
                <a:latin typeface="Verdana" panose="020B0604030504040204" pitchFamily="34" charset="0"/>
                <a:ea typeface="Verdana" panose="020B0604030504040204" pitchFamily="34" charset="0"/>
              </a:rPr>
              <a:t>izvēle starp programmas uzdevumiem </a:t>
            </a:r>
          </a:p>
        </p:txBody>
      </p:sp>
      <p:sp>
        <p:nvSpPr>
          <p:cNvPr id="3" name="Slaida numura vietturis 2">
            <a:extLst>
              <a:ext uri="{FF2B5EF4-FFF2-40B4-BE49-F238E27FC236}">
                <a16:creationId xmlns:a16="http://schemas.microsoft.com/office/drawing/2014/main" id="{AE4A4638-ED0D-A963-8189-ADEF995250BB}"/>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39</a:t>
            </a:fld>
            <a:endParaRPr lang="en-US" altLang="lv-LV" dirty="0"/>
          </a:p>
        </p:txBody>
      </p:sp>
    </p:spTree>
    <p:extLst>
      <p:ext uri="{BB962C8B-B14F-4D97-AF65-F5344CB8AC3E}">
        <p14:creationId xmlns:p14="http://schemas.microsoft.com/office/powerpoint/2010/main" val="189570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D95-8054-45C2-8D52-E7499734CD9A}"/>
              </a:ext>
            </a:extLst>
          </p:cNvPr>
          <p:cNvSpPr>
            <a:spLocks noGrp="1"/>
          </p:cNvSpPr>
          <p:nvPr>
            <p:ph type="title"/>
          </p:nvPr>
        </p:nvSpPr>
        <p:spPr>
          <a:xfrm>
            <a:off x="2172004" y="545459"/>
            <a:ext cx="4271443" cy="641748"/>
          </a:xfrm>
        </p:spPr>
        <p:txBody>
          <a:bodyPr>
            <a:normAutofit/>
          </a:bodyPr>
          <a:lstStyle/>
          <a:p>
            <a:pPr algn="ctr"/>
            <a:r>
              <a:rPr lang="lv-LV" sz="2200" dirty="0">
                <a:solidFill>
                  <a:schemeClr val="accent2">
                    <a:lumMod val="75000"/>
                  </a:schemeClr>
                </a:solidFill>
              </a:rPr>
              <a:t>Galvenie nosacījumi</a:t>
            </a:r>
          </a:p>
        </p:txBody>
      </p:sp>
      <p:sp>
        <p:nvSpPr>
          <p:cNvPr id="4" name="Text Placeholder 3">
            <a:extLst>
              <a:ext uri="{FF2B5EF4-FFF2-40B4-BE49-F238E27FC236}">
                <a16:creationId xmlns:a16="http://schemas.microsoft.com/office/drawing/2014/main" id="{ED26B6D6-9A4A-4FFC-BA46-3E17B39398CA}"/>
              </a:ext>
            </a:extLst>
          </p:cNvPr>
          <p:cNvSpPr>
            <a:spLocks noGrp="1"/>
          </p:cNvSpPr>
          <p:nvPr>
            <p:ph type="body" sz="quarter" idx="10"/>
          </p:nvPr>
        </p:nvSpPr>
        <p:spPr>
          <a:xfrm>
            <a:off x="2578234" y="5992792"/>
            <a:ext cx="1981200" cy="304800"/>
          </a:xfrm>
        </p:spPr>
        <p:txBody>
          <a:bodyPr/>
          <a:lstStyle/>
          <a:p>
            <a:endParaRPr lang="lv-LV" dirty="0"/>
          </a:p>
        </p:txBody>
      </p:sp>
      <p:sp>
        <p:nvSpPr>
          <p:cNvPr id="5" name="Text Placeholder 4">
            <a:extLst>
              <a:ext uri="{FF2B5EF4-FFF2-40B4-BE49-F238E27FC236}">
                <a16:creationId xmlns:a16="http://schemas.microsoft.com/office/drawing/2014/main" id="{1CBBB3B0-08D1-464E-91E4-E129F4CDF0E3}"/>
              </a:ext>
            </a:extLst>
          </p:cNvPr>
          <p:cNvSpPr>
            <a:spLocks noGrp="1"/>
          </p:cNvSpPr>
          <p:nvPr>
            <p:ph type="body" sz="quarter" idx="12"/>
          </p:nvPr>
        </p:nvSpPr>
        <p:spPr>
          <a:xfrm>
            <a:off x="4864234" y="5992792"/>
            <a:ext cx="3657600" cy="304800"/>
          </a:xfrm>
        </p:spPr>
        <p:txBody>
          <a:bodyPr/>
          <a:lstStyle/>
          <a:p>
            <a:endParaRPr lang="lv-LV" dirty="0"/>
          </a:p>
        </p:txBody>
      </p:sp>
      <p:sp>
        <p:nvSpPr>
          <p:cNvPr id="61" name="Rectangle 60">
            <a:extLst>
              <a:ext uri="{FF2B5EF4-FFF2-40B4-BE49-F238E27FC236}">
                <a16:creationId xmlns:a16="http://schemas.microsoft.com/office/drawing/2014/main" id="{2E74A694-ECDA-406B-B3C5-2BFE677824AA}"/>
              </a:ext>
            </a:extLst>
          </p:cNvPr>
          <p:cNvSpPr/>
          <p:nvPr/>
        </p:nvSpPr>
        <p:spPr>
          <a:xfrm>
            <a:off x="-1" y="3683785"/>
            <a:ext cx="1802651" cy="3176813"/>
          </a:xfrm>
          <a:prstGeom prst="rect">
            <a:avLst/>
          </a:prstGeom>
          <a:solidFill>
            <a:schemeClr val="accent2">
              <a:lumMod val="5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 </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Trebuchet MS" panose="020B0603020202020204"/>
              <a:ea typeface="+mn-ea"/>
            </a:endParaRPr>
          </a:p>
          <a:p>
            <a:pPr marL="0" marR="0" lvl="0" indent="0" defTabSz="457200" eaLnBrk="1" fontAlgn="auto" latinLnBrk="0" hangingPunct="1">
              <a:lnSpc>
                <a:spcPct val="100000"/>
              </a:lnSpc>
              <a:spcBef>
                <a:spcPts val="0"/>
              </a:spcBef>
              <a:spcAft>
                <a:spcPts val="0"/>
              </a:spcAft>
              <a:buClrTx/>
              <a:buSzTx/>
              <a:buFontTx/>
              <a:buNone/>
              <a:tabLst/>
              <a:defRPr/>
            </a:pPr>
            <a:endParaRPr lang="lv-LV" sz="1050" kern="0" dirty="0">
              <a:solidFill>
                <a:prstClr val="white"/>
              </a:solidFill>
              <a:latin typeface="Trebuchet MS" panose="020B0603020202020204"/>
              <a:ea typeface="+mn-ea"/>
            </a:endParaRPr>
          </a:p>
          <a:p>
            <a:pPr algn="ctr" defTabSz="457200" fontAlgn="auto">
              <a:spcBef>
                <a:spcPts val="0"/>
              </a:spcBef>
              <a:spcAft>
                <a:spcPts val="0"/>
              </a:spcAft>
              <a:defRPr/>
            </a:pPr>
            <a:r>
              <a:rPr lang="lv-LV" sz="1050" kern="0" dirty="0">
                <a:solidFill>
                  <a:prstClr val="white"/>
                </a:solidFill>
                <a:latin typeface="Trebuchet MS" panose="020B0603020202020204"/>
                <a:ea typeface="+mn-ea"/>
              </a:rPr>
              <a:t>Programmas </a:t>
            </a:r>
            <a:r>
              <a:rPr lang="lv-LV" sz="1050" kern="0" dirty="0" err="1">
                <a:solidFill>
                  <a:prstClr val="white"/>
                </a:solidFill>
                <a:latin typeface="Trebuchet MS" panose="020B0603020202020204"/>
                <a:ea typeface="+mn-ea"/>
              </a:rPr>
              <a:t>virsmērķis</a:t>
            </a:r>
            <a:r>
              <a:rPr lang="lv-LV" sz="1050" kern="0" dirty="0">
                <a:solidFill>
                  <a:prstClr val="white"/>
                </a:solidFill>
                <a:latin typeface="Trebuchet MS" panose="020B0603020202020204"/>
                <a:ea typeface="+mn-ea"/>
              </a:rPr>
              <a:t> ir Latvijā veidot iekļaujošu latvisku un eiropeisku zināšanu sabiedrību, kuras pamats ir demokrātiskās vērtības, latviešu valoda un kultūra.</a:t>
            </a:r>
          </a:p>
        </p:txBody>
      </p:sp>
      <p:sp>
        <p:nvSpPr>
          <p:cNvPr id="62" name="Rectangle 61">
            <a:extLst>
              <a:ext uri="{FF2B5EF4-FFF2-40B4-BE49-F238E27FC236}">
                <a16:creationId xmlns:a16="http://schemas.microsoft.com/office/drawing/2014/main" id="{7D90BE40-D357-482E-8EE1-23F9A04175B5}"/>
              </a:ext>
            </a:extLst>
          </p:cNvPr>
          <p:cNvSpPr/>
          <p:nvPr/>
        </p:nvSpPr>
        <p:spPr>
          <a:xfrm>
            <a:off x="1802651" y="3683785"/>
            <a:ext cx="1828800" cy="3176813"/>
          </a:xfrm>
          <a:prstGeom prst="rect">
            <a:avLst/>
          </a:prstGeom>
          <a:solidFill>
            <a:schemeClr val="accent2">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Projekta iesniedzēji un sadarbības partneri ir zinātniskās institūcijas, kas atbilst pētniecības organizācijas </a:t>
            </a:r>
            <a:r>
              <a:rPr kumimoji="0" lang="lv-LV" sz="1100" b="0" i="0" u="none" strike="noStrike" kern="0" cap="none" spc="0" normalizeH="0" baseline="0" noProof="0" dirty="0" err="1">
                <a:ln>
                  <a:noFill/>
                </a:ln>
                <a:solidFill>
                  <a:prstClr val="white"/>
                </a:solidFill>
                <a:effectLst/>
                <a:uLnTx/>
                <a:uFillTx/>
                <a:latin typeface="Trebuchet MS" panose="020B0603020202020204"/>
                <a:ea typeface="+mn-ea"/>
                <a:cs typeface="+mn-cs"/>
              </a:rPr>
              <a:t>de</a:t>
            </a:r>
            <a:r>
              <a:rPr lang="lv-LV" sz="1100" kern="0" dirty="0" err="1">
                <a:solidFill>
                  <a:prstClr val="white"/>
                </a:solidFill>
                <a:latin typeface="Trebuchet MS" panose="020B0603020202020204"/>
                <a:ea typeface="+mn-ea"/>
              </a:rPr>
              <a:t>finīcijai</a:t>
            </a: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Projekta iesniedzējs iesniedz projekta pieteikumu par MK rīkojuma 6. punktā noteiktajām apakšprogrammām un visiem MK rīkojuma 7. un 8. punktā noteiktajiem apakšprogrammu uzdevumiem</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8CD16480-2C63-4FBC-AB52-3E7A1D573037}"/>
              </a:ext>
            </a:extLst>
          </p:cNvPr>
          <p:cNvSpPr/>
          <p:nvPr/>
        </p:nvSpPr>
        <p:spPr>
          <a:xfrm>
            <a:off x="3631451" y="3683785"/>
            <a:ext cx="1828800" cy="3176813"/>
          </a:xfrm>
          <a:prstGeom prst="rect">
            <a:avLst/>
          </a:prstGeom>
          <a:solidFill>
            <a:schemeClr val="accent2">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Kopējais konkursa finansējums </a:t>
            </a:r>
            <a:r>
              <a:rPr lang="lv-LV" sz="1100" kern="0" dirty="0">
                <a:latin typeface="Trebuchet MS" panose="020B0603020202020204"/>
                <a:ea typeface="+mn-ea"/>
              </a:rPr>
              <a:t>ir </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b="1" kern="0" dirty="0">
                <a:latin typeface="Trebuchet MS" panose="020B0603020202020204"/>
                <a:ea typeface="+mn-ea"/>
              </a:rPr>
              <a:t>5 766 000 EUR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Katram MK rīkojuma uzdevumam paredzēts viens projekts ar iez</a:t>
            </a:r>
            <a:r>
              <a:rPr lang="lv-LV" sz="1100" kern="0" dirty="0" err="1">
                <a:latin typeface="Trebuchet MS" panose="020B0603020202020204"/>
                <a:ea typeface="+mn-ea"/>
              </a:rPr>
              <a:t>īmētu</a:t>
            </a:r>
            <a:r>
              <a:rPr lang="lv-LV" sz="1100" kern="0" dirty="0">
                <a:latin typeface="Trebuchet MS" panose="020B0603020202020204"/>
                <a:ea typeface="+mn-ea"/>
              </a:rPr>
              <a:t> finansējumu:</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latin typeface="Trebuchet MS" panose="020B0603020202020204"/>
                <a:ea typeface="+mn-ea"/>
              </a:rPr>
              <a:t>6.1. 1 320 600 EUR;</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latin typeface="Trebuchet MS" panose="020B0603020202020204"/>
                <a:ea typeface="+mn-ea"/>
              </a:rPr>
              <a:t>6.2. 1 320 600 EUR;</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latin typeface="Trebuchet MS" panose="020B0603020202020204"/>
                <a:ea typeface="+mn-ea"/>
              </a:rPr>
              <a:t>6.3. 279 000 EUR;</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latin typeface="Trebuchet MS" panose="020B0603020202020204"/>
                <a:ea typeface="+mn-ea"/>
              </a:rPr>
              <a:t>6.4. 948 600 EUR;</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latin typeface="Trebuchet MS" panose="020B0603020202020204"/>
                <a:ea typeface="+mn-ea"/>
              </a:rPr>
              <a:t>6.5. </a:t>
            </a:r>
            <a:r>
              <a:rPr lang="lv-LV" sz="1100" kern="0" dirty="0">
                <a:latin typeface="Trebuchet MS" panose="020B0603020202020204"/>
              </a:rPr>
              <a:t>948 600 </a:t>
            </a:r>
            <a:r>
              <a:rPr lang="lv-LV" sz="1100" kern="0" dirty="0">
                <a:latin typeface="Trebuchet MS" panose="020B0603020202020204"/>
                <a:ea typeface="+mn-ea"/>
              </a:rPr>
              <a:t>EUR;</a:t>
            </a: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latin typeface="Trebuchet MS" panose="020B0603020202020204"/>
                <a:ea typeface="+mn-ea"/>
              </a:rPr>
              <a:t>6.6. </a:t>
            </a:r>
            <a:r>
              <a:rPr lang="lv-LV" sz="1100" kern="0" dirty="0">
                <a:latin typeface="Trebuchet MS" panose="020B0603020202020204"/>
              </a:rPr>
              <a:t>948 600 </a:t>
            </a:r>
            <a:r>
              <a:rPr lang="lv-LV" sz="1100" kern="0" dirty="0">
                <a:latin typeface="Trebuchet MS" panose="020B0603020202020204"/>
                <a:ea typeface="+mn-ea"/>
              </a:rPr>
              <a:t>EUR.</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b="1" kern="0" dirty="0">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1" i="1"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1" i="1" u="none" strike="noStrike" kern="0" cap="none" spc="0" normalizeH="0" baseline="0" noProof="0" dirty="0">
              <a:ln>
                <a:noFill/>
              </a:ln>
              <a:effectLst/>
              <a:uLnTx/>
              <a:uFillTx/>
              <a:latin typeface="Trebuchet MS" panose="020B0603020202020204"/>
              <a:ea typeface="+mn-ea"/>
              <a:cs typeface="+mn-cs"/>
            </a:endParaRPr>
          </a:p>
        </p:txBody>
      </p:sp>
      <p:sp>
        <p:nvSpPr>
          <p:cNvPr id="64" name="Rectangle 63">
            <a:extLst>
              <a:ext uri="{FF2B5EF4-FFF2-40B4-BE49-F238E27FC236}">
                <a16:creationId xmlns:a16="http://schemas.microsoft.com/office/drawing/2014/main" id="{F09C899B-7BF9-4FC0-B004-E8692F3C681D}"/>
              </a:ext>
            </a:extLst>
          </p:cNvPr>
          <p:cNvSpPr/>
          <p:nvPr/>
        </p:nvSpPr>
        <p:spPr>
          <a:xfrm>
            <a:off x="5460251" y="3683785"/>
            <a:ext cx="1828800" cy="3176813"/>
          </a:xfrm>
          <a:prstGeom prst="rect">
            <a:avLst/>
          </a:prstGeom>
          <a:solidFill>
            <a:schemeClr val="accent2">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ctr" defTabSz="457200" fontAlgn="auto">
              <a:spcBef>
                <a:spcPts val="0"/>
              </a:spcBef>
              <a:spcAft>
                <a:spcPts val="0"/>
              </a:spcAft>
            </a:pPr>
            <a:r>
              <a:rPr lang="lv-LV" sz="1100" kern="0" dirty="0">
                <a:latin typeface="Trebuchet MS" panose="020B0603020202020204"/>
                <a:ea typeface="+mn-ea"/>
              </a:rPr>
              <a:t>Projekta īstenošanu  plānots uzsākt </a:t>
            </a:r>
            <a:r>
              <a:rPr lang="lv-LV" sz="1100" b="1" kern="0" dirty="0">
                <a:latin typeface="Trebuchet MS" panose="020B0603020202020204"/>
                <a:ea typeface="+mn-ea"/>
              </a:rPr>
              <a:t>2025.gada </a:t>
            </a:r>
          </a:p>
          <a:p>
            <a:pPr algn="ctr" defTabSz="457200" fontAlgn="auto">
              <a:spcBef>
                <a:spcPts val="0"/>
              </a:spcBef>
              <a:spcAft>
                <a:spcPts val="0"/>
              </a:spcAft>
            </a:pPr>
            <a:r>
              <a:rPr lang="lv-LV" sz="1100" b="1" kern="0" dirty="0">
                <a:latin typeface="Trebuchet MS" panose="020B0603020202020204"/>
                <a:ea typeface="+mn-ea"/>
              </a:rPr>
              <a:t>decembrī</a:t>
            </a:r>
          </a:p>
          <a:p>
            <a:pPr algn="ctr" defTabSz="457200" fontAlgn="auto">
              <a:spcBef>
                <a:spcPts val="0"/>
              </a:spcBef>
              <a:spcAft>
                <a:spcPts val="0"/>
              </a:spcAft>
            </a:pPr>
            <a:endParaRPr lang="lv-LV" sz="1100" b="1" kern="0" dirty="0">
              <a:latin typeface="Trebuchet MS" panose="020B0603020202020204"/>
              <a:ea typeface="+mn-ea"/>
            </a:endParaRPr>
          </a:p>
          <a:p>
            <a:pPr algn="ctr" defTabSz="457200" fontAlgn="auto">
              <a:spcBef>
                <a:spcPts val="0"/>
              </a:spcBef>
              <a:spcAft>
                <a:spcPts val="0"/>
              </a:spcAft>
            </a:pPr>
            <a:r>
              <a:rPr lang="lv-LV" sz="1100" kern="0" dirty="0">
                <a:latin typeface="Trebuchet MS" panose="020B0603020202020204"/>
              </a:rPr>
              <a:t>Projekta īstenošanas periods ir </a:t>
            </a:r>
            <a:r>
              <a:rPr lang="lv-LV" sz="1100" b="1" kern="0" dirty="0">
                <a:latin typeface="Trebuchet MS" panose="020B0603020202020204"/>
              </a:rPr>
              <a:t>36 mēneši</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Projekta ietvaros zinātniskās grupas iekļautajiem studējošajiem paredz, ka visu studējošo kopējā vidējā slodze visā projekta īstenošanas laikā:</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 </a:t>
            </a:r>
            <a:r>
              <a:rPr lang="lv-LV" sz="1100" kern="0" dirty="0">
                <a:latin typeface="Trebuchet MS" panose="020B0603020202020204"/>
                <a:ea typeface="+mn-ea"/>
              </a:rPr>
              <a:t>katram uzdevumam savs</a:t>
            </a:r>
            <a:r>
              <a:rPr kumimoji="0" lang="lv-LV" sz="1100" b="0" i="0" u="none" strike="noStrike" kern="0" cap="none" spc="0" normalizeH="0" baseline="0" noProof="0" dirty="0">
                <a:ln>
                  <a:noFill/>
                </a:ln>
                <a:effectLst/>
                <a:uLnTx/>
                <a:uFillTx/>
                <a:latin typeface="Trebuchet MS" panose="020B0603020202020204"/>
                <a:ea typeface="+mn-ea"/>
                <a:cs typeface="+mn-cs"/>
              </a:rPr>
              <a:t> </a:t>
            </a:r>
            <a:r>
              <a:rPr kumimoji="0" lang="lv-LV" sz="1100" b="1" i="0" u="none" strike="noStrike" kern="0" cap="none" spc="0" normalizeH="0" baseline="0" noProof="0" dirty="0">
                <a:ln>
                  <a:noFill/>
                </a:ln>
                <a:effectLst/>
                <a:uLnTx/>
                <a:uFillTx/>
                <a:latin typeface="Trebuchet MS" panose="020B0603020202020204"/>
                <a:ea typeface="+mn-ea"/>
                <a:cs typeface="+mn-cs"/>
              </a:rPr>
              <a:t>PLE apjoms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000" i="0" u="none" strike="noStrike" kern="0" cap="none" spc="0" normalizeH="0" baseline="0" noProof="0" dirty="0">
              <a:ln>
                <a:noFill/>
              </a:ln>
              <a:effectLst/>
              <a:uLnTx/>
              <a:uFillTx/>
              <a:latin typeface="Trebuchet MS" panose="020B0603020202020204"/>
              <a:ea typeface="+mn-ea"/>
              <a:cs typeface="+mn-cs"/>
            </a:endParaRPr>
          </a:p>
        </p:txBody>
      </p:sp>
      <p:sp>
        <p:nvSpPr>
          <p:cNvPr id="65" name="Rectangle 64">
            <a:extLst>
              <a:ext uri="{FF2B5EF4-FFF2-40B4-BE49-F238E27FC236}">
                <a16:creationId xmlns:a16="http://schemas.microsoft.com/office/drawing/2014/main" id="{5AC1F7B5-D280-48B1-8175-3216121D4F3B}"/>
              </a:ext>
            </a:extLst>
          </p:cNvPr>
          <p:cNvSpPr/>
          <p:nvPr/>
        </p:nvSpPr>
        <p:spPr>
          <a:xfrm>
            <a:off x="7289050" y="3683785"/>
            <a:ext cx="1854949" cy="3176813"/>
          </a:xfrm>
          <a:prstGeom prst="rect">
            <a:avLst/>
          </a:prstGeom>
          <a:solidFill>
            <a:schemeClr val="accent2">
              <a:lumMod val="20000"/>
              <a:lumOff val="8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900"/>
              </a:spcAft>
              <a:buClrTx/>
              <a:buSzTx/>
              <a:buFontTx/>
              <a:buNone/>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iesniegums sastāv no:</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Trebuchet MS" panose="020B0603020202020204"/>
                <a:ea typeface="+mn-ea"/>
              </a:rPr>
              <a:t>administratīvās daļas (A, D, E, F, G, H un I daļas)</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kumimoji="0" lang="lv-LV" sz="1100" b="0" i="0" u="none" strike="noStrike" kern="0" cap="none" spc="0" normalizeH="0" baseline="0" noProof="1">
                <a:ln>
                  <a:noFill/>
                </a:ln>
                <a:effectLst/>
                <a:uLnTx/>
                <a:uFillTx/>
                <a:latin typeface="Trebuchet MS" panose="020B0603020202020204"/>
                <a:ea typeface="+mn-ea"/>
                <a:cs typeface="+mn-cs"/>
              </a:rPr>
              <a:t>saturiskās daļas (B un C daļas)</a:t>
            </a:r>
          </a:p>
          <a:p>
            <a:pPr marR="0" lvl="0" algn="ctr" defTabSz="457200" eaLnBrk="1" fontAlgn="auto" latinLnBrk="0" hangingPunct="1">
              <a:lnSpc>
                <a:spcPct val="100000"/>
              </a:lnSpc>
              <a:spcBef>
                <a:spcPts val="0"/>
              </a:spcBef>
              <a:spcAft>
                <a:spcPts val="900"/>
              </a:spcAft>
              <a:buClrTx/>
              <a:buSzTx/>
              <a:tabLst/>
              <a:defRPr/>
            </a:pPr>
            <a:endParaRPr lang="lv-LV" sz="1100" kern="0" noProof="1">
              <a:latin typeface="Trebuchet MS" panose="020B0603020202020204"/>
              <a:ea typeface="+mn-ea"/>
            </a:endParaRPr>
          </a:p>
          <a:p>
            <a:pPr marR="0" lvl="0" algn="ctr" defTabSz="457200" eaLnBrk="1" fontAlgn="auto" latinLnBrk="0" hangingPunct="1">
              <a:lnSpc>
                <a:spcPct val="100000"/>
              </a:lnSpc>
              <a:spcBef>
                <a:spcPts val="0"/>
              </a:spcBef>
              <a:spcAft>
                <a:spcPts val="900"/>
              </a:spcAft>
              <a:buClrTx/>
              <a:buSzTx/>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iesniegumā sniegtajai informācijai jābūt </a:t>
            </a:r>
            <a:r>
              <a:rPr kumimoji="0" lang="lv-LV" sz="1100" b="1" i="0" u="none" strike="noStrike" kern="0" cap="none" spc="0" normalizeH="0" baseline="0" noProof="1">
                <a:ln>
                  <a:noFill/>
                </a:ln>
                <a:effectLst/>
                <a:uLnTx/>
                <a:uFillTx/>
                <a:latin typeface="Trebuchet MS" panose="020B0603020202020204"/>
                <a:ea typeface="+mn-ea"/>
                <a:cs typeface="+mn-cs"/>
              </a:rPr>
              <a:t>patiesai un sa</a:t>
            </a:r>
            <a:r>
              <a:rPr lang="lv-LV" sz="1100" b="1" kern="0" noProof="1">
                <a:latin typeface="Trebuchet MS" panose="020B0603020202020204"/>
                <a:ea typeface="+mn-ea"/>
              </a:rPr>
              <a:t>vstarpēji saskanīgai, kā arī jānorāda, kad un kam lietots MI, ja lietots.</a:t>
            </a:r>
            <a:endParaRPr kumimoji="0" lang="lv-LV" sz="1100" b="1" i="0"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effectLst/>
              <a:uLnTx/>
              <a:uFillTx/>
              <a:latin typeface="Trebuchet MS" panose="020B0603020202020204"/>
              <a:ea typeface="+mn-ea"/>
              <a:cs typeface="+mn-cs"/>
            </a:endParaRPr>
          </a:p>
        </p:txBody>
      </p:sp>
      <p:sp>
        <p:nvSpPr>
          <p:cNvPr id="66" name="Oval 65">
            <a:extLst>
              <a:ext uri="{FF2B5EF4-FFF2-40B4-BE49-F238E27FC236}">
                <a16:creationId xmlns:a16="http://schemas.microsoft.com/office/drawing/2014/main" id="{EBFFF558-83B6-4A64-ADCA-776B370D39E5}"/>
              </a:ext>
            </a:extLst>
          </p:cNvPr>
          <p:cNvSpPr/>
          <p:nvPr/>
        </p:nvSpPr>
        <p:spPr>
          <a:xfrm>
            <a:off x="650126" y="2029851"/>
            <a:ext cx="476250" cy="476250"/>
          </a:xfrm>
          <a:prstGeom prst="ellipse">
            <a:avLst/>
          </a:prstGeom>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8DE81E16-37D7-49F8-B1F0-583377AE3BD7}"/>
              </a:ext>
            </a:extLst>
          </p:cNvPr>
          <p:cNvSpPr/>
          <p:nvPr/>
        </p:nvSpPr>
        <p:spPr>
          <a:xfrm>
            <a:off x="2478926" y="2029851"/>
            <a:ext cx="476250" cy="476250"/>
          </a:xfrm>
          <a:prstGeom prst="ellipse">
            <a:avLst/>
          </a:prstGeom>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2FC25768-0FC8-4128-BE4B-27F537E1CB1F}"/>
              </a:ext>
            </a:extLst>
          </p:cNvPr>
          <p:cNvSpPr/>
          <p:nvPr/>
        </p:nvSpPr>
        <p:spPr>
          <a:xfrm>
            <a:off x="4307726" y="2029851"/>
            <a:ext cx="476250" cy="476250"/>
          </a:xfrm>
          <a:prstGeom prst="ellipse">
            <a:avLst/>
          </a:prstGeom>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F5B278F2-776D-44B0-9C28-19EC563283CA}"/>
              </a:ext>
            </a:extLst>
          </p:cNvPr>
          <p:cNvSpPr/>
          <p:nvPr/>
        </p:nvSpPr>
        <p:spPr>
          <a:xfrm>
            <a:off x="6136526" y="2029851"/>
            <a:ext cx="476250" cy="476250"/>
          </a:xfrm>
          <a:prstGeom prst="ellipse">
            <a:avLst/>
          </a:prstGeom>
          <a:solidFill>
            <a:schemeClr val="accent2">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33DAECB0-2DFA-41F8-A19B-C5EB733EA830}"/>
              </a:ext>
            </a:extLst>
          </p:cNvPr>
          <p:cNvSpPr/>
          <p:nvPr/>
        </p:nvSpPr>
        <p:spPr>
          <a:xfrm>
            <a:off x="7965326" y="2029851"/>
            <a:ext cx="476250" cy="476250"/>
          </a:xfrm>
          <a:prstGeom prst="ellipse">
            <a:avLst/>
          </a:prstGeom>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065152A8-06AE-42ED-9525-9C51382A041C}"/>
              </a:ext>
            </a:extLst>
          </p:cNvPr>
          <p:cNvGrpSpPr/>
          <p:nvPr/>
        </p:nvGrpSpPr>
        <p:grpSpPr>
          <a:xfrm>
            <a:off x="671557" y="2935040"/>
            <a:ext cx="433388"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E58BBFFD-AA2B-4CDA-9A8D-8CBDC358E157}"/>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3" name="Freeform: Shape 72">
              <a:extLst>
                <a:ext uri="{FF2B5EF4-FFF2-40B4-BE49-F238E27FC236}">
                  <a16:creationId xmlns:a16="http://schemas.microsoft.com/office/drawing/2014/main" id="{2F1A6DBB-C84B-4850-9E3C-3CFB40958D96}"/>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4" name="Freeform: Shape 73">
              <a:extLst>
                <a:ext uri="{FF2B5EF4-FFF2-40B4-BE49-F238E27FC236}">
                  <a16:creationId xmlns:a16="http://schemas.microsoft.com/office/drawing/2014/main" id="{F91B5421-CCDB-48C1-98BE-E316D6A6251F}"/>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5" name="Freeform: Shape 74">
              <a:extLst>
                <a:ext uri="{FF2B5EF4-FFF2-40B4-BE49-F238E27FC236}">
                  <a16:creationId xmlns:a16="http://schemas.microsoft.com/office/drawing/2014/main" id="{4D673F25-3E72-4A8B-BD11-19F612BE44EE}"/>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6" name="Graphic 10" descr="Research">
            <a:extLst>
              <a:ext uri="{FF2B5EF4-FFF2-40B4-BE49-F238E27FC236}">
                <a16:creationId xmlns:a16="http://schemas.microsoft.com/office/drawing/2014/main" id="{2EAF06A7-CB31-42F9-A7A5-DDD9115DAF4A}"/>
              </a:ext>
            </a:extLst>
          </p:cNvPr>
          <p:cNvGrpSpPr/>
          <p:nvPr/>
        </p:nvGrpSpPr>
        <p:grpSpPr>
          <a:xfrm>
            <a:off x="6160819" y="2928087"/>
            <a:ext cx="357209" cy="357660"/>
            <a:chOff x="8249287" y="2223309"/>
            <a:chExt cx="476278" cy="476880"/>
          </a:xfrm>
          <a:solidFill>
            <a:schemeClr val="accent4">
              <a:lumMod val="60000"/>
              <a:lumOff val="40000"/>
            </a:schemeClr>
          </a:solidFill>
        </p:grpSpPr>
        <p:sp>
          <p:nvSpPr>
            <p:cNvPr id="77" name="Freeform: Shape 76">
              <a:extLst>
                <a:ext uri="{FF2B5EF4-FFF2-40B4-BE49-F238E27FC236}">
                  <a16:creationId xmlns:a16="http://schemas.microsoft.com/office/drawing/2014/main" id="{29D73609-5385-4F99-95A2-44EBD74CBB06}"/>
                </a:ext>
              </a:extLst>
            </p:cNvPr>
            <p:cNvSpPr/>
            <p:nvPr/>
          </p:nvSpPr>
          <p:spPr>
            <a:xfrm>
              <a:off x="8249287" y="2223309"/>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8" name="Freeform: Shape 77">
              <a:extLst>
                <a:ext uri="{FF2B5EF4-FFF2-40B4-BE49-F238E27FC236}">
                  <a16:creationId xmlns:a16="http://schemas.microsoft.com/office/drawing/2014/main" id="{6B043915-58D6-4483-A90E-791A77B6AC9D}"/>
                </a:ext>
              </a:extLst>
            </p:cNvPr>
            <p:cNvSpPr/>
            <p:nvPr/>
          </p:nvSpPr>
          <p:spPr>
            <a:xfrm>
              <a:off x="8301659" y="2312772"/>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dirty="0">
                <a:solidFill>
                  <a:prstClr val="black"/>
                </a:solidFill>
                <a:latin typeface="Trebuchet MS" panose="020B0603020202020204"/>
                <a:ea typeface="+mn-ea"/>
              </a:endParaRPr>
            </a:p>
          </p:txBody>
        </p:sp>
      </p:grpSp>
      <p:grpSp>
        <p:nvGrpSpPr>
          <p:cNvPr id="79" name="Graphic 12" descr="Database">
            <a:extLst>
              <a:ext uri="{FF2B5EF4-FFF2-40B4-BE49-F238E27FC236}">
                <a16:creationId xmlns:a16="http://schemas.microsoft.com/office/drawing/2014/main" id="{7766D681-3285-40B6-8AA4-5A4F962AACD3}"/>
              </a:ext>
            </a:extLst>
          </p:cNvPr>
          <p:cNvGrpSpPr/>
          <p:nvPr/>
        </p:nvGrpSpPr>
        <p:grpSpPr>
          <a:xfrm>
            <a:off x="4445596" y="2935368"/>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14EEFBEF-D003-48DB-A12D-E3A5C6576AD8}"/>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1" name="Freeform: Shape 80">
              <a:extLst>
                <a:ext uri="{FF2B5EF4-FFF2-40B4-BE49-F238E27FC236}">
                  <a16:creationId xmlns:a16="http://schemas.microsoft.com/office/drawing/2014/main" id="{32340B11-9E8D-4FAB-A3C5-C31688C5619F}"/>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2" name="Freeform: Shape 81">
              <a:extLst>
                <a:ext uri="{FF2B5EF4-FFF2-40B4-BE49-F238E27FC236}">
                  <a16:creationId xmlns:a16="http://schemas.microsoft.com/office/drawing/2014/main" id="{63E409EC-2120-4011-B1A6-20CC8034A89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3" name="Freeform: Shape 82">
              <a:extLst>
                <a:ext uri="{FF2B5EF4-FFF2-40B4-BE49-F238E27FC236}">
                  <a16:creationId xmlns:a16="http://schemas.microsoft.com/office/drawing/2014/main" id="{7D5DEECF-9962-45D8-AD45-DFD92DBF015F}"/>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sp>
        <p:nvSpPr>
          <p:cNvPr id="84" name="Rectangle 83">
            <a:extLst>
              <a:ext uri="{FF2B5EF4-FFF2-40B4-BE49-F238E27FC236}">
                <a16:creationId xmlns:a16="http://schemas.microsoft.com/office/drawing/2014/main" id="{0B76F506-77B0-4200-99E0-6CDEAC2031E3}"/>
              </a:ext>
            </a:extLst>
          </p:cNvPr>
          <p:cNvSpPr/>
          <p:nvPr/>
        </p:nvSpPr>
        <p:spPr>
          <a:xfrm>
            <a:off x="425627" y="2586094"/>
            <a:ext cx="9252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Mērķis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5" name="Rectangle 84">
            <a:extLst>
              <a:ext uri="{FF2B5EF4-FFF2-40B4-BE49-F238E27FC236}">
                <a16:creationId xmlns:a16="http://schemas.microsoft.com/office/drawing/2014/main" id="{387FE31A-BE2E-4E7F-923D-E1BF4735EA3F}"/>
              </a:ext>
            </a:extLst>
          </p:cNvPr>
          <p:cNvSpPr/>
          <p:nvPr/>
        </p:nvSpPr>
        <p:spPr>
          <a:xfrm>
            <a:off x="2013978" y="2586094"/>
            <a:ext cx="14061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iesniedzēji</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6" name="Rectangle 85">
            <a:extLst>
              <a:ext uri="{FF2B5EF4-FFF2-40B4-BE49-F238E27FC236}">
                <a16:creationId xmlns:a16="http://schemas.microsoft.com/office/drawing/2014/main" id="{FDAEDD95-63E3-44A1-B8DF-139D3FB9AB9B}"/>
              </a:ext>
            </a:extLst>
          </p:cNvPr>
          <p:cNvSpPr/>
          <p:nvPr/>
        </p:nvSpPr>
        <p:spPr>
          <a:xfrm>
            <a:off x="3775777" y="2586094"/>
            <a:ext cx="153439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Finansējums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EA85BF73-9B3A-4AEA-8EC9-C2AE23BE1E2D}"/>
              </a:ext>
            </a:extLst>
          </p:cNvPr>
          <p:cNvSpPr/>
          <p:nvPr/>
        </p:nvSpPr>
        <p:spPr>
          <a:xfrm>
            <a:off x="5857525" y="2586094"/>
            <a:ext cx="1034257"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Detaļas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270F4BEC-E22D-40B2-A9B8-18986691F261}"/>
              </a:ext>
            </a:extLst>
          </p:cNvPr>
          <p:cNvSpPr/>
          <p:nvPr/>
        </p:nvSpPr>
        <p:spPr>
          <a:xfrm>
            <a:off x="7429526" y="2586094"/>
            <a:ext cx="1544013"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Sastāvdaļas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pic>
        <p:nvPicPr>
          <p:cNvPr id="89" name="Graphic 88" descr="Typewriter">
            <a:extLst>
              <a:ext uri="{FF2B5EF4-FFF2-40B4-BE49-F238E27FC236}">
                <a16:creationId xmlns:a16="http://schemas.microsoft.com/office/drawing/2014/main" id="{BD974E64-12F0-49C6-95A5-70FA37EE6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C4C7AB3C-16BA-4E1A-95CB-B88A51069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894" y="2887362"/>
            <a:ext cx="467289" cy="467289"/>
          </a:xfrm>
          <a:prstGeom prst="rect">
            <a:avLst/>
          </a:prstGeom>
        </p:spPr>
      </p:pic>
      <p:sp>
        <p:nvSpPr>
          <p:cNvPr id="37" name="Pentagon 2">
            <a:extLst>
              <a:ext uri="{FF2B5EF4-FFF2-40B4-BE49-F238E27FC236}">
                <a16:creationId xmlns:a16="http://schemas.microsoft.com/office/drawing/2014/main" id="{D20D5652-538D-8B1F-FB6F-DB11FCC4A1CF}"/>
              </a:ext>
            </a:extLst>
          </p:cNvPr>
          <p:cNvSpPr/>
          <p:nvPr/>
        </p:nvSpPr>
        <p:spPr>
          <a:xfrm>
            <a:off x="1761754" y="1271651"/>
            <a:ext cx="6863327" cy="534120"/>
          </a:xfrm>
          <a:prstGeom prst="homePlate">
            <a:avLst/>
          </a:prstGeom>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lv-LV" sz="1400" dirty="0">
                <a:latin typeface="Verdana" panose="020B0604030504040204" pitchFamily="34" charset="0"/>
                <a:ea typeface="Verdana" panose="020B0604030504040204" pitchFamily="34" charset="0"/>
              </a:rPr>
              <a:t>Projektu iesniegšanas termiņš ir </a:t>
            </a:r>
            <a:r>
              <a:rPr lang="lv-LV" sz="1400" b="1" dirty="0">
                <a:solidFill>
                  <a:schemeClr val="accent2">
                    <a:lumMod val="75000"/>
                  </a:schemeClr>
                </a:solidFill>
                <a:latin typeface="Verdana" panose="020B0604030504040204" pitchFamily="34" charset="0"/>
                <a:ea typeface="Verdana" panose="020B0604030504040204" pitchFamily="34" charset="0"/>
              </a:rPr>
              <a:t>2025. gada 20. oktobra plkst. 17.00</a:t>
            </a:r>
          </a:p>
        </p:txBody>
      </p:sp>
      <p:pic>
        <p:nvPicPr>
          <p:cNvPr id="38" name="Picture 37">
            <a:extLst>
              <a:ext uri="{FF2B5EF4-FFF2-40B4-BE49-F238E27FC236}">
                <a16:creationId xmlns:a16="http://schemas.microsoft.com/office/drawing/2014/main" id="{82FD6FC2-11AA-0A10-FDCF-254E1D66FC01}"/>
              </a:ext>
            </a:extLst>
          </p:cNvPr>
          <p:cNvPicPr>
            <a:picLocks noChangeAspect="1"/>
          </p:cNvPicPr>
          <p:nvPr/>
        </p:nvPicPr>
        <p:blipFill>
          <a:blip r:embed="rId6"/>
          <a:stretch>
            <a:fillRect/>
          </a:stretch>
        </p:blipFill>
        <p:spPr>
          <a:xfrm>
            <a:off x="6612776" y="90340"/>
            <a:ext cx="2417902" cy="1076030"/>
          </a:xfrm>
          <a:prstGeom prst="rect">
            <a:avLst/>
          </a:prstGeom>
        </p:spPr>
      </p:pic>
      <p:sp>
        <p:nvSpPr>
          <p:cNvPr id="3" name="Slaida numura vietturis 2">
            <a:extLst>
              <a:ext uri="{FF2B5EF4-FFF2-40B4-BE49-F238E27FC236}">
                <a16:creationId xmlns:a16="http://schemas.microsoft.com/office/drawing/2014/main" id="{CD1C618F-CF1C-1464-D5B9-708924BC2A84}"/>
              </a:ext>
            </a:extLst>
          </p:cNvPr>
          <p:cNvSpPr>
            <a:spLocks noGrp="1"/>
          </p:cNvSpPr>
          <p:nvPr>
            <p:ph type="sldNum" sz="quarter" idx="13"/>
          </p:nvPr>
        </p:nvSpPr>
        <p:spPr/>
        <p:txBody>
          <a:bodyPr/>
          <a:lstStyle/>
          <a:p>
            <a:fld id="{42946E5A-BBED-4218-981B-333F83EE957B}" type="slidenum">
              <a:rPr lang="en-US" altLang="lv-LV" smtClean="0"/>
              <a:pPr/>
              <a:t>4</a:t>
            </a:fld>
            <a:endParaRPr lang="en-US" altLang="lv-LV"/>
          </a:p>
        </p:txBody>
      </p:sp>
    </p:spTree>
    <p:extLst>
      <p:ext uri="{BB962C8B-B14F-4D97-AF65-F5344CB8AC3E}">
        <p14:creationId xmlns:p14="http://schemas.microsoft.com/office/powerpoint/2010/main" val="4287162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74" y="497466"/>
            <a:ext cx="4989300" cy="1036642"/>
          </a:xfrm>
        </p:spPr>
        <p:txBody>
          <a:bodyPr>
            <a:noAutofit/>
          </a:bodyPr>
          <a:lstStyle/>
          <a:p>
            <a:pPr algn="ctr"/>
            <a:r>
              <a:rPr lang="lv-LV" sz="2200" dirty="0">
                <a:solidFill>
                  <a:schemeClr val="accent2">
                    <a:lumMod val="75000"/>
                  </a:schemeClr>
                </a:solidFill>
              </a:rPr>
              <a:t>Projekta iesniegums: A daļa </a:t>
            </a:r>
            <a:br>
              <a:rPr lang="lv-LV" sz="2000" dirty="0">
                <a:solidFill>
                  <a:schemeClr val="accent2">
                    <a:lumMod val="75000"/>
                  </a:schemeClr>
                </a:solidFill>
              </a:rPr>
            </a:br>
            <a:r>
              <a:rPr lang="lv-LV" sz="2000" b="0" dirty="0">
                <a:solidFill>
                  <a:schemeClr val="accent2">
                    <a:lumMod val="75000"/>
                  </a:schemeClr>
                </a:solidFill>
              </a:rPr>
              <a:t>1.nodaļa –Vispārīgā informācija  </a:t>
            </a:r>
            <a:br>
              <a:rPr lang="lv-LV" sz="2000" b="0" dirty="0">
                <a:solidFill>
                  <a:schemeClr val="accent2">
                    <a:lumMod val="75000"/>
                  </a:schemeClr>
                </a:solidFill>
              </a:rPr>
            </a:br>
            <a:r>
              <a:rPr lang="lv-LV" sz="1600" b="0" dirty="0">
                <a:solidFill>
                  <a:schemeClr val="accent2">
                    <a:lumMod val="75000"/>
                  </a:schemeClr>
                </a:solidFill>
              </a:rPr>
              <a:t>Informācijas sistēmas nosacījumi</a:t>
            </a:r>
            <a:endParaRPr lang="lv-LV" sz="2200" dirty="0">
              <a:solidFill>
                <a:schemeClr val="accent2">
                  <a:lumMod val="75000"/>
                </a:schemeClr>
              </a:solidFill>
            </a:endParaRPr>
          </a:p>
        </p:txBody>
      </p:sp>
      <p:sp>
        <p:nvSpPr>
          <p:cNvPr id="3" name="Content Placeholder 2"/>
          <p:cNvSpPr>
            <a:spLocks noGrp="1"/>
          </p:cNvSpPr>
          <p:nvPr>
            <p:ph idx="1"/>
          </p:nvPr>
        </p:nvSpPr>
        <p:spPr>
          <a:xfrm>
            <a:off x="1222049" y="1649540"/>
            <a:ext cx="7756164" cy="4827460"/>
          </a:xfrm>
        </p:spPr>
        <p:txBody>
          <a:bodyPr>
            <a:normAutofit/>
          </a:bodyPr>
          <a:lstStyle/>
          <a:p>
            <a:pPr algn="just"/>
            <a:r>
              <a:rPr lang="lv-LV" sz="1600" dirty="0"/>
              <a:t>Pēc sadaļas «Vispārīgā informācija» aizpildīšanas un saglabāšanas projekta iesniegumam tiks piešķirts numurs </a:t>
            </a:r>
            <a:r>
              <a:rPr lang="lv-LV" sz="1600" b="1" dirty="0">
                <a:solidFill>
                  <a:schemeClr val="accent2">
                    <a:lumMod val="75000"/>
                  </a:schemeClr>
                </a:solidFill>
              </a:rPr>
              <a:t>VPP-IZM-LETONIKA-2025/1</a:t>
            </a:r>
            <a:r>
              <a:rPr lang="lv-LV" sz="1600" b="1" dirty="0"/>
              <a:t>,</a:t>
            </a:r>
            <a:r>
              <a:rPr lang="lv-LV" sz="1600" b="1" dirty="0">
                <a:solidFill>
                  <a:schemeClr val="accent2">
                    <a:lumMod val="75000"/>
                  </a:schemeClr>
                </a:solidFill>
              </a:rPr>
              <a:t> </a:t>
            </a:r>
            <a:r>
              <a:rPr lang="lv-LV" sz="1600" dirty="0"/>
              <a:t>kuru izmanto, aizpildot institūciju apliecinājumus (projekta iesnieguma D, E daļas).</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122" y="2750539"/>
            <a:ext cx="3535355" cy="3549138"/>
          </a:xfrm>
          <a:prstGeom prst="rect">
            <a:avLst/>
          </a:prstGeom>
        </p:spPr>
      </p:pic>
      <p:sp>
        <p:nvSpPr>
          <p:cNvPr id="11" name="Rectangle 10">
            <a:extLst>
              <a:ext uri="{FF2B5EF4-FFF2-40B4-BE49-F238E27FC236}">
                <a16:creationId xmlns:a16="http://schemas.microsoft.com/office/drawing/2014/main" id="{0EC3AD44-8D07-1010-5963-FC18C58C8F81}"/>
              </a:ext>
            </a:extLst>
          </p:cNvPr>
          <p:cNvSpPr/>
          <p:nvPr/>
        </p:nvSpPr>
        <p:spPr>
          <a:xfrm>
            <a:off x="3221763" y="4129549"/>
            <a:ext cx="3107055"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rPr>
              <a:t>VPP-IZM-Letonika-2025/1</a:t>
            </a:r>
          </a:p>
        </p:txBody>
      </p:sp>
      <p:pic>
        <p:nvPicPr>
          <p:cNvPr id="13" name="Picture 4" descr="Image result for checklist icon">
            <a:extLst>
              <a:ext uri="{FF2B5EF4-FFF2-40B4-BE49-F238E27FC236}">
                <a16:creationId xmlns:a16="http://schemas.microsoft.com/office/drawing/2014/main" id="{6F88A821-ED8F-8733-07DC-65FA8B252F6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282" y="1703135"/>
            <a:ext cx="269357" cy="269975"/>
          </a:xfrm>
          <a:prstGeom prst="rect">
            <a:avLst/>
          </a:prstGeom>
          <a:solidFill>
            <a:srgbClr val="FF9900"/>
          </a:solidFill>
          <a:ln>
            <a:noFill/>
          </a:ln>
        </p:spPr>
      </p:pic>
      <p:pic>
        <p:nvPicPr>
          <p:cNvPr id="14" name="Picture 13">
            <a:extLst>
              <a:ext uri="{FF2B5EF4-FFF2-40B4-BE49-F238E27FC236}">
                <a16:creationId xmlns:a16="http://schemas.microsoft.com/office/drawing/2014/main" id="{4745C3B0-2354-DECB-D7C0-88F6CCF16191}"/>
              </a:ext>
            </a:extLst>
          </p:cNvPr>
          <p:cNvPicPr>
            <a:picLocks noChangeAspect="1"/>
          </p:cNvPicPr>
          <p:nvPr/>
        </p:nvPicPr>
        <p:blipFill>
          <a:blip r:embed="rId4"/>
          <a:stretch>
            <a:fillRect/>
          </a:stretch>
        </p:blipFill>
        <p:spPr>
          <a:xfrm>
            <a:off x="6629400" y="97694"/>
            <a:ext cx="2343149" cy="1042762"/>
          </a:xfrm>
          <a:prstGeom prst="rect">
            <a:avLst/>
          </a:prstGeom>
        </p:spPr>
      </p:pic>
      <p:sp>
        <p:nvSpPr>
          <p:cNvPr id="6" name="Slaida numura vietturis 5">
            <a:extLst>
              <a:ext uri="{FF2B5EF4-FFF2-40B4-BE49-F238E27FC236}">
                <a16:creationId xmlns:a16="http://schemas.microsoft.com/office/drawing/2014/main" id="{3E999A61-112E-80E9-BF6F-237165B379AB}"/>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40</a:t>
            </a:fld>
            <a:endParaRPr lang="en-US" altLang="lv-LV" dirty="0"/>
          </a:p>
        </p:txBody>
      </p:sp>
    </p:spTree>
    <p:extLst>
      <p:ext uri="{BB962C8B-B14F-4D97-AF65-F5344CB8AC3E}">
        <p14:creationId xmlns:p14="http://schemas.microsoft.com/office/powerpoint/2010/main" val="425457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952" y="358022"/>
            <a:ext cx="5250780" cy="1036642"/>
          </a:xfrm>
        </p:spPr>
        <p:txBody>
          <a:bodyPr>
            <a:noAutofit/>
          </a:bodyPr>
          <a:lstStyle/>
          <a:p>
            <a:pPr algn="ctr"/>
            <a:r>
              <a:rPr lang="lv-LV" sz="2200" dirty="0">
                <a:solidFill>
                  <a:schemeClr val="accent2">
                    <a:lumMod val="75000"/>
                  </a:schemeClr>
                </a:solidFill>
              </a:rPr>
              <a:t>Projekta iesniegums: A daļa </a:t>
            </a:r>
            <a:br>
              <a:rPr lang="lv-LV" sz="2200" dirty="0">
                <a:solidFill>
                  <a:schemeClr val="accent2">
                    <a:lumMod val="75000"/>
                  </a:schemeClr>
                </a:solidFill>
              </a:rPr>
            </a:br>
            <a:r>
              <a:rPr lang="lv-LV" sz="2200" dirty="0">
                <a:solidFill>
                  <a:schemeClr val="accent2">
                    <a:lumMod val="75000"/>
                  </a:schemeClr>
                </a:solidFill>
              </a:rPr>
              <a:t>«Vispārīgā informācija»</a:t>
            </a:r>
            <a:br>
              <a:rPr lang="lv-LV" sz="2200" dirty="0">
                <a:solidFill>
                  <a:schemeClr val="accent2">
                    <a:lumMod val="75000"/>
                  </a:schemeClr>
                </a:solidFill>
              </a:rPr>
            </a:br>
            <a:r>
              <a:rPr lang="lv-LV" sz="2000" b="0" dirty="0">
                <a:solidFill>
                  <a:schemeClr val="accent2">
                    <a:lumMod val="75000"/>
                  </a:schemeClr>
                </a:solidFill>
              </a:rPr>
              <a:t>2. nodaļa – Zinātniskā grupa </a:t>
            </a:r>
            <a:endParaRPr lang="lv-LV" sz="2000" dirty="0">
              <a:solidFill>
                <a:schemeClr val="accent2">
                  <a:lumMod val="75000"/>
                </a:schemeClr>
              </a:solidFill>
            </a:endParaRPr>
          </a:p>
        </p:txBody>
      </p:sp>
      <p:sp>
        <p:nvSpPr>
          <p:cNvPr id="3" name="Content Placeholder 2"/>
          <p:cNvSpPr>
            <a:spLocks noGrp="1"/>
          </p:cNvSpPr>
          <p:nvPr>
            <p:ph idx="1"/>
          </p:nvPr>
        </p:nvSpPr>
        <p:spPr>
          <a:xfrm>
            <a:off x="1832230" y="1679980"/>
            <a:ext cx="7067006" cy="4635124"/>
          </a:xfrm>
        </p:spPr>
        <p:txBody>
          <a:bodyPr>
            <a:normAutofit/>
          </a:bodyPr>
          <a:lstStyle/>
          <a:p>
            <a:r>
              <a:rPr lang="lv-LV" sz="1600" dirty="0"/>
              <a:t>Sadaļā «Zinātniskā grupa» augšupielādē projekta vadītāja un galveno izpildītāju CV </a:t>
            </a:r>
            <a:r>
              <a:rPr lang="lv-LV" sz="1600" u="sng" dirty="0"/>
              <a:t>parakstītu</a:t>
            </a:r>
            <a:r>
              <a:rPr lang="lv-LV" sz="1600" dirty="0"/>
              <a:t> (PDF datnes formātā). </a:t>
            </a:r>
          </a:p>
          <a:p>
            <a:r>
              <a:rPr lang="lv-LV" sz="1600" dirty="0"/>
              <a:t>Ievada visu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0937" y="2909098"/>
            <a:ext cx="5131908" cy="3786669"/>
          </a:xfrm>
          <a:prstGeom prst="rect">
            <a:avLst/>
          </a:prstGeom>
        </p:spPr>
      </p:pic>
      <p:sp>
        <p:nvSpPr>
          <p:cNvPr id="12" name="Rectangle 11">
            <a:extLst>
              <a:ext uri="{FF2B5EF4-FFF2-40B4-BE49-F238E27FC236}">
                <a16:creationId xmlns:a16="http://schemas.microsoft.com/office/drawing/2014/main" id="{30A4FE19-B5EE-8A3D-8C93-CEEB3A8BFDC0}"/>
              </a:ext>
            </a:extLst>
          </p:cNvPr>
          <p:cNvSpPr/>
          <p:nvPr/>
        </p:nvSpPr>
        <p:spPr>
          <a:xfrm>
            <a:off x="1920937" y="3819776"/>
            <a:ext cx="3347884"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1000" dirty="0">
                <a:solidFill>
                  <a:schemeClr val="tx1">
                    <a:lumMod val="50000"/>
                    <a:lumOff val="50000"/>
                  </a:schemeClr>
                </a:solidFill>
              </a:rPr>
              <a:t>VPP-IZM-Letonika-2025/1</a:t>
            </a:r>
          </a:p>
        </p:txBody>
      </p:sp>
      <p:pic>
        <p:nvPicPr>
          <p:cNvPr id="13" name="Picture 4" descr="Image result for checklist icon">
            <a:extLst>
              <a:ext uri="{FF2B5EF4-FFF2-40B4-BE49-F238E27FC236}">
                <a16:creationId xmlns:a16="http://schemas.microsoft.com/office/drawing/2014/main" id="{FE569964-C57D-AD68-005C-97205EB67D2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53952" y="1750943"/>
            <a:ext cx="269357" cy="269975"/>
          </a:xfrm>
          <a:prstGeom prst="rect">
            <a:avLst/>
          </a:prstGeom>
          <a:solidFill>
            <a:srgbClr val="FF9900"/>
          </a:solidFill>
          <a:ln>
            <a:noFill/>
          </a:ln>
        </p:spPr>
      </p:pic>
      <p:pic>
        <p:nvPicPr>
          <p:cNvPr id="14" name="Picture 4" descr="Image result for checklist icon">
            <a:extLst>
              <a:ext uri="{FF2B5EF4-FFF2-40B4-BE49-F238E27FC236}">
                <a16:creationId xmlns:a16="http://schemas.microsoft.com/office/drawing/2014/main" id="{50B65A9A-2905-F1AB-B6A6-4811D6C9915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874" y="2258460"/>
            <a:ext cx="269357" cy="269975"/>
          </a:xfrm>
          <a:prstGeom prst="rect">
            <a:avLst/>
          </a:prstGeom>
          <a:solidFill>
            <a:srgbClr val="FF9900"/>
          </a:solidFill>
          <a:ln>
            <a:noFill/>
          </a:ln>
        </p:spPr>
      </p:pic>
      <p:pic>
        <p:nvPicPr>
          <p:cNvPr id="15" name="Picture 14">
            <a:extLst>
              <a:ext uri="{FF2B5EF4-FFF2-40B4-BE49-F238E27FC236}">
                <a16:creationId xmlns:a16="http://schemas.microsoft.com/office/drawing/2014/main" id="{A9E57C8C-B3D2-1085-12D0-407C1B40BCBE}"/>
              </a:ext>
            </a:extLst>
          </p:cNvPr>
          <p:cNvPicPr>
            <a:picLocks noChangeAspect="1"/>
          </p:cNvPicPr>
          <p:nvPr/>
        </p:nvPicPr>
        <p:blipFill>
          <a:blip r:embed="rId4"/>
          <a:stretch>
            <a:fillRect/>
          </a:stretch>
        </p:blipFill>
        <p:spPr>
          <a:xfrm>
            <a:off x="6705600" y="49528"/>
            <a:ext cx="2343149" cy="1042762"/>
          </a:xfrm>
          <a:prstGeom prst="rect">
            <a:avLst/>
          </a:prstGeom>
        </p:spPr>
      </p:pic>
      <p:sp>
        <p:nvSpPr>
          <p:cNvPr id="6" name="Slaida numura vietturis 5">
            <a:extLst>
              <a:ext uri="{FF2B5EF4-FFF2-40B4-BE49-F238E27FC236}">
                <a16:creationId xmlns:a16="http://schemas.microsoft.com/office/drawing/2014/main" id="{AFFD6479-D421-74A2-2D5D-E036A6FC90F1}"/>
              </a:ext>
            </a:extLst>
          </p:cNvPr>
          <p:cNvSpPr>
            <a:spLocks noGrp="1"/>
          </p:cNvSpPr>
          <p:nvPr>
            <p:ph type="sldNum" sz="quarter" idx="13"/>
          </p:nvPr>
        </p:nvSpPr>
        <p:spPr>
          <a:xfrm>
            <a:off x="8458200" y="6324600"/>
            <a:ext cx="381000" cy="304800"/>
          </a:xfrm>
        </p:spPr>
        <p:txBody>
          <a:bodyPr/>
          <a:lstStyle/>
          <a:p>
            <a:fld id="{42946E5A-BBED-4218-981B-333F83EE957B}" type="slidenum">
              <a:rPr lang="en-US" altLang="lv-LV" smtClean="0"/>
              <a:pPr/>
              <a:t>41</a:t>
            </a:fld>
            <a:endParaRPr lang="en-US" altLang="lv-LV" dirty="0"/>
          </a:p>
        </p:txBody>
      </p:sp>
    </p:spTree>
    <p:extLst>
      <p:ext uri="{BB962C8B-B14F-4D97-AF65-F5344CB8AC3E}">
        <p14:creationId xmlns:p14="http://schemas.microsoft.com/office/powerpoint/2010/main" val="3956353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93" y="355952"/>
            <a:ext cx="5563371" cy="1036642"/>
          </a:xfrm>
        </p:spPr>
        <p:txBody>
          <a:bodyPr>
            <a:noAutofit/>
          </a:bodyPr>
          <a:lstStyle/>
          <a:p>
            <a:pPr algn="ctr"/>
            <a:r>
              <a:rPr lang="lv-LV" sz="2200" dirty="0">
                <a:solidFill>
                  <a:schemeClr val="accent2">
                    <a:lumMod val="75000"/>
                  </a:schemeClr>
                </a:solidFill>
              </a:rPr>
              <a:t>Projekta iesniegums: A daļa </a:t>
            </a:r>
            <a:br>
              <a:rPr lang="lv-LV" sz="2200" dirty="0">
                <a:solidFill>
                  <a:schemeClr val="accent2">
                    <a:lumMod val="75000"/>
                  </a:schemeClr>
                </a:solidFill>
              </a:rPr>
            </a:br>
            <a:r>
              <a:rPr lang="lv-LV" sz="2200" dirty="0">
                <a:solidFill>
                  <a:schemeClr val="accent2">
                    <a:lumMod val="75000"/>
                  </a:schemeClr>
                </a:solidFill>
              </a:rPr>
              <a:t>«Vispārīgā informācija»</a:t>
            </a:r>
            <a:br>
              <a:rPr lang="lv-LV" sz="2200" dirty="0">
                <a:solidFill>
                  <a:schemeClr val="accent2">
                    <a:lumMod val="75000"/>
                  </a:schemeClr>
                </a:solidFill>
              </a:rPr>
            </a:br>
            <a:r>
              <a:rPr lang="lv-LV" sz="1400" b="0" dirty="0">
                <a:solidFill>
                  <a:schemeClr val="accent2">
                    <a:lumMod val="75000"/>
                  </a:schemeClr>
                </a:solidFill>
              </a:rPr>
              <a:t>2. nodaļa – Zinātniskā grupa </a:t>
            </a:r>
            <a:endParaRPr lang="lv-LV" sz="2200" dirty="0">
              <a:solidFill>
                <a:schemeClr val="accent2">
                  <a:lumMod val="75000"/>
                </a:schemeClr>
              </a:solidFill>
            </a:endParaRPr>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sp>
        <p:nvSpPr>
          <p:cNvPr id="9" name="Rectangle 8">
            <a:extLst>
              <a:ext uri="{FF2B5EF4-FFF2-40B4-BE49-F238E27FC236}">
                <a16:creationId xmlns:a16="http://schemas.microsoft.com/office/drawing/2014/main" id="{AD8FB967-1FFA-8FD7-3D55-0A6A79AA11D3}"/>
              </a:ext>
            </a:extLst>
          </p:cNvPr>
          <p:cNvSpPr/>
          <p:nvPr/>
        </p:nvSpPr>
        <p:spPr>
          <a:xfrm>
            <a:off x="55445" y="3647540"/>
            <a:ext cx="2828903" cy="1553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pic>
        <p:nvPicPr>
          <p:cNvPr id="14" name="Picture 4" descr="Image result for checklist icon">
            <a:extLst>
              <a:ext uri="{FF2B5EF4-FFF2-40B4-BE49-F238E27FC236}">
                <a16:creationId xmlns:a16="http://schemas.microsoft.com/office/drawing/2014/main" id="{073F8D1F-D3B0-23F5-2600-850BC7303FD9}"/>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2378" y="1741571"/>
            <a:ext cx="269357" cy="269975"/>
          </a:xfrm>
          <a:prstGeom prst="rect">
            <a:avLst/>
          </a:prstGeom>
          <a:solidFill>
            <a:srgbClr val="FF9900"/>
          </a:solidFill>
          <a:ln>
            <a:noFill/>
          </a:ln>
        </p:spPr>
      </p:pic>
      <p:pic>
        <p:nvPicPr>
          <p:cNvPr id="15" name="Picture 4" descr="Image result for checklist icon">
            <a:extLst>
              <a:ext uri="{FF2B5EF4-FFF2-40B4-BE49-F238E27FC236}">
                <a16:creationId xmlns:a16="http://schemas.microsoft.com/office/drawing/2014/main" id="{FAA17039-ADB9-0A2F-9A26-30D4231FA5EF}"/>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0437" y="2282559"/>
            <a:ext cx="269357" cy="269975"/>
          </a:xfrm>
          <a:prstGeom prst="rect">
            <a:avLst/>
          </a:prstGeom>
          <a:solidFill>
            <a:srgbClr val="FF9900"/>
          </a:solidFill>
          <a:ln>
            <a:noFill/>
          </a:ln>
        </p:spPr>
      </p:pic>
      <p:pic>
        <p:nvPicPr>
          <p:cNvPr id="16" name="Picture 15">
            <a:extLst>
              <a:ext uri="{FF2B5EF4-FFF2-40B4-BE49-F238E27FC236}">
                <a16:creationId xmlns:a16="http://schemas.microsoft.com/office/drawing/2014/main" id="{A26E8585-6715-2981-1E9B-4D543C155BC2}"/>
              </a:ext>
            </a:extLst>
          </p:cNvPr>
          <p:cNvPicPr>
            <a:picLocks noChangeAspect="1"/>
          </p:cNvPicPr>
          <p:nvPr/>
        </p:nvPicPr>
        <p:blipFill>
          <a:blip r:embed="rId5"/>
          <a:stretch>
            <a:fillRect/>
          </a:stretch>
        </p:blipFill>
        <p:spPr>
          <a:xfrm>
            <a:off x="6629400" y="97694"/>
            <a:ext cx="2343149" cy="1042762"/>
          </a:xfrm>
          <a:prstGeom prst="rect">
            <a:avLst/>
          </a:prstGeom>
        </p:spPr>
      </p:pic>
      <p:sp>
        <p:nvSpPr>
          <p:cNvPr id="6" name="Slaida numura vietturis 5">
            <a:extLst>
              <a:ext uri="{FF2B5EF4-FFF2-40B4-BE49-F238E27FC236}">
                <a16:creationId xmlns:a16="http://schemas.microsoft.com/office/drawing/2014/main" id="{398E91AA-AF7F-32A3-3D41-428B6D370154}"/>
              </a:ext>
            </a:extLst>
          </p:cNvPr>
          <p:cNvSpPr>
            <a:spLocks noGrp="1"/>
          </p:cNvSpPr>
          <p:nvPr>
            <p:ph type="sldNum" sz="quarter" idx="13"/>
          </p:nvPr>
        </p:nvSpPr>
        <p:spPr>
          <a:xfrm>
            <a:off x="8442960" y="6324600"/>
            <a:ext cx="396240" cy="304800"/>
          </a:xfrm>
        </p:spPr>
        <p:txBody>
          <a:bodyPr/>
          <a:lstStyle/>
          <a:p>
            <a:fld id="{42946E5A-BBED-4218-981B-333F83EE957B}" type="slidenum">
              <a:rPr lang="en-US" altLang="lv-LV" smtClean="0"/>
              <a:pPr/>
              <a:t>42</a:t>
            </a:fld>
            <a:endParaRPr lang="en-US" altLang="lv-LV" dirty="0"/>
          </a:p>
        </p:txBody>
      </p:sp>
    </p:spTree>
    <p:extLst>
      <p:ext uri="{BB962C8B-B14F-4D97-AF65-F5344CB8AC3E}">
        <p14:creationId xmlns:p14="http://schemas.microsoft.com/office/powerpoint/2010/main" val="3926998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036" y="391209"/>
            <a:ext cx="5147664" cy="935837"/>
          </a:xfrm>
        </p:spPr>
        <p:txBody>
          <a:bodyPr>
            <a:normAutofit fontScale="90000"/>
          </a:bodyPr>
          <a:lstStyle/>
          <a:p>
            <a:pPr algn="ctr"/>
            <a:r>
              <a:rPr lang="lv-LV" dirty="0">
                <a:solidFill>
                  <a:schemeClr val="accent2">
                    <a:lumMod val="75000"/>
                  </a:schemeClr>
                </a:solidFill>
              </a:rPr>
              <a:t>Projekta iesniegums: A daļa «Vispārīgā informācija»</a:t>
            </a:r>
            <a:br>
              <a:rPr lang="lv-LV" dirty="0">
                <a:solidFill>
                  <a:schemeClr val="accent2">
                    <a:lumMod val="75000"/>
                  </a:schemeClr>
                </a:solidFill>
              </a:rPr>
            </a:br>
            <a:r>
              <a:rPr lang="lv-LV" sz="1600" b="0" dirty="0">
                <a:solidFill>
                  <a:schemeClr val="accent2">
                    <a:lumMod val="75000"/>
                  </a:schemeClr>
                </a:solidFill>
              </a:rPr>
              <a:t>3. nodaļa – Projekta budžets </a:t>
            </a:r>
            <a:endParaRPr lang="lv-LV" sz="2200" dirty="0">
              <a:solidFill>
                <a:schemeClr val="accent2">
                  <a:lumMod val="75000"/>
                </a:schemeClr>
              </a:solidFill>
            </a:endParaRPr>
          </a:p>
        </p:txBody>
      </p:sp>
      <p:sp>
        <p:nvSpPr>
          <p:cNvPr id="3" name="Content Placeholder 2"/>
          <p:cNvSpPr>
            <a:spLocks noGrp="1"/>
          </p:cNvSpPr>
          <p:nvPr>
            <p:ph idx="1"/>
          </p:nvPr>
        </p:nvSpPr>
        <p:spPr>
          <a:xfrm>
            <a:off x="1655717" y="1316838"/>
            <a:ext cx="7488283" cy="4809336"/>
          </a:xfrm>
        </p:spPr>
        <p:txBody>
          <a:bodyPr/>
          <a:lstStyle/>
          <a:p>
            <a:pPr algn="just"/>
            <a:r>
              <a:rPr lang="lv-LV" sz="1400" dirty="0"/>
              <a:t>Izmaksas norāda veselos skaitļos par katru projekta īstenošanas gadu.</a:t>
            </a:r>
          </a:p>
          <a:p>
            <a:pPr algn="just"/>
            <a:r>
              <a:rPr lang="lv-LV" sz="1400" dirty="0"/>
              <a:t>Projektā iesaistītā personāla kopējā noslodze PLE aizpildās automātiski pēc atbilstošo datu ievades sadaļā «Zinātniskā grupa». </a:t>
            </a:r>
          </a:p>
          <a:p>
            <a:pPr algn="just"/>
            <a:r>
              <a:rPr lang="lv-LV" sz="1400" dirty="0"/>
              <a:t>Netiešās attiecināmās izmaksas (</a:t>
            </a:r>
            <a:r>
              <a:rPr lang="lv-LV" sz="1400" b="1" dirty="0">
                <a:solidFill>
                  <a:schemeClr val="accent2">
                    <a:lumMod val="75000"/>
                  </a:schemeClr>
                </a:solidFill>
              </a:rPr>
              <a:t>15% </a:t>
            </a:r>
            <a:r>
              <a:rPr lang="lv-LV" sz="1400" dirty="0"/>
              <a:t>no MK noteikumu 14.1. apakšpunktā minēto tiešo attiecināmo izmaksu kopsummas, izņemot šo noteikumu 14.1.6. apakšpunktā noteiktās tiešās attiecināmās izmaksas, kas radušās saistībā ar ārējo pakalpojumu izmaksām (tai skaitā darbu saskaņā ar uzņēmuma līgumiem)) – aprēķinās automātiski</a:t>
            </a:r>
            <a:r>
              <a:rPr lang="lv-LV" sz="1600" dirty="0"/>
              <a:t>. </a:t>
            </a:r>
          </a:p>
          <a:p>
            <a:endParaRPr lang="lv-LV"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08679" y="3205779"/>
            <a:ext cx="7145383" cy="3293575"/>
          </a:xfrm>
          <a:prstGeom prst="rect">
            <a:avLst/>
          </a:prstGeom>
        </p:spPr>
      </p:pic>
      <p:pic>
        <p:nvPicPr>
          <p:cNvPr id="10" name="Picture 4" descr="Image result for checklist icon">
            <a:extLst>
              <a:ext uri="{FF2B5EF4-FFF2-40B4-BE49-F238E27FC236}">
                <a16:creationId xmlns:a16="http://schemas.microsoft.com/office/drawing/2014/main" id="{C42AC74B-8BD9-213B-56D5-962212B6694B}"/>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679" y="1401423"/>
            <a:ext cx="269357" cy="269975"/>
          </a:xfrm>
          <a:prstGeom prst="rect">
            <a:avLst/>
          </a:prstGeom>
          <a:solidFill>
            <a:srgbClr val="FF9900"/>
          </a:solidFill>
          <a:ln>
            <a:noFill/>
          </a:ln>
        </p:spPr>
      </p:pic>
      <p:pic>
        <p:nvPicPr>
          <p:cNvPr id="11" name="Picture 4" descr="Image result for checklist icon">
            <a:extLst>
              <a:ext uri="{FF2B5EF4-FFF2-40B4-BE49-F238E27FC236}">
                <a16:creationId xmlns:a16="http://schemas.microsoft.com/office/drawing/2014/main" id="{69FB8DE6-7420-C6FE-9C99-8743FD3A5EED}"/>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679" y="2126321"/>
            <a:ext cx="269357" cy="269975"/>
          </a:xfrm>
          <a:prstGeom prst="rect">
            <a:avLst/>
          </a:prstGeom>
          <a:solidFill>
            <a:srgbClr val="FF9900"/>
          </a:solidFill>
          <a:ln>
            <a:noFill/>
          </a:ln>
        </p:spPr>
      </p:pic>
      <p:pic>
        <p:nvPicPr>
          <p:cNvPr id="12" name="Picture 11">
            <a:extLst>
              <a:ext uri="{FF2B5EF4-FFF2-40B4-BE49-F238E27FC236}">
                <a16:creationId xmlns:a16="http://schemas.microsoft.com/office/drawing/2014/main" id="{CCAB0B66-51D5-D16A-A801-35C94251CD8D}"/>
              </a:ext>
            </a:extLst>
          </p:cNvPr>
          <p:cNvPicPr>
            <a:picLocks noChangeAspect="1"/>
          </p:cNvPicPr>
          <p:nvPr/>
        </p:nvPicPr>
        <p:blipFill>
          <a:blip r:embed="rId5"/>
          <a:stretch>
            <a:fillRect/>
          </a:stretch>
        </p:blipFill>
        <p:spPr>
          <a:xfrm>
            <a:off x="6629400" y="97694"/>
            <a:ext cx="2343149" cy="1042762"/>
          </a:xfrm>
          <a:prstGeom prst="rect">
            <a:avLst/>
          </a:prstGeom>
        </p:spPr>
      </p:pic>
      <p:sp>
        <p:nvSpPr>
          <p:cNvPr id="4" name="Slaida numura vietturis 3">
            <a:extLst>
              <a:ext uri="{FF2B5EF4-FFF2-40B4-BE49-F238E27FC236}">
                <a16:creationId xmlns:a16="http://schemas.microsoft.com/office/drawing/2014/main" id="{003EB624-830A-8279-6541-7BCF9314CEB2}"/>
              </a:ext>
            </a:extLst>
          </p:cNvPr>
          <p:cNvSpPr>
            <a:spLocks noGrp="1"/>
          </p:cNvSpPr>
          <p:nvPr>
            <p:ph type="sldNum" sz="quarter" idx="13"/>
          </p:nvPr>
        </p:nvSpPr>
        <p:spPr>
          <a:xfrm>
            <a:off x="8465820" y="6324600"/>
            <a:ext cx="373380" cy="304800"/>
          </a:xfrm>
        </p:spPr>
        <p:txBody>
          <a:bodyPr/>
          <a:lstStyle/>
          <a:p>
            <a:fld id="{42946E5A-BBED-4218-981B-333F83EE957B}" type="slidenum">
              <a:rPr lang="en-US" altLang="lv-LV" smtClean="0"/>
              <a:pPr/>
              <a:t>43</a:t>
            </a:fld>
            <a:endParaRPr lang="en-US" altLang="lv-LV" dirty="0"/>
          </a:p>
        </p:txBody>
      </p:sp>
      <p:sp>
        <p:nvSpPr>
          <p:cNvPr id="5" name="Rectangle 10">
            <a:extLst>
              <a:ext uri="{FF2B5EF4-FFF2-40B4-BE49-F238E27FC236}">
                <a16:creationId xmlns:a16="http://schemas.microsoft.com/office/drawing/2014/main" id="{70025C32-AC37-741F-0D8D-64963B2387C1}"/>
              </a:ext>
            </a:extLst>
          </p:cNvPr>
          <p:cNvSpPr/>
          <p:nvPr/>
        </p:nvSpPr>
        <p:spPr>
          <a:xfrm>
            <a:off x="1222219" y="3363061"/>
            <a:ext cx="1870698" cy="1318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spTree>
    <p:extLst>
      <p:ext uri="{BB962C8B-B14F-4D97-AF65-F5344CB8AC3E}">
        <p14:creationId xmlns:p14="http://schemas.microsoft.com/office/powerpoint/2010/main" val="664055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12" y="292564"/>
            <a:ext cx="6180174" cy="1036642"/>
          </a:xfrm>
        </p:spPr>
        <p:txBody>
          <a:bodyPr>
            <a:noAutofit/>
          </a:bodyPr>
          <a:lstStyle/>
          <a:p>
            <a:pPr algn="ctr"/>
            <a:r>
              <a:rPr lang="lv-LV" sz="2200" dirty="0">
                <a:solidFill>
                  <a:schemeClr val="accent2">
                    <a:lumMod val="75000"/>
                  </a:schemeClr>
                </a:solidFill>
              </a:rPr>
              <a:t>Projekta iesniegums: A daļa </a:t>
            </a:r>
            <a:br>
              <a:rPr lang="lv-LV" sz="2200" dirty="0">
                <a:solidFill>
                  <a:schemeClr val="accent2">
                    <a:lumMod val="75000"/>
                  </a:schemeClr>
                </a:solidFill>
              </a:rPr>
            </a:br>
            <a:r>
              <a:rPr lang="lv-LV" sz="2200" dirty="0">
                <a:solidFill>
                  <a:schemeClr val="accent2">
                    <a:lumMod val="75000"/>
                  </a:schemeClr>
                </a:solidFill>
              </a:rPr>
              <a:t>«Vispārīgā informācija»</a:t>
            </a:r>
            <a:br>
              <a:rPr lang="lv-LV" sz="2200" dirty="0">
                <a:solidFill>
                  <a:schemeClr val="accent2">
                    <a:lumMod val="75000"/>
                  </a:schemeClr>
                </a:solidFill>
              </a:rPr>
            </a:br>
            <a:r>
              <a:rPr lang="lv-LV" sz="1600" b="0" dirty="0">
                <a:solidFill>
                  <a:schemeClr val="accent2">
                    <a:lumMod val="75000"/>
                  </a:schemeClr>
                </a:solidFill>
              </a:rPr>
              <a:t>4. nodaļa – Projekta rezultāti </a:t>
            </a:r>
            <a:endParaRPr lang="lv-LV" sz="1600" dirty="0">
              <a:solidFill>
                <a:schemeClr val="accent2">
                  <a:lumMod val="75000"/>
                </a:schemeClr>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9D49001B-133A-4A65-8871-FCBDE1D07118}"/>
              </a:ext>
            </a:extLst>
          </p:cNvPr>
          <p:cNvSpPr>
            <a:spLocks noGrp="1"/>
          </p:cNvSpPr>
          <p:nvPr>
            <p:ph idx="1"/>
          </p:nvPr>
        </p:nvSpPr>
        <p:spPr>
          <a:xfrm>
            <a:off x="1778000" y="1417642"/>
            <a:ext cx="6561118" cy="4373573"/>
          </a:xfrm>
        </p:spPr>
        <p:txBody>
          <a:bodyPr/>
          <a:lstStyle/>
          <a:p>
            <a:pPr algn="just"/>
            <a:r>
              <a:rPr lang="lv-LV" dirty="0"/>
              <a:t>Norāda atbilstošā rezultāta skaitlisko vērtību </a:t>
            </a:r>
            <a:r>
              <a:rPr lang="lv-LV" dirty="0" err="1"/>
              <a:t>vidusposmā</a:t>
            </a:r>
            <a:r>
              <a:rPr lang="lv-LV" dirty="0"/>
              <a:t> un noslēgumā.</a:t>
            </a:r>
            <a:endParaRPr lang="lv-LV" dirty="0">
              <a:solidFill>
                <a:schemeClr val="accent5">
                  <a:lumMod val="75000"/>
                </a:schemeClr>
              </a:solidFill>
            </a:endParaRPr>
          </a:p>
          <a:p>
            <a:endParaRPr lang="lv-LV" dirty="0"/>
          </a:p>
          <a:p>
            <a:endParaRPr lang="lv-LV" dirty="0"/>
          </a:p>
        </p:txBody>
      </p:sp>
      <p:pic>
        <p:nvPicPr>
          <p:cNvPr id="10" name="Picture 9">
            <a:extLst>
              <a:ext uri="{FF2B5EF4-FFF2-40B4-BE49-F238E27FC236}">
                <a16:creationId xmlns:a16="http://schemas.microsoft.com/office/drawing/2014/main" id="{FEC45B0E-623E-412A-8CF3-191C26D9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19" y="2356599"/>
            <a:ext cx="8503241" cy="3507587"/>
          </a:xfrm>
          <a:prstGeom prst="rect">
            <a:avLst/>
          </a:prstGeom>
        </p:spPr>
      </p:pic>
      <p:pic>
        <p:nvPicPr>
          <p:cNvPr id="12" name="Picture 4" descr="Image result for checklist icon">
            <a:extLst>
              <a:ext uri="{FF2B5EF4-FFF2-40B4-BE49-F238E27FC236}">
                <a16:creationId xmlns:a16="http://schemas.microsoft.com/office/drawing/2014/main" id="{B7A967A8-9766-C7CA-06DB-651E5FB9108F}"/>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8643" y="1490613"/>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B519ECB8-A347-6759-9B19-BCCCF6DF2017}"/>
              </a:ext>
            </a:extLst>
          </p:cNvPr>
          <p:cNvPicPr>
            <a:picLocks noChangeAspect="1"/>
          </p:cNvPicPr>
          <p:nvPr/>
        </p:nvPicPr>
        <p:blipFill>
          <a:blip r:embed="rId4"/>
          <a:stretch>
            <a:fillRect/>
          </a:stretch>
        </p:blipFill>
        <p:spPr>
          <a:xfrm>
            <a:off x="6800851" y="67442"/>
            <a:ext cx="2343149" cy="1042762"/>
          </a:xfrm>
          <a:prstGeom prst="rect">
            <a:avLst/>
          </a:prstGeom>
        </p:spPr>
      </p:pic>
      <p:sp>
        <p:nvSpPr>
          <p:cNvPr id="11" name="Rectangle 10">
            <a:extLst>
              <a:ext uri="{FF2B5EF4-FFF2-40B4-BE49-F238E27FC236}">
                <a16:creationId xmlns:a16="http://schemas.microsoft.com/office/drawing/2014/main" id="{CC3BBA26-F2EA-4C60-A24B-1BC9E4B01E16}"/>
              </a:ext>
            </a:extLst>
          </p:cNvPr>
          <p:cNvSpPr/>
          <p:nvPr/>
        </p:nvSpPr>
        <p:spPr>
          <a:xfrm>
            <a:off x="94191" y="2612055"/>
            <a:ext cx="2828903"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sp>
        <p:nvSpPr>
          <p:cNvPr id="6" name="Slaida numura vietturis 5">
            <a:extLst>
              <a:ext uri="{FF2B5EF4-FFF2-40B4-BE49-F238E27FC236}">
                <a16:creationId xmlns:a16="http://schemas.microsoft.com/office/drawing/2014/main" id="{8419D78F-A2EC-1F8C-D3C7-7C074A9A2694}"/>
              </a:ext>
            </a:extLst>
          </p:cNvPr>
          <p:cNvSpPr>
            <a:spLocks noGrp="1"/>
          </p:cNvSpPr>
          <p:nvPr>
            <p:ph type="sldNum" sz="quarter" idx="13"/>
          </p:nvPr>
        </p:nvSpPr>
        <p:spPr>
          <a:xfrm>
            <a:off x="8458200" y="6324600"/>
            <a:ext cx="381000" cy="304800"/>
          </a:xfrm>
        </p:spPr>
        <p:txBody>
          <a:bodyPr/>
          <a:lstStyle/>
          <a:p>
            <a:fld id="{42946E5A-BBED-4218-981B-333F83EE957B}" type="slidenum">
              <a:rPr lang="en-US" altLang="lv-LV" smtClean="0"/>
              <a:pPr/>
              <a:t>44</a:t>
            </a:fld>
            <a:endParaRPr lang="en-US" altLang="lv-LV" dirty="0"/>
          </a:p>
        </p:txBody>
      </p:sp>
    </p:spTree>
    <p:extLst>
      <p:ext uri="{BB962C8B-B14F-4D97-AF65-F5344CB8AC3E}">
        <p14:creationId xmlns:p14="http://schemas.microsoft.com/office/powerpoint/2010/main" val="80322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062FC2-5EB1-90CC-BCF3-9C9920242CAB}"/>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5B62FFEE-325A-89C5-9904-0C074B8AF9DE}"/>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264BA6C3-770D-6167-B7B0-5C5A8B8DB112}"/>
              </a:ext>
            </a:extLst>
          </p:cNvPr>
          <p:cNvPicPr>
            <a:picLocks noChangeAspect="1"/>
          </p:cNvPicPr>
          <p:nvPr/>
        </p:nvPicPr>
        <p:blipFill rotWithShape="1">
          <a:blip r:embed="rId2"/>
          <a:srcRect t="32186" r="3516"/>
          <a:stretch/>
        </p:blipFill>
        <p:spPr>
          <a:xfrm>
            <a:off x="226291" y="3305637"/>
            <a:ext cx="8822458" cy="2418018"/>
          </a:xfrm>
          <a:prstGeom prst="rect">
            <a:avLst/>
          </a:prstGeom>
        </p:spPr>
      </p:pic>
      <p:pic>
        <p:nvPicPr>
          <p:cNvPr id="8" name="Picture 4" descr="Image result for checklist icon">
            <a:extLst>
              <a:ext uri="{FF2B5EF4-FFF2-40B4-BE49-F238E27FC236}">
                <a16:creationId xmlns:a16="http://schemas.microsoft.com/office/drawing/2014/main" id="{D6F720A1-26C1-5B95-6D58-79E4936E64D8}"/>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294" y="2010353"/>
            <a:ext cx="269357" cy="269975"/>
          </a:xfrm>
          <a:prstGeom prst="rect">
            <a:avLst/>
          </a:prstGeom>
          <a:solidFill>
            <a:srgbClr val="FF9900"/>
          </a:solidFill>
          <a:ln>
            <a:noFill/>
          </a:ln>
        </p:spPr>
      </p:pic>
      <p:pic>
        <p:nvPicPr>
          <p:cNvPr id="9" name="Picture 8">
            <a:extLst>
              <a:ext uri="{FF2B5EF4-FFF2-40B4-BE49-F238E27FC236}">
                <a16:creationId xmlns:a16="http://schemas.microsoft.com/office/drawing/2014/main" id="{949B1C3D-C11E-5313-EA3A-E949BE6CC4D5}"/>
              </a:ext>
            </a:extLst>
          </p:cNvPr>
          <p:cNvPicPr>
            <a:picLocks noChangeAspect="1"/>
          </p:cNvPicPr>
          <p:nvPr/>
        </p:nvPicPr>
        <p:blipFill>
          <a:blip r:embed="rId4"/>
          <a:stretch>
            <a:fillRect/>
          </a:stretch>
        </p:blipFill>
        <p:spPr>
          <a:xfrm>
            <a:off x="6705600" y="163155"/>
            <a:ext cx="2343149" cy="1042762"/>
          </a:xfrm>
          <a:prstGeom prst="rect">
            <a:avLst/>
          </a:prstGeom>
        </p:spPr>
      </p:pic>
      <p:sp>
        <p:nvSpPr>
          <p:cNvPr id="6" name="Rectangle 5">
            <a:extLst>
              <a:ext uri="{FF2B5EF4-FFF2-40B4-BE49-F238E27FC236}">
                <a16:creationId xmlns:a16="http://schemas.microsoft.com/office/drawing/2014/main" id="{2C05B504-C9B3-F635-6F75-F01E7F5A8850}"/>
              </a:ext>
            </a:extLst>
          </p:cNvPr>
          <p:cNvSpPr/>
          <p:nvPr/>
        </p:nvSpPr>
        <p:spPr>
          <a:xfrm>
            <a:off x="6946490" y="4033684"/>
            <a:ext cx="2102259" cy="7226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a:extLst>
              <a:ext uri="{FF2B5EF4-FFF2-40B4-BE49-F238E27FC236}">
                <a16:creationId xmlns:a16="http://schemas.microsoft.com/office/drawing/2014/main" id="{E948C55C-CCE8-3A60-ED84-4D3C8B1CF0C6}"/>
              </a:ext>
            </a:extLst>
          </p:cNvPr>
          <p:cNvSpPr/>
          <p:nvPr/>
        </p:nvSpPr>
        <p:spPr>
          <a:xfrm>
            <a:off x="6946490" y="4033684"/>
            <a:ext cx="2102259" cy="7226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lv-LV"/>
          </a:p>
        </p:txBody>
      </p:sp>
      <p:sp>
        <p:nvSpPr>
          <p:cNvPr id="12" name="Rectangle 11">
            <a:extLst>
              <a:ext uri="{FF2B5EF4-FFF2-40B4-BE49-F238E27FC236}">
                <a16:creationId xmlns:a16="http://schemas.microsoft.com/office/drawing/2014/main" id="{E41579A3-2FAC-531F-D089-F3FA270F5F50}"/>
              </a:ext>
            </a:extLst>
          </p:cNvPr>
          <p:cNvSpPr/>
          <p:nvPr/>
        </p:nvSpPr>
        <p:spPr>
          <a:xfrm>
            <a:off x="5516380" y="4033684"/>
            <a:ext cx="1430110" cy="7226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ectangle 13">
            <a:extLst>
              <a:ext uri="{FF2B5EF4-FFF2-40B4-BE49-F238E27FC236}">
                <a16:creationId xmlns:a16="http://schemas.microsoft.com/office/drawing/2014/main" id="{8E6FE91F-EA24-44A0-8C7B-493ED62A6CC8}"/>
              </a:ext>
            </a:extLst>
          </p:cNvPr>
          <p:cNvSpPr/>
          <p:nvPr/>
        </p:nvSpPr>
        <p:spPr>
          <a:xfrm>
            <a:off x="1075344" y="1917454"/>
            <a:ext cx="7898475" cy="1323439"/>
          </a:xfrm>
          <a:prstGeom prst="rect">
            <a:avLst/>
          </a:prstGeom>
        </p:spPr>
        <p:txBody>
          <a:bodyPr wrap="square">
            <a:spAutoFit/>
          </a:bodyPr>
          <a:lstStyle/>
          <a:p>
            <a:r>
              <a:rPr lang="lv-LV" sz="2000" dirty="0">
                <a:latin typeface="Verdana" panose="020B0604030504040204" pitchFamily="34" charset="0"/>
                <a:ea typeface="Verdana" panose="020B0604030504040204" pitchFamily="34" charset="0"/>
              </a:rPr>
              <a:t>Aizpilda informācijas sistēmā, ievērojot nolikuma 4. punktā noteikto par projekta īstenošanas termiņu – 36 mēneši.	</a:t>
            </a:r>
          </a:p>
          <a:p>
            <a:r>
              <a:rPr lang="lv-LV" sz="2000" dirty="0">
                <a:latin typeface="Verdana" panose="020B0604030504040204" pitchFamily="34" charset="0"/>
                <a:ea typeface="Verdana" panose="020B0604030504040204" pitchFamily="34" charset="0"/>
              </a:rPr>
              <a:t>Norāda iesaistītās institūcijas un mēnešus, kuros tās piedalīsies projekta īstenošanā.</a:t>
            </a:r>
          </a:p>
        </p:txBody>
      </p:sp>
      <p:pic>
        <p:nvPicPr>
          <p:cNvPr id="15" name="Picture 4" descr="Image result for checklist icon">
            <a:extLst>
              <a:ext uri="{FF2B5EF4-FFF2-40B4-BE49-F238E27FC236}">
                <a16:creationId xmlns:a16="http://schemas.microsoft.com/office/drawing/2014/main" id="{10AF9C01-A322-4987-BF1D-777B0FC7D168}"/>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294" y="2611594"/>
            <a:ext cx="269357" cy="269975"/>
          </a:xfrm>
          <a:prstGeom prst="rect">
            <a:avLst/>
          </a:prstGeom>
          <a:solidFill>
            <a:srgbClr val="FF9900"/>
          </a:solidFill>
          <a:ln>
            <a:noFill/>
          </a:ln>
        </p:spPr>
      </p:pic>
      <p:sp>
        <p:nvSpPr>
          <p:cNvPr id="16" name="Rectangle 15">
            <a:extLst>
              <a:ext uri="{FF2B5EF4-FFF2-40B4-BE49-F238E27FC236}">
                <a16:creationId xmlns:a16="http://schemas.microsoft.com/office/drawing/2014/main" id="{2C47C615-7691-44E1-913B-C32F9F3FE14E}"/>
              </a:ext>
            </a:extLst>
          </p:cNvPr>
          <p:cNvSpPr/>
          <p:nvPr/>
        </p:nvSpPr>
        <p:spPr>
          <a:xfrm>
            <a:off x="0" y="3689791"/>
            <a:ext cx="2828903" cy="15204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sp>
        <p:nvSpPr>
          <p:cNvPr id="19" name="Title 1">
            <a:extLst>
              <a:ext uri="{FF2B5EF4-FFF2-40B4-BE49-F238E27FC236}">
                <a16:creationId xmlns:a16="http://schemas.microsoft.com/office/drawing/2014/main" id="{7B20A367-59C3-4374-B067-A6454B81E61B}"/>
              </a:ext>
            </a:extLst>
          </p:cNvPr>
          <p:cNvSpPr txBox="1">
            <a:spLocks/>
          </p:cNvSpPr>
          <p:nvPr/>
        </p:nvSpPr>
        <p:spPr bwMode="auto">
          <a:xfrm>
            <a:off x="1435608" y="490196"/>
            <a:ext cx="5791046"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200" dirty="0">
                <a:solidFill>
                  <a:schemeClr val="accent2">
                    <a:lumMod val="75000"/>
                  </a:schemeClr>
                </a:solidFill>
              </a:rPr>
              <a:t>Projekta iesniegums: A daļa </a:t>
            </a:r>
            <a:br>
              <a:rPr lang="lv-LV" sz="2200" dirty="0">
                <a:solidFill>
                  <a:schemeClr val="accent2">
                    <a:lumMod val="75000"/>
                  </a:schemeClr>
                </a:solidFill>
              </a:rPr>
            </a:br>
            <a:r>
              <a:rPr lang="lv-LV" sz="2200" dirty="0">
                <a:solidFill>
                  <a:schemeClr val="accent2">
                    <a:lumMod val="75000"/>
                  </a:schemeClr>
                </a:solidFill>
              </a:rPr>
              <a:t>«Vispārīgā informācija»</a:t>
            </a:r>
            <a:br>
              <a:rPr lang="lv-LV" sz="2200" dirty="0">
                <a:solidFill>
                  <a:schemeClr val="accent2">
                    <a:lumMod val="75000"/>
                  </a:schemeClr>
                </a:solidFill>
              </a:rPr>
            </a:br>
            <a:r>
              <a:rPr lang="lv-LV" sz="1600" b="0" dirty="0">
                <a:solidFill>
                  <a:schemeClr val="accent2">
                    <a:lumMod val="75000"/>
                  </a:schemeClr>
                </a:solidFill>
              </a:rPr>
              <a:t>5. nodaļa – Laika grafiks</a:t>
            </a:r>
            <a:endParaRPr lang="lv-LV" sz="1400" dirty="0">
              <a:solidFill>
                <a:schemeClr val="accent2">
                  <a:lumMod val="75000"/>
                </a:schemeClr>
              </a:solidFill>
            </a:endParaRPr>
          </a:p>
        </p:txBody>
      </p:sp>
      <p:sp>
        <p:nvSpPr>
          <p:cNvPr id="2" name="Slaida numura vietturis 1">
            <a:extLst>
              <a:ext uri="{FF2B5EF4-FFF2-40B4-BE49-F238E27FC236}">
                <a16:creationId xmlns:a16="http://schemas.microsoft.com/office/drawing/2014/main" id="{1EF1933A-F1B5-44AA-BA68-191F54493540}"/>
              </a:ext>
            </a:extLst>
          </p:cNvPr>
          <p:cNvSpPr>
            <a:spLocks noGrp="1"/>
          </p:cNvSpPr>
          <p:nvPr>
            <p:ph type="sldNum" sz="quarter" idx="13"/>
          </p:nvPr>
        </p:nvSpPr>
        <p:spPr>
          <a:xfrm>
            <a:off x="8473440" y="6324600"/>
            <a:ext cx="365760" cy="304800"/>
          </a:xfrm>
        </p:spPr>
        <p:txBody>
          <a:bodyPr/>
          <a:lstStyle/>
          <a:p>
            <a:fld id="{42946E5A-BBED-4218-981B-333F83EE957B}" type="slidenum">
              <a:rPr lang="en-US" altLang="lv-LV" smtClean="0"/>
              <a:pPr/>
              <a:t>45</a:t>
            </a:fld>
            <a:endParaRPr lang="en-US" altLang="lv-LV"/>
          </a:p>
        </p:txBody>
      </p:sp>
    </p:spTree>
    <p:extLst>
      <p:ext uri="{BB962C8B-B14F-4D97-AF65-F5344CB8AC3E}">
        <p14:creationId xmlns:p14="http://schemas.microsoft.com/office/powerpoint/2010/main" val="3334239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161" y="500042"/>
            <a:ext cx="5066439" cy="1036642"/>
          </a:xfrm>
        </p:spPr>
        <p:txBody>
          <a:bodyPr>
            <a:noAutofit/>
          </a:bodyPr>
          <a:lstStyle/>
          <a:p>
            <a:pPr algn="ctr"/>
            <a:r>
              <a:rPr lang="lv-LV" sz="2200" dirty="0">
                <a:solidFill>
                  <a:schemeClr val="accent2">
                    <a:lumMod val="75000"/>
                  </a:schemeClr>
                </a:solidFill>
              </a:rPr>
              <a:t>Projekta iesniegums: B daļa «Projekta apraksts»</a:t>
            </a:r>
          </a:p>
        </p:txBody>
      </p:sp>
      <p:sp>
        <p:nvSpPr>
          <p:cNvPr id="3" name="Content Placeholder 2"/>
          <p:cNvSpPr>
            <a:spLocks noGrp="1"/>
          </p:cNvSpPr>
          <p:nvPr>
            <p:ph idx="1"/>
          </p:nvPr>
        </p:nvSpPr>
        <p:spPr>
          <a:xfrm>
            <a:off x="1722783" y="1752600"/>
            <a:ext cx="6964017" cy="4373573"/>
          </a:xfrm>
        </p:spPr>
        <p:txBody>
          <a:bodyPr/>
          <a:lstStyle/>
          <a:p>
            <a:r>
              <a:rPr lang="lv-LV" sz="1600" dirty="0"/>
              <a:t>Sadaļā «Projekta apraksts» augšupielādē projekta iesnieguma B daļu «Projekta apraksts» (PDF datnes formātā).</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10" name="Picture 4" descr="Image result for checklist icon">
            <a:extLst>
              <a:ext uri="{FF2B5EF4-FFF2-40B4-BE49-F238E27FC236}">
                <a16:creationId xmlns:a16="http://schemas.microsoft.com/office/drawing/2014/main" id="{CB276829-3251-5AD6-A69E-75FCA4038232}"/>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1095" y="1802499"/>
            <a:ext cx="269357" cy="269975"/>
          </a:xfrm>
          <a:prstGeom prst="rect">
            <a:avLst/>
          </a:prstGeom>
          <a:solidFill>
            <a:srgbClr val="FF9900"/>
          </a:solidFill>
          <a:ln>
            <a:noFill/>
          </a:ln>
        </p:spPr>
      </p:pic>
      <p:pic>
        <p:nvPicPr>
          <p:cNvPr id="11" name="Picture 10">
            <a:extLst>
              <a:ext uri="{FF2B5EF4-FFF2-40B4-BE49-F238E27FC236}">
                <a16:creationId xmlns:a16="http://schemas.microsoft.com/office/drawing/2014/main" id="{F87E71BF-B158-62B9-9A62-FB8D7B98D252}"/>
              </a:ext>
            </a:extLst>
          </p:cNvPr>
          <p:cNvPicPr>
            <a:picLocks noChangeAspect="1"/>
          </p:cNvPicPr>
          <p:nvPr/>
        </p:nvPicPr>
        <p:blipFill>
          <a:blip r:embed="rId5"/>
          <a:stretch>
            <a:fillRect/>
          </a:stretch>
        </p:blipFill>
        <p:spPr>
          <a:xfrm>
            <a:off x="6647208" y="97694"/>
            <a:ext cx="2343149" cy="1042762"/>
          </a:xfrm>
          <a:prstGeom prst="rect">
            <a:avLst/>
          </a:prstGeom>
        </p:spPr>
      </p:pic>
      <p:sp>
        <p:nvSpPr>
          <p:cNvPr id="6" name="Slaida numura vietturis 5">
            <a:extLst>
              <a:ext uri="{FF2B5EF4-FFF2-40B4-BE49-F238E27FC236}">
                <a16:creationId xmlns:a16="http://schemas.microsoft.com/office/drawing/2014/main" id="{81AFD010-5C5C-8C97-4255-8CF930823456}"/>
              </a:ext>
            </a:extLst>
          </p:cNvPr>
          <p:cNvSpPr>
            <a:spLocks noGrp="1"/>
          </p:cNvSpPr>
          <p:nvPr>
            <p:ph type="sldNum" sz="quarter" idx="13"/>
          </p:nvPr>
        </p:nvSpPr>
        <p:spPr>
          <a:xfrm>
            <a:off x="8435250" y="6324600"/>
            <a:ext cx="403950" cy="304800"/>
          </a:xfrm>
        </p:spPr>
        <p:txBody>
          <a:bodyPr/>
          <a:lstStyle/>
          <a:p>
            <a:fld id="{42946E5A-BBED-4218-981B-333F83EE957B}" type="slidenum">
              <a:rPr lang="en-US" altLang="lv-LV" smtClean="0"/>
              <a:pPr/>
              <a:t>46</a:t>
            </a:fld>
            <a:endParaRPr lang="en-US" altLang="lv-LV" dirty="0"/>
          </a:p>
        </p:txBody>
      </p:sp>
      <p:sp>
        <p:nvSpPr>
          <p:cNvPr id="8" name="Rectangle 15">
            <a:extLst>
              <a:ext uri="{FF2B5EF4-FFF2-40B4-BE49-F238E27FC236}">
                <a16:creationId xmlns:a16="http://schemas.microsoft.com/office/drawing/2014/main" id="{BA21F8B3-65CB-4FB9-147B-FEEF30CA1E51}"/>
              </a:ext>
            </a:extLst>
          </p:cNvPr>
          <p:cNvSpPr/>
          <p:nvPr/>
        </p:nvSpPr>
        <p:spPr>
          <a:xfrm>
            <a:off x="224709" y="2944988"/>
            <a:ext cx="2828903" cy="15204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spTree>
    <p:extLst>
      <p:ext uri="{BB962C8B-B14F-4D97-AF65-F5344CB8AC3E}">
        <p14:creationId xmlns:p14="http://schemas.microsoft.com/office/powerpoint/2010/main" val="3461500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8C0C-FF2D-ED6F-4B66-E4E68EA4F92C}"/>
              </a:ext>
            </a:extLst>
          </p:cNvPr>
          <p:cNvSpPr>
            <a:spLocks noGrp="1"/>
          </p:cNvSpPr>
          <p:nvPr>
            <p:ph type="title"/>
          </p:nvPr>
        </p:nvSpPr>
        <p:spPr>
          <a:xfrm>
            <a:off x="1727726" y="360985"/>
            <a:ext cx="4977874" cy="1036642"/>
          </a:xfrm>
        </p:spPr>
        <p:txBody>
          <a:bodyPr>
            <a:normAutofit/>
          </a:bodyPr>
          <a:lstStyle/>
          <a:p>
            <a:pPr algn="ctr"/>
            <a:r>
              <a:rPr lang="lv-LV" sz="2200" dirty="0">
                <a:solidFill>
                  <a:schemeClr val="accent2">
                    <a:lumMod val="75000"/>
                  </a:schemeClr>
                </a:solidFill>
              </a:rPr>
              <a:t>Projekta iesniegums: </a:t>
            </a:r>
            <a:br>
              <a:rPr lang="lv-LV" sz="2200" dirty="0">
                <a:solidFill>
                  <a:schemeClr val="accent2">
                    <a:lumMod val="75000"/>
                  </a:schemeClr>
                </a:solidFill>
              </a:rPr>
            </a:br>
            <a:r>
              <a:rPr lang="lv-LV" sz="2200" dirty="0">
                <a:solidFill>
                  <a:schemeClr val="accent2">
                    <a:lumMod val="75000"/>
                  </a:schemeClr>
                </a:solidFill>
              </a:rPr>
              <a:t>dokumentācija</a:t>
            </a:r>
          </a:p>
        </p:txBody>
      </p:sp>
      <p:pic>
        <p:nvPicPr>
          <p:cNvPr id="7" name="Content Placeholder 6">
            <a:extLst>
              <a:ext uri="{FF2B5EF4-FFF2-40B4-BE49-F238E27FC236}">
                <a16:creationId xmlns:a16="http://schemas.microsoft.com/office/drawing/2014/main" id="{B702151A-F784-0314-3EF1-C72692D6E00F}"/>
              </a:ext>
            </a:extLst>
          </p:cNvPr>
          <p:cNvPicPr>
            <a:picLocks noGrp="1" noChangeAspect="1"/>
          </p:cNvPicPr>
          <p:nvPr>
            <p:ph idx="1"/>
          </p:nvPr>
        </p:nvPicPr>
        <p:blipFill>
          <a:blip r:embed="rId2"/>
          <a:stretch>
            <a:fillRect/>
          </a:stretch>
        </p:blipFill>
        <p:spPr>
          <a:xfrm>
            <a:off x="1648918" y="1260902"/>
            <a:ext cx="6772212" cy="5488944"/>
          </a:xfrm>
        </p:spPr>
      </p:pic>
      <p:sp>
        <p:nvSpPr>
          <p:cNvPr id="4" name="Text Placeholder 3">
            <a:extLst>
              <a:ext uri="{FF2B5EF4-FFF2-40B4-BE49-F238E27FC236}">
                <a16:creationId xmlns:a16="http://schemas.microsoft.com/office/drawing/2014/main" id="{9E2CACD5-8B34-D84B-24C9-E0A13219209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7381C86-F299-00A1-0DFA-106D1DE077C2}"/>
              </a:ext>
            </a:extLst>
          </p:cNvPr>
          <p:cNvSpPr>
            <a:spLocks noGrp="1"/>
          </p:cNvSpPr>
          <p:nvPr>
            <p:ph type="body" sz="quarter" idx="12"/>
          </p:nvPr>
        </p:nvSpPr>
        <p:spPr/>
        <p:txBody>
          <a:bodyPr/>
          <a:lstStyle/>
          <a:p>
            <a:endParaRPr lang="lv-LV"/>
          </a:p>
        </p:txBody>
      </p:sp>
      <p:pic>
        <p:nvPicPr>
          <p:cNvPr id="12" name="Picture 11">
            <a:extLst>
              <a:ext uri="{FF2B5EF4-FFF2-40B4-BE49-F238E27FC236}">
                <a16:creationId xmlns:a16="http://schemas.microsoft.com/office/drawing/2014/main" id="{198665DA-0EFE-512A-40AD-DEEB71B1447F}"/>
              </a:ext>
            </a:extLst>
          </p:cNvPr>
          <p:cNvPicPr>
            <a:picLocks noChangeAspect="1"/>
          </p:cNvPicPr>
          <p:nvPr/>
        </p:nvPicPr>
        <p:blipFill>
          <a:blip r:embed="rId3"/>
          <a:stretch>
            <a:fillRect/>
          </a:stretch>
        </p:blipFill>
        <p:spPr>
          <a:xfrm>
            <a:off x="6629400" y="97694"/>
            <a:ext cx="2343149" cy="1042762"/>
          </a:xfrm>
          <a:prstGeom prst="rect">
            <a:avLst/>
          </a:prstGeom>
        </p:spPr>
      </p:pic>
      <p:sp>
        <p:nvSpPr>
          <p:cNvPr id="6" name="Rectangle 5">
            <a:extLst>
              <a:ext uri="{FF2B5EF4-FFF2-40B4-BE49-F238E27FC236}">
                <a16:creationId xmlns:a16="http://schemas.microsoft.com/office/drawing/2014/main" id="{48E2D191-CB3C-0ECF-48F4-C1047D5603FC}"/>
              </a:ext>
            </a:extLst>
          </p:cNvPr>
          <p:cNvSpPr/>
          <p:nvPr/>
        </p:nvSpPr>
        <p:spPr>
          <a:xfrm>
            <a:off x="2231171" y="2986348"/>
            <a:ext cx="5988571" cy="442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xtBox 12">
            <a:extLst>
              <a:ext uri="{FF2B5EF4-FFF2-40B4-BE49-F238E27FC236}">
                <a16:creationId xmlns:a16="http://schemas.microsoft.com/office/drawing/2014/main" id="{8566425F-4821-1B3B-EB02-D3F75336AC00}"/>
              </a:ext>
            </a:extLst>
          </p:cNvPr>
          <p:cNvSpPr txBox="1"/>
          <p:nvPr/>
        </p:nvSpPr>
        <p:spPr>
          <a:xfrm>
            <a:off x="2148487" y="2935281"/>
            <a:ext cx="6153937" cy="523220"/>
          </a:xfrm>
          <a:prstGeom prst="rect">
            <a:avLst/>
          </a:prstGeom>
          <a:noFill/>
        </p:spPr>
        <p:txBody>
          <a:bodyPr wrap="square" rtlCol="0">
            <a:spAutoFit/>
          </a:bodyPr>
          <a:lstStyle/>
          <a:p>
            <a:pPr algn="just"/>
            <a:r>
              <a:rPr lang="lv-LV" sz="1400" dirty="0">
                <a:latin typeface="Verdana" panose="020B0604030504040204" pitchFamily="34" charset="0"/>
                <a:ea typeface="Verdana" panose="020B0604030504040204" pitchFamily="34" charset="0"/>
              </a:rPr>
              <a:t>- Projekta pieteikuma I daļa «Horizontālie uzdevumi, rezultāti un nozares specifisko kritēriju izpilde».</a:t>
            </a:r>
          </a:p>
        </p:txBody>
      </p:sp>
      <p:sp>
        <p:nvSpPr>
          <p:cNvPr id="3" name="Slaida numura vietturis 2">
            <a:extLst>
              <a:ext uri="{FF2B5EF4-FFF2-40B4-BE49-F238E27FC236}">
                <a16:creationId xmlns:a16="http://schemas.microsoft.com/office/drawing/2014/main" id="{0265CBEC-B2CF-CC1D-5D5A-D13A1A5393CF}"/>
              </a:ext>
            </a:extLst>
          </p:cNvPr>
          <p:cNvSpPr>
            <a:spLocks noGrp="1"/>
          </p:cNvSpPr>
          <p:nvPr>
            <p:ph type="sldNum" sz="quarter" idx="13"/>
          </p:nvPr>
        </p:nvSpPr>
        <p:spPr>
          <a:xfrm>
            <a:off x="8421130" y="6324600"/>
            <a:ext cx="418070" cy="304800"/>
          </a:xfrm>
        </p:spPr>
        <p:txBody>
          <a:bodyPr/>
          <a:lstStyle/>
          <a:p>
            <a:fld id="{42946E5A-BBED-4218-981B-333F83EE957B}" type="slidenum">
              <a:rPr lang="en-US" altLang="lv-LV" smtClean="0"/>
              <a:pPr/>
              <a:t>47</a:t>
            </a:fld>
            <a:endParaRPr lang="en-US" altLang="lv-LV" dirty="0"/>
          </a:p>
        </p:txBody>
      </p:sp>
      <p:sp>
        <p:nvSpPr>
          <p:cNvPr id="8" name="Rectangle 15">
            <a:extLst>
              <a:ext uri="{FF2B5EF4-FFF2-40B4-BE49-F238E27FC236}">
                <a16:creationId xmlns:a16="http://schemas.microsoft.com/office/drawing/2014/main" id="{827ED026-8948-DB17-DC80-3E5CE68B798A}"/>
              </a:ext>
            </a:extLst>
          </p:cNvPr>
          <p:cNvSpPr/>
          <p:nvPr/>
        </p:nvSpPr>
        <p:spPr>
          <a:xfrm>
            <a:off x="1387760" y="3674691"/>
            <a:ext cx="2828903" cy="6548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700" dirty="0">
                <a:solidFill>
                  <a:schemeClr val="tx1">
                    <a:lumMod val="50000"/>
                    <a:lumOff val="50000"/>
                  </a:schemeClr>
                </a:solidFill>
              </a:rPr>
              <a:t>VPP-IZM-Letonika-2025/1</a:t>
            </a:r>
          </a:p>
        </p:txBody>
      </p:sp>
    </p:spTree>
    <p:extLst>
      <p:ext uri="{BB962C8B-B14F-4D97-AF65-F5344CB8AC3E}">
        <p14:creationId xmlns:p14="http://schemas.microsoft.com/office/powerpoint/2010/main" val="2928538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251" y="606231"/>
            <a:ext cx="4986349" cy="1036642"/>
          </a:xfrm>
        </p:spPr>
        <p:txBody>
          <a:bodyPr>
            <a:normAutofit/>
          </a:bodyPr>
          <a:lstStyle/>
          <a:p>
            <a:pPr algn="ctr"/>
            <a:r>
              <a:rPr lang="lv-LV" sz="2200" dirty="0">
                <a:solidFill>
                  <a:schemeClr val="accent2">
                    <a:lumMod val="75000"/>
                  </a:schemeClr>
                </a:solidFill>
              </a:rPr>
              <a:t>Informācijas sistēma – Atgādinājumi (1)</a:t>
            </a:r>
          </a:p>
        </p:txBody>
      </p:sp>
      <p:sp>
        <p:nvSpPr>
          <p:cNvPr id="3" name="Content Placeholder 2"/>
          <p:cNvSpPr>
            <a:spLocks noGrp="1"/>
          </p:cNvSpPr>
          <p:nvPr>
            <p:ph idx="1"/>
          </p:nvPr>
        </p:nvSpPr>
        <p:spPr>
          <a:xfrm>
            <a:off x="1139688" y="1728684"/>
            <a:ext cx="7865165" cy="4373573"/>
          </a:xfrm>
        </p:spPr>
        <p:txBody>
          <a:bodyPr>
            <a:normAutofit/>
          </a:bodyPr>
          <a:lstStyle/>
          <a:p>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2" name="Picture 4" descr="Image result for checklist icon">
            <a:extLst>
              <a:ext uri="{FF2B5EF4-FFF2-40B4-BE49-F238E27FC236}">
                <a16:creationId xmlns:a16="http://schemas.microsoft.com/office/drawing/2014/main" id="{967F3168-22D4-4CC4-532F-1913B4ACB487}"/>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944" y="1763762"/>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C843274C-A8D1-07A6-3817-13EFAAC36190}"/>
              </a:ext>
            </a:extLst>
          </p:cNvPr>
          <p:cNvPicPr>
            <a:picLocks noChangeAspect="1"/>
          </p:cNvPicPr>
          <p:nvPr/>
        </p:nvPicPr>
        <p:blipFill>
          <a:blip r:embed="rId5"/>
          <a:stretch>
            <a:fillRect/>
          </a:stretch>
        </p:blipFill>
        <p:spPr>
          <a:xfrm>
            <a:off x="6629400" y="97694"/>
            <a:ext cx="2343149" cy="1042762"/>
          </a:xfrm>
          <a:prstGeom prst="rect">
            <a:avLst/>
          </a:prstGeom>
        </p:spPr>
      </p:pic>
      <p:sp>
        <p:nvSpPr>
          <p:cNvPr id="15" name="Rectangle 14">
            <a:extLst>
              <a:ext uri="{FF2B5EF4-FFF2-40B4-BE49-F238E27FC236}">
                <a16:creationId xmlns:a16="http://schemas.microsoft.com/office/drawing/2014/main" id="{64A48DD3-28C1-4780-9A31-730343298784}"/>
              </a:ext>
            </a:extLst>
          </p:cNvPr>
          <p:cNvSpPr/>
          <p:nvPr/>
        </p:nvSpPr>
        <p:spPr>
          <a:xfrm>
            <a:off x="521440" y="3202744"/>
            <a:ext cx="2828903"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sp>
        <p:nvSpPr>
          <p:cNvPr id="6" name="Slaida numura vietturis 5">
            <a:extLst>
              <a:ext uri="{FF2B5EF4-FFF2-40B4-BE49-F238E27FC236}">
                <a16:creationId xmlns:a16="http://schemas.microsoft.com/office/drawing/2014/main" id="{F9F66B90-0665-864E-56DE-6281109B427C}"/>
              </a:ext>
            </a:extLst>
          </p:cNvPr>
          <p:cNvSpPr>
            <a:spLocks noGrp="1"/>
          </p:cNvSpPr>
          <p:nvPr>
            <p:ph type="sldNum" sz="quarter" idx="13"/>
          </p:nvPr>
        </p:nvSpPr>
        <p:spPr>
          <a:xfrm>
            <a:off x="8450580" y="6324600"/>
            <a:ext cx="388620" cy="304800"/>
          </a:xfrm>
        </p:spPr>
        <p:txBody>
          <a:bodyPr/>
          <a:lstStyle/>
          <a:p>
            <a:fld id="{42946E5A-BBED-4218-981B-333F83EE957B}" type="slidenum">
              <a:rPr lang="en-US" altLang="lv-LV" smtClean="0"/>
              <a:pPr/>
              <a:t>48</a:t>
            </a:fld>
            <a:endParaRPr lang="en-US" altLang="lv-LV" dirty="0"/>
          </a:p>
        </p:txBody>
      </p:sp>
    </p:spTree>
    <p:extLst>
      <p:ext uri="{BB962C8B-B14F-4D97-AF65-F5344CB8AC3E}">
        <p14:creationId xmlns:p14="http://schemas.microsoft.com/office/powerpoint/2010/main" val="2887658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028" y="423916"/>
            <a:ext cx="4360077" cy="1036642"/>
          </a:xfrm>
        </p:spPr>
        <p:txBody>
          <a:bodyPr>
            <a:normAutofit/>
          </a:bodyPr>
          <a:lstStyle/>
          <a:p>
            <a:pPr algn="ctr"/>
            <a:r>
              <a:rPr lang="lv-LV" sz="2200" dirty="0">
                <a:solidFill>
                  <a:schemeClr val="accent2">
                    <a:lumMod val="75000"/>
                  </a:schemeClr>
                </a:solidFill>
              </a:rPr>
              <a:t>Informācijas sistēma – Atgādinājumi (2)</a:t>
            </a:r>
          </a:p>
        </p:txBody>
      </p:sp>
      <p:sp>
        <p:nvSpPr>
          <p:cNvPr id="3" name="Content Placeholder 2"/>
          <p:cNvSpPr>
            <a:spLocks noGrp="1"/>
          </p:cNvSpPr>
          <p:nvPr>
            <p:ph idx="1"/>
          </p:nvPr>
        </p:nvSpPr>
        <p:spPr>
          <a:xfrm>
            <a:off x="1567543" y="1658984"/>
            <a:ext cx="7119257" cy="4467190"/>
          </a:xfrm>
        </p:spPr>
        <p:txBody>
          <a:bodyPr/>
          <a:lstStyle/>
          <a:p>
            <a:pPr algn="ctr"/>
            <a:r>
              <a:rPr lang="lv-LV" dirty="0"/>
              <a:t>Projekta vadītājs pārbauda projekta iesniegumu un iesniedz to izskatīšanai institūcijas </a:t>
            </a:r>
            <a:r>
              <a:rPr lang="lv-LV" dirty="0" err="1"/>
              <a:t>paraksttiesīgajām</a:t>
            </a:r>
            <a:r>
              <a:rPr lang="lv-LV" dirty="0"/>
              <a:t> personām.</a:t>
            </a:r>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61" y="2852257"/>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6" name="Picture 4" descr="Image result for checklist icon">
            <a:extLst>
              <a:ext uri="{FF2B5EF4-FFF2-40B4-BE49-F238E27FC236}">
                <a16:creationId xmlns:a16="http://schemas.microsoft.com/office/drawing/2014/main" id="{2C00DECE-280A-3AE4-A546-A4E845A090C5}"/>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2864" y="1760588"/>
            <a:ext cx="269357" cy="269975"/>
          </a:xfrm>
          <a:prstGeom prst="rect">
            <a:avLst/>
          </a:prstGeom>
          <a:solidFill>
            <a:srgbClr val="FF9900"/>
          </a:solidFill>
          <a:ln>
            <a:noFill/>
          </a:ln>
        </p:spPr>
      </p:pic>
      <p:pic>
        <p:nvPicPr>
          <p:cNvPr id="17" name="Picture 16">
            <a:extLst>
              <a:ext uri="{FF2B5EF4-FFF2-40B4-BE49-F238E27FC236}">
                <a16:creationId xmlns:a16="http://schemas.microsoft.com/office/drawing/2014/main" id="{772988A4-0082-4D64-D7BC-9923650F4E05}"/>
              </a:ext>
            </a:extLst>
          </p:cNvPr>
          <p:cNvPicPr>
            <a:picLocks noChangeAspect="1"/>
          </p:cNvPicPr>
          <p:nvPr/>
        </p:nvPicPr>
        <p:blipFill>
          <a:blip r:embed="rId7"/>
          <a:stretch>
            <a:fillRect/>
          </a:stretch>
        </p:blipFill>
        <p:spPr>
          <a:xfrm>
            <a:off x="6629400" y="97694"/>
            <a:ext cx="2343149" cy="1042762"/>
          </a:xfrm>
          <a:prstGeom prst="rect">
            <a:avLst/>
          </a:prstGeom>
        </p:spPr>
      </p:pic>
      <p:sp>
        <p:nvSpPr>
          <p:cNvPr id="18" name="Rectangle 17">
            <a:extLst>
              <a:ext uri="{FF2B5EF4-FFF2-40B4-BE49-F238E27FC236}">
                <a16:creationId xmlns:a16="http://schemas.microsoft.com/office/drawing/2014/main" id="{06F9450A-4A0D-4663-A78B-C960C4133CD0}"/>
              </a:ext>
            </a:extLst>
          </p:cNvPr>
          <p:cNvSpPr/>
          <p:nvPr/>
        </p:nvSpPr>
        <p:spPr>
          <a:xfrm>
            <a:off x="333767" y="3146081"/>
            <a:ext cx="2828903" cy="2433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800" dirty="0">
                <a:solidFill>
                  <a:schemeClr val="tx1">
                    <a:lumMod val="50000"/>
                    <a:lumOff val="50000"/>
                  </a:schemeClr>
                </a:solidFill>
              </a:rPr>
              <a:t>VPP-IZM-Letonika-2025/1</a:t>
            </a:r>
          </a:p>
        </p:txBody>
      </p:sp>
      <p:sp>
        <p:nvSpPr>
          <p:cNvPr id="6" name="Slaida numura vietturis 5">
            <a:extLst>
              <a:ext uri="{FF2B5EF4-FFF2-40B4-BE49-F238E27FC236}">
                <a16:creationId xmlns:a16="http://schemas.microsoft.com/office/drawing/2014/main" id="{A301AC3E-C23E-5A49-741E-35011FA3DB00}"/>
              </a:ext>
            </a:extLst>
          </p:cNvPr>
          <p:cNvSpPr>
            <a:spLocks noGrp="1"/>
          </p:cNvSpPr>
          <p:nvPr>
            <p:ph type="sldNum" sz="quarter" idx="13"/>
          </p:nvPr>
        </p:nvSpPr>
        <p:spPr>
          <a:xfrm>
            <a:off x="8442960" y="6324600"/>
            <a:ext cx="396240" cy="304800"/>
          </a:xfrm>
        </p:spPr>
        <p:txBody>
          <a:bodyPr/>
          <a:lstStyle/>
          <a:p>
            <a:fld id="{42946E5A-BBED-4218-981B-333F83EE957B}" type="slidenum">
              <a:rPr lang="en-US" altLang="lv-LV" smtClean="0"/>
              <a:pPr/>
              <a:t>49</a:t>
            </a:fld>
            <a:endParaRPr lang="en-US" altLang="lv-LV" dirty="0"/>
          </a:p>
        </p:txBody>
      </p:sp>
    </p:spTree>
    <p:extLst>
      <p:ext uri="{BB962C8B-B14F-4D97-AF65-F5344CB8AC3E}">
        <p14:creationId xmlns:p14="http://schemas.microsoft.com/office/powerpoint/2010/main" val="48847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739603" y="2401743"/>
            <a:ext cx="7664794" cy="3006139"/>
          </a:xfrm>
        </p:spPr>
        <p:txBody>
          <a:bodyPr>
            <a:normAutofit/>
          </a:bodyPr>
          <a:lstStyle/>
          <a:p>
            <a:pPr algn="just"/>
            <a:r>
              <a:rPr lang="lv-LV" sz="1800" b="1" dirty="0">
                <a:solidFill>
                  <a:schemeClr val="accent2">
                    <a:lumMod val="75000"/>
                  </a:schemeClr>
                </a:solidFill>
                <a:latin typeface="Trebuchet MS" panose="020B0603020202020204" pitchFamily="34" charset="0"/>
              </a:rPr>
              <a:t>Programmas virsmērķis </a:t>
            </a:r>
            <a:r>
              <a:rPr lang="lv-LV" sz="1800" dirty="0">
                <a:latin typeface="Trebuchet MS" panose="020B0603020202020204" pitchFamily="34" charset="0"/>
              </a:rPr>
              <a:t>– Latvijā veidot iekļaujošu latvisku un eiropeisku zināšanu sabiedrību, kuras pamats ir demokrātiskās vērtības, latviešu valoda un kultūra.</a:t>
            </a:r>
          </a:p>
          <a:p>
            <a:pPr algn="just"/>
            <a:endParaRPr lang="lv-LV" sz="1800" dirty="0">
              <a:latin typeface="Trebuchet MS" panose="020B0603020202020204" pitchFamily="34" charset="0"/>
            </a:endParaRPr>
          </a:p>
          <a:p>
            <a:pPr algn="just"/>
            <a:r>
              <a:rPr lang="lv-LV" sz="1800" b="1" dirty="0">
                <a:solidFill>
                  <a:schemeClr val="accent2">
                    <a:lumMod val="75000"/>
                  </a:schemeClr>
                </a:solidFill>
                <a:latin typeface="Trebuchet MS" panose="020B0603020202020204" pitchFamily="34" charset="0"/>
              </a:rPr>
              <a:t>Programmas mērķis </a:t>
            </a:r>
            <a:r>
              <a:rPr lang="lv-LV" sz="1800" dirty="0">
                <a:latin typeface="Trebuchet MS" panose="020B0603020202020204" pitchFamily="34" charset="0"/>
              </a:rPr>
              <a:t>– radīt jaunas zināšanas un risinājumus, lai sekmētu ilgtspējīgu Latvijas sabiedrības un valsts attīstību. Tas ietver valodas, kultūras, latviskās identitātes starpdisciplināru pētniecību, kā arī nepieciešamā </a:t>
            </a:r>
            <a:r>
              <a:rPr lang="lv-LV" sz="1800" dirty="0" err="1">
                <a:latin typeface="Trebuchet MS" panose="020B0603020202020204" pitchFamily="34" charset="0"/>
              </a:rPr>
              <a:t>cilvēkkapitāla</a:t>
            </a:r>
            <a:r>
              <a:rPr lang="lv-LV" sz="1800" dirty="0">
                <a:latin typeface="Trebuchet MS" panose="020B0603020202020204" pitchFamily="34" charset="0"/>
              </a:rPr>
              <a:t> attīstību.</a:t>
            </a:r>
          </a:p>
          <a:p>
            <a:pPr algn="just"/>
            <a:endParaRPr lang="lv-LV" sz="1400" dirty="0">
              <a:latin typeface="Trebuchet MS" panose="020B0603020202020204" pitchFamily="34" charset="0"/>
            </a:endParaRPr>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3"/>
            <a:ext cx="2559578" cy="1139079"/>
          </a:xfrm>
          <a:prstGeom prst="rect">
            <a:avLst/>
          </a:prstGeom>
        </p:spPr>
      </p:pic>
      <p:sp>
        <p:nvSpPr>
          <p:cNvPr id="2" name="Slaida numura vietturis 1">
            <a:extLst>
              <a:ext uri="{FF2B5EF4-FFF2-40B4-BE49-F238E27FC236}">
                <a16:creationId xmlns:a16="http://schemas.microsoft.com/office/drawing/2014/main" id="{C52357F8-64CA-0ED3-6EAA-54B05C0265BA}"/>
              </a:ext>
            </a:extLst>
          </p:cNvPr>
          <p:cNvSpPr>
            <a:spLocks noGrp="1"/>
          </p:cNvSpPr>
          <p:nvPr>
            <p:ph type="sldNum" sz="quarter" idx="13"/>
          </p:nvPr>
        </p:nvSpPr>
        <p:spPr/>
        <p:txBody>
          <a:bodyPr/>
          <a:lstStyle/>
          <a:p>
            <a:fld id="{42946E5A-BBED-4218-981B-333F83EE957B}" type="slidenum">
              <a:rPr lang="en-US" altLang="lv-LV" smtClean="0"/>
              <a:pPr/>
              <a:t>5</a:t>
            </a:fld>
            <a:endParaRPr lang="en-US" altLang="lv-LV"/>
          </a:p>
        </p:txBody>
      </p:sp>
    </p:spTree>
    <p:extLst>
      <p:ext uri="{BB962C8B-B14F-4D97-AF65-F5344CB8AC3E}">
        <p14:creationId xmlns:p14="http://schemas.microsoft.com/office/powerpoint/2010/main" val="4233927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375" y="482199"/>
            <a:ext cx="4724224" cy="1036642"/>
          </a:xfrm>
        </p:spPr>
        <p:txBody>
          <a:bodyPr>
            <a:normAutofit/>
          </a:bodyPr>
          <a:lstStyle/>
          <a:p>
            <a:pPr algn="ctr"/>
            <a:r>
              <a:rPr lang="lv-LV" sz="2200" dirty="0">
                <a:solidFill>
                  <a:schemeClr val="accent2">
                    <a:lumMod val="75000"/>
                  </a:schemeClr>
                </a:solidFill>
              </a:rPr>
              <a:t>Informācijas sistēma – Atgādinājumi (3)</a:t>
            </a:r>
          </a:p>
        </p:txBody>
      </p:sp>
      <p:sp>
        <p:nvSpPr>
          <p:cNvPr id="3" name="Content Placeholder 2"/>
          <p:cNvSpPr>
            <a:spLocks noGrp="1"/>
          </p:cNvSpPr>
          <p:nvPr>
            <p:ph idx="1"/>
          </p:nvPr>
        </p:nvSpPr>
        <p:spPr>
          <a:xfrm>
            <a:off x="1722783" y="1417642"/>
            <a:ext cx="6964017" cy="4708531"/>
          </a:xfrm>
        </p:spPr>
        <p:txBody>
          <a:bodyPr/>
          <a:lstStyle/>
          <a:p>
            <a:r>
              <a:rPr lang="lv-LV" dirty="0"/>
              <a:t>Institūcija – projekta iesniedzējs: </a:t>
            </a:r>
          </a:p>
          <a:p>
            <a:pPr marL="342900" indent="-342900">
              <a:buFont typeface="Arial" panose="020B0604020202020204" pitchFamily="34" charset="0"/>
              <a:buChar char="•"/>
            </a:pPr>
            <a:r>
              <a:rPr lang="lv-LV" dirty="0"/>
              <a:t>pievieno institūcijas apliecinājuma pielikumus; </a:t>
            </a:r>
          </a:p>
          <a:p>
            <a:pPr marL="342900" indent="-342900">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Text Placeholder 3"/>
          <p:cNvSpPr>
            <a:spLocks noGrp="1"/>
          </p:cNvSpPr>
          <p:nvPr>
            <p:ph type="body" sz="quarter" idx="10"/>
          </p:nvPr>
        </p:nvSpPr>
        <p:spPr>
          <a:xfrm>
            <a:off x="6950363" y="6359236"/>
            <a:ext cx="1981200" cy="304800"/>
          </a:xfrm>
        </p:spPr>
        <p:txBody>
          <a:bodyPr/>
          <a:lstStyle/>
          <a:p>
            <a:endParaRPr lang="lv-LV" dirty="0"/>
          </a:p>
        </p:txBody>
      </p:sp>
      <p:sp>
        <p:nvSpPr>
          <p:cNvPr id="5" name="Text Placeholder 4"/>
          <p:cNvSpPr>
            <a:spLocks noGrp="1"/>
          </p:cNvSpPr>
          <p:nvPr>
            <p:ph type="body" sz="quarter" idx="12"/>
          </p:nvPr>
        </p:nvSpPr>
        <p:spPr>
          <a:xfrm>
            <a:off x="3047999" y="6071001"/>
            <a:ext cx="3657600" cy="304800"/>
          </a:xfrm>
        </p:spPr>
        <p:txBody>
          <a:bodyPr/>
          <a:lstStyle/>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11" name="Picture 4" descr="Image result for checklist icon">
            <a:extLst>
              <a:ext uri="{FF2B5EF4-FFF2-40B4-BE49-F238E27FC236}">
                <a16:creationId xmlns:a16="http://schemas.microsoft.com/office/drawing/2014/main" id="{3C05B104-720F-4A3A-C32D-915DE5068AAC}"/>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4553" y="1858612"/>
            <a:ext cx="269357" cy="269975"/>
          </a:xfrm>
          <a:prstGeom prst="rect">
            <a:avLst/>
          </a:prstGeom>
          <a:solidFill>
            <a:srgbClr val="FF9900"/>
          </a:solidFill>
          <a:ln>
            <a:noFill/>
          </a:ln>
        </p:spPr>
      </p:pic>
      <p:pic>
        <p:nvPicPr>
          <p:cNvPr id="12" name="Picture 4" descr="Image result for checklist icon">
            <a:extLst>
              <a:ext uri="{FF2B5EF4-FFF2-40B4-BE49-F238E27FC236}">
                <a16:creationId xmlns:a16="http://schemas.microsoft.com/office/drawing/2014/main" id="{3C209D40-14E1-A8FA-2DD7-7DA9AB14CC5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274" y="2259354"/>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F9FE3F29-4506-8BEE-C307-9C5E792D3C74}"/>
              </a:ext>
            </a:extLst>
          </p:cNvPr>
          <p:cNvPicPr>
            <a:picLocks noChangeAspect="1"/>
          </p:cNvPicPr>
          <p:nvPr/>
        </p:nvPicPr>
        <p:blipFill>
          <a:blip r:embed="rId5"/>
          <a:stretch>
            <a:fillRect/>
          </a:stretch>
        </p:blipFill>
        <p:spPr>
          <a:xfrm>
            <a:off x="6705599" y="127084"/>
            <a:ext cx="2343149" cy="1042762"/>
          </a:xfrm>
          <a:prstGeom prst="rect">
            <a:avLst/>
          </a:prstGeom>
        </p:spPr>
      </p:pic>
      <p:sp>
        <p:nvSpPr>
          <p:cNvPr id="6" name="Slaida numura vietturis 5">
            <a:extLst>
              <a:ext uri="{FF2B5EF4-FFF2-40B4-BE49-F238E27FC236}">
                <a16:creationId xmlns:a16="http://schemas.microsoft.com/office/drawing/2014/main" id="{B8342BF3-EC86-F5B8-0021-C6D7E3B57545}"/>
              </a:ext>
            </a:extLst>
          </p:cNvPr>
          <p:cNvSpPr>
            <a:spLocks noGrp="1"/>
          </p:cNvSpPr>
          <p:nvPr>
            <p:ph type="sldNum" sz="quarter" idx="13"/>
          </p:nvPr>
        </p:nvSpPr>
        <p:spPr>
          <a:xfrm>
            <a:off x="8481060" y="6324600"/>
            <a:ext cx="358140" cy="304800"/>
          </a:xfrm>
        </p:spPr>
        <p:txBody>
          <a:bodyPr/>
          <a:lstStyle/>
          <a:p>
            <a:fld id="{42946E5A-BBED-4218-981B-333F83EE957B}" type="slidenum">
              <a:rPr lang="en-US" altLang="lv-LV" smtClean="0"/>
              <a:pPr/>
              <a:t>50</a:t>
            </a:fld>
            <a:endParaRPr lang="en-US" altLang="lv-LV" dirty="0"/>
          </a:p>
        </p:txBody>
      </p:sp>
      <p:pic>
        <p:nvPicPr>
          <p:cNvPr id="10" name="Attēls 9">
            <a:extLst>
              <a:ext uri="{FF2B5EF4-FFF2-40B4-BE49-F238E27FC236}">
                <a16:creationId xmlns:a16="http://schemas.microsoft.com/office/drawing/2014/main" id="{D8C94F84-A9F6-3E16-E41D-DE276A1E7B92}"/>
              </a:ext>
            </a:extLst>
          </p:cNvPr>
          <p:cNvPicPr>
            <a:picLocks noChangeAspect="1"/>
          </p:cNvPicPr>
          <p:nvPr/>
        </p:nvPicPr>
        <p:blipFill>
          <a:blip r:embed="rId6"/>
          <a:stretch>
            <a:fillRect/>
          </a:stretch>
        </p:blipFill>
        <p:spPr>
          <a:xfrm>
            <a:off x="2165463" y="3959451"/>
            <a:ext cx="676275" cy="76023"/>
          </a:xfrm>
          <a:prstGeom prst="rect">
            <a:avLst/>
          </a:prstGeom>
        </p:spPr>
      </p:pic>
      <p:sp>
        <p:nvSpPr>
          <p:cNvPr id="8" name="Rectangle 15">
            <a:extLst>
              <a:ext uri="{FF2B5EF4-FFF2-40B4-BE49-F238E27FC236}">
                <a16:creationId xmlns:a16="http://schemas.microsoft.com/office/drawing/2014/main" id="{FA90A421-28D7-E4D5-3C96-F6C6CB18B287}"/>
              </a:ext>
            </a:extLst>
          </p:cNvPr>
          <p:cNvSpPr/>
          <p:nvPr/>
        </p:nvSpPr>
        <p:spPr>
          <a:xfrm>
            <a:off x="2165463" y="3944606"/>
            <a:ext cx="1066500" cy="760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600" dirty="0">
                <a:solidFill>
                  <a:schemeClr val="tx1">
                    <a:lumMod val="50000"/>
                    <a:lumOff val="50000"/>
                  </a:schemeClr>
                </a:solidFill>
              </a:rPr>
              <a:t>VPP-IZM-Letonika-2025/1</a:t>
            </a:r>
          </a:p>
        </p:txBody>
      </p:sp>
      <p:pic>
        <p:nvPicPr>
          <p:cNvPr id="15" name="Attēls 14">
            <a:extLst>
              <a:ext uri="{FF2B5EF4-FFF2-40B4-BE49-F238E27FC236}">
                <a16:creationId xmlns:a16="http://schemas.microsoft.com/office/drawing/2014/main" id="{75208EC5-3686-CBA5-8618-BC2A50483C65}"/>
              </a:ext>
            </a:extLst>
          </p:cNvPr>
          <p:cNvPicPr>
            <a:picLocks noChangeAspect="1"/>
          </p:cNvPicPr>
          <p:nvPr/>
        </p:nvPicPr>
        <p:blipFill>
          <a:blip r:embed="rId6"/>
          <a:stretch>
            <a:fillRect/>
          </a:stretch>
        </p:blipFill>
        <p:spPr>
          <a:xfrm>
            <a:off x="1643237" y="4541370"/>
            <a:ext cx="676275" cy="142875"/>
          </a:xfrm>
          <a:prstGeom prst="rect">
            <a:avLst/>
          </a:prstGeom>
        </p:spPr>
      </p:pic>
      <p:pic>
        <p:nvPicPr>
          <p:cNvPr id="19" name="Attēls 18">
            <a:extLst>
              <a:ext uri="{FF2B5EF4-FFF2-40B4-BE49-F238E27FC236}">
                <a16:creationId xmlns:a16="http://schemas.microsoft.com/office/drawing/2014/main" id="{935966A8-1C78-4611-F4E6-525C2E5B579B}"/>
              </a:ext>
            </a:extLst>
          </p:cNvPr>
          <p:cNvPicPr>
            <a:picLocks noChangeAspect="1"/>
          </p:cNvPicPr>
          <p:nvPr/>
        </p:nvPicPr>
        <p:blipFill>
          <a:blip r:embed="rId7"/>
          <a:stretch>
            <a:fillRect/>
          </a:stretch>
        </p:blipFill>
        <p:spPr>
          <a:xfrm>
            <a:off x="1235683" y="4541370"/>
            <a:ext cx="1671896" cy="135103"/>
          </a:xfrm>
          <a:prstGeom prst="rect">
            <a:avLst/>
          </a:prstGeom>
        </p:spPr>
      </p:pic>
    </p:spTree>
    <p:extLst>
      <p:ext uri="{BB962C8B-B14F-4D97-AF65-F5344CB8AC3E}">
        <p14:creationId xmlns:p14="http://schemas.microsoft.com/office/powerpoint/2010/main" val="3944845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0BA-1AE8-49A1-9C5D-C712B7BE8151}"/>
              </a:ext>
            </a:extLst>
          </p:cNvPr>
          <p:cNvSpPr>
            <a:spLocks noGrp="1"/>
          </p:cNvSpPr>
          <p:nvPr>
            <p:ph type="title"/>
          </p:nvPr>
        </p:nvSpPr>
        <p:spPr>
          <a:xfrm>
            <a:off x="1882291" y="282016"/>
            <a:ext cx="5033151" cy="1036642"/>
          </a:xfrm>
        </p:spPr>
        <p:txBody>
          <a:bodyPr>
            <a:normAutofit fontScale="90000"/>
          </a:bodyPr>
          <a:lstStyle/>
          <a:p>
            <a:pPr algn="ctr"/>
            <a:r>
              <a:rPr lang="lv-LV" dirty="0">
                <a:solidFill>
                  <a:schemeClr val="accent2">
                    <a:lumMod val="75000"/>
                  </a:schemeClr>
                </a:solidFill>
              </a:rPr>
              <a:t>Informācijas sistēma – </a:t>
            </a:r>
            <a:br>
              <a:rPr lang="lv-LV" dirty="0">
                <a:solidFill>
                  <a:schemeClr val="accent2">
                    <a:lumMod val="75000"/>
                  </a:schemeClr>
                </a:solidFill>
              </a:rPr>
            </a:br>
            <a:r>
              <a:rPr lang="lv-LV" dirty="0">
                <a:solidFill>
                  <a:schemeClr val="accent2">
                    <a:lumMod val="75000"/>
                  </a:schemeClr>
                </a:solidFill>
              </a:rPr>
              <a:t>Atgādinājumi par projekta iesnieguma iesniegšanu (4)</a:t>
            </a:r>
          </a:p>
        </p:txBody>
      </p:sp>
      <p:sp>
        <p:nvSpPr>
          <p:cNvPr id="4" name="Text Placeholder 3">
            <a:extLst>
              <a:ext uri="{FF2B5EF4-FFF2-40B4-BE49-F238E27FC236}">
                <a16:creationId xmlns:a16="http://schemas.microsoft.com/office/drawing/2014/main" id="{C5A0EF3A-60DF-4B24-B4E6-84699FD2343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DF06462-06FC-4E62-A377-5EB990CD05E3}"/>
              </a:ext>
            </a:extLst>
          </p:cNvPr>
          <p:cNvSpPr>
            <a:spLocks noGrp="1"/>
          </p:cNvSpPr>
          <p:nvPr>
            <p:ph type="body" sz="quarter" idx="12"/>
          </p:nvPr>
        </p:nvSpPr>
        <p:spPr/>
        <p:txBody>
          <a:bodyPr/>
          <a:lstStyle/>
          <a:p>
            <a:endParaRPr lang="lv-LV"/>
          </a:p>
        </p:txBody>
      </p:sp>
      <p:sp>
        <p:nvSpPr>
          <p:cNvPr id="6" name="Content Placeholder 5">
            <a:extLst>
              <a:ext uri="{FF2B5EF4-FFF2-40B4-BE49-F238E27FC236}">
                <a16:creationId xmlns:a16="http://schemas.microsoft.com/office/drawing/2014/main" id="{34A79724-D118-45C3-B743-C3FF7B1E8EA6}"/>
              </a:ext>
            </a:extLst>
          </p:cNvPr>
          <p:cNvSpPr txBox="1">
            <a:spLocks noGrp="1"/>
          </p:cNvSpPr>
          <p:nvPr>
            <p:ph idx="1"/>
          </p:nvPr>
        </p:nvSpPr>
        <p:spPr>
          <a:xfrm>
            <a:off x="2590800" y="1752600"/>
            <a:ext cx="6096000" cy="4373563"/>
          </a:xfrm>
          <a:prstGeom prst="rect">
            <a:avLst/>
          </a:prstGeom>
          <a:noFill/>
        </p:spPr>
        <p:txBody>
          <a:bodyPr wrap="square">
            <a:spAutoFit/>
          </a:bodyPr>
          <a:lstStyle/>
          <a:p>
            <a:r>
              <a:rPr lang="lv-LV" sz="1800" dirty="0"/>
              <a:t>Pēc projekta iesniegšanas redzēsiet paziņojumu: </a:t>
            </a:r>
          </a:p>
          <a:p>
            <a:endParaRPr lang="lv-LV" sz="1800" dirty="0"/>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t>Projekta status nomainīsies: </a:t>
            </a:r>
          </a:p>
          <a:p>
            <a:r>
              <a:rPr lang="lv-LV" sz="1800" dirty="0">
                <a:latin typeface="Arial Narrow" panose="020B0606020202030204" pitchFamily="34" charset="0"/>
              </a:rPr>
              <a:t>no  </a:t>
            </a: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7" name="Picture 6">
            <a:extLst>
              <a:ext uri="{FF2B5EF4-FFF2-40B4-BE49-F238E27FC236}">
                <a16:creationId xmlns:a16="http://schemas.microsoft.com/office/drawing/2014/main" id="{E31DF9BA-0793-4C3A-A3AA-A88884DA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972" y="2405116"/>
            <a:ext cx="4446997" cy="1280311"/>
          </a:xfrm>
          <a:prstGeom prst="rect">
            <a:avLst/>
          </a:prstGeom>
        </p:spPr>
      </p:pic>
      <p:pic>
        <p:nvPicPr>
          <p:cNvPr id="8" name="Picture 7">
            <a:extLst>
              <a:ext uri="{FF2B5EF4-FFF2-40B4-BE49-F238E27FC236}">
                <a16:creationId xmlns:a16="http://schemas.microsoft.com/office/drawing/2014/main" id="{50AD2319-13FB-4E14-82ED-1A9000EE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411" y="5134045"/>
            <a:ext cx="2772162" cy="390580"/>
          </a:xfrm>
          <a:prstGeom prst="rect">
            <a:avLst/>
          </a:prstGeom>
        </p:spPr>
      </p:pic>
      <p:pic>
        <p:nvPicPr>
          <p:cNvPr id="9" name="Picture 8">
            <a:extLst>
              <a:ext uri="{FF2B5EF4-FFF2-40B4-BE49-F238E27FC236}">
                <a16:creationId xmlns:a16="http://schemas.microsoft.com/office/drawing/2014/main" id="{365C403D-DD67-44C7-B1B0-3AE8E224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411" y="5802268"/>
            <a:ext cx="2210108" cy="323895"/>
          </a:xfrm>
          <a:prstGeom prst="rect">
            <a:avLst/>
          </a:prstGeom>
        </p:spPr>
      </p:pic>
      <p:pic>
        <p:nvPicPr>
          <p:cNvPr id="12" name="Picture 4" descr="Image result for checklist icon">
            <a:extLst>
              <a:ext uri="{FF2B5EF4-FFF2-40B4-BE49-F238E27FC236}">
                <a16:creationId xmlns:a16="http://schemas.microsoft.com/office/drawing/2014/main" id="{C9D8FACC-119F-C8DC-3014-8DC5B26A76BB}"/>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8011" y="1833000"/>
            <a:ext cx="269357" cy="269975"/>
          </a:xfrm>
          <a:prstGeom prst="rect">
            <a:avLst/>
          </a:prstGeom>
          <a:solidFill>
            <a:srgbClr val="FF9900"/>
          </a:solidFill>
          <a:ln>
            <a:noFill/>
          </a:ln>
        </p:spPr>
      </p:pic>
      <p:pic>
        <p:nvPicPr>
          <p:cNvPr id="13" name="Picture 12">
            <a:extLst>
              <a:ext uri="{FF2B5EF4-FFF2-40B4-BE49-F238E27FC236}">
                <a16:creationId xmlns:a16="http://schemas.microsoft.com/office/drawing/2014/main" id="{79F243DE-329B-B0FE-1AAE-8FA496CE7506}"/>
              </a:ext>
            </a:extLst>
          </p:cNvPr>
          <p:cNvPicPr>
            <a:picLocks noChangeAspect="1"/>
          </p:cNvPicPr>
          <p:nvPr/>
        </p:nvPicPr>
        <p:blipFill>
          <a:blip r:embed="rId6"/>
          <a:stretch>
            <a:fillRect/>
          </a:stretch>
        </p:blipFill>
        <p:spPr>
          <a:xfrm>
            <a:off x="6629400" y="97694"/>
            <a:ext cx="2343149" cy="1042762"/>
          </a:xfrm>
          <a:prstGeom prst="rect">
            <a:avLst/>
          </a:prstGeom>
        </p:spPr>
      </p:pic>
      <p:sp>
        <p:nvSpPr>
          <p:cNvPr id="3" name="Slaida numura vietturis 2">
            <a:extLst>
              <a:ext uri="{FF2B5EF4-FFF2-40B4-BE49-F238E27FC236}">
                <a16:creationId xmlns:a16="http://schemas.microsoft.com/office/drawing/2014/main" id="{4533A8D5-6DBC-DC7A-2D81-8F05DFC51938}"/>
              </a:ext>
            </a:extLst>
          </p:cNvPr>
          <p:cNvSpPr>
            <a:spLocks noGrp="1"/>
          </p:cNvSpPr>
          <p:nvPr>
            <p:ph type="sldNum" sz="quarter" idx="13"/>
          </p:nvPr>
        </p:nvSpPr>
        <p:spPr>
          <a:xfrm>
            <a:off x="8465820" y="6324600"/>
            <a:ext cx="373380" cy="304800"/>
          </a:xfrm>
        </p:spPr>
        <p:txBody>
          <a:bodyPr/>
          <a:lstStyle/>
          <a:p>
            <a:fld id="{42946E5A-BBED-4218-981B-333F83EE957B}" type="slidenum">
              <a:rPr lang="en-US" altLang="lv-LV" smtClean="0"/>
              <a:pPr/>
              <a:t>51</a:t>
            </a:fld>
            <a:endParaRPr lang="en-US" altLang="lv-LV" dirty="0"/>
          </a:p>
        </p:txBody>
      </p:sp>
    </p:spTree>
    <p:extLst>
      <p:ext uri="{BB962C8B-B14F-4D97-AF65-F5344CB8AC3E}">
        <p14:creationId xmlns:p14="http://schemas.microsoft.com/office/powerpoint/2010/main" val="1037755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4536-A8C6-4991-ABEC-CFDC585C9CE2}"/>
              </a:ext>
            </a:extLst>
          </p:cNvPr>
          <p:cNvSpPr>
            <a:spLocks noGrp="1"/>
          </p:cNvSpPr>
          <p:nvPr>
            <p:ph type="title"/>
          </p:nvPr>
        </p:nvSpPr>
        <p:spPr>
          <a:xfrm>
            <a:off x="2040082" y="592537"/>
            <a:ext cx="4375400" cy="1036642"/>
          </a:xfrm>
        </p:spPr>
        <p:txBody>
          <a:bodyPr>
            <a:noAutofit/>
          </a:bodyPr>
          <a:lstStyle/>
          <a:p>
            <a:pPr algn="ctr"/>
            <a:r>
              <a:rPr lang="lv-LV" sz="2800" dirty="0">
                <a:solidFill>
                  <a:schemeClr val="accent2">
                    <a:lumMod val="75000"/>
                  </a:schemeClr>
                </a:solidFill>
              </a:rPr>
              <a:t>Konkursa laika līnija</a:t>
            </a:r>
          </a:p>
        </p:txBody>
      </p:sp>
      <p:grpSp>
        <p:nvGrpSpPr>
          <p:cNvPr id="60" name="Group 59">
            <a:extLst>
              <a:ext uri="{FF2B5EF4-FFF2-40B4-BE49-F238E27FC236}">
                <a16:creationId xmlns:a16="http://schemas.microsoft.com/office/drawing/2014/main" id="{6A1C68C1-B986-4197-AA8F-CF371A2226EF}"/>
              </a:ext>
            </a:extLst>
          </p:cNvPr>
          <p:cNvGrpSpPr/>
          <p:nvPr/>
        </p:nvGrpSpPr>
        <p:grpSpPr>
          <a:xfrm>
            <a:off x="265315" y="1538703"/>
            <a:ext cx="8337091" cy="4407211"/>
            <a:chOff x="1824625" y="1186446"/>
            <a:chExt cx="8337091" cy="4407211"/>
          </a:xfrm>
        </p:grpSpPr>
        <p:sp>
          <p:nvSpPr>
            <p:cNvPr id="61" name="Rectangle 60">
              <a:extLst>
                <a:ext uri="{FF2B5EF4-FFF2-40B4-BE49-F238E27FC236}">
                  <a16:creationId xmlns:a16="http://schemas.microsoft.com/office/drawing/2014/main" id="{DD09EE97-D44D-4AC7-86FC-D3895F2D2C8E}"/>
                </a:ext>
              </a:extLst>
            </p:cNvPr>
            <p:cNvSpPr/>
            <p:nvPr/>
          </p:nvSpPr>
          <p:spPr>
            <a:xfrm>
              <a:off x="2167525" y="4638419"/>
              <a:ext cx="1571390" cy="955235"/>
            </a:xfrm>
            <a:prstGeom prst="rect">
              <a:avLst/>
            </a:prstGeom>
            <a:solidFill>
              <a:schemeClr val="bg1">
                <a:lumMod val="50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rPr>
                <a:t>Projektu iesniegšana</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1C391BC-2201-47A9-B054-A95928F5A8E4}"/>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rPr>
                <a:t>Administratīvā izvērtēšana</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9D038304-2DED-404C-8C4B-77CA0C65AD0F}"/>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rPr>
                <a:t>Individuālie vērtējumi</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58F05990-D05E-4E68-9D68-0F8EBD64E64B}"/>
                </a:ext>
              </a:extLst>
            </p:cNvPr>
            <p:cNvSpPr/>
            <p:nvPr/>
          </p:nvSpPr>
          <p:spPr>
            <a:xfrm>
              <a:off x="6881695" y="3605227"/>
              <a:ext cx="1571390" cy="1988429"/>
            </a:xfrm>
            <a:prstGeom prst="rect">
              <a:avLst/>
            </a:prstGeom>
            <a:solidFill>
              <a:schemeClr val="bg1">
                <a:lumMod val="8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900" b="1" kern="0" cap="all" dirty="0">
                  <a:solidFill>
                    <a:prstClr val="black"/>
                  </a:solidFill>
                  <a:latin typeface="Trebuchet MS" panose="020B0603020202020204" pitchFamily="34" charset="0"/>
                  <a:ea typeface="Verdana" panose="020B0604030504040204" pitchFamily="34" charset="0"/>
                </a:rPr>
                <a:t>Konsolidētie vērtējumi</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6173F550-1F6E-4257-9C7B-A3E240754AA2}"/>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rPr>
                <a:t>Lēmumi par finansēšanu/</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rPr>
                <a:t>noraidīšanu</a:t>
              </a:r>
              <a:endParaRPr kumimoji="0" lang="en-US" sz="900" b="1" i="0" u="none" strike="noStrike" kern="0" cap="all" spc="0" normalizeH="0" baseline="0" noProof="0" dirty="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66" name="Rectangle 65">
              <a:extLst>
                <a:ext uri="{FF2B5EF4-FFF2-40B4-BE49-F238E27FC236}">
                  <a16:creationId xmlns:a16="http://schemas.microsoft.com/office/drawing/2014/main" id="{A8EEF864-3BD8-4454-B351-A21A2D280FB2}"/>
                </a:ext>
              </a:extLst>
            </p:cNvPr>
            <p:cNvSpPr/>
            <p:nvPr/>
          </p:nvSpPr>
          <p:spPr>
            <a:xfrm>
              <a:off x="2167525" y="4452728"/>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Trebuchet MS" panose="020B0603020202020204" pitchFamily="34" charset="0"/>
                <a:ea typeface="Verdana" panose="020B0604030504040204" pitchFamily="34" charset="0"/>
              </a:endParaRPr>
            </a:p>
          </p:txBody>
        </p:sp>
        <p:sp>
          <p:nvSpPr>
            <p:cNvPr id="67" name="Rectangle 66">
              <a:extLst>
                <a:ext uri="{FF2B5EF4-FFF2-40B4-BE49-F238E27FC236}">
                  <a16:creationId xmlns:a16="http://schemas.microsoft.com/office/drawing/2014/main" id="{61F33B05-285F-40E2-95C0-3EEE6A59AB30}"/>
                </a:ext>
              </a:extLst>
            </p:cNvPr>
            <p:cNvSpPr/>
            <p:nvPr/>
          </p:nvSpPr>
          <p:spPr>
            <a:xfrm>
              <a:off x="3738914" y="410784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endParaRPr>
            </a:p>
          </p:txBody>
        </p:sp>
        <p:sp>
          <p:nvSpPr>
            <p:cNvPr id="68" name="Rectangle 67">
              <a:extLst>
                <a:ext uri="{FF2B5EF4-FFF2-40B4-BE49-F238E27FC236}">
                  <a16:creationId xmlns:a16="http://schemas.microsoft.com/office/drawing/2014/main" id="{FBB5A382-E862-48DA-98D0-FAB5AF22C5E0}"/>
                </a:ext>
              </a:extLst>
            </p:cNvPr>
            <p:cNvSpPr/>
            <p:nvPr/>
          </p:nvSpPr>
          <p:spPr>
            <a:xfrm>
              <a:off x="5310304" y="376296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D3E71256-9836-43BC-A3F9-25AFDD8B4373}"/>
                </a:ext>
              </a:extLst>
            </p:cNvPr>
            <p:cNvSpPr/>
            <p:nvPr/>
          </p:nvSpPr>
          <p:spPr>
            <a:xfrm>
              <a:off x="6881695" y="3418086"/>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endParaRPr>
            </a:p>
          </p:txBody>
        </p:sp>
        <p:sp>
          <p:nvSpPr>
            <p:cNvPr id="70" name="Rectangle 69">
              <a:extLst>
                <a:ext uri="{FF2B5EF4-FFF2-40B4-BE49-F238E27FC236}">
                  <a16:creationId xmlns:a16="http://schemas.microsoft.com/office/drawing/2014/main" id="{92A92682-ED42-496B-A55D-76071018E6C6}"/>
                </a:ext>
              </a:extLst>
            </p:cNvPr>
            <p:cNvSpPr/>
            <p:nvPr/>
          </p:nvSpPr>
          <p:spPr>
            <a:xfrm>
              <a:off x="8453086" y="3073205"/>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Trebuchet MS" panose="020B0603020202020204" pitchFamily="34" charset="0"/>
                <a:ea typeface="Verdana" panose="020B0604030504040204" pitchFamily="34" charset="0"/>
              </a:endParaRPr>
            </a:p>
          </p:txBody>
        </p:sp>
        <p:sp>
          <p:nvSpPr>
            <p:cNvPr id="71" name="Rectangle 70">
              <a:extLst>
                <a:ext uri="{FF2B5EF4-FFF2-40B4-BE49-F238E27FC236}">
                  <a16:creationId xmlns:a16="http://schemas.microsoft.com/office/drawing/2014/main" id="{7194FF81-0AFD-4A7A-BF67-A5388EF397F9}"/>
                </a:ext>
              </a:extLst>
            </p:cNvPr>
            <p:cNvSpPr/>
            <p:nvPr/>
          </p:nvSpPr>
          <p:spPr>
            <a:xfrm>
              <a:off x="2167525"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20</a:t>
              </a:r>
              <a:r>
                <a:rPr kumimoji="0" lang="lv-LV"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rPr>
                <a:t>/10/2025</a:t>
              </a:r>
              <a:endParaRPr kumimoji="0" lang="en-US"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endParaRPr>
            </a:p>
          </p:txBody>
        </p:sp>
        <p:sp>
          <p:nvSpPr>
            <p:cNvPr id="72" name="Rectangle 71">
              <a:extLst>
                <a:ext uri="{FF2B5EF4-FFF2-40B4-BE49-F238E27FC236}">
                  <a16:creationId xmlns:a16="http://schemas.microsoft.com/office/drawing/2014/main" id="{582856AF-E601-49FA-82E9-32B8F28CF8E8}"/>
                </a:ext>
              </a:extLst>
            </p:cNvPr>
            <p:cNvSpPr/>
            <p:nvPr/>
          </p:nvSpPr>
          <p:spPr>
            <a:xfrm>
              <a:off x="3738914" y="5086349"/>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27</a:t>
              </a:r>
              <a:r>
                <a:rPr kumimoji="0" lang="lv-LV"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rPr>
                <a:t>/10/202</a:t>
              </a: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35</a:t>
              </a:r>
              <a:endParaRPr kumimoji="0" lang="en-US"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endParaRPr>
            </a:p>
          </p:txBody>
        </p:sp>
        <p:sp>
          <p:nvSpPr>
            <p:cNvPr id="73" name="Rectangle 72">
              <a:extLst>
                <a:ext uri="{FF2B5EF4-FFF2-40B4-BE49-F238E27FC236}">
                  <a16:creationId xmlns:a16="http://schemas.microsoft.com/office/drawing/2014/main" id="{C6B978EC-24BE-47C1-A1C3-5E18482139F0}"/>
                </a:ext>
              </a:extLst>
            </p:cNvPr>
            <p:cNvSpPr/>
            <p:nvPr/>
          </p:nvSpPr>
          <p:spPr>
            <a:xfrm>
              <a:off x="531030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rPr>
                <a:t>10/11/202</a:t>
              </a: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5</a:t>
              </a:r>
              <a:endParaRPr kumimoji="0" lang="en-US"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endParaRPr>
            </a:p>
          </p:txBody>
        </p:sp>
        <p:sp>
          <p:nvSpPr>
            <p:cNvPr id="74" name="Rectangle 73">
              <a:extLst>
                <a:ext uri="{FF2B5EF4-FFF2-40B4-BE49-F238E27FC236}">
                  <a16:creationId xmlns:a16="http://schemas.microsoft.com/office/drawing/2014/main" id="{314CC303-9CBE-4343-BB76-7CE0F531AC53}"/>
                </a:ext>
              </a:extLst>
            </p:cNvPr>
            <p:cNvSpPr/>
            <p:nvPr/>
          </p:nvSpPr>
          <p:spPr>
            <a:xfrm>
              <a:off x="6881695"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24</a:t>
              </a:r>
              <a:r>
                <a:rPr kumimoji="0" lang="lv-LV"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rPr>
                <a:t>/11/202</a:t>
              </a: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5</a:t>
              </a:r>
              <a:endParaRPr kumimoji="0" lang="en-US"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endParaRPr>
            </a:p>
          </p:txBody>
        </p:sp>
        <p:sp>
          <p:nvSpPr>
            <p:cNvPr id="75" name="Rectangle 74">
              <a:extLst>
                <a:ext uri="{FF2B5EF4-FFF2-40B4-BE49-F238E27FC236}">
                  <a16:creationId xmlns:a16="http://schemas.microsoft.com/office/drawing/2014/main" id="{4DCA2F27-ED72-45E1-BBC0-D20CCBDC7C9A}"/>
                </a:ext>
              </a:extLst>
            </p:cNvPr>
            <p:cNvSpPr/>
            <p:nvPr/>
          </p:nvSpPr>
          <p:spPr>
            <a:xfrm>
              <a:off x="845308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900" b="1" kern="0" dirty="0">
                  <a:solidFill>
                    <a:schemeClr val="bg1"/>
                  </a:solidFill>
                  <a:effectLst>
                    <a:outerShdw blurRad="38100" dist="38100" dir="2700000" algn="tl">
                      <a:srgbClr val="000000">
                        <a:alpha val="43137"/>
                      </a:srgbClr>
                    </a:outerShdw>
                  </a:effectLst>
                  <a:latin typeface="Trebuchet MS" panose="020B0603020202020204" pitchFamily="34" charset="0"/>
                  <a:ea typeface="Verdana" panose="020B0604030504040204" pitchFamily="34" charset="0"/>
                </a:rPr>
                <a:t>1</a:t>
              </a:r>
              <a:r>
                <a:rPr kumimoji="0" lang="lv-LV"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rPr>
                <a:t>/12/2025</a:t>
              </a:r>
              <a:endParaRPr kumimoji="0" lang="en-US" sz="9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rebuchet MS" panose="020B0603020202020204" pitchFamily="34" charset="0"/>
                <a:ea typeface="Verdana" panose="020B0604030504040204" pitchFamily="34" charset="0"/>
              </a:endParaRPr>
            </a:p>
          </p:txBody>
        </p:sp>
        <p:grpSp>
          <p:nvGrpSpPr>
            <p:cNvPr id="76" name="Group 75">
              <a:extLst>
                <a:ext uri="{FF2B5EF4-FFF2-40B4-BE49-F238E27FC236}">
                  <a16:creationId xmlns:a16="http://schemas.microsoft.com/office/drawing/2014/main" id="{68689A9E-0098-4F3F-9619-E37F9D1C04AD}"/>
                </a:ext>
              </a:extLst>
            </p:cNvPr>
            <p:cNvGrpSpPr/>
            <p:nvPr/>
          </p:nvGrpSpPr>
          <p:grpSpPr>
            <a:xfrm>
              <a:off x="2296113" y="2568264"/>
              <a:ext cx="1239271" cy="1290781"/>
              <a:chOff x="190371" y="2596989"/>
              <a:chExt cx="3068645" cy="1721039"/>
            </a:xfrm>
          </p:grpSpPr>
          <p:sp>
            <p:nvSpPr>
              <p:cNvPr id="107" name="TextBox 106">
                <a:extLst>
                  <a:ext uri="{FF2B5EF4-FFF2-40B4-BE49-F238E27FC236}">
                    <a16:creationId xmlns:a16="http://schemas.microsoft.com/office/drawing/2014/main" id="{89A55ECD-1D5D-4946-AA60-E81A3258407B}"/>
                  </a:ext>
                </a:extLst>
              </p:cNvPr>
              <p:cNvSpPr txBox="1"/>
              <p:nvPr/>
            </p:nvSpPr>
            <p:spPr>
              <a:xfrm>
                <a:off x="190371" y="2596989"/>
                <a:ext cx="3068645" cy="492442"/>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rPr>
                  <a:t>Informācijas apkopošana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108" name="TextBox 107">
                <a:extLst>
                  <a:ext uri="{FF2B5EF4-FFF2-40B4-BE49-F238E27FC236}">
                    <a16:creationId xmlns:a16="http://schemas.microsoft.com/office/drawing/2014/main" id="{D4F61813-9504-45D5-A002-B9DECB4CED3E}"/>
                  </a:ext>
                </a:extLst>
              </p:cNvPr>
              <p:cNvSpPr txBox="1"/>
              <p:nvPr/>
            </p:nvSpPr>
            <p:spPr>
              <a:xfrm>
                <a:off x="332936" y="3086923"/>
                <a:ext cx="2926080" cy="1231105"/>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rPr>
                  <a:t>Projekta pieteikumu lūdzam iesniegt NZDIS LZP informācijas sistēmā laicīgi, bet ne vēlāk kā </a:t>
                </a:r>
                <a:r>
                  <a:rPr kumimoji="0" lang="lv-LV" sz="900" b="0" i="0" u="none" strike="noStrike" kern="0" cap="none" spc="0" normalizeH="0" baseline="0" noProof="1">
                    <a:ln>
                      <a:noFill/>
                    </a:ln>
                    <a:solidFill>
                      <a:schemeClr val="bg1">
                        <a:lumMod val="50000"/>
                      </a:schemeClr>
                    </a:solidFill>
                    <a:effectLst/>
                    <a:uLnTx/>
                    <a:uFillTx/>
                    <a:latin typeface="Trebuchet MS" panose="020B0603020202020204" pitchFamily="34" charset="0"/>
                    <a:ea typeface="Verdana" panose="020B0604030504040204" pitchFamily="34" charset="0"/>
                  </a:rPr>
                  <a:t>20.10.2025. plkst. 17:00</a:t>
                </a:r>
                <a:endParaRPr kumimoji="0" lang="en-US" sz="900" b="0" i="0" u="none" strike="noStrike" kern="0" cap="none" spc="0" normalizeH="0" baseline="0" noProof="1">
                  <a:ln>
                    <a:noFill/>
                  </a:ln>
                  <a:solidFill>
                    <a:schemeClr val="bg1">
                      <a:lumMod val="50000"/>
                    </a:schemeClr>
                  </a:solidFill>
                  <a:effectLst/>
                  <a:uLnTx/>
                  <a:uFillTx/>
                  <a:latin typeface="Trebuchet MS" panose="020B0603020202020204" pitchFamily="34" charset="0"/>
                  <a:ea typeface="Verdana" panose="020B0604030504040204" pitchFamily="34" charset="0"/>
                </a:endParaRPr>
              </a:p>
            </p:txBody>
          </p:sp>
        </p:grpSp>
        <p:grpSp>
          <p:nvGrpSpPr>
            <p:cNvPr id="77" name="Group 76">
              <a:extLst>
                <a:ext uri="{FF2B5EF4-FFF2-40B4-BE49-F238E27FC236}">
                  <a16:creationId xmlns:a16="http://schemas.microsoft.com/office/drawing/2014/main" id="{0A82BA3B-E056-48F6-9610-DD5C4DA3CEB7}"/>
                </a:ext>
              </a:extLst>
            </p:cNvPr>
            <p:cNvGrpSpPr/>
            <p:nvPr/>
          </p:nvGrpSpPr>
          <p:grpSpPr>
            <a:xfrm>
              <a:off x="3767660" y="2202195"/>
              <a:ext cx="1305892" cy="1706279"/>
              <a:chOff x="138037" y="2412323"/>
              <a:chExt cx="3233610" cy="2275037"/>
            </a:xfrm>
          </p:grpSpPr>
          <p:sp>
            <p:nvSpPr>
              <p:cNvPr id="105" name="TextBox 104">
                <a:extLst>
                  <a:ext uri="{FF2B5EF4-FFF2-40B4-BE49-F238E27FC236}">
                    <a16:creationId xmlns:a16="http://schemas.microsoft.com/office/drawing/2014/main" id="{D9C3A6CA-A425-4696-A11C-46A67285A4AB}"/>
                  </a:ext>
                </a:extLst>
              </p:cNvPr>
              <p:cNvSpPr txBox="1"/>
              <p:nvPr/>
            </p:nvSpPr>
            <p:spPr>
              <a:xfrm>
                <a:off x="138037" y="2412323"/>
                <a:ext cx="3233610" cy="677108"/>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rPr>
                  <a:t>Lēmumi par administratīvo vērtēšanu</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106" name="TextBox 105">
                <a:extLst>
                  <a:ext uri="{FF2B5EF4-FFF2-40B4-BE49-F238E27FC236}">
                    <a16:creationId xmlns:a16="http://schemas.microsoft.com/office/drawing/2014/main" id="{11CC68CF-767C-48C1-B43B-1CB43EC0E016}"/>
                  </a:ext>
                </a:extLst>
              </p:cNvPr>
              <p:cNvSpPr txBox="1"/>
              <p:nvPr/>
            </p:nvSpPr>
            <p:spPr>
              <a:xfrm>
                <a:off x="332936" y="3086923"/>
                <a:ext cx="2926080" cy="1600437"/>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rPr>
                  <a:t>Projekta pieteikuma atbilstības administratīvajiem kritērijiem izvērtēšana, nepieciešamības gadījumā noraidot projekta </a:t>
                </a:r>
                <a:r>
                  <a:rPr lang="lv-LV" sz="900" kern="0" noProof="1">
                    <a:solidFill>
                      <a:prstClr val="black">
                        <a:lumMod val="65000"/>
                        <a:lumOff val="35000"/>
                      </a:prstClr>
                    </a:solidFill>
                    <a:latin typeface="Trebuchet MS" panose="020B0603020202020204" pitchFamily="34" charset="0"/>
                    <a:ea typeface="Verdana" panose="020B0604030504040204" pitchFamily="34" charset="0"/>
                  </a:rPr>
                  <a:t>pieteikumu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endParaRPr>
              </a:p>
            </p:txBody>
          </p:sp>
        </p:grpSp>
        <p:grpSp>
          <p:nvGrpSpPr>
            <p:cNvPr id="78" name="Group 77">
              <a:extLst>
                <a:ext uri="{FF2B5EF4-FFF2-40B4-BE49-F238E27FC236}">
                  <a16:creationId xmlns:a16="http://schemas.microsoft.com/office/drawing/2014/main" id="{530F7BBC-A00F-4655-826C-46969B50273D}"/>
                </a:ext>
              </a:extLst>
            </p:cNvPr>
            <p:cNvGrpSpPr/>
            <p:nvPr/>
          </p:nvGrpSpPr>
          <p:grpSpPr>
            <a:xfrm>
              <a:off x="5467722" y="1869523"/>
              <a:ext cx="1181696" cy="1844777"/>
              <a:chOff x="332936" y="2596989"/>
              <a:chExt cx="2926080" cy="2459701"/>
            </a:xfrm>
          </p:grpSpPr>
          <p:sp>
            <p:nvSpPr>
              <p:cNvPr id="103" name="TextBox 102">
                <a:extLst>
                  <a:ext uri="{FF2B5EF4-FFF2-40B4-BE49-F238E27FC236}">
                    <a16:creationId xmlns:a16="http://schemas.microsoft.com/office/drawing/2014/main" id="{A945A724-ED13-48AB-B385-153B64AD73AA}"/>
                  </a:ext>
                </a:extLst>
              </p:cNvPr>
              <p:cNvSpPr txBox="1"/>
              <p:nvPr/>
            </p:nvSpPr>
            <p:spPr>
              <a:xfrm>
                <a:off x="332936" y="2596989"/>
                <a:ext cx="2926080" cy="492442"/>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rPr>
                  <a:t>Zinātniskā izvērtēšana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104" name="TextBox 103">
                <a:extLst>
                  <a:ext uri="{FF2B5EF4-FFF2-40B4-BE49-F238E27FC236}">
                    <a16:creationId xmlns:a16="http://schemas.microsoft.com/office/drawing/2014/main" id="{D54F4DC1-8578-4FE4-A976-BEF833F8A33B}"/>
                  </a:ext>
                </a:extLst>
              </p:cNvPr>
              <p:cNvSpPr txBox="1"/>
              <p:nvPr/>
            </p:nvSpPr>
            <p:spPr>
              <a:xfrm>
                <a:off x="332936" y="3086921"/>
                <a:ext cx="2926080" cy="1969769"/>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rPr>
                  <a:t>Katra projekta pieteikuma zinātniskajā izvērtēšanā tiek piesaistīti vismaz divi /trīs ārvalstu zinātniskie eksperti, kuri sniedz savu viedokli par projekta </a:t>
                </a:r>
                <a:r>
                  <a:rPr lang="lv-LV" sz="900" kern="0" noProof="1">
                    <a:solidFill>
                      <a:prstClr val="black">
                        <a:lumMod val="65000"/>
                        <a:lumOff val="35000"/>
                      </a:prstClr>
                    </a:solidFill>
                    <a:latin typeface="Trebuchet MS" panose="020B0603020202020204" pitchFamily="34" charset="0"/>
                    <a:ea typeface="Verdana" panose="020B0604030504040204" pitchFamily="34" charset="0"/>
                  </a:rPr>
                  <a:t>pieteikumu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endParaRPr>
              </a:p>
            </p:txBody>
          </p:sp>
        </p:grpSp>
        <p:grpSp>
          <p:nvGrpSpPr>
            <p:cNvPr id="79" name="Group 78">
              <a:extLst>
                <a:ext uri="{FF2B5EF4-FFF2-40B4-BE49-F238E27FC236}">
                  <a16:creationId xmlns:a16="http://schemas.microsoft.com/office/drawing/2014/main" id="{9B33F1D0-A6B7-45C5-A1D1-A1EE4381F351}"/>
                </a:ext>
              </a:extLst>
            </p:cNvPr>
            <p:cNvGrpSpPr/>
            <p:nvPr/>
          </p:nvGrpSpPr>
          <p:grpSpPr>
            <a:xfrm>
              <a:off x="6881693" y="1524428"/>
              <a:ext cx="1277033" cy="1567778"/>
              <a:chOff x="332934" y="2412323"/>
              <a:chExt cx="3162150" cy="2090369"/>
            </a:xfrm>
          </p:grpSpPr>
          <p:sp>
            <p:nvSpPr>
              <p:cNvPr id="101" name="TextBox 100">
                <a:extLst>
                  <a:ext uri="{FF2B5EF4-FFF2-40B4-BE49-F238E27FC236}">
                    <a16:creationId xmlns:a16="http://schemas.microsoft.com/office/drawing/2014/main" id="{3FCBF897-E89E-48C7-AB5F-8EF14DEB0350}"/>
                  </a:ext>
                </a:extLst>
              </p:cNvPr>
              <p:cNvSpPr txBox="1"/>
              <p:nvPr/>
            </p:nvSpPr>
            <p:spPr>
              <a:xfrm>
                <a:off x="332936" y="2412323"/>
                <a:ext cx="2926079" cy="677107"/>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lang="lv-LV" sz="900" b="1" kern="0" noProof="1">
                    <a:solidFill>
                      <a:prstClr val="black"/>
                    </a:solidFill>
                    <a:latin typeface="Trebuchet MS" panose="020B0603020202020204" pitchFamily="34" charset="0"/>
                    <a:ea typeface="Verdana" panose="020B0604030504040204" pitchFamily="34" charset="0"/>
                  </a:rPr>
                  <a:t>Konsolidētā vērtējuma sagatavošana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102" name="TextBox 101">
                <a:extLst>
                  <a:ext uri="{FF2B5EF4-FFF2-40B4-BE49-F238E27FC236}">
                    <a16:creationId xmlns:a16="http://schemas.microsoft.com/office/drawing/2014/main" id="{4E69BC05-4F62-4B09-95AF-5832ACB2D1A3}"/>
                  </a:ext>
                </a:extLst>
              </p:cNvPr>
              <p:cNvSpPr txBox="1"/>
              <p:nvPr/>
            </p:nvSpPr>
            <p:spPr>
              <a:xfrm>
                <a:off x="332934" y="3086921"/>
                <a:ext cx="3162150" cy="1415771"/>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rPr>
                  <a:t>Nepieciešamības gadījumā tiek organizētas ekspertu savstarpējās konsultācijas, lai saskaņotu konsolidēto vērtējumu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endParaRPr>
              </a:p>
            </p:txBody>
          </p:sp>
        </p:grpSp>
        <p:grpSp>
          <p:nvGrpSpPr>
            <p:cNvPr id="80" name="Group 79">
              <a:extLst>
                <a:ext uri="{FF2B5EF4-FFF2-40B4-BE49-F238E27FC236}">
                  <a16:creationId xmlns:a16="http://schemas.microsoft.com/office/drawing/2014/main" id="{3EFDBFB2-5005-4B9C-9AB3-AB4AFEFE5624}"/>
                </a:ext>
              </a:extLst>
            </p:cNvPr>
            <p:cNvGrpSpPr/>
            <p:nvPr/>
          </p:nvGrpSpPr>
          <p:grpSpPr>
            <a:xfrm>
              <a:off x="8631684" y="1186446"/>
              <a:ext cx="1193343" cy="1640317"/>
              <a:chOff x="332936" y="2412323"/>
              <a:chExt cx="2954920" cy="2187088"/>
            </a:xfrm>
          </p:grpSpPr>
          <p:sp>
            <p:nvSpPr>
              <p:cNvPr id="99" name="TextBox 98">
                <a:extLst>
                  <a:ext uri="{FF2B5EF4-FFF2-40B4-BE49-F238E27FC236}">
                    <a16:creationId xmlns:a16="http://schemas.microsoft.com/office/drawing/2014/main" id="{25F1FB28-A3C5-4EE8-960C-42ECF80C3FAA}"/>
                  </a:ext>
                </a:extLst>
              </p:cNvPr>
              <p:cNvSpPr txBox="1"/>
              <p:nvPr/>
            </p:nvSpPr>
            <p:spPr>
              <a:xfrm>
                <a:off x="361776" y="2412323"/>
                <a:ext cx="2926080" cy="677107"/>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rPr>
                  <a:t>Lēmuma sagatavošana un nosūtīšana</a:t>
                </a:r>
                <a:endParaRPr kumimoji="0" lang="en-US" sz="900" b="1" i="0" u="none" strike="noStrike" kern="0" cap="none" spc="0" normalizeH="0" baseline="0" noProof="1">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100" name="TextBox 99">
                <a:extLst>
                  <a:ext uri="{FF2B5EF4-FFF2-40B4-BE49-F238E27FC236}">
                    <a16:creationId xmlns:a16="http://schemas.microsoft.com/office/drawing/2014/main" id="{FE580122-2007-444D-953B-C0D03E439442}"/>
                  </a:ext>
                </a:extLst>
              </p:cNvPr>
              <p:cNvSpPr txBox="1"/>
              <p:nvPr/>
            </p:nvSpPr>
            <p:spPr>
              <a:xfrm>
                <a:off x="332936" y="2998974"/>
                <a:ext cx="2926080" cy="1600437"/>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rPr>
                  <a:t>Pamatojoties uz konsolidēto vērtējumu, tiek pieņemts lēmums par finansēšanu vai noraidīšanu, ņemot vērā projekta pieteikumu ranžēšanu</a:t>
                </a:r>
                <a:endParaRPr kumimoji="0" lang="en-US" sz="900" b="0" i="0" u="none" strike="noStrike" kern="0" cap="none" spc="0" normalizeH="0" baseline="0" noProof="1">
                  <a:ln>
                    <a:noFill/>
                  </a:ln>
                  <a:solidFill>
                    <a:prstClr val="black">
                      <a:lumMod val="65000"/>
                      <a:lumOff val="35000"/>
                    </a:prstClr>
                  </a:solidFill>
                  <a:effectLst/>
                  <a:uLnTx/>
                  <a:uFillTx/>
                  <a:latin typeface="Trebuchet MS" panose="020B0603020202020204" pitchFamily="34" charset="0"/>
                  <a:ea typeface="Verdana" panose="020B0604030504040204" pitchFamily="34" charset="0"/>
                </a:endParaRPr>
              </a:p>
            </p:txBody>
          </p:sp>
        </p:grpSp>
        <p:grpSp>
          <p:nvGrpSpPr>
            <p:cNvPr id="81" name="Graphic 79" descr="Flag">
              <a:extLst>
                <a:ext uri="{FF2B5EF4-FFF2-40B4-BE49-F238E27FC236}">
                  <a16:creationId xmlns:a16="http://schemas.microsoft.com/office/drawing/2014/main" id="{6AE9F584-DD3D-439B-AA8B-C8327E6BB861}"/>
                </a:ext>
              </a:extLst>
            </p:cNvPr>
            <p:cNvGrpSpPr/>
            <p:nvPr/>
          </p:nvGrpSpPr>
          <p:grpSpPr>
            <a:xfrm flipH="1">
              <a:off x="5073552" y="3124089"/>
              <a:ext cx="382821" cy="633328"/>
              <a:chOff x="4853649" y="3022446"/>
              <a:chExt cx="510428" cy="844436"/>
            </a:xfrm>
            <a:solidFill>
              <a:srgbClr val="5D739A">
                <a:lumMod val="75000"/>
              </a:srgbClr>
            </a:solidFill>
          </p:grpSpPr>
          <p:sp>
            <p:nvSpPr>
              <p:cNvPr id="97" name="Freeform: Shape 96">
                <a:extLst>
                  <a:ext uri="{FF2B5EF4-FFF2-40B4-BE49-F238E27FC236}">
                    <a16:creationId xmlns:a16="http://schemas.microsoft.com/office/drawing/2014/main" id="{9EBCE58D-524B-448D-905A-6497045F3C2B}"/>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98" name="Freeform: Shape 97">
                <a:extLst>
                  <a:ext uri="{FF2B5EF4-FFF2-40B4-BE49-F238E27FC236}">
                    <a16:creationId xmlns:a16="http://schemas.microsoft.com/office/drawing/2014/main" id="{B9EA99CA-EF1F-4BA3-B847-FCED7C70F9E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grpSp>
        <p:grpSp>
          <p:nvGrpSpPr>
            <p:cNvPr id="82" name="Graphic 71" descr="Flag">
              <a:extLst>
                <a:ext uri="{FF2B5EF4-FFF2-40B4-BE49-F238E27FC236}">
                  <a16:creationId xmlns:a16="http://schemas.microsoft.com/office/drawing/2014/main" id="{2CD53318-CC51-493B-8CAA-10DEDB24F129}"/>
                </a:ext>
              </a:extLst>
            </p:cNvPr>
            <p:cNvGrpSpPr/>
            <p:nvPr/>
          </p:nvGrpSpPr>
          <p:grpSpPr>
            <a:xfrm flipH="1">
              <a:off x="1824625" y="3761413"/>
              <a:ext cx="685800" cy="685800"/>
              <a:chOff x="400833" y="3872217"/>
              <a:chExt cx="914400" cy="914400"/>
            </a:xfrm>
            <a:solidFill>
              <a:srgbClr val="5E0F8F"/>
            </a:solidFill>
          </p:grpSpPr>
          <p:sp>
            <p:nvSpPr>
              <p:cNvPr id="95" name="Freeform: Shape 94">
                <a:extLst>
                  <a:ext uri="{FF2B5EF4-FFF2-40B4-BE49-F238E27FC236}">
                    <a16:creationId xmlns:a16="http://schemas.microsoft.com/office/drawing/2014/main" id="{3C0067F9-986C-490A-AD53-04CAADB0D026}"/>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96" name="Freeform: Shape 95">
                <a:extLst>
                  <a:ext uri="{FF2B5EF4-FFF2-40B4-BE49-F238E27FC236}">
                    <a16:creationId xmlns:a16="http://schemas.microsoft.com/office/drawing/2014/main" id="{6904E5EA-4851-4D98-9673-E1A853CDCDC4}"/>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grpSp>
        <p:grpSp>
          <p:nvGrpSpPr>
            <p:cNvPr id="83" name="Graphic 81" descr="Flag">
              <a:extLst>
                <a:ext uri="{FF2B5EF4-FFF2-40B4-BE49-F238E27FC236}">
                  <a16:creationId xmlns:a16="http://schemas.microsoft.com/office/drawing/2014/main" id="{3A0460E3-B33F-4A45-80E6-EAF427004318}"/>
                </a:ext>
              </a:extLst>
            </p:cNvPr>
            <p:cNvGrpSpPr/>
            <p:nvPr/>
          </p:nvGrpSpPr>
          <p:grpSpPr>
            <a:xfrm flipH="1">
              <a:off x="8201589" y="2436760"/>
              <a:ext cx="396432" cy="584234"/>
              <a:chOff x="9045545" y="2106012"/>
              <a:chExt cx="528576" cy="778978"/>
            </a:xfrm>
            <a:solidFill>
              <a:srgbClr val="84ACB6"/>
            </a:solidFill>
          </p:grpSpPr>
          <p:sp>
            <p:nvSpPr>
              <p:cNvPr id="93" name="Freeform: Shape 92">
                <a:extLst>
                  <a:ext uri="{FF2B5EF4-FFF2-40B4-BE49-F238E27FC236}">
                    <a16:creationId xmlns:a16="http://schemas.microsoft.com/office/drawing/2014/main" id="{668E6BB3-7269-41CF-A2BE-798BE7F6F751}"/>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94" name="Freeform: Shape 93">
                <a:extLst>
                  <a:ext uri="{FF2B5EF4-FFF2-40B4-BE49-F238E27FC236}">
                    <a16:creationId xmlns:a16="http://schemas.microsoft.com/office/drawing/2014/main" id="{573160C8-4D47-4E76-BD76-FF993E2A37D3}"/>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grpSp>
        <p:grpSp>
          <p:nvGrpSpPr>
            <p:cNvPr id="84" name="Graphic 77" descr="Walk">
              <a:extLst>
                <a:ext uri="{FF2B5EF4-FFF2-40B4-BE49-F238E27FC236}">
                  <a16:creationId xmlns:a16="http://schemas.microsoft.com/office/drawing/2014/main" id="{3396C80D-C55F-4D04-A24B-853CD78E1F68}"/>
                </a:ext>
              </a:extLst>
            </p:cNvPr>
            <p:cNvGrpSpPr/>
            <p:nvPr/>
          </p:nvGrpSpPr>
          <p:grpSpPr>
            <a:xfrm>
              <a:off x="2784474" y="3797136"/>
              <a:ext cx="400319" cy="647545"/>
              <a:chOff x="1680630" y="3919844"/>
              <a:chExt cx="533759" cy="863392"/>
            </a:xfrm>
            <a:solidFill>
              <a:srgbClr val="000000"/>
            </a:solidFill>
          </p:grpSpPr>
          <p:sp>
            <p:nvSpPr>
              <p:cNvPr id="91" name="Freeform: Shape 90">
                <a:extLst>
                  <a:ext uri="{FF2B5EF4-FFF2-40B4-BE49-F238E27FC236}">
                    <a16:creationId xmlns:a16="http://schemas.microsoft.com/office/drawing/2014/main" id="{DA198828-095E-40EA-989A-F2A5BF376AD8}"/>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92" name="Freeform: Shape 91">
                <a:extLst>
                  <a:ext uri="{FF2B5EF4-FFF2-40B4-BE49-F238E27FC236}">
                    <a16:creationId xmlns:a16="http://schemas.microsoft.com/office/drawing/2014/main" id="{C671046F-BF1A-4C9D-BB74-3E3EEBA45821}"/>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grpSp>
        <p:grpSp>
          <p:nvGrpSpPr>
            <p:cNvPr id="85" name="Graphic 75" descr="Run">
              <a:extLst>
                <a:ext uri="{FF2B5EF4-FFF2-40B4-BE49-F238E27FC236}">
                  <a16:creationId xmlns:a16="http://schemas.microsoft.com/office/drawing/2014/main" id="{83955E29-A485-4DB0-9AB9-66E4EA51B365}"/>
                </a:ext>
              </a:extLst>
            </p:cNvPr>
            <p:cNvGrpSpPr/>
            <p:nvPr/>
          </p:nvGrpSpPr>
          <p:grpSpPr>
            <a:xfrm>
              <a:off x="6429043" y="3158646"/>
              <a:ext cx="539492" cy="630372"/>
              <a:chOff x="6540057" y="3068526"/>
              <a:chExt cx="719322" cy="840495"/>
            </a:xfrm>
            <a:solidFill>
              <a:srgbClr val="000000"/>
            </a:solidFill>
          </p:grpSpPr>
          <p:sp>
            <p:nvSpPr>
              <p:cNvPr id="89" name="Freeform: Shape 88">
                <a:extLst>
                  <a:ext uri="{FF2B5EF4-FFF2-40B4-BE49-F238E27FC236}">
                    <a16:creationId xmlns:a16="http://schemas.microsoft.com/office/drawing/2014/main" id="{35EB5DE9-FC58-44F1-8271-616F1D720242}"/>
                  </a:ext>
                </a:extLst>
              </p:cNvPr>
              <p:cNvSpPr/>
              <p:nvPr/>
            </p:nvSpPr>
            <p:spPr>
              <a:xfrm>
                <a:off x="6912539" y="3068526"/>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90" name="Freeform: Shape 89">
                <a:extLst>
                  <a:ext uri="{FF2B5EF4-FFF2-40B4-BE49-F238E27FC236}">
                    <a16:creationId xmlns:a16="http://schemas.microsoft.com/office/drawing/2014/main" id="{06BF1969-5AD9-41EC-B882-AF0ED258453C}"/>
                  </a:ext>
                </a:extLst>
              </p:cNvPr>
              <p:cNvSpPr/>
              <p:nvPr/>
            </p:nvSpPr>
            <p:spPr>
              <a:xfrm>
                <a:off x="6540057" y="3251796"/>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grpSp>
        <p:grpSp>
          <p:nvGrpSpPr>
            <p:cNvPr id="86" name="Graphic 73" descr="Confused person">
              <a:extLst>
                <a:ext uri="{FF2B5EF4-FFF2-40B4-BE49-F238E27FC236}">
                  <a16:creationId xmlns:a16="http://schemas.microsoft.com/office/drawing/2014/main" id="{37FA611F-163A-416F-B121-BD36BB699D3F}"/>
                </a:ext>
              </a:extLst>
            </p:cNvPr>
            <p:cNvGrpSpPr/>
            <p:nvPr/>
          </p:nvGrpSpPr>
          <p:grpSpPr>
            <a:xfrm>
              <a:off x="9689573" y="2385410"/>
              <a:ext cx="472143" cy="677692"/>
              <a:chOff x="10887431" y="2037545"/>
              <a:chExt cx="629524" cy="903589"/>
            </a:xfrm>
          </p:grpSpPr>
          <p:sp>
            <p:nvSpPr>
              <p:cNvPr id="87" name="Freeform: Shape 86">
                <a:extLst>
                  <a:ext uri="{FF2B5EF4-FFF2-40B4-BE49-F238E27FC236}">
                    <a16:creationId xmlns:a16="http://schemas.microsoft.com/office/drawing/2014/main" id="{09F0CEA3-0EB8-4452-833D-27C5486EB6E0}"/>
                  </a:ext>
                </a:extLst>
              </p:cNvPr>
              <p:cNvSpPr/>
              <p:nvPr/>
            </p:nvSpPr>
            <p:spPr>
              <a:xfrm>
                <a:off x="10887431" y="2255334"/>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sp>
            <p:nvSpPr>
              <p:cNvPr id="88" name="Freeform: Shape 87">
                <a:extLst>
                  <a:ext uri="{FF2B5EF4-FFF2-40B4-BE49-F238E27FC236}">
                    <a16:creationId xmlns:a16="http://schemas.microsoft.com/office/drawing/2014/main" id="{47000360-C65E-44C9-85B2-53E7FDA048B3}"/>
                  </a:ext>
                </a:extLst>
              </p:cNvPr>
              <p:cNvSpPr/>
              <p:nvPr/>
            </p:nvSpPr>
            <p:spPr>
              <a:xfrm>
                <a:off x="11125992"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Trebuchet MS" panose="020B0603020202020204" pitchFamily="34" charset="0"/>
                  <a:ea typeface="Verdana" panose="020B0604030504040204" pitchFamily="34" charset="0"/>
                </a:endParaRPr>
              </a:p>
            </p:txBody>
          </p:sp>
        </p:grpSp>
      </p:grpSp>
      <p:pic>
        <p:nvPicPr>
          <p:cNvPr id="56" name="Picture 55">
            <a:extLst>
              <a:ext uri="{FF2B5EF4-FFF2-40B4-BE49-F238E27FC236}">
                <a16:creationId xmlns:a16="http://schemas.microsoft.com/office/drawing/2014/main" id="{9C29BF0C-CBC2-76A8-9953-A612262E1293}"/>
              </a:ext>
            </a:extLst>
          </p:cNvPr>
          <p:cNvPicPr>
            <a:picLocks noChangeAspect="1"/>
          </p:cNvPicPr>
          <p:nvPr/>
        </p:nvPicPr>
        <p:blipFill>
          <a:blip r:embed="rId3"/>
          <a:stretch>
            <a:fillRect/>
          </a:stretch>
        </p:blipFill>
        <p:spPr>
          <a:xfrm>
            <a:off x="6412971" y="97693"/>
            <a:ext cx="2559578" cy="1139079"/>
          </a:xfrm>
          <a:prstGeom prst="rect">
            <a:avLst/>
          </a:prstGeom>
        </p:spPr>
      </p:pic>
      <p:sp>
        <p:nvSpPr>
          <p:cNvPr id="3" name="Slaida numura vietturis 2">
            <a:extLst>
              <a:ext uri="{FF2B5EF4-FFF2-40B4-BE49-F238E27FC236}">
                <a16:creationId xmlns:a16="http://schemas.microsoft.com/office/drawing/2014/main" id="{CD1ECC45-CD03-C489-8154-513A1A8F862F}"/>
              </a:ext>
            </a:extLst>
          </p:cNvPr>
          <p:cNvSpPr>
            <a:spLocks noGrp="1"/>
          </p:cNvSpPr>
          <p:nvPr>
            <p:ph type="sldNum" sz="quarter" idx="13"/>
          </p:nvPr>
        </p:nvSpPr>
        <p:spPr>
          <a:xfrm>
            <a:off x="8465166" y="6324600"/>
            <a:ext cx="374034" cy="304800"/>
          </a:xfrm>
        </p:spPr>
        <p:txBody>
          <a:bodyPr/>
          <a:lstStyle/>
          <a:p>
            <a:fld id="{42946E5A-BBED-4218-981B-333F83EE957B}" type="slidenum">
              <a:rPr lang="en-US" altLang="lv-LV" smtClean="0"/>
              <a:pPr/>
              <a:t>52</a:t>
            </a:fld>
            <a:endParaRPr lang="en-US" altLang="lv-LV"/>
          </a:p>
        </p:txBody>
      </p:sp>
    </p:spTree>
    <p:extLst>
      <p:ext uri="{BB962C8B-B14F-4D97-AF65-F5344CB8AC3E}">
        <p14:creationId xmlns:p14="http://schemas.microsoft.com/office/powerpoint/2010/main" val="2239897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2800" b="1" dirty="0">
                <a:solidFill>
                  <a:schemeClr val="accent2">
                    <a:lumMod val="75000"/>
                  </a:schemeClr>
                </a:solidFill>
              </a:rPr>
              <a:t>Paldies par uzmanību!</a:t>
            </a:r>
          </a:p>
        </p:txBody>
      </p:sp>
      <p:sp>
        <p:nvSpPr>
          <p:cNvPr id="5" name="Text Placeholder 4"/>
          <p:cNvSpPr>
            <a:spLocks noGrp="1"/>
          </p:cNvSpPr>
          <p:nvPr>
            <p:ph type="body" sz="quarter" idx="4294967295"/>
          </p:nvPr>
        </p:nvSpPr>
        <p:spPr>
          <a:xfrm>
            <a:off x="4800600" y="4764024"/>
            <a:ext cx="3657600" cy="1684401"/>
          </a:xfrm>
          <a:prstGeom prst="rect">
            <a:avLst/>
          </a:prstGeom>
        </p:spPr>
        <p:txBody>
          <a:bodyPr/>
          <a:lstStyle/>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nolikumu un projektu iesniegšanu</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2"/>
              </a:rPr>
              <a:t>vpp@lzp.gov.lv</a:t>
            </a:r>
            <a:r>
              <a:rPr lang="lv-LV" sz="1000" dirty="0">
                <a:latin typeface="Verdana" panose="020B0604030504040204" pitchFamily="34" charset="0"/>
                <a:ea typeface="Verdana" panose="020B0604030504040204" pitchFamily="34" charset="0"/>
              </a:rPr>
              <a:t> </a:t>
            </a:r>
            <a:endParaRPr lang="lv-LV" sz="1000" b="1" dirty="0">
              <a:latin typeface="Verdana" panose="020B0604030504040204" pitchFamily="34" charset="0"/>
              <a:ea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1008999" y="1833716"/>
            <a:ext cx="7266784" cy="4677697"/>
          </a:xfrm>
        </p:spPr>
        <p:txBody>
          <a:bodyPr>
            <a:normAutofit fontScale="77500" lnSpcReduction="20000"/>
          </a:bodyPr>
          <a:lstStyle/>
          <a:p>
            <a:pPr algn="just"/>
            <a:endParaRPr lang="lv-LV" sz="1900" dirty="0"/>
          </a:p>
          <a:p>
            <a:pPr algn="just"/>
            <a:r>
              <a:rPr lang="lv-LV" sz="1900" dirty="0"/>
              <a:t>6.1.</a:t>
            </a:r>
          </a:p>
          <a:p>
            <a:pPr algn="just"/>
            <a:r>
              <a:rPr lang="lv-LV" sz="1900" dirty="0"/>
              <a:t>mūsdienu latviešu valodas attīstības un lietojuma izpēte, </a:t>
            </a:r>
            <a:r>
              <a:rPr lang="lv-LV" b="1" dirty="0">
                <a:solidFill>
                  <a:schemeClr val="accent2">
                    <a:lumMod val="75000"/>
                  </a:schemeClr>
                </a:solidFill>
              </a:rPr>
              <a:t>1 320 600 EUR</a:t>
            </a:r>
            <a:r>
              <a:rPr lang="lv-LV" sz="1900" dirty="0">
                <a:solidFill>
                  <a:schemeClr val="accent2">
                    <a:lumMod val="75000"/>
                  </a:schemeClr>
                </a:solidFill>
              </a:rPr>
              <a:t>. </a:t>
            </a:r>
            <a:r>
              <a:rPr lang="lv-LV" sz="1900" dirty="0"/>
              <a:t>Minētais uzdevums iekļauj šādus izpētes virzienus:</a:t>
            </a:r>
          </a:p>
          <a:p>
            <a:pPr algn="just"/>
            <a:r>
              <a:rPr lang="lv-LV" sz="1900" dirty="0"/>
              <a:t>	6.1.1.</a:t>
            </a:r>
          </a:p>
          <a:p>
            <a:pPr algn="just"/>
            <a:r>
              <a:rPr lang="lv-LV" sz="1900" dirty="0"/>
              <a:t>	latviešu valodas attīstības tendences un </a:t>
            </a:r>
            <a:r>
              <a:rPr lang="lv-LV" sz="1900" dirty="0" err="1"/>
              <a:t>sociolingvistiskie</a:t>
            </a:r>
            <a:r>
              <a:rPr lang="lv-LV" sz="1900" dirty="0"/>
              <a:t> 		aspekti, tai skaitā literārās valodas paveidi (vienkāršā valoda, 	vieglā valoda) un latviešu valodas attīstība diasporā;</a:t>
            </a:r>
          </a:p>
          <a:p>
            <a:pPr algn="just"/>
            <a:r>
              <a:rPr lang="lv-LV" sz="1900" dirty="0"/>
              <a:t>	6.1.2.</a:t>
            </a:r>
          </a:p>
          <a:p>
            <a:pPr algn="just"/>
            <a:r>
              <a:rPr lang="lv-LV" sz="1900" dirty="0"/>
              <a:t>	latviešu valodas terminoloģija un </a:t>
            </a:r>
            <a:r>
              <a:rPr lang="lv-LV" sz="1900" dirty="0" err="1"/>
              <a:t>terminogrāfija</a:t>
            </a:r>
            <a:r>
              <a:rPr lang="lv-LV" sz="1900" dirty="0"/>
              <a:t>;</a:t>
            </a:r>
          </a:p>
          <a:p>
            <a:pPr algn="just"/>
            <a:r>
              <a:rPr lang="lv-LV" sz="1900" dirty="0"/>
              <a:t>	6.1.3.</a:t>
            </a:r>
          </a:p>
          <a:p>
            <a:pPr algn="just"/>
            <a:r>
              <a:rPr lang="lv-LV" sz="1900" dirty="0"/>
              <a:t>	</a:t>
            </a:r>
            <a:r>
              <a:rPr lang="lv-LV" sz="1900" dirty="0" err="1"/>
              <a:t>tulkojumzinātne</a:t>
            </a:r>
            <a:r>
              <a:rPr lang="lv-LV" sz="1900" dirty="0"/>
              <a:t>;</a:t>
            </a:r>
          </a:p>
          <a:p>
            <a:pPr algn="just"/>
            <a:r>
              <a:rPr lang="lv-LV" sz="1900" dirty="0"/>
              <a:t>	6.1.4.</a:t>
            </a:r>
          </a:p>
          <a:p>
            <a:pPr algn="just"/>
            <a:r>
              <a:rPr lang="lv-LV" sz="1900" dirty="0"/>
              <a:t>	latgaliešu rakstu valoda;</a:t>
            </a:r>
          </a:p>
          <a:p>
            <a:pPr algn="just"/>
            <a:r>
              <a:rPr lang="lv-LV" sz="1900" dirty="0"/>
              <a:t>	6.1.5.</a:t>
            </a:r>
          </a:p>
          <a:p>
            <a:pPr algn="just"/>
            <a:r>
              <a:rPr lang="lv-LV" sz="1900" dirty="0"/>
              <a:t>	latviešu valodas daudzveidības kultūrvēsturiskā attīstība un 	onomastika, tai skaitā latviešu vēsturisko zemju kontekstā;</a:t>
            </a:r>
          </a:p>
          <a:p>
            <a:pPr algn="just"/>
            <a:r>
              <a:rPr lang="lv-LV" sz="1900" dirty="0"/>
              <a:t>	6.1.6.</a:t>
            </a:r>
          </a:p>
          <a:p>
            <a:pPr algn="just"/>
            <a:r>
              <a:rPr lang="lv-LV" sz="1900" dirty="0"/>
              <a:t>	latviešu valodas kā svešvalodas apguve.</a:t>
            </a:r>
          </a:p>
          <a:p>
            <a:pPr algn="just"/>
            <a:r>
              <a:rPr lang="lv-LV" dirty="0"/>
              <a:t>Studējošo noslodze </a:t>
            </a:r>
            <a:r>
              <a:rPr lang="lv-LV" b="1" dirty="0">
                <a:solidFill>
                  <a:schemeClr val="accent2">
                    <a:lumMod val="75000"/>
                  </a:schemeClr>
                </a:solidFill>
              </a:rPr>
              <a:t>3 PLE</a:t>
            </a:r>
            <a:r>
              <a:rPr lang="lv-LV" sz="1900" dirty="0"/>
              <a:t>.</a:t>
            </a:r>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3"/>
            <a:ext cx="2559578" cy="1139079"/>
          </a:xfrm>
          <a:prstGeom prst="rect">
            <a:avLst/>
          </a:prstGeom>
        </p:spPr>
      </p:pic>
      <p:pic>
        <p:nvPicPr>
          <p:cNvPr id="9" name="Picture 4" descr="Image result for checklist icon">
            <a:extLst>
              <a:ext uri="{FF2B5EF4-FFF2-40B4-BE49-F238E27FC236}">
                <a16:creationId xmlns:a16="http://schemas.microsoft.com/office/drawing/2014/main" id="{2E9073AB-E74D-05B8-1804-1B1F794EFF7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324" y="2056158"/>
            <a:ext cx="313424" cy="269975"/>
          </a:xfrm>
          <a:prstGeom prst="rect">
            <a:avLst/>
          </a:prstGeom>
          <a:solidFill>
            <a:srgbClr val="FF9900"/>
          </a:solidFill>
          <a:ln>
            <a:noFill/>
          </a:ln>
        </p:spPr>
      </p:pic>
      <p:sp>
        <p:nvSpPr>
          <p:cNvPr id="5" name="Title 4">
            <a:extLst>
              <a:ext uri="{FF2B5EF4-FFF2-40B4-BE49-F238E27FC236}">
                <a16:creationId xmlns:a16="http://schemas.microsoft.com/office/drawing/2014/main" id="{31E9A045-1A3F-4CFF-A2D5-93CB478EDE8D}"/>
              </a:ext>
            </a:extLst>
          </p:cNvPr>
          <p:cNvSpPr>
            <a:spLocks noGrp="1"/>
          </p:cNvSpPr>
          <p:nvPr>
            <p:ph type="title"/>
          </p:nvPr>
        </p:nvSpPr>
        <p:spPr>
          <a:xfrm>
            <a:off x="2218099" y="638243"/>
            <a:ext cx="3892350" cy="491977"/>
          </a:xfrm>
        </p:spPr>
        <p:txBody>
          <a:bodyPr>
            <a:noAutofit/>
          </a:bodyPr>
          <a:lstStyle/>
          <a:p>
            <a:pPr algn="ctr"/>
            <a:r>
              <a:rPr lang="lv-LV" sz="2200" dirty="0">
                <a:solidFill>
                  <a:schemeClr val="accent2">
                    <a:lumMod val="75000"/>
                  </a:schemeClr>
                </a:solidFill>
              </a:rPr>
              <a:t>Programmas uzdevumi</a:t>
            </a:r>
          </a:p>
        </p:txBody>
      </p:sp>
      <p:sp>
        <p:nvSpPr>
          <p:cNvPr id="2" name="Slaida numura vietturis 1">
            <a:extLst>
              <a:ext uri="{FF2B5EF4-FFF2-40B4-BE49-F238E27FC236}">
                <a16:creationId xmlns:a16="http://schemas.microsoft.com/office/drawing/2014/main" id="{6B44211A-DFCD-13C8-26B4-E8C01636B5D9}"/>
              </a:ext>
            </a:extLst>
          </p:cNvPr>
          <p:cNvSpPr>
            <a:spLocks noGrp="1"/>
          </p:cNvSpPr>
          <p:nvPr>
            <p:ph type="sldNum" sz="quarter" idx="13"/>
          </p:nvPr>
        </p:nvSpPr>
        <p:spPr/>
        <p:txBody>
          <a:bodyPr/>
          <a:lstStyle/>
          <a:p>
            <a:fld id="{42946E5A-BBED-4218-981B-333F83EE957B}" type="slidenum">
              <a:rPr lang="en-US" altLang="lv-LV" smtClean="0"/>
              <a:pPr/>
              <a:t>6</a:t>
            </a:fld>
            <a:endParaRPr lang="en-US" altLang="lv-LV"/>
          </a:p>
        </p:txBody>
      </p:sp>
    </p:spTree>
    <p:extLst>
      <p:ext uri="{BB962C8B-B14F-4D97-AF65-F5344CB8AC3E}">
        <p14:creationId xmlns:p14="http://schemas.microsoft.com/office/powerpoint/2010/main" val="173352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1008999" y="1833716"/>
            <a:ext cx="7312966" cy="4677697"/>
          </a:xfrm>
        </p:spPr>
        <p:txBody>
          <a:bodyPr>
            <a:normAutofit/>
          </a:bodyPr>
          <a:lstStyle/>
          <a:p>
            <a:pPr algn="just"/>
            <a:r>
              <a:rPr lang="lv-LV" sz="1500" dirty="0"/>
              <a:t>6.2.</a:t>
            </a:r>
          </a:p>
          <a:p>
            <a:pPr algn="just"/>
            <a:r>
              <a:rPr lang="lv-LV" sz="1500" dirty="0"/>
              <a:t>latviešu valodas tehnoloģiju izpēte un attīstība, </a:t>
            </a:r>
            <a:r>
              <a:rPr lang="lv-LV" sz="1500" b="1" dirty="0">
                <a:solidFill>
                  <a:schemeClr val="accent2">
                    <a:lumMod val="75000"/>
                  </a:schemeClr>
                </a:solidFill>
              </a:rPr>
              <a:t>1 320 600 EUR</a:t>
            </a:r>
            <a:r>
              <a:rPr lang="lv-LV" sz="1500" dirty="0"/>
              <a:t>. Šis uzdevums iekļauj šādus izpētes virzienus:</a:t>
            </a:r>
          </a:p>
          <a:p>
            <a:pPr algn="just"/>
            <a:r>
              <a:rPr lang="lv-LV" sz="1500" dirty="0"/>
              <a:t>	6.2.1.</a:t>
            </a:r>
          </a:p>
          <a:p>
            <a:pPr algn="just"/>
            <a:r>
              <a:rPr lang="lv-LV" sz="1500" dirty="0"/>
              <a:t>	ģeneratīvā mākslīgā intelekta rīku izpēte un izstrāde 	lietojumam latviešu valodā;</a:t>
            </a:r>
          </a:p>
          <a:p>
            <a:pPr algn="just"/>
            <a:r>
              <a:rPr lang="lv-LV" sz="1500" dirty="0"/>
              <a:t>	6.2.2.</a:t>
            </a:r>
          </a:p>
          <a:p>
            <a:pPr algn="just"/>
            <a:r>
              <a:rPr lang="lv-LV" sz="1500" dirty="0"/>
              <a:t>	latviešu valodas digitālo resursu attīstība, nodrošinot to 	integrāciju Eiropas valodas resursu repozitorijos;</a:t>
            </a:r>
          </a:p>
          <a:p>
            <a:pPr algn="just"/>
            <a:r>
              <a:rPr lang="lv-LV" sz="1500" dirty="0"/>
              <a:t>	6.2.3.</a:t>
            </a:r>
          </a:p>
          <a:p>
            <a:pPr algn="just"/>
            <a:r>
              <a:rPr lang="lv-LV" sz="1500" dirty="0"/>
              <a:t>	latviešu valodas tehnoloģiju risinājumi, tai skaitā risinājumi 	cilvēkiem ar īpašām vajadzībām;</a:t>
            </a:r>
          </a:p>
          <a:p>
            <a:pPr algn="just"/>
            <a:r>
              <a:rPr lang="lv-LV" sz="1500" dirty="0"/>
              <a:t>	6.2.4.</a:t>
            </a:r>
          </a:p>
          <a:p>
            <a:pPr algn="just"/>
            <a:r>
              <a:rPr lang="lv-LV" sz="1500" dirty="0"/>
              <a:t>	latviešu nedzirdīgo zīmju valoda.</a:t>
            </a:r>
          </a:p>
          <a:p>
            <a:pPr algn="just"/>
            <a:r>
              <a:rPr lang="lv-LV" sz="1600" dirty="0"/>
              <a:t>Studējošo noslodze </a:t>
            </a:r>
            <a:r>
              <a:rPr lang="lv-LV" sz="1600" b="1" dirty="0">
                <a:solidFill>
                  <a:schemeClr val="accent2">
                    <a:lumMod val="75000"/>
                  </a:schemeClr>
                </a:solidFill>
              </a:rPr>
              <a:t>3 PLE</a:t>
            </a:r>
            <a:r>
              <a:rPr lang="lv-LV" sz="1600" dirty="0"/>
              <a:t>.</a:t>
            </a:r>
            <a:endParaRPr lang="lv-LV" dirty="0"/>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3"/>
            <a:ext cx="2559578" cy="1139079"/>
          </a:xfrm>
          <a:prstGeom prst="rect">
            <a:avLst/>
          </a:prstGeom>
        </p:spPr>
      </p:pic>
      <p:pic>
        <p:nvPicPr>
          <p:cNvPr id="9" name="Picture 4" descr="Image result for checklist icon">
            <a:extLst>
              <a:ext uri="{FF2B5EF4-FFF2-40B4-BE49-F238E27FC236}">
                <a16:creationId xmlns:a16="http://schemas.microsoft.com/office/drawing/2014/main" id="{2E9073AB-E74D-05B8-1804-1B1F794EFF7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574" y="1833716"/>
            <a:ext cx="313424" cy="269975"/>
          </a:xfrm>
          <a:prstGeom prst="rect">
            <a:avLst/>
          </a:prstGeom>
          <a:solidFill>
            <a:srgbClr val="FF9900"/>
          </a:solidFill>
          <a:ln>
            <a:noFill/>
          </a:ln>
        </p:spPr>
      </p:pic>
      <p:sp>
        <p:nvSpPr>
          <p:cNvPr id="2" name="Slaida numura vietturis 1">
            <a:extLst>
              <a:ext uri="{FF2B5EF4-FFF2-40B4-BE49-F238E27FC236}">
                <a16:creationId xmlns:a16="http://schemas.microsoft.com/office/drawing/2014/main" id="{A6C1C85D-E96D-A616-47D4-5230DDE5B094}"/>
              </a:ext>
            </a:extLst>
          </p:cNvPr>
          <p:cNvSpPr>
            <a:spLocks noGrp="1"/>
          </p:cNvSpPr>
          <p:nvPr>
            <p:ph type="sldNum" sz="quarter" idx="13"/>
          </p:nvPr>
        </p:nvSpPr>
        <p:spPr/>
        <p:txBody>
          <a:bodyPr/>
          <a:lstStyle/>
          <a:p>
            <a:fld id="{42946E5A-BBED-4218-981B-333F83EE957B}" type="slidenum">
              <a:rPr lang="en-US" altLang="lv-LV" smtClean="0"/>
              <a:pPr/>
              <a:t>7</a:t>
            </a:fld>
            <a:endParaRPr lang="en-US" altLang="lv-LV"/>
          </a:p>
        </p:txBody>
      </p:sp>
      <p:sp>
        <p:nvSpPr>
          <p:cNvPr id="5" name="Title 4">
            <a:extLst>
              <a:ext uri="{FF2B5EF4-FFF2-40B4-BE49-F238E27FC236}">
                <a16:creationId xmlns:a16="http://schemas.microsoft.com/office/drawing/2014/main" id="{C0134422-0111-07CB-6A80-676AF7232A47}"/>
              </a:ext>
            </a:extLst>
          </p:cNvPr>
          <p:cNvSpPr txBox="1">
            <a:spLocks/>
          </p:cNvSpPr>
          <p:nvPr/>
        </p:nvSpPr>
        <p:spPr bwMode="auto">
          <a:xfrm>
            <a:off x="2118511" y="647296"/>
            <a:ext cx="4145847" cy="49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200" dirty="0">
                <a:solidFill>
                  <a:schemeClr val="accent2">
                    <a:lumMod val="75000"/>
                  </a:schemeClr>
                </a:solidFill>
              </a:rPr>
              <a:t>Programmas uzdevumi</a:t>
            </a:r>
          </a:p>
        </p:txBody>
      </p:sp>
    </p:spTree>
    <p:extLst>
      <p:ext uri="{BB962C8B-B14F-4D97-AF65-F5344CB8AC3E}">
        <p14:creationId xmlns:p14="http://schemas.microsoft.com/office/powerpoint/2010/main" val="214641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1008998" y="1833716"/>
            <a:ext cx="7285257" cy="4677697"/>
          </a:xfrm>
        </p:spPr>
        <p:txBody>
          <a:bodyPr>
            <a:normAutofit/>
          </a:bodyPr>
          <a:lstStyle/>
          <a:p>
            <a:pPr algn="just"/>
            <a:r>
              <a:rPr lang="lv-LV" sz="1500" dirty="0"/>
              <a:t>6.3.</a:t>
            </a:r>
          </a:p>
          <a:p>
            <a:pPr algn="just"/>
            <a:r>
              <a:rPr lang="lv-LV" sz="1500" dirty="0"/>
              <a:t>lībiešu valodas pētnieciskās bāzes un digitālo resursu attīstība, veicinot lībiešu valodas vitalitāti, valodas normu izstrādi un standartizāciju un nodrošinot valodas digitālo resursu integrāciju Eiropas valodu resursu repozitorijos, </a:t>
            </a:r>
            <a:r>
              <a:rPr lang="lv-LV" sz="1500" b="1" dirty="0">
                <a:solidFill>
                  <a:schemeClr val="accent2">
                    <a:lumMod val="75000"/>
                  </a:schemeClr>
                </a:solidFill>
              </a:rPr>
              <a:t>279 000 EUR</a:t>
            </a:r>
            <a:r>
              <a:rPr lang="lv-LV" sz="1500" dirty="0"/>
              <a:t>.</a:t>
            </a:r>
          </a:p>
          <a:p>
            <a:pPr algn="just"/>
            <a:r>
              <a:rPr lang="lv-LV" sz="1600" dirty="0"/>
              <a:t>Studējošo noslodze </a:t>
            </a:r>
            <a:r>
              <a:rPr lang="lv-LV" sz="1600" b="1" dirty="0">
                <a:solidFill>
                  <a:schemeClr val="accent2">
                    <a:lumMod val="75000"/>
                  </a:schemeClr>
                </a:solidFill>
              </a:rPr>
              <a:t>0,25 PLE</a:t>
            </a:r>
            <a:r>
              <a:rPr lang="lv-LV" sz="1600" dirty="0"/>
              <a:t>.</a:t>
            </a:r>
            <a:endParaRPr lang="lv-LV" sz="1500" dirty="0"/>
          </a:p>
          <a:p>
            <a:pPr algn="just"/>
            <a:r>
              <a:rPr lang="lv-LV" sz="1500" dirty="0"/>
              <a:t>6.4.</a:t>
            </a:r>
          </a:p>
          <a:p>
            <a:pPr algn="just"/>
            <a:r>
              <a:rPr lang="lv-LV" sz="1500" dirty="0"/>
              <a:t>demogrāfijas, migrācijas un </a:t>
            </a:r>
            <a:r>
              <a:rPr lang="lv-LV" sz="1500" dirty="0" err="1"/>
              <a:t>reemigrācijas</a:t>
            </a:r>
            <a:r>
              <a:rPr lang="lv-LV" sz="1500" dirty="0"/>
              <a:t> procesu izpēte mūsdienu ģeopolitisko, sociālekonomisko un reģionālo pārmaiņu kontekstā,</a:t>
            </a:r>
          </a:p>
          <a:p>
            <a:pPr algn="just"/>
            <a:r>
              <a:rPr lang="lv-LV" sz="1500" b="1" dirty="0">
                <a:solidFill>
                  <a:schemeClr val="accent2">
                    <a:lumMod val="75000"/>
                  </a:schemeClr>
                </a:solidFill>
              </a:rPr>
              <a:t>948 600 EUR</a:t>
            </a:r>
            <a:r>
              <a:rPr lang="lv-LV" sz="1500" dirty="0"/>
              <a:t>.</a:t>
            </a:r>
          </a:p>
          <a:p>
            <a:pPr algn="just"/>
            <a:r>
              <a:rPr lang="lv-LV" sz="1600" dirty="0"/>
              <a:t>Studējošo noslodze </a:t>
            </a:r>
            <a:r>
              <a:rPr lang="lv-LV" sz="1600" b="1" dirty="0">
                <a:solidFill>
                  <a:schemeClr val="accent2">
                    <a:lumMod val="75000"/>
                  </a:schemeClr>
                </a:solidFill>
              </a:rPr>
              <a:t>2,5 PLE</a:t>
            </a:r>
            <a:r>
              <a:rPr lang="lv-LV" sz="1500" dirty="0"/>
              <a:t>.</a:t>
            </a:r>
          </a:p>
          <a:p>
            <a:pPr algn="just"/>
            <a:r>
              <a:rPr lang="lv-LV" sz="1500" dirty="0"/>
              <a:t>6.5.</a:t>
            </a:r>
          </a:p>
          <a:p>
            <a:pPr algn="just"/>
            <a:r>
              <a:rPr lang="lv-LV" sz="1500" dirty="0"/>
              <a:t>latviešu literatūras un poētikas izpēte valstiskās identitātes un iekļaujošas sabiedrības perspektīvā Latvijā un pasaulē, tai skaitā mūsdienu kontekstā, un literatūras radīšanas un patēriņu ietekmējošo faktoru izpēte digitālajā laikmetā, </a:t>
            </a:r>
            <a:r>
              <a:rPr lang="lv-LV" sz="1500" b="1" dirty="0">
                <a:solidFill>
                  <a:schemeClr val="accent2">
                    <a:lumMod val="75000"/>
                  </a:schemeClr>
                </a:solidFill>
              </a:rPr>
              <a:t>948 600 EUR</a:t>
            </a:r>
            <a:r>
              <a:rPr lang="lv-LV" sz="1500" dirty="0"/>
              <a:t>.</a:t>
            </a:r>
            <a:endParaRPr lang="lv-LV" sz="1500" dirty="0">
              <a:solidFill>
                <a:schemeClr val="accent2">
                  <a:lumMod val="75000"/>
                </a:schemeClr>
              </a:solidFill>
            </a:endParaRPr>
          </a:p>
          <a:p>
            <a:pPr algn="just"/>
            <a:r>
              <a:rPr lang="lv-LV" sz="1600" dirty="0"/>
              <a:t>Studējošo noslodze </a:t>
            </a:r>
            <a:r>
              <a:rPr lang="lv-LV" sz="1600" b="1" dirty="0">
                <a:solidFill>
                  <a:schemeClr val="accent2">
                    <a:lumMod val="75000"/>
                  </a:schemeClr>
                </a:solidFill>
              </a:rPr>
              <a:t>2,5 PLE</a:t>
            </a:r>
            <a:r>
              <a:rPr lang="lv-LV" sz="1600" dirty="0"/>
              <a:t>.</a:t>
            </a:r>
            <a:endParaRPr lang="lv-LV" sz="1600" b="1" dirty="0">
              <a:solidFill>
                <a:schemeClr val="accent2">
                  <a:lumMod val="75000"/>
                </a:schemeClr>
              </a:solidFill>
            </a:endParaRPr>
          </a:p>
          <a:p>
            <a:pPr algn="just"/>
            <a:endParaRPr lang="lv-LV" sz="1500" dirty="0">
              <a:solidFill>
                <a:schemeClr val="accent2">
                  <a:lumMod val="75000"/>
                </a:schemeClr>
              </a:solidFill>
            </a:endParaRPr>
          </a:p>
          <a:p>
            <a:pPr algn="just"/>
            <a:endParaRPr lang="lv-LV" dirty="0"/>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3"/>
            <a:ext cx="2559578" cy="1139079"/>
          </a:xfrm>
          <a:prstGeom prst="rect">
            <a:avLst/>
          </a:prstGeom>
        </p:spPr>
      </p:pic>
      <p:pic>
        <p:nvPicPr>
          <p:cNvPr id="9" name="Picture 4" descr="Image result for checklist icon">
            <a:extLst>
              <a:ext uri="{FF2B5EF4-FFF2-40B4-BE49-F238E27FC236}">
                <a16:creationId xmlns:a16="http://schemas.microsoft.com/office/drawing/2014/main" id="{2E9073AB-E74D-05B8-1804-1B1F794EFF7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574" y="1833716"/>
            <a:ext cx="313424" cy="269975"/>
          </a:xfrm>
          <a:prstGeom prst="rect">
            <a:avLst/>
          </a:prstGeom>
          <a:solidFill>
            <a:srgbClr val="FF9900"/>
          </a:solidFill>
          <a:ln>
            <a:noFill/>
          </a:ln>
        </p:spPr>
      </p:pic>
      <p:pic>
        <p:nvPicPr>
          <p:cNvPr id="7" name="Picture 4" descr="Image result for checklist icon">
            <a:extLst>
              <a:ext uri="{FF2B5EF4-FFF2-40B4-BE49-F238E27FC236}">
                <a16:creationId xmlns:a16="http://schemas.microsoft.com/office/drawing/2014/main" id="{0ECFA382-5895-45CC-A6A8-2E1627C2983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033" y="3366576"/>
            <a:ext cx="313424" cy="269975"/>
          </a:xfrm>
          <a:prstGeom prst="rect">
            <a:avLst/>
          </a:prstGeom>
          <a:solidFill>
            <a:srgbClr val="FF9900"/>
          </a:solidFill>
          <a:ln>
            <a:noFill/>
          </a:ln>
        </p:spPr>
      </p:pic>
      <p:pic>
        <p:nvPicPr>
          <p:cNvPr id="8" name="Picture 4" descr="Image result for checklist icon">
            <a:extLst>
              <a:ext uri="{FF2B5EF4-FFF2-40B4-BE49-F238E27FC236}">
                <a16:creationId xmlns:a16="http://schemas.microsoft.com/office/drawing/2014/main" id="{0C11B0BF-0514-47EA-A35A-76CA131651E9}"/>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033" y="4679216"/>
            <a:ext cx="305532" cy="263177"/>
          </a:xfrm>
          <a:prstGeom prst="rect">
            <a:avLst/>
          </a:prstGeom>
          <a:solidFill>
            <a:srgbClr val="FF9900"/>
          </a:solidFill>
          <a:ln>
            <a:noFill/>
          </a:ln>
        </p:spPr>
      </p:pic>
      <p:sp>
        <p:nvSpPr>
          <p:cNvPr id="2" name="Slaida numura vietturis 1">
            <a:extLst>
              <a:ext uri="{FF2B5EF4-FFF2-40B4-BE49-F238E27FC236}">
                <a16:creationId xmlns:a16="http://schemas.microsoft.com/office/drawing/2014/main" id="{4B640E3D-64EB-9A66-967B-ED815C510527}"/>
              </a:ext>
            </a:extLst>
          </p:cNvPr>
          <p:cNvSpPr>
            <a:spLocks noGrp="1"/>
          </p:cNvSpPr>
          <p:nvPr>
            <p:ph type="sldNum" sz="quarter" idx="13"/>
          </p:nvPr>
        </p:nvSpPr>
        <p:spPr/>
        <p:txBody>
          <a:bodyPr/>
          <a:lstStyle/>
          <a:p>
            <a:fld id="{42946E5A-BBED-4218-981B-333F83EE957B}" type="slidenum">
              <a:rPr lang="en-US" altLang="lv-LV" smtClean="0"/>
              <a:pPr/>
              <a:t>8</a:t>
            </a:fld>
            <a:endParaRPr lang="en-US" altLang="lv-LV"/>
          </a:p>
        </p:txBody>
      </p:sp>
      <p:sp>
        <p:nvSpPr>
          <p:cNvPr id="10" name="Title 4">
            <a:extLst>
              <a:ext uri="{FF2B5EF4-FFF2-40B4-BE49-F238E27FC236}">
                <a16:creationId xmlns:a16="http://schemas.microsoft.com/office/drawing/2014/main" id="{47192DB9-12E8-6764-F9E2-2EE5FAAC17B3}"/>
              </a:ext>
            </a:extLst>
          </p:cNvPr>
          <p:cNvSpPr txBox="1">
            <a:spLocks/>
          </p:cNvSpPr>
          <p:nvPr/>
        </p:nvSpPr>
        <p:spPr bwMode="auto">
          <a:xfrm>
            <a:off x="2154725" y="620136"/>
            <a:ext cx="4028152" cy="49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200" dirty="0">
                <a:solidFill>
                  <a:schemeClr val="accent2">
                    <a:lumMod val="75000"/>
                  </a:schemeClr>
                </a:solidFill>
              </a:rPr>
              <a:t>Programmas uzdevumi</a:t>
            </a:r>
          </a:p>
        </p:txBody>
      </p:sp>
    </p:spTree>
    <p:extLst>
      <p:ext uri="{BB962C8B-B14F-4D97-AF65-F5344CB8AC3E}">
        <p14:creationId xmlns:p14="http://schemas.microsoft.com/office/powerpoint/2010/main" val="325419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86C78-E96E-30E1-AB2A-1AD5151AC32D}"/>
              </a:ext>
            </a:extLst>
          </p:cNvPr>
          <p:cNvSpPr>
            <a:spLocks noGrp="1"/>
          </p:cNvSpPr>
          <p:nvPr>
            <p:ph idx="1"/>
          </p:nvPr>
        </p:nvSpPr>
        <p:spPr>
          <a:xfrm>
            <a:off x="1258381" y="1944553"/>
            <a:ext cx="7236226" cy="3855883"/>
          </a:xfrm>
        </p:spPr>
        <p:txBody>
          <a:bodyPr>
            <a:normAutofit/>
          </a:bodyPr>
          <a:lstStyle/>
          <a:p>
            <a:pPr algn="just"/>
            <a:r>
              <a:rPr lang="lv-LV" sz="1500" dirty="0"/>
              <a:t>6.6.</a:t>
            </a:r>
          </a:p>
          <a:p>
            <a:pPr algn="just"/>
            <a:r>
              <a:rPr lang="lv-LV" sz="1500" dirty="0"/>
              <a:t>latviskās identitātes izpēte, </a:t>
            </a:r>
            <a:r>
              <a:rPr lang="lv-LV" sz="1500" b="1" dirty="0">
                <a:solidFill>
                  <a:schemeClr val="accent2">
                    <a:lumMod val="75000"/>
                  </a:schemeClr>
                </a:solidFill>
              </a:rPr>
              <a:t>948 600 EUR</a:t>
            </a:r>
            <a:r>
              <a:rPr lang="lv-LV" sz="1500" dirty="0"/>
              <a:t>. Šis uzdevums iekļauj šādus izpētes virzienus:</a:t>
            </a:r>
          </a:p>
          <a:p>
            <a:pPr algn="just"/>
            <a:r>
              <a:rPr lang="lv-LV" sz="1500" dirty="0"/>
              <a:t>	6.6.1.</a:t>
            </a:r>
          </a:p>
          <a:p>
            <a:pPr algn="just"/>
            <a:r>
              <a:rPr lang="lv-LV" sz="1500" dirty="0"/>
              <a:t>	latviskā identitāte un tās veidošanās vēsturiskā un mūsdienu 	kontekstā, tai skaitā diasporā;</a:t>
            </a:r>
          </a:p>
          <a:p>
            <a:pPr algn="just"/>
            <a:r>
              <a:rPr lang="lv-LV" sz="1500" dirty="0"/>
              <a:t>	6.6.2.</a:t>
            </a:r>
          </a:p>
          <a:p>
            <a:pPr algn="just"/>
            <a:r>
              <a:rPr lang="lv-LV" sz="1500" dirty="0"/>
              <a:t>	mūsdienu folklora un garīgās tradīcijas latviskās identitātes 	kontekstā;</a:t>
            </a:r>
          </a:p>
          <a:p>
            <a:pPr algn="just"/>
            <a:r>
              <a:rPr lang="lv-LV" sz="1500" dirty="0"/>
              <a:t>	6.6.3.</a:t>
            </a:r>
          </a:p>
          <a:p>
            <a:pPr algn="just"/>
            <a:r>
              <a:rPr lang="lv-LV" sz="1500" dirty="0"/>
              <a:t>	folkloristikas attīstību ietekmējošie faktori;</a:t>
            </a:r>
          </a:p>
          <a:p>
            <a:pPr algn="just"/>
            <a:r>
              <a:rPr lang="lv-LV" sz="1500" dirty="0"/>
              <a:t>	6.6.4.</a:t>
            </a:r>
          </a:p>
          <a:p>
            <a:pPr algn="just"/>
            <a:r>
              <a:rPr lang="lv-LV" sz="1500" dirty="0"/>
              <a:t>	ideju vēsture.</a:t>
            </a:r>
          </a:p>
          <a:p>
            <a:pPr algn="just"/>
            <a:r>
              <a:rPr lang="lv-LV" sz="1500" dirty="0"/>
              <a:t>Studējošo noslodze </a:t>
            </a:r>
            <a:r>
              <a:rPr lang="lv-LV" sz="1500" b="1" dirty="0">
                <a:solidFill>
                  <a:schemeClr val="accent2">
                    <a:lumMod val="75000"/>
                  </a:schemeClr>
                </a:solidFill>
              </a:rPr>
              <a:t>2,5 PLE</a:t>
            </a:r>
            <a:r>
              <a:rPr lang="lv-LV" sz="1500" dirty="0"/>
              <a:t>.</a:t>
            </a:r>
            <a:endParaRPr lang="lv-LV" sz="1700" b="1" dirty="0">
              <a:solidFill>
                <a:schemeClr val="accent2">
                  <a:lumMod val="75000"/>
                </a:schemeClr>
              </a:solidFill>
            </a:endParaRPr>
          </a:p>
          <a:p>
            <a:pPr algn="just"/>
            <a:endParaRPr lang="lv-LV" dirty="0"/>
          </a:p>
        </p:txBody>
      </p:sp>
      <p:pic>
        <p:nvPicPr>
          <p:cNvPr id="6" name="Picture 5">
            <a:extLst>
              <a:ext uri="{FF2B5EF4-FFF2-40B4-BE49-F238E27FC236}">
                <a16:creationId xmlns:a16="http://schemas.microsoft.com/office/drawing/2014/main" id="{CD0AA9C8-435E-1ADF-ED7A-ED1A5D1DE0E7}"/>
              </a:ext>
            </a:extLst>
          </p:cNvPr>
          <p:cNvPicPr>
            <a:picLocks noChangeAspect="1"/>
          </p:cNvPicPr>
          <p:nvPr/>
        </p:nvPicPr>
        <p:blipFill>
          <a:blip r:embed="rId2"/>
          <a:stretch>
            <a:fillRect/>
          </a:stretch>
        </p:blipFill>
        <p:spPr>
          <a:xfrm>
            <a:off x="6412971" y="97693"/>
            <a:ext cx="2559578" cy="1139079"/>
          </a:xfrm>
          <a:prstGeom prst="rect">
            <a:avLst/>
          </a:prstGeom>
        </p:spPr>
      </p:pic>
      <p:pic>
        <p:nvPicPr>
          <p:cNvPr id="9" name="Picture 4" descr="Image result for checklist icon">
            <a:extLst>
              <a:ext uri="{FF2B5EF4-FFF2-40B4-BE49-F238E27FC236}">
                <a16:creationId xmlns:a16="http://schemas.microsoft.com/office/drawing/2014/main" id="{2E9073AB-E74D-05B8-1804-1B1F794EFF77}"/>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4957" y="1942354"/>
            <a:ext cx="313424" cy="269975"/>
          </a:xfrm>
          <a:prstGeom prst="rect">
            <a:avLst/>
          </a:prstGeom>
          <a:solidFill>
            <a:srgbClr val="FF9900"/>
          </a:solidFill>
          <a:ln>
            <a:noFill/>
          </a:ln>
        </p:spPr>
      </p:pic>
      <p:sp>
        <p:nvSpPr>
          <p:cNvPr id="2" name="Rectangle 1">
            <a:extLst>
              <a:ext uri="{FF2B5EF4-FFF2-40B4-BE49-F238E27FC236}">
                <a16:creationId xmlns:a16="http://schemas.microsoft.com/office/drawing/2014/main" id="{E9E98725-6012-45F8-830C-76581846A5B0}"/>
              </a:ext>
            </a:extLst>
          </p:cNvPr>
          <p:cNvSpPr/>
          <p:nvPr/>
        </p:nvSpPr>
        <p:spPr>
          <a:xfrm>
            <a:off x="895621" y="5907613"/>
            <a:ext cx="7961746" cy="553998"/>
          </a:xfrm>
          <a:prstGeom prst="rect">
            <a:avLst/>
          </a:prstGeom>
        </p:spPr>
        <p:txBody>
          <a:bodyPr wrap="square">
            <a:spAutoFit/>
          </a:bodyPr>
          <a:lstStyle/>
          <a:p>
            <a:r>
              <a:rPr lang="lv-LV" sz="1500" dirty="0">
                <a:latin typeface="Verdana" panose="020B0604030504040204" pitchFamily="34" charset="0"/>
                <a:ea typeface="Verdana" panose="020B0604030504040204" pitchFamily="34" charset="0"/>
              </a:rPr>
              <a:t>Katrs studējošais ir nodarbināts projektā ne mazāk kā </a:t>
            </a:r>
            <a:r>
              <a:rPr lang="lv-LV" sz="1500" b="1" dirty="0">
                <a:solidFill>
                  <a:schemeClr val="accent2">
                    <a:lumMod val="75000"/>
                  </a:schemeClr>
                </a:solidFill>
                <a:latin typeface="Verdana" panose="020B0604030504040204" pitchFamily="34" charset="0"/>
                <a:ea typeface="Verdana" panose="020B0604030504040204" pitchFamily="34" charset="0"/>
              </a:rPr>
              <a:t>0,25 PLE </a:t>
            </a:r>
            <a:r>
              <a:rPr lang="lv-LV" sz="1500" dirty="0">
                <a:latin typeface="Verdana" panose="020B0604030504040204" pitchFamily="34" charset="0"/>
                <a:ea typeface="Verdana" panose="020B0604030504040204" pitchFamily="34" charset="0"/>
              </a:rPr>
              <a:t>projekta īstenošanas laikā.</a:t>
            </a:r>
          </a:p>
        </p:txBody>
      </p:sp>
      <p:sp>
        <p:nvSpPr>
          <p:cNvPr id="4" name="Slaida numura vietturis 3">
            <a:extLst>
              <a:ext uri="{FF2B5EF4-FFF2-40B4-BE49-F238E27FC236}">
                <a16:creationId xmlns:a16="http://schemas.microsoft.com/office/drawing/2014/main" id="{0F221873-9E28-9208-4D64-20F9378CB2DB}"/>
              </a:ext>
            </a:extLst>
          </p:cNvPr>
          <p:cNvSpPr>
            <a:spLocks noGrp="1"/>
          </p:cNvSpPr>
          <p:nvPr>
            <p:ph type="sldNum" sz="quarter" idx="13"/>
          </p:nvPr>
        </p:nvSpPr>
        <p:spPr>
          <a:xfrm>
            <a:off x="8435340" y="6324600"/>
            <a:ext cx="403860" cy="304800"/>
          </a:xfrm>
        </p:spPr>
        <p:txBody>
          <a:bodyPr/>
          <a:lstStyle/>
          <a:p>
            <a:fld id="{42946E5A-BBED-4218-981B-333F83EE957B}" type="slidenum">
              <a:rPr lang="en-US" altLang="lv-LV" smtClean="0"/>
              <a:pPr/>
              <a:t>9</a:t>
            </a:fld>
            <a:endParaRPr lang="en-US" altLang="lv-LV" dirty="0"/>
          </a:p>
        </p:txBody>
      </p:sp>
      <p:sp>
        <p:nvSpPr>
          <p:cNvPr id="8" name="Title 4">
            <a:extLst>
              <a:ext uri="{FF2B5EF4-FFF2-40B4-BE49-F238E27FC236}">
                <a16:creationId xmlns:a16="http://schemas.microsoft.com/office/drawing/2014/main" id="{3BF69D48-D283-D013-808F-3344C5F3D5B6}"/>
              </a:ext>
            </a:extLst>
          </p:cNvPr>
          <p:cNvSpPr txBox="1">
            <a:spLocks/>
          </p:cNvSpPr>
          <p:nvPr/>
        </p:nvSpPr>
        <p:spPr bwMode="auto">
          <a:xfrm>
            <a:off x="2236206" y="656350"/>
            <a:ext cx="3892350" cy="49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2200" dirty="0">
                <a:solidFill>
                  <a:schemeClr val="accent2">
                    <a:lumMod val="75000"/>
                  </a:schemeClr>
                </a:solidFill>
              </a:rPr>
              <a:t>Programmas uzdevumi</a:t>
            </a:r>
          </a:p>
        </p:txBody>
      </p:sp>
    </p:spTree>
    <p:extLst>
      <p:ext uri="{BB962C8B-B14F-4D97-AF65-F5344CB8AC3E}">
        <p14:creationId xmlns:p14="http://schemas.microsoft.com/office/powerpoint/2010/main" val="2935630760"/>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DCFA8-FC87-4267-BBA5-B7F20CE93B9E}">
  <ds:schemaRefs>
    <ds:schemaRef ds:uri="http://schemas.microsoft.com/sharepoint/v3/contenttype/forms"/>
  </ds:schemaRefs>
</ds:datastoreItem>
</file>

<file path=customXml/itemProps2.xml><?xml version="1.0" encoding="utf-8"?>
<ds:datastoreItem xmlns:ds="http://schemas.openxmlformats.org/officeDocument/2006/customXml" ds:itemID="{60D65BEE-874F-4245-AC24-84C8DCC85B13}">
  <ds:schemaRefs>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2f243a88-1479-4942-bbce-7bc383319ad9"/>
    <ds:schemaRef ds:uri="73924fda-3357-40d4-9fae-85802a249899"/>
    <ds:schemaRef ds:uri="http://purl.org/dc/dcmitype/"/>
  </ds:schemaRefs>
</ds:datastoreItem>
</file>

<file path=customXml/itemProps3.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10274</TotalTime>
  <Words>4428</Words>
  <Application>Microsoft Office PowerPoint</Application>
  <PresentationFormat>On-screen Show (4:3)</PresentationFormat>
  <Paragraphs>519</Paragraphs>
  <Slides>53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Narrow</vt:lpstr>
      <vt:lpstr>Calibri</vt:lpstr>
      <vt:lpstr>Times New Roman</vt:lpstr>
      <vt:lpstr>Trebuchet MS</vt:lpstr>
      <vt:lpstr>Verdana</vt:lpstr>
      <vt:lpstr>89_Prezentacija_templateLV</vt:lpstr>
      <vt:lpstr>PowerPoint Presentation</vt:lpstr>
      <vt:lpstr>Prezentācijā izskatāmie  jautājumi</vt:lpstr>
      <vt:lpstr>Saistošie normatīvie akti</vt:lpstr>
      <vt:lpstr>Galvenie nosacījumi</vt:lpstr>
      <vt:lpstr>PowerPoint Presentation</vt:lpstr>
      <vt:lpstr>Programmas uzdevumi</vt:lpstr>
      <vt:lpstr>PowerPoint Presentation</vt:lpstr>
      <vt:lpstr>PowerPoint Presentation</vt:lpstr>
      <vt:lpstr>PowerPoint Presentation</vt:lpstr>
      <vt:lpstr>Nolikuma pielikumi: metodiskie materiāli un veidlapas</vt:lpstr>
      <vt:lpstr>Nosacījumi projekta  iesniedzējam</vt:lpstr>
      <vt:lpstr>Nosacījumi sadarbības  partnerim</vt:lpstr>
      <vt:lpstr>Nosacījumi zinātniskās  grupas locekļiem</vt:lpstr>
      <vt:lpstr>Nosacījumi projekta  iesniedzējam</vt:lpstr>
      <vt:lpstr>Nosacījumi par tenūrprofesoru</vt:lpstr>
      <vt:lpstr>Nosacījumi par studējošā statusu (iekrāsotais teksts)</vt:lpstr>
      <vt:lpstr>Nosacījumi  par MI izmantošanu projekta iesniedzējam</vt:lpstr>
      <vt:lpstr>Nosacījumi par  MI izmantošanu ekspertam</vt:lpstr>
      <vt:lpstr>Projekta pieteikuma  aizpildīšana (1)</vt:lpstr>
      <vt:lpstr>Projekta pieteikuma  aizpildīšana (2)</vt:lpstr>
      <vt:lpstr>B daļa «Projekta apraksts» Izcilība (1)</vt:lpstr>
      <vt:lpstr>B daļa «Projekta apraksts» Izcilība (2)</vt:lpstr>
      <vt:lpstr>B daļa «Projekta apraksts» Ietekme (1)</vt:lpstr>
      <vt:lpstr>B daļa «Projekta apraksts» Ietekme (2)</vt:lpstr>
      <vt:lpstr>B daļa «Projekta apraksts» Īstenošana (1)</vt:lpstr>
      <vt:lpstr>B daļa «Projekta apraksts» Īstenošana (2)</vt:lpstr>
      <vt:lpstr>C daļa «Curriculum Vitae»</vt:lpstr>
      <vt:lpstr>Projekta pieteikuma  administratīvās daļas</vt:lpstr>
      <vt:lpstr>Darbības, kurām nav  saimnieciska rakstura (papildinformācija pie D, E, H daļas) </vt:lpstr>
      <vt:lpstr>Sasniedzamie kopējie  (horizontālie rezultāti, papildinformācija pie I daļas)</vt:lpstr>
      <vt:lpstr>Pieslēgšanās informācijas  sistēmai (1)</vt:lpstr>
      <vt:lpstr>Pieslēgšanās informācijas  sistēmai (2)</vt:lpstr>
      <vt:lpstr>PowerPoint Presentation</vt:lpstr>
      <vt:lpstr>Jauna projekta pieteikuma  izveide (1) Konkursa izvēle </vt:lpstr>
      <vt:lpstr>PowerPoint Presentation</vt:lpstr>
      <vt:lpstr>Projekta iesniegums: A daļa</vt:lpstr>
      <vt:lpstr>Projekta iesniegums: A daļa  1.nodaļa –Vispārīgā informācija </vt:lpstr>
      <vt:lpstr>Projekta iesniegšana  informācijas sistēmā A daļa</vt:lpstr>
      <vt:lpstr>Projekta iesniegšana  informācijas sistēmā A daļa</vt:lpstr>
      <vt:lpstr>Projekta iesniegums: A daļa  1.nodaļa –Vispārīgā informācija   Informācijas sistēmas nosacījumi</vt:lpstr>
      <vt:lpstr>Projekta iesniegums: A daļa  «Vispārīgā informācija» 2. nodaļa – Zinātniskā grupa </vt:lpstr>
      <vt:lpstr>Projekta iesniegums: A daļa  «Vispārīgā informācija» 2. nodaļa – Zinātniskā grupa </vt:lpstr>
      <vt:lpstr>Projekta iesniegums: A daļa «Vispārīgā informācija» 3. nodaļa – Projekta budžets </vt:lpstr>
      <vt:lpstr>Projekta iesniegums: A daļa  «Vispārīgā informācija» 4. nodaļa – Projekta rezultāti </vt:lpstr>
      <vt:lpstr>PowerPoint Presentation</vt:lpstr>
      <vt:lpstr>Projekta iesniegums: B daļa «Projekta apraksts»</vt:lpstr>
      <vt:lpstr>Projekta iesniegums:  dokumentācija</vt:lpstr>
      <vt:lpstr>Informācijas sistēma – Atgādinājumi (1)</vt:lpstr>
      <vt:lpstr>Informācijas sistēma – Atgādinājumi (2)</vt:lpstr>
      <vt:lpstr>Informācijas sistēma – Atgādinājumi (3)</vt:lpstr>
      <vt:lpstr>Informācijas sistēma –  Atgādinājumi par projekta iesnieguma iesniegšanu (4)</vt:lpstr>
      <vt:lpstr>Konkursa laika līnija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Ingmārs</dc:creator>
  <cp:lastModifiedBy>Jolanta Vanadziņa</cp:lastModifiedBy>
  <cp:revision>417</cp:revision>
  <cp:lastPrinted>2024-06-27T05:36:28Z</cp:lastPrinted>
  <dcterms:created xsi:type="dcterms:W3CDTF">2014-11-20T14:46:47Z</dcterms:created>
  <dcterms:modified xsi:type="dcterms:W3CDTF">2025-10-08T07:25:04Z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