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147472439" r:id="rId2"/>
    <p:sldId id="540" r:id="rId3"/>
    <p:sldId id="798" r:id="rId4"/>
    <p:sldId id="2147472583" r:id="rId5"/>
    <p:sldId id="21474725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147472634" r:id="rId21"/>
    <p:sldId id="2147472440" r:id="rId22"/>
    <p:sldId id="2147472445" r:id="rId23"/>
    <p:sldId id="2147472750" r:id="rId24"/>
    <p:sldId id="2147472446" r:id="rId25"/>
    <p:sldId id="2147472447" r:id="rId26"/>
    <p:sldId id="2147472449" r:id="rId27"/>
    <p:sldId id="2147472592" r:id="rId28"/>
    <p:sldId id="2147472451" r:id="rId29"/>
    <p:sldId id="2147472453" r:id="rId30"/>
    <p:sldId id="2147472481" r:id="rId31"/>
    <p:sldId id="2147472751" r:id="rId32"/>
    <p:sldId id="271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8C1C6-D31F-4193-AD44-3884BB1E61F5}" v="12" dt="2025-12-17T05:22:40.2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0" y="7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Plotniece" userId="5a18e688-110e-4dfa-8b38-579e597aef87" providerId="ADAL" clId="{BCF3BBF5-1B43-456E-9274-7CB80932C5A5}"/>
    <pc:docChg chg="undo custSel addSld delSld modSld sldOrd">
      <pc:chgData name="Marija Plotniece" userId="5a18e688-110e-4dfa-8b38-579e597aef87" providerId="ADAL" clId="{BCF3BBF5-1B43-456E-9274-7CB80932C5A5}" dt="2025-12-17T05:27:15.599" v="125"/>
      <pc:docMkLst>
        <pc:docMk/>
      </pc:docMkLst>
      <pc:sldChg chg="addSp delSp modSp del mod">
        <pc:chgData name="Marija Plotniece" userId="5a18e688-110e-4dfa-8b38-579e597aef87" providerId="ADAL" clId="{BCF3BBF5-1B43-456E-9274-7CB80932C5A5}" dt="2025-12-17T04:53:31.184" v="9" actId="47"/>
        <pc:sldMkLst>
          <pc:docMk/>
          <pc:sldMk cId="0" sldId="256"/>
        </pc:sldMkLst>
        <pc:grpChg chg="add del">
          <ac:chgData name="Marija Plotniece" userId="5a18e688-110e-4dfa-8b38-579e597aef87" providerId="ADAL" clId="{BCF3BBF5-1B43-456E-9274-7CB80932C5A5}" dt="2025-12-17T04:52:38.787" v="2" actId="478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Marija Plotniece" userId="5a18e688-110e-4dfa-8b38-579e597aef87" providerId="ADAL" clId="{BCF3BBF5-1B43-456E-9274-7CB80932C5A5}" dt="2025-12-17T04:53:19.805" v="8" actId="14100"/>
          <ac:grpSpMkLst>
            <pc:docMk/>
            <pc:sldMk cId="0" sldId="256"/>
            <ac:grpSpMk id="26" creationId="{00000000-0000-0000-0000-000000000000}"/>
          </ac:grpSpMkLst>
        </pc:grpChg>
        <pc:picChg chg="del">
          <ac:chgData name="Marija Plotniece" userId="5a18e688-110e-4dfa-8b38-579e597aef87" providerId="ADAL" clId="{BCF3BBF5-1B43-456E-9274-7CB80932C5A5}" dt="2025-12-17T04:52:36.499" v="0" actId="478"/>
          <ac:picMkLst>
            <pc:docMk/>
            <pc:sldMk cId="0" sldId="256"/>
            <ac:picMk id="10" creationId="{00000000-0000-0000-0000-000000000000}"/>
          </ac:picMkLst>
        </pc:picChg>
      </pc:sldChg>
      <pc:sldChg chg="modSp mod">
        <pc:chgData name="Marija Plotniece" userId="5a18e688-110e-4dfa-8b38-579e597aef87" providerId="ADAL" clId="{BCF3BBF5-1B43-456E-9274-7CB80932C5A5}" dt="2025-12-17T04:53:07.091" v="7" actId="207"/>
        <pc:sldMkLst>
          <pc:docMk/>
          <pc:sldMk cId="0" sldId="257"/>
        </pc:sldMkLst>
        <pc:spChg chg="mod">
          <ac:chgData name="Marija Plotniece" userId="5a18e688-110e-4dfa-8b38-579e597aef87" providerId="ADAL" clId="{BCF3BBF5-1B43-456E-9274-7CB80932C5A5}" dt="2025-12-17T04:53:07.091" v="7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rija Plotniece" userId="5a18e688-110e-4dfa-8b38-579e597aef87" providerId="ADAL" clId="{BCF3BBF5-1B43-456E-9274-7CB80932C5A5}" dt="2025-12-17T04:53:02.174" v="6" actId="207"/>
          <ac:spMkLst>
            <pc:docMk/>
            <pc:sldMk cId="0" sldId="257"/>
            <ac:spMk id="34" creationId="{00000000-0000-0000-0000-000000000000}"/>
          </ac:spMkLst>
        </pc:spChg>
      </pc:sldChg>
      <pc:sldChg chg="modSp mod">
        <pc:chgData name="Marija Plotniece" userId="5a18e688-110e-4dfa-8b38-579e597aef87" providerId="ADAL" clId="{BCF3BBF5-1B43-456E-9274-7CB80932C5A5}" dt="2025-12-17T04:54:00.945" v="24" actId="404"/>
        <pc:sldMkLst>
          <pc:docMk/>
          <pc:sldMk cId="0" sldId="258"/>
        </pc:sldMkLst>
        <pc:spChg chg="mod">
          <ac:chgData name="Marija Plotniece" userId="5a18e688-110e-4dfa-8b38-579e597aef87" providerId="ADAL" clId="{BCF3BBF5-1B43-456E-9274-7CB80932C5A5}" dt="2025-12-17T04:54:00.945" v="24" actId="404"/>
          <ac:spMkLst>
            <pc:docMk/>
            <pc:sldMk cId="0" sldId="258"/>
            <ac:spMk id="12" creationId="{00000000-0000-0000-0000-000000000000}"/>
          </ac:spMkLst>
        </pc:spChg>
      </pc:sldChg>
      <pc:sldChg chg="modSp mod">
        <pc:chgData name="Marija Plotniece" userId="5a18e688-110e-4dfa-8b38-579e597aef87" providerId="ADAL" clId="{BCF3BBF5-1B43-456E-9274-7CB80932C5A5}" dt="2025-12-17T04:55:03.654" v="29" actId="207"/>
        <pc:sldMkLst>
          <pc:docMk/>
          <pc:sldMk cId="0" sldId="260"/>
        </pc:sldMkLst>
        <pc:spChg chg="mod">
          <ac:chgData name="Marija Plotniece" userId="5a18e688-110e-4dfa-8b38-579e597aef87" providerId="ADAL" clId="{BCF3BBF5-1B43-456E-9274-7CB80932C5A5}" dt="2025-12-17T04:54:53.742" v="26" actId="207"/>
          <ac:spMkLst>
            <pc:docMk/>
            <pc:sldMk cId="0" sldId="260"/>
            <ac:spMk id="7" creationId="{00000000-0000-0000-0000-000000000000}"/>
          </ac:spMkLst>
        </pc:spChg>
        <pc:spChg chg="mod">
          <ac:chgData name="Marija Plotniece" userId="5a18e688-110e-4dfa-8b38-579e597aef87" providerId="ADAL" clId="{BCF3BBF5-1B43-456E-9274-7CB80932C5A5}" dt="2025-12-17T04:55:03.654" v="29" actId="20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Marija Plotniece" userId="5a18e688-110e-4dfa-8b38-579e597aef87" providerId="ADAL" clId="{BCF3BBF5-1B43-456E-9274-7CB80932C5A5}" dt="2025-12-17T04:54:57.896" v="28" actId="207"/>
          <ac:spMkLst>
            <pc:docMk/>
            <pc:sldMk cId="0" sldId="260"/>
            <ac:spMk id="11" creationId="{00000000-0000-0000-0000-000000000000}"/>
          </ac:spMkLst>
        </pc:spChg>
      </pc:sldChg>
      <pc:sldChg chg="modSp mod">
        <pc:chgData name="Marija Plotniece" userId="5a18e688-110e-4dfa-8b38-579e597aef87" providerId="ADAL" clId="{BCF3BBF5-1B43-456E-9274-7CB80932C5A5}" dt="2025-12-17T04:55:15.941" v="31" actId="207"/>
        <pc:sldMkLst>
          <pc:docMk/>
          <pc:sldMk cId="0" sldId="261"/>
        </pc:sldMkLst>
        <pc:graphicFrameChg chg="modGraphic">
          <ac:chgData name="Marija Plotniece" userId="5a18e688-110e-4dfa-8b38-579e597aef87" providerId="ADAL" clId="{BCF3BBF5-1B43-456E-9274-7CB80932C5A5}" dt="2025-12-17T04:55:15.941" v="31" actId="207"/>
          <ac:graphicFrameMkLst>
            <pc:docMk/>
            <pc:sldMk cId="0" sldId="261"/>
            <ac:graphicFrameMk id="9" creationId="{00000000-0000-0000-0000-000000000000}"/>
          </ac:graphicFrameMkLst>
        </pc:graphicFrameChg>
      </pc:sldChg>
      <pc:sldChg chg="modSp mod">
        <pc:chgData name="Marija Plotniece" userId="5a18e688-110e-4dfa-8b38-579e597aef87" providerId="ADAL" clId="{BCF3BBF5-1B43-456E-9274-7CB80932C5A5}" dt="2025-12-17T04:55:26.969" v="32" actId="207"/>
        <pc:sldMkLst>
          <pc:docMk/>
          <pc:sldMk cId="0" sldId="262"/>
        </pc:sldMkLst>
        <pc:graphicFrameChg chg="modGraphic">
          <ac:chgData name="Marija Plotniece" userId="5a18e688-110e-4dfa-8b38-579e597aef87" providerId="ADAL" clId="{BCF3BBF5-1B43-456E-9274-7CB80932C5A5}" dt="2025-12-17T04:55:26.969" v="32" actId="207"/>
          <ac:graphicFrameMkLst>
            <pc:docMk/>
            <pc:sldMk cId="0" sldId="262"/>
            <ac:graphicFrameMk id="9" creationId="{00000000-0000-0000-0000-000000000000}"/>
          </ac:graphicFrameMkLst>
        </pc:graphicFrameChg>
      </pc:sldChg>
      <pc:sldChg chg="modSp mod">
        <pc:chgData name="Marija Plotniece" userId="5a18e688-110e-4dfa-8b38-579e597aef87" providerId="ADAL" clId="{BCF3BBF5-1B43-456E-9274-7CB80932C5A5}" dt="2025-12-17T04:55:35.195" v="34" actId="207"/>
        <pc:sldMkLst>
          <pc:docMk/>
          <pc:sldMk cId="0" sldId="263"/>
        </pc:sldMkLst>
        <pc:graphicFrameChg chg="modGraphic">
          <ac:chgData name="Marija Plotniece" userId="5a18e688-110e-4dfa-8b38-579e597aef87" providerId="ADAL" clId="{BCF3BBF5-1B43-456E-9274-7CB80932C5A5}" dt="2025-12-17T04:55:35.195" v="34" actId="207"/>
          <ac:graphicFrameMkLst>
            <pc:docMk/>
            <pc:sldMk cId="0" sldId="263"/>
            <ac:graphicFrameMk id="10" creationId="{00000000-0000-0000-0000-000000000000}"/>
          </ac:graphicFrameMkLst>
        </pc:graphicFrameChg>
      </pc:sldChg>
      <pc:sldChg chg="modSp mod">
        <pc:chgData name="Marija Plotniece" userId="5a18e688-110e-4dfa-8b38-579e597aef87" providerId="ADAL" clId="{BCF3BBF5-1B43-456E-9274-7CB80932C5A5}" dt="2025-12-17T04:55:41.319" v="36" actId="207"/>
        <pc:sldMkLst>
          <pc:docMk/>
          <pc:sldMk cId="0" sldId="264"/>
        </pc:sldMkLst>
        <pc:spChg chg="mod">
          <ac:chgData name="Marija Plotniece" userId="5a18e688-110e-4dfa-8b38-579e597aef87" providerId="ADAL" clId="{BCF3BBF5-1B43-456E-9274-7CB80932C5A5}" dt="2025-12-17T04:55:41.319" v="36" actId="207"/>
          <ac:spMkLst>
            <pc:docMk/>
            <pc:sldMk cId="0" sldId="264"/>
            <ac:spMk id="8" creationId="{00000000-0000-0000-0000-000000000000}"/>
          </ac:spMkLst>
        </pc:spChg>
      </pc:sldChg>
      <pc:sldChg chg="delSp modSp mod">
        <pc:chgData name="Marija Plotniece" userId="5a18e688-110e-4dfa-8b38-579e597aef87" providerId="ADAL" clId="{BCF3BBF5-1B43-456E-9274-7CB80932C5A5}" dt="2025-12-17T05:07:58.833" v="104" actId="478"/>
        <pc:sldMkLst>
          <pc:docMk/>
          <pc:sldMk cId="0" sldId="266"/>
        </pc:sldMkLst>
        <pc:graphicFrameChg chg="modGraphic">
          <ac:chgData name="Marija Plotniece" userId="5a18e688-110e-4dfa-8b38-579e597aef87" providerId="ADAL" clId="{BCF3BBF5-1B43-456E-9274-7CB80932C5A5}" dt="2025-12-17T04:55:52.638" v="38" actId="207"/>
          <ac:graphicFrameMkLst>
            <pc:docMk/>
            <pc:sldMk cId="0" sldId="266"/>
            <ac:graphicFrameMk id="9" creationId="{00000000-0000-0000-0000-000000000000}"/>
          </ac:graphicFrameMkLst>
        </pc:graphicFrameChg>
        <pc:picChg chg="del">
          <ac:chgData name="Marija Plotniece" userId="5a18e688-110e-4dfa-8b38-579e597aef87" providerId="ADAL" clId="{BCF3BBF5-1B43-456E-9274-7CB80932C5A5}" dt="2025-12-17T05:07:58.833" v="104" actId="478"/>
          <ac:picMkLst>
            <pc:docMk/>
            <pc:sldMk cId="0" sldId="266"/>
            <ac:picMk id="5" creationId="{00000000-0000-0000-0000-000000000000}"/>
          </ac:picMkLst>
        </pc:picChg>
      </pc:sldChg>
      <pc:sldChg chg="modSp mod">
        <pc:chgData name="Marija Plotniece" userId="5a18e688-110e-4dfa-8b38-579e597aef87" providerId="ADAL" clId="{BCF3BBF5-1B43-456E-9274-7CB80932C5A5}" dt="2025-12-17T04:56:09.631" v="41" actId="207"/>
        <pc:sldMkLst>
          <pc:docMk/>
          <pc:sldMk cId="0" sldId="270"/>
        </pc:sldMkLst>
        <pc:spChg chg="mod">
          <ac:chgData name="Marija Plotniece" userId="5a18e688-110e-4dfa-8b38-579e597aef87" providerId="ADAL" clId="{BCF3BBF5-1B43-456E-9274-7CB80932C5A5}" dt="2025-12-17T04:56:09.631" v="41" actId="207"/>
          <ac:spMkLst>
            <pc:docMk/>
            <pc:sldMk cId="0" sldId="270"/>
            <ac:spMk id="4" creationId="{00000000-0000-0000-0000-000000000000}"/>
          </ac:spMkLst>
        </pc:spChg>
      </pc:sldChg>
      <pc:sldChg chg="addSp delSp modSp mod">
        <pc:chgData name="Marija Plotniece" userId="5a18e688-110e-4dfa-8b38-579e597aef87" providerId="ADAL" clId="{BCF3BBF5-1B43-456E-9274-7CB80932C5A5}" dt="2025-12-17T05:09:21.479" v="116" actId="14100"/>
        <pc:sldMkLst>
          <pc:docMk/>
          <pc:sldMk cId="0" sldId="271"/>
        </pc:sldMkLst>
        <pc:spChg chg="del">
          <ac:chgData name="Marija Plotniece" userId="5a18e688-110e-4dfa-8b38-579e597aef87" providerId="ADAL" clId="{BCF3BBF5-1B43-456E-9274-7CB80932C5A5}" dt="2025-12-17T04:56:57.649" v="45" actId="478"/>
          <ac:spMkLst>
            <pc:docMk/>
            <pc:sldMk cId="0" sldId="271"/>
            <ac:spMk id="69" creationId="{00000000-0000-0000-0000-000000000000}"/>
          </ac:spMkLst>
        </pc:spChg>
        <pc:spChg chg="del">
          <ac:chgData name="Marija Plotniece" userId="5a18e688-110e-4dfa-8b38-579e597aef87" providerId="ADAL" clId="{BCF3BBF5-1B43-456E-9274-7CB80932C5A5}" dt="2025-12-17T04:56:49.850" v="44" actId="478"/>
          <ac:spMkLst>
            <pc:docMk/>
            <pc:sldMk cId="0" sldId="271"/>
            <ac:spMk id="70" creationId="{00000000-0000-0000-0000-000000000000}"/>
          </ac:spMkLst>
        </pc:spChg>
        <pc:spChg chg="add mod ord">
          <ac:chgData name="Marija Plotniece" userId="5a18e688-110e-4dfa-8b38-579e597aef87" providerId="ADAL" clId="{BCF3BBF5-1B43-456E-9274-7CB80932C5A5}" dt="2025-12-17T05:09:04.796" v="114" actId="207"/>
          <ac:spMkLst>
            <pc:docMk/>
            <pc:sldMk cId="0" sldId="271"/>
            <ac:spMk id="73" creationId="{3F48681C-97A2-FCCF-EA33-53D42280D791}"/>
          </ac:spMkLst>
        </pc:spChg>
        <pc:grpChg chg="del">
          <ac:chgData name="Marija Plotniece" userId="5a18e688-110e-4dfa-8b38-579e597aef87" providerId="ADAL" clId="{BCF3BBF5-1B43-456E-9274-7CB80932C5A5}" dt="2025-12-17T04:56:29.075" v="42" actId="478"/>
          <ac:grpSpMkLst>
            <pc:docMk/>
            <pc:sldMk cId="0" sldId="271"/>
            <ac:grpSpMk id="3" creationId="{00000000-0000-0000-0000-000000000000}"/>
          </ac:grpSpMkLst>
        </pc:grpChg>
        <pc:grpChg chg="mod">
          <ac:chgData name="Marija Plotniece" userId="5a18e688-110e-4dfa-8b38-579e597aef87" providerId="ADAL" clId="{BCF3BBF5-1B43-456E-9274-7CB80932C5A5}" dt="2025-12-17T05:09:21.479" v="116" actId="14100"/>
          <ac:grpSpMkLst>
            <pc:docMk/>
            <pc:sldMk cId="0" sldId="271"/>
            <ac:grpSpMk id="21" creationId="{00000000-0000-0000-0000-000000000000}"/>
          </ac:grpSpMkLst>
        </pc:grpChg>
        <pc:picChg chg="add mod">
          <ac:chgData name="Marija Plotniece" userId="5a18e688-110e-4dfa-8b38-579e597aef87" providerId="ADAL" clId="{BCF3BBF5-1B43-456E-9274-7CB80932C5A5}" dt="2025-12-17T05:08:26.081" v="107" actId="1076"/>
          <ac:picMkLst>
            <pc:docMk/>
            <pc:sldMk cId="0" sldId="271"/>
            <ac:picMk id="72" creationId="{ACE5294A-2B30-24CA-599E-D0E7B9F4C344}"/>
          </ac:picMkLst>
        </pc:picChg>
      </pc:sldChg>
      <pc:sldChg chg="del">
        <pc:chgData name="Marija Plotniece" userId="5a18e688-110e-4dfa-8b38-579e597aef87" providerId="ADAL" clId="{BCF3BBF5-1B43-456E-9274-7CB80932C5A5}" dt="2025-12-17T04:57:05.234" v="46" actId="47"/>
        <pc:sldMkLst>
          <pc:docMk/>
          <pc:sldMk cId="0" sldId="272"/>
        </pc:sldMkLst>
      </pc:sldChg>
      <pc:sldChg chg="del">
        <pc:chgData name="Marija Plotniece" userId="5a18e688-110e-4dfa-8b38-579e597aef87" providerId="ADAL" clId="{BCF3BBF5-1B43-456E-9274-7CB80932C5A5}" dt="2025-12-17T04:57:25.501" v="48" actId="47"/>
        <pc:sldMkLst>
          <pc:docMk/>
          <pc:sldMk cId="0" sldId="273"/>
        </pc:sldMkLst>
      </pc:sldChg>
      <pc:sldChg chg="add ord">
        <pc:chgData name="Marija Plotniece" userId="5a18e688-110e-4dfa-8b38-579e597aef87" providerId="ADAL" clId="{BCF3BBF5-1B43-456E-9274-7CB80932C5A5}" dt="2025-12-17T04:59:27.998" v="51"/>
        <pc:sldMkLst>
          <pc:docMk/>
          <pc:sldMk cId="2089180328" sldId="540"/>
        </pc:sldMkLst>
      </pc:sldChg>
      <pc:sldChg chg="modSp add mod modClrScheme chgLayout">
        <pc:chgData name="Marija Plotniece" userId="5a18e688-110e-4dfa-8b38-579e597aef87" providerId="ADAL" clId="{BCF3BBF5-1B43-456E-9274-7CB80932C5A5}" dt="2025-12-17T05:04:45.579" v="85" actId="14100"/>
        <pc:sldMkLst>
          <pc:docMk/>
          <pc:sldMk cId="4161461337" sldId="798"/>
        </pc:sldMkLst>
        <pc:spChg chg="mod ord">
          <ac:chgData name="Marija Plotniece" userId="5a18e688-110e-4dfa-8b38-579e597aef87" providerId="ADAL" clId="{BCF3BBF5-1B43-456E-9274-7CB80932C5A5}" dt="2025-12-17T05:04:45.579" v="85" actId="14100"/>
          <ac:spMkLst>
            <pc:docMk/>
            <pc:sldMk cId="4161461337" sldId="798"/>
            <ac:spMk id="2" creationId="{99569A58-458C-443C-5202-C7124389B82C}"/>
          </ac:spMkLst>
        </pc:spChg>
        <pc:spChg chg="mod ord">
          <ac:chgData name="Marija Plotniece" userId="5a18e688-110e-4dfa-8b38-579e597aef87" providerId="ADAL" clId="{BCF3BBF5-1B43-456E-9274-7CB80932C5A5}" dt="2025-12-17T05:01:37.407" v="58" actId="700"/>
          <ac:spMkLst>
            <pc:docMk/>
            <pc:sldMk cId="4161461337" sldId="798"/>
            <ac:spMk id="8" creationId="{7EAC1490-00DC-3B0F-66BF-A78C61DB3C6C}"/>
          </ac:spMkLst>
        </pc:spChg>
      </pc:sldChg>
      <pc:sldChg chg="addSp modSp add mod ord modClrScheme chgLayout">
        <pc:chgData name="Marija Plotniece" userId="5a18e688-110e-4dfa-8b38-579e597aef87" providerId="ADAL" clId="{BCF3BBF5-1B43-456E-9274-7CB80932C5A5}" dt="2025-12-17T05:07:00.040" v="101" actId="14100"/>
        <pc:sldMkLst>
          <pc:docMk/>
          <pc:sldMk cId="2930667214" sldId="2147472439"/>
        </pc:sldMkLst>
        <pc:spChg chg="mod ord">
          <ac:chgData name="Marija Plotniece" userId="5a18e688-110e-4dfa-8b38-579e597aef87" providerId="ADAL" clId="{BCF3BBF5-1B43-456E-9274-7CB80932C5A5}" dt="2025-12-17T05:05:28.275" v="91" actId="207"/>
          <ac:spMkLst>
            <pc:docMk/>
            <pc:sldMk cId="2930667214" sldId="2147472439"/>
            <ac:spMk id="2" creationId="{2E4B9174-4C4D-BCF0-D981-1CE6067E34CC}"/>
          </ac:spMkLst>
        </pc:spChg>
        <pc:spChg chg="add mod ord">
          <ac:chgData name="Marija Plotniece" userId="5a18e688-110e-4dfa-8b38-579e597aef87" providerId="ADAL" clId="{BCF3BBF5-1B43-456E-9274-7CB80932C5A5}" dt="2025-12-17T05:07:00.040" v="101" actId="14100"/>
          <ac:spMkLst>
            <pc:docMk/>
            <pc:sldMk cId="2930667214" sldId="2147472439"/>
            <ac:spMk id="4" creationId="{720DD157-25AB-9882-AF85-99519C699948}"/>
          </ac:spMkLst>
        </pc:spChg>
        <pc:spChg chg="mod">
          <ac:chgData name="Marija Plotniece" userId="5a18e688-110e-4dfa-8b38-579e597aef87" providerId="ADAL" clId="{BCF3BBF5-1B43-456E-9274-7CB80932C5A5}" dt="2025-12-17T05:05:31.546" v="92" actId="207"/>
          <ac:spMkLst>
            <pc:docMk/>
            <pc:sldMk cId="2930667214" sldId="2147472439"/>
            <ac:spMk id="6" creationId="{70512EB7-402C-19EB-9F08-A169EDBD3F3B}"/>
          </ac:spMkLst>
        </pc:spChg>
        <pc:picChg chg="mod">
          <ac:chgData name="Marija Plotniece" userId="5a18e688-110e-4dfa-8b38-579e597aef87" providerId="ADAL" clId="{BCF3BBF5-1B43-456E-9274-7CB80932C5A5}" dt="2025-12-17T05:06:53.722" v="99" actId="1076"/>
          <ac:picMkLst>
            <pc:docMk/>
            <pc:sldMk cId="2930667214" sldId="2147472439"/>
            <ac:picMk id="3" creationId="{3C8115FC-F56B-2157-816A-A26CE1B1CAE1}"/>
          </ac:picMkLst>
        </pc:picChg>
      </pc:sldChg>
      <pc:sldChg chg="modSp add mod ord modClrScheme chgLayout">
        <pc:chgData name="Marija Plotniece" userId="5a18e688-110e-4dfa-8b38-579e597aef87" providerId="ADAL" clId="{BCF3BBF5-1B43-456E-9274-7CB80932C5A5}" dt="2025-12-17T05:27:15.599" v="125"/>
        <pc:sldMkLst>
          <pc:docMk/>
          <pc:sldMk cId="3324256010" sldId="2147472440"/>
        </pc:sldMkLst>
        <pc:spChg chg="mod ord">
          <ac:chgData name="Marija Plotniece" userId="5a18e688-110e-4dfa-8b38-579e597aef87" providerId="ADAL" clId="{BCF3BBF5-1B43-456E-9274-7CB80932C5A5}" dt="2025-12-17T05:03:45.683" v="76" actId="14100"/>
          <ac:spMkLst>
            <pc:docMk/>
            <pc:sldMk cId="3324256010" sldId="2147472440"/>
            <ac:spMk id="2" creationId="{74ACEC8F-CD97-2D4B-9760-8AD1BA48D89B}"/>
          </ac:spMkLst>
        </pc:spChg>
      </pc:sldChg>
      <pc:sldChg chg="add del">
        <pc:chgData name="Marija Plotniece" userId="5a18e688-110e-4dfa-8b38-579e597aef87" providerId="ADAL" clId="{BCF3BBF5-1B43-456E-9274-7CB80932C5A5}" dt="2025-12-17T05:07:46.670" v="103" actId="47"/>
        <pc:sldMkLst>
          <pc:docMk/>
          <pc:sldMk cId="1523348547" sldId="2147472442"/>
        </pc:sldMkLst>
      </pc:sldChg>
      <pc:sldChg chg="modSp add mod ord modClrScheme chgLayout">
        <pc:chgData name="Marija Plotniece" userId="5a18e688-110e-4dfa-8b38-579e597aef87" providerId="ADAL" clId="{BCF3BBF5-1B43-456E-9274-7CB80932C5A5}" dt="2025-12-17T05:27:15.599" v="125"/>
        <pc:sldMkLst>
          <pc:docMk/>
          <pc:sldMk cId="789406837" sldId="2147472445"/>
        </pc:sldMkLst>
        <pc:spChg chg="mod ord">
          <ac:chgData name="Marija Plotniece" userId="5a18e688-110e-4dfa-8b38-579e597aef87" providerId="ADAL" clId="{BCF3BBF5-1B43-456E-9274-7CB80932C5A5}" dt="2025-12-17T05:03:36.602" v="75" actId="14100"/>
          <ac:spMkLst>
            <pc:docMk/>
            <pc:sldMk cId="789406837" sldId="2147472445"/>
            <ac:spMk id="2" creationId="{74ACEC8F-CD97-2D4B-9760-8AD1BA48D89B}"/>
          </ac:spMkLst>
        </pc:spChg>
      </pc:sldChg>
      <pc:sldChg chg="modSp add mod ord modClrScheme chgLayout">
        <pc:chgData name="Marija Plotniece" userId="5a18e688-110e-4dfa-8b38-579e597aef87" providerId="ADAL" clId="{BCF3BBF5-1B43-456E-9274-7CB80932C5A5}" dt="2025-12-17T05:27:15.599" v="125"/>
        <pc:sldMkLst>
          <pc:docMk/>
          <pc:sldMk cId="426889790" sldId="2147472446"/>
        </pc:sldMkLst>
        <pc:spChg chg="mod ord">
          <ac:chgData name="Marija Plotniece" userId="5a18e688-110e-4dfa-8b38-579e597aef87" providerId="ADAL" clId="{BCF3BBF5-1B43-456E-9274-7CB80932C5A5}" dt="2025-12-17T05:03:23.745" v="73" actId="14100"/>
          <ac:spMkLst>
            <pc:docMk/>
            <pc:sldMk cId="426889790" sldId="2147472446"/>
            <ac:spMk id="2" creationId="{74ACEC8F-CD97-2D4B-9760-8AD1BA48D89B}"/>
          </ac:spMkLst>
        </pc:spChg>
        <pc:spChg chg="mod">
          <ac:chgData name="Marija Plotniece" userId="5a18e688-110e-4dfa-8b38-579e597aef87" providerId="ADAL" clId="{BCF3BBF5-1B43-456E-9274-7CB80932C5A5}" dt="2025-12-17T05:02:20.881" v="66" actId="14100"/>
          <ac:spMkLst>
            <pc:docMk/>
            <pc:sldMk cId="426889790" sldId="2147472446"/>
            <ac:spMk id="8" creationId="{FF778961-6B5D-5A6B-A29F-ED3DA671D841}"/>
          </ac:spMkLst>
        </pc:spChg>
      </pc:sldChg>
      <pc:sldChg chg="modSp add mod ord modClrScheme chgLayout">
        <pc:chgData name="Marija Plotniece" userId="5a18e688-110e-4dfa-8b38-579e597aef87" providerId="ADAL" clId="{BCF3BBF5-1B43-456E-9274-7CB80932C5A5}" dt="2025-12-17T05:27:15.599" v="125"/>
        <pc:sldMkLst>
          <pc:docMk/>
          <pc:sldMk cId="2836449032" sldId="2147472447"/>
        </pc:sldMkLst>
        <pc:spChg chg="mod ord">
          <ac:chgData name="Marija Plotniece" userId="5a18e688-110e-4dfa-8b38-579e597aef87" providerId="ADAL" clId="{BCF3BBF5-1B43-456E-9274-7CB80932C5A5}" dt="2025-12-17T05:03:18.977" v="72" actId="14100"/>
          <ac:spMkLst>
            <pc:docMk/>
            <pc:sldMk cId="2836449032" sldId="2147472447"/>
            <ac:spMk id="2" creationId="{74ACEC8F-CD97-2D4B-9760-8AD1BA48D89B}"/>
          </ac:spMkLst>
        </pc:spChg>
      </pc:sldChg>
      <pc:sldChg chg="add ord">
        <pc:chgData name="Marija Plotniece" userId="5a18e688-110e-4dfa-8b38-579e597aef87" providerId="ADAL" clId="{BCF3BBF5-1B43-456E-9274-7CB80932C5A5}" dt="2025-12-17T05:27:15.599" v="125"/>
        <pc:sldMkLst>
          <pc:docMk/>
          <pc:sldMk cId="188962008" sldId="2147472449"/>
        </pc:sldMkLst>
      </pc:sldChg>
      <pc:sldChg chg="add ord">
        <pc:chgData name="Marija Plotniece" userId="5a18e688-110e-4dfa-8b38-579e597aef87" providerId="ADAL" clId="{BCF3BBF5-1B43-456E-9274-7CB80932C5A5}" dt="2025-12-17T05:27:15.599" v="125"/>
        <pc:sldMkLst>
          <pc:docMk/>
          <pc:sldMk cId="53488876" sldId="2147472451"/>
        </pc:sldMkLst>
      </pc:sldChg>
      <pc:sldChg chg="modSp add mod ord">
        <pc:chgData name="Marija Plotniece" userId="5a18e688-110e-4dfa-8b38-579e597aef87" providerId="ADAL" clId="{BCF3BBF5-1B43-456E-9274-7CB80932C5A5}" dt="2025-12-17T05:27:15.599" v="125"/>
        <pc:sldMkLst>
          <pc:docMk/>
          <pc:sldMk cId="3910401221" sldId="2147472453"/>
        </pc:sldMkLst>
        <pc:graphicFrameChg chg="mod modGraphic">
          <ac:chgData name="Marija Plotniece" userId="5a18e688-110e-4dfa-8b38-579e597aef87" providerId="ADAL" clId="{BCF3BBF5-1B43-456E-9274-7CB80932C5A5}" dt="2025-12-17T05:02:53.299" v="70" actId="108"/>
          <ac:graphicFrameMkLst>
            <pc:docMk/>
            <pc:sldMk cId="3910401221" sldId="2147472453"/>
            <ac:graphicFrameMk id="3" creationId="{C8CE9276-3BF5-034D-3DC2-6575F5E3A8C1}"/>
          </ac:graphicFrameMkLst>
        </pc:graphicFrameChg>
      </pc:sldChg>
      <pc:sldChg chg="modSp add mod ord">
        <pc:chgData name="Marija Plotniece" userId="5a18e688-110e-4dfa-8b38-579e597aef87" providerId="ADAL" clId="{BCF3BBF5-1B43-456E-9274-7CB80932C5A5}" dt="2025-12-17T05:27:15.599" v="125"/>
        <pc:sldMkLst>
          <pc:docMk/>
          <pc:sldMk cId="3352093457" sldId="2147472481"/>
        </pc:sldMkLst>
        <pc:graphicFrameChg chg="mod modGraphic">
          <ac:chgData name="Marija Plotniece" userId="5a18e688-110e-4dfa-8b38-579e597aef87" providerId="ADAL" clId="{BCF3BBF5-1B43-456E-9274-7CB80932C5A5}" dt="2025-12-17T05:02:45.723" v="68" actId="108"/>
          <ac:graphicFrameMkLst>
            <pc:docMk/>
            <pc:sldMk cId="3352093457" sldId="2147472481"/>
            <ac:graphicFrameMk id="3" creationId="{F5F03D43-6438-D4B9-208D-83AA48F0CC00}"/>
          </ac:graphicFrameMkLst>
        </pc:graphicFrameChg>
      </pc:sldChg>
      <pc:sldChg chg="modSp add mod">
        <pc:chgData name="Marija Plotniece" userId="5a18e688-110e-4dfa-8b38-579e597aef87" providerId="ADAL" clId="{BCF3BBF5-1B43-456E-9274-7CB80932C5A5}" dt="2025-12-17T05:04:23.354" v="82" actId="20577"/>
        <pc:sldMkLst>
          <pc:docMk/>
          <pc:sldMk cId="1884436959" sldId="2147472566"/>
        </pc:sldMkLst>
        <pc:spChg chg="mod">
          <ac:chgData name="Marija Plotniece" userId="5a18e688-110e-4dfa-8b38-579e597aef87" providerId="ADAL" clId="{BCF3BBF5-1B43-456E-9274-7CB80932C5A5}" dt="2025-12-17T05:04:23.354" v="82" actId="20577"/>
          <ac:spMkLst>
            <pc:docMk/>
            <pc:sldMk cId="1884436959" sldId="2147472566"/>
            <ac:spMk id="3" creationId="{4ACD8A73-E3A9-EF11-B37B-A20911B0F7D8}"/>
          </ac:spMkLst>
        </pc:spChg>
        <pc:spChg chg="mod">
          <ac:chgData name="Marija Plotniece" userId="5a18e688-110e-4dfa-8b38-579e597aef87" providerId="ADAL" clId="{BCF3BBF5-1B43-456E-9274-7CB80932C5A5}" dt="2025-12-17T05:04:10.705" v="79" actId="207"/>
          <ac:spMkLst>
            <pc:docMk/>
            <pc:sldMk cId="1884436959" sldId="2147472566"/>
            <ac:spMk id="5" creationId="{2563F7AA-6CB7-4D36-CD5C-CBBDD7FB3008}"/>
          </ac:spMkLst>
        </pc:spChg>
      </pc:sldChg>
      <pc:sldChg chg="add">
        <pc:chgData name="Marija Plotniece" userId="5a18e688-110e-4dfa-8b38-579e597aef87" providerId="ADAL" clId="{BCF3BBF5-1B43-456E-9274-7CB80932C5A5}" dt="2025-12-17T04:59:50.174" v="52"/>
        <pc:sldMkLst>
          <pc:docMk/>
          <pc:sldMk cId="3936249739" sldId="2147472583"/>
        </pc:sldMkLst>
      </pc:sldChg>
      <pc:sldChg chg="add ord">
        <pc:chgData name="Marija Plotniece" userId="5a18e688-110e-4dfa-8b38-579e597aef87" providerId="ADAL" clId="{BCF3BBF5-1B43-456E-9274-7CB80932C5A5}" dt="2025-12-17T05:27:15.599" v="125"/>
        <pc:sldMkLst>
          <pc:docMk/>
          <pc:sldMk cId="136554081" sldId="2147472592"/>
        </pc:sldMkLst>
      </pc:sldChg>
      <pc:sldChg chg="modSp add mod ord">
        <pc:chgData name="Marija Plotniece" userId="5a18e688-110e-4dfa-8b38-579e597aef87" providerId="ADAL" clId="{BCF3BBF5-1B43-456E-9274-7CB80932C5A5}" dt="2025-12-17T05:27:15.599" v="125"/>
        <pc:sldMkLst>
          <pc:docMk/>
          <pc:sldMk cId="1385342465" sldId="2147472634"/>
        </pc:sldMkLst>
        <pc:spChg chg="mod">
          <ac:chgData name="Marija Plotniece" userId="5a18e688-110e-4dfa-8b38-579e597aef87" providerId="ADAL" clId="{BCF3BBF5-1B43-456E-9274-7CB80932C5A5}" dt="2025-12-17T05:07:15.742" v="102" actId="14100"/>
          <ac:spMkLst>
            <pc:docMk/>
            <pc:sldMk cId="1385342465" sldId="2147472634"/>
            <ac:spMk id="5" creationId="{FBA4A2CE-441F-D764-ACDC-360D84E04A87}"/>
          </ac:spMkLst>
        </pc:spChg>
      </pc:sldChg>
      <pc:sldChg chg="modSp add mod ord modClrScheme chgLayout">
        <pc:chgData name="Marija Plotniece" userId="5a18e688-110e-4dfa-8b38-579e597aef87" providerId="ADAL" clId="{BCF3BBF5-1B43-456E-9274-7CB80932C5A5}" dt="2025-12-17T05:27:15.599" v="125"/>
        <pc:sldMkLst>
          <pc:docMk/>
          <pc:sldMk cId="2761394678" sldId="2147472750"/>
        </pc:sldMkLst>
        <pc:spChg chg="mod ord">
          <ac:chgData name="Marija Plotniece" userId="5a18e688-110e-4dfa-8b38-579e597aef87" providerId="ADAL" clId="{BCF3BBF5-1B43-456E-9274-7CB80932C5A5}" dt="2025-12-17T05:03:31.351" v="74" actId="14100"/>
          <ac:spMkLst>
            <pc:docMk/>
            <pc:sldMk cId="2761394678" sldId="2147472750"/>
            <ac:spMk id="2" creationId="{B7B05BD6-91FA-16CB-F6B6-445571C49850}"/>
          </ac:spMkLst>
        </pc:spChg>
      </pc:sldChg>
      <pc:sldChg chg="new del">
        <pc:chgData name="Marija Plotniece" userId="5a18e688-110e-4dfa-8b38-579e597aef87" providerId="ADAL" clId="{BCF3BBF5-1B43-456E-9274-7CB80932C5A5}" dt="2025-12-17T05:04:58.505" v="87" actId="47"/>
        <pc:sldMkLst>
          <pc:docMk/>
          <pc:sldMk cId="1072797707" sldId="2147472751"/>
        </pc:sldMkLst>
      </pc:sldChg>
      <pc:sldChg chg="addSp delSp modSp new mod ord setBg">
        <pc:chgData name="Marija Plotniece" userId="5a18e688-110e-4dfa-8b38-579e597aef87" providerId="ADAL" clId="{BCF3BBF5-1B43-456E-9274-7CB80932C5A5}" dt="2025-12-17T05:27:15.599" v="125"/>
        <pc:sldMkLst>
          <pc:docMk/>
          <pc:sldMk cId="1984366235" sldId="2147472751"/>
        </pc:sldMkLst>
        <pc:spChg chg="del">
          <ac:chgData name="Marija Plotniece" userId="5a18e688-110e-4dfa-8b38-579e597aef87" providerId="ADAL" clId="{BCF3BBF5-1B43-456E-9274-7CB80932C5A5}" dt="2025-12-17T05:11:55.924" v="122" actId="26606"/>
          <ac:spMkLst>
            <pc:docMk/>
            <pc:sldMk cId="1984366235" sldId="2147472751"/>
            <ac:spMk id="2" creationId="{AC5C919A-4CE1-ADF4-4C87-665F4342EB38}"/>
          </ac:spMkLst>
        </pc:spChg>
        <pc:spChg chg="del">
          <ac:chgData name="Marija Plotniece" userId="5a18e688-110e-4dfa-8b38-579e597aef87" providerId="ADAL" clId="{BCF3BBF5-1B43-456E-9274-7CB80932C5A5}" dt="2025-12-17T05:11:55.924" v="122" actId="26606"/>
          <ac:spMkLst>
            <pc:docMk/>
            <pc:sldMk cId="1984366235" sldId="2147472751"/>
            <ac:spMk id="3" creationId="{287FDB45-29DC-2A12-5F97-B9C3447B14DE}"/>
          </ac:spMkLst>
        </pc:spChg>
        <pc:picChg chg="add mod">
          <ac:chgData name="Marija Plotniece" userId="5a18e688-110e-4dfa-8b38-579e597aef87" providerId="ADAL" clId="{BCF3BBF5-1B43-456E-9274-7CB80932C5A5}" dt="2025-12-17T05:12:05.933" v="123"/>
          <ac:picMkLst>
            <pc:docMk/>
            <pc:sldMk cId="1984366235" sldId="2147472751"/>
            <ac:picMk id="5" creationId="{DFF184E1-74BE-B87E-ADD8-48B549080F8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64122056763406E-2"/>
          <c:y val="0.18241764851216419"/>
          <c:w val="0.88805375985009172"/>
          <c:h val="0.45111767354013793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Sheet1!$B$1</c:f>
              <c:strCache>
                <c:ptCount val="1"/>
                <c:pt idx="0">
                  <c:v>ES FINANSĒJUMS, EUR</c:v>
                </c:pt>
              </c:strCache>
            </c:strRef>
          </c:tx>
          <c:spPr>
            <a:solidFill>
              <a:srgbClr val="1C2546"/>
            </a:solidFill>
            <a:ln>
              <a:noFill/>
            </a:ln>
            <a:effectLst/>
          </c:spPr>
          <c:invertIfNegative val="0"/>
          <c:dLbls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SIA NACO TECHNOLOGIES</c:v>
                </c:pt>
                <c:pt idx="1">
                  <c:v>LATVIAN INSTITUTE OF ORGANIC SYNTHESIS</c:v>
                </c:pt>
                <c:pt idx="2">
                  <c:v>RIGA STRADINS UNIVERSITY</c:v>
                </c:pt>
                <c:pt idx="3">
                  <c:v>MIRCOD</c:v>
                </c:pt>
              </c:strCache>
            </c:strRef>
          </c:cat>
          <c:val>
            <c:numRef>
              <c:f>Sheet1!$B$2:$B$5</c:f>
              <c:numCache>
                <c:formatCode>"€"#,##0_);\("€"#,##0\)</c:formatCode>
                <c:ptCount val="4"/>
                <c:pt idx="0">
                  <c:v>2333625</c:v>
                </c:pt>
                <c:pt idx="1">
                  <c:v>407500</c:v>
                </c:pt>
                <c:pt idx="2">
                  <c:v>275000</c:v>
                </c:pt>
                <c:pt idx="3">
                  <c:v>203750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E-4D5F-A2C5-ED1AB5A8AE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2"/>
        <c:axId val="1154215151"/>
        <c:axId val="1154216591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SIA NACO TECHNOLOGIES</c:v>
                      </c:pt>
                      <c:pt idx="1">
                        <c:v>LATVIAN INSTITUTE OF ORGANIC SYNTHESIS</c:v>
                      </c:pt>
                      <c:pt idx="2">
                        <c:v>RIGA STRADINS UNIVERSITY</c:v>
                      </c:pt>
                      <c:pt idx="3">
                        <c:v>MIRCOD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4FE-4D5F-A2C5-ED1AB5A8AE4A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1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SIA NACO TECHNOLOGIES</c:v>
                      </c:pt>
                      <c:pt idx="1">
                        <c:v>LATVIAN INSTITUTE OF ORGANIC SYNTHESIS</c:v>
                      </c:pt>
                      <c:pt idx="2">
                        <c:v>RIGA STRADINS UNIVERSITY</c:v>
                      </c:pt>
                      <c:pt idx="3">
                        <c:v>MIRCOD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4FE-4D5F-A2C5-ED1AB5A8AE4A}"/>
                  </c:ext>
                </c:extLst>
              </c15:ser>
            </c15:filteredBarSeries>
          </c:ext>
        </c:extLst>
      </c:barChart>
      <c:catAx>
        <c:axId val="115421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154216591"/>
        <c:crossesAt val="0"/>
        <c:auto val="1"/>
        <c:lblAlgn val="ctr"/>
        <c:lblOffset val="100"/>
        <c:noMultiLvlLbl val="0"/>
      </c:catAx>
      <c:valAx>
        <c:axId val="1154216591"/>
        <c:scaling>
          <c:orientation val="minMax"/>
        </c:scaling>
        <c:delete val="1"/>
        <c:axPos val="l"/>
        <c:numFmt formatCode="&quot;€&quot;#,##0_);\(&quot;€&quot;#,##0\)" sourceLinked="1"/>
        <c:majorTickMark val="none"/>
        <c:minorTickMark val="none"/>
        <c:tickLblPos val="nextTo"/>
        <c:crossAx val="115421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72221746044804291"/>
          <c:y val="0.11907887122381665"/>
          <c:w val="0.27669330693673111"/>
          <c:h val="4.1514858769165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0.78038</cdr:x>
      <cdr:y>0.16411</cdr:y>
    </cdr:from>
    <cdr:to>
      <cdr:x>0.97761</cdr:x>
      <cdr:y>0.19808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70AB4767-55A9-52A4-018A-9AF4D180A32D}"/>
            </a:ext>
          </a:extLst>
        </cdr:cNvPr>
        <cdr:cNvSpPr txBox="1"/>
      </cdr:nvSpPr>
      <cdr:spPr>
        <a:xfrm xmlns:a="http://schemas.openxmlformats.org/drawingml/2006/main">
          <a:off x="9514453" y="1189654"/>
          <a:ext cx="240462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lv-LV" sz="1000" b="0" dirty="0" err="1">
              <a:solidFill>
                <a:srgbClr val="3C4243"/>
              </a:solidFill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rPr>
            <a:t>eCORDA</a:t>
          </a:r>
          <a:r>
            <a:rPr lang="lv-LV" sz="1000" b="0" dirty="0">
              <a:solidFill>
                <a:srgbClr val="3C4243"/>
              </a:solidFill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rPr>
            <a:t> </a:t>
          </a:r>
          <a:r>
            <a:rPr lang="lv-LV" sz="1000" b="0" dirty="0" err="1">
              <a:solidFill>
                <a:srgbClr val="3C4243"/>
              </a:solidFill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rPr>
            <a:t>data</a:t>
          </a:r>
          <a:r>
            <a:rPr lang="lv-LV" sz="1000" b="0" dirty="0">
              <a:solidFill>
                <a:srgbClr val="3C4243"/>
              </a:solidFill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rPr>
            <a:t> 15.07.2025.</a:t>
          </a:r>
        </a:p>
      </cdr:txBody>
    </cdr:sp>
  </cdr:relSizeAnchor>
  <cdr:relSizeAnchor xmlns:cdr="http://schemas.openxmlformats.org/drawingml/2006/chartDrawing">
    <cdr:from>
      <cdr:x>0.31912</cdr:x>
      <cdr:y>0.71422</cdr:y>
    </cdr:from>
    <cdr:to>
      <cdr:x>0.5</cdr:x>
      <cdr:y>0.7896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B97516B7-FF43-230B-8CF2-913DA59AD7C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82561" y="5177360"/>
          <a:ext cx="2427393" cy="54643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AC0E4-4984-4C09-B456-84824430DC05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3CAA5-98EA-4623-9D33-EDDF9430D8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426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51EC6-96F7-924F-F5A7-011B37C8E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D34D5-FFF7-5FE1-9F61-227041A9F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00D2AA-3400-49F8-64D0-8F5C3F063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BF84E-34B1-3BE2-7743-0D132A2F2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344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E3A39-F0E6-4DBB-A897-EDEB3961B8B5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9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E3A39-F0E6-4DBB-A897-EDEB3961B8B5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41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850B-D081-09C4-8BB8-791B63A64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D4EE8-8859-3C79-4652-2EA733539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455B3-8A7E-5E95-BEBA-66E35A844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9A972-771F-5334-3EF0-223712641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E3A39-F0E6-4DBB-A897-EDEB3961B8B5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8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E3A39-F0E6-4DBB-A897-EDEB3961B8B5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05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E3A39-F0E6-4DBB-A897-EDEB3961B8B5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48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EBD9-D3E4-D359-AA69-72CC4B14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694E4-CBA2-D8C1-56C6-BAE7E60FA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CFFC2-BB32-34AB-E23C-A2F61F5F8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066D4-400A-8860-F767-8844F6468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F7206-F471-2DDD-6552-C3C990F0B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53759-DEF3-110F-F3E3-25BC5CD4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87EB-F48F-46D1-A550-0A41B4542A5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A3227-B1E9-C4E7-4D45-9BCFD438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B0D35-85E1-B307-8E24-51C9E6F7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798-146B-4044-96A7-AF902FCE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1788" y="371789"/>
            <a:ext cx="11820211" cy="610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3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9B1D-A79F-73FA-BB62-E16AD7786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C3612-F655-3713-CFF4-5CBDA286E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08251-B46E-021A-A7CA-5631355A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87EB-F48F-46D1-A550-0A41B4542A5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C5FC6-B081-037E-AA53-1201633D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4371-DD52-9928-4D99-C9CAB902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798-146B-4044-96A7-AF902FCE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0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04D9-3C9F-94F1-B842-9D17FB5F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2AF13-5526-83B6-666D-6E1F372B0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2D94E-5BB5-E8F5-4F9E-A03896056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D0E2A-43E7-F6A7-07AC-778C8484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87EB-F48F-46D1-A550-0A41B4542A5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99898-E538-8C14-1417-E84C7F85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31348-E9E6-F808-8671-2139E138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798-146B-4044-96A7-AF902FCE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8716" y="280162"/>
            <a:ext cx="10894567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739" y="1711579"/>
            <a:ext cx="11228705" cy="390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ga.lice-da-costa@lzp.gov.l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ic.ec.europa.eu/eic-funding-opportunities/eic-pathfinder/eic-pathfinder-challenges-2026_en" TargetMode="External"/><Relationship Id="rId4" Type="http://schemas.openxmlformats.org/officeDocument/2006/relationships/hyperlink" Target="https://eic.ec.europa.eu/eic-funding-opportunities/eic-pathfinder_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ic.ec.europa.eu/eic-funding-opportunities/eic-transition_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ic.ec.europa.eu/eic-funding-opportunities/advanced-innovation-challenges-pilot_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ic.ec.europa.eu/eic-funding-opportunities/advanced-innovation-challenges-pilot_en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ic.ec.europa.eu/eic-funding-opportunities/eic-accelerator_e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ic.ec.europa.eu/eic-funding-opportunities/eic-accelerator/eic-accelerator-challenges-2026_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horizon/temp-form/af/af_he-eic-accelerator-short_en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ic.ec.europa.eu/document/download/dc379cf9-2917-4f92-824d-64ea3a116df2_en?filename=Annexes-for-the-EIC-Accelerator-full-proposal%20.zi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ic.ec.europa.eu/events/online-info-day-eic-work-programme-2026-advanced-innovation-challenges-2025-11-17_en" TargetMode="External"/><Relationship Id="rId5" Type="http://schemas.openxmlformats.org/officeDocument/2006/relationships/hyperlink" Target="https://eic.ec.europa.eu/events/online-info-day-eic-work-programme-2026-accelerator-challenges-2025-11-14_en" TargetMode="External"/><Relationship Id="rId4" Type="http://schemas.openxmlformats.org/officeDocument/2006/relationships/hyperlink" Target="https://eic.ec.europa.eu/events/online-info-day-eic-work-programme-2026-2025-11-13_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ordis.europa.eu/search?q=%2Fproject%2Frelations%2Fassociations%2FrelatedSubCall%2Fcall%2Fidentifier%3D%27HORIZON-EIC-2023-PATHFINDEROPEN-01%27%20AND%20relatedRegion%2Fregion%2FeuCode%3D%27LV%27&amp;p=1&amp;num=10&amp;srt=Relevance:decreas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ordis.europa.eu/search?q=%2Fproject%2Frelations%2Fassociations%2FrelatedSubCall%2Fcall%2Fidentifier%3D%27HORIZON-EIC-2023-ACCELERATOR-01%27%20AND%20relatedRegion%2Fregion%2FeuCode%3D%27LV%27&amp;p=1&amp;num=10&amp;srt=Relevance:decreas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calls-for-proposals?order=DESC&amp;pageNumber=1&amp;pageSize=50&amp;sortBy=startDate&amp;isExactMatch=true&amp;status=31094501,31094502&amp;programmePeriod=2021%20-%202027&amp;frameworkProgramme=43108390" TargetMode="External"/><Relationship Id="rId2" Type="http://schemas.openxmlformats.org/officeDocument/2006/relationships/hyperlink" Target="https://www.lzp.gov.lv/lv/media/11915/download?attachment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eic-datahub.eismea.e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9" Type="http://schemas.openxmlformats.org/officeDocument/2006/relationships/image" Target="../media/image76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42" Type="http://schemas.openxmlformats.org/officeDocument/2006/relationships/image" Target="../media/image79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41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search?q=contenttype%3D%27project%27%20AND%20%2Fproject%2Frelations%2Fassociations%2FrelatedMasterCall%2Fcall%2Fidentifier%3D%27HORIZON-CL4-2023-DATA-01%27&amp;p=1&amp;num=10&amp;srt=Relevance:decreas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transparency/comitology-register/core/api/integration/ers/480721/108662/3/attachment" TargetMode="External"/><Relationship Id="rId13" Type="http://schemas.openxmlformats.org/officeDocument/2006/relationships/hyperlink" Target="https://eic.ec.europa.eu/document/download/52598755-1351-4b54-b46b-e2682d0a3aec_en?filename=EIC-Work-Programme-2026.pdf" TargetMode="External"/><Relationship Id="rId3" Type="http://schemas.openxmlformats.org/officeDocument/2006/relationships/hyperlink" Target="https://ec.europa.eu/info/funding-tenders/opportunities/docs/2021-2027/horizon/wp-call/2026/wp_horizon-erc-2026_en.pdf" TargetMode="External"/><Relationship Id="rId7" Type="http://schemas.openxmlformats.org/officeDocument/2006/relationships/hyperlink" Target="https://ec.europa.eu/transparency/comitology-register/screen/documents/106606/3/consult?lang=en" TargetMode="External"/><Relationship Id="rId12" Type="http://schemas.openxmlformats.org/officeDocument/2006/relationships/hyperlink" Target="https://ec.europa.eu/transparency/comitology-register/screen/documents/108643/3/consult?lang=en" TargetMode="External"/><Relationship Id="rId17" Type="http://schemas.openxmlformats.org/officeDocument/2006/relationships/hyperlink" Target="https://horizoneuropencpportal.eu/news/draft-work-programmes-2026-2027-now-available" TargetMode="External"/><Relationship Id="rId2" Type="http://schemas.openxmlformats.org/officeDocument/2006/relationships/hyperlink" Target="https://ec.europa.eu/transparency/comitology-register/core/api/integration/ers/501135/111247/1/attachment" TargetMode="External"/><Relationship Id="rId16" Type="http://schemas.openxmlformats.org/officeDocument/2006/relationships/hyperlink" Target="https://ec.europa.eu/transparency/comitology-register/core/api/integration/ers/480442/107758/2/attachmen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.europa.eu/transparency/comitology-register/screen/documents/107970/4/consult?lang=en" TargetMode="External"/><Relationship Id="rId11" Type="http://schemas.openxmlformats.org/officeDocument/2006/relationships/hyperlink" Target="https://ec.europa.eu/transparency/comitology-register/screen/documents/107407/2/consult?lang=en" TargetMode="External"/><Relationship Id="rId5" Type="http://schemas.openxmlformats.org/officeDocument/2006/relationships/hyperlink" Target="https://ec.europa.eu/transparency/comitology-register/screen/documents/109463/1/consult?lang=en" TargetMode="External"/><Relationship Id="rId15" Type="http://schemas.openxmlformats.org/officeDocument/2006/relationships/hyperlink" Target="https://ec.europa.eu/transparency/comitology-register/screen/documents/107712/4/consult?lang=en" TargetMode="External"/><Relationship Id="rId10" Type="http://schemas.openxmlformats.org/officeDocument/2006/relationships/hyperlink" Target="https://ec.europa.eu/transparency/comitology-register/screen/documents/107811/3/consult?lang=en" TargetMode="External"/><Relationship Id="rId4" Type="http://schemas.openxmlformats.org/officeDocument/2006/relationships/hyperlink" Target="https://research-and-innovation.ec.europa.eu/document/download/dd9604e5-b71f-42f4-a250-d43981485697_en?filename=ec_rtd_he-wp-2025-infrastructures-pre.pdf" TargetMode="External"/><Relationship Id="rId9" Type="http://schemas.openxmlformats.org/officeDocument/2006/relationships/hyperlink" Target="https://ec.europa.eu/transparency/comitology-register/screen/documents/107987/3/consult?lang=en" TargetMode="External"/><Relationship Id="rId14" Type="http://schemas.openxmlformats.org/officeDocument/2006/relationships/hyperlink" Target="https://ec.europa.eu/transparency/comitology-register/screen/documents/107927/3/consult?lang=e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hyperlink" Target="https://eic.ec.europa.eu/index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ic.ec.europa.eu/eic-funding-opportunities_en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eic.ec.europa.eu/eic-funding-opportunities/advanced-innovation-challenges-pilot_en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ic.ec.europa.eu/eic-funding-opportunities/eic-accelerator/eic-accelerator-challenges-2026_en" TargetMode="External"/><Relationship Id="rId5" Type="http://schemas.openxmlformats.org/officeDocument/2006/relationships/hyperlink" Target="https://etag.ee/en/cooperation/horizon-europe/project-preparation-assistance/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9174-4C4D-BCF0-D981-1CE6067E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05" y="2667000"/>
            <a:ext cx="9729796" cy="55943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/>
                <a:ea typeface="Verdana"/>
              </a:rPr>
              <a:t>EUROPEAN INNOVATION COUNCIL (EIC)</a:t>
            </a:r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0DD157-25AB-9882-AF85-99519C699948}"/>
              </a:ext>
            </a:extLst>
          </p:cNvPr>
          <p:cNvSpPr/>
          <p:nvPr/>
        </p:nvSpPr>
        <p:spPr>
          <a:xfrm>
            <a:off x="0" y="533400"/>
            <a:ext cx="12192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Picture 2" descr="Latvijas Zinātnes padome">
            <a:extLst>
              <a:ext uri="{FF2B5EF4-FFF2-40B4-BE49-F238E27FC236}">
                <a16:creationId xmlns:a16="http://schemas.microsoft.com/office/drawing/2014/main" id="{3C8115FC-F56B-2157-816A-A26CE1B1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83" y="702849"/>
            <a:ext cx="1808782" cy="11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512EB7-402C-19EB-9F08-A169EDBD3F3B}"/>
              </a:ext>
            </a:extLst>
          </p:cNvPr>
          <p:cNvSpPr/>
          <p:nvPr/>
        </p:nvSpPr>
        <p:spPr>
          <a:xfrm>
            <a:off x="622567" y="5012752"/>
            <a:ext cx="441511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altLang="lv-LV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Marija Plotniece</a:t>
            </a:r>
          </a:p>
          <a:p>
            <a:pPr>
              <a:defRPr/>
            </a:pPr>
            <a:r>
              <a:rPr lang="lv-LV" altLang="lv-LV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Horizon</a:t>
            </a:r>
            <a:r>
              <a:rPr lang="lv-LV" altLang="lv-LV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lv-LV" altLang="lv-LV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Europe</a:t>
            </a:r>
            <a:r>
              <a:rPr lang="lv-LV" altLang="lv-LV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NCP</a:t>
            </a:r>
          </a:p>
          <a:p>
            <a:pPr>
              <a:defRPr/>
            </a:pPr>
            <a:r>
              <a:rPr lang="lv-LV" altLang="lv-LV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Senior </a:t>
            </a:r>
            <a:r>
              <a:rPr lang="lv-LV" altLang="lv-LV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Expert</a:t>
            </a:r>
            <a:r>
              <a:rPr lang="lv-LV" altLang="lv-LV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</a:p>
          <a:p>
            <a:pPr>
              <a:defRPr/>
            </a:pPr>
            <a:r>
              <a:rPr lang="en-US" altLang="lv-LV" dirty="0">
                <a:solidFill>
                  <a:schemeClr val="bg1"/>
                </a:solidFill>
                <a:latin typeface="Verdana"/>
                <a:ea typeface="Verdan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marija.plotniece@lzp.gov.lv</a:t>
            </a:r>
            <a:r>
              <a:rPr lang="en-US" altLang="lv-LV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endParaRPr lang="lv-LV" altLang="lv-LV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66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276350"/>
            <a:chOff x="0" y="0"/>
            <a:chExt cx="12192000" cy="12763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276350"/>
            </a:xfrm>
            <a:custGeom>
              <a:avLst/>
              <a:gdLst/>
              <a:ahLst/>
              <a:cxnLst/>
              <a:rect l="l" t="t" r="r" b="b"/>
              <a:pathLst>
                <a:path w="12192000" h="1276350">
                  <a:moveTo>
                    <a:pt x="12192000" y="0"/>
                  </a:moveTo>
                  <a:lnTo>
                    <a:pt x="0" y="0"/>
                  </a:lnTo>
                  <a:lnTo>
                    <a:pt x="0" y="1276350"/>
                  </a:lnTo>
                  <a:lnTo>
                    <a:pt x="12192000" y="127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3564" y="327469"/>
              <a:ext cx="1799971" cy="60483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1819"/>
            <a:ext cx="2596896" cy="212617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776843" y="6769877"/>
            <a:ext cx="642620" cy="88265"/>
          </a:xfrm>
          <a:custGeom>
            <a:avLst/>
            <a:gdLst/>
            <a:ahLst/>
            <a:cxnLst/>
            <a:rect l="l" t="t" r="r" b="b"/>
            <a:pathLst>
              <a:path w="642620" h="88265">
                <a:moveTo>
                  <a:pt x="642480" y="0"/>
                </a:moveTo>
                <a:lnTo>
                  <a:pt x="0" y="0"/>
                </a:lnTo>
                <a:lnTo>
                  <a:pt x="0" y="88122"/>
                </a:lnTo>
                <a:lnTo>
                  <a:pt x="642480" y="88122"/>
                </a:lnTo>
                <a:lnTo>
                  <a:pt x="642480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E8E8E8"/>
                </a:solidFill>
              </a:rPr>
              <a:t>EIC</a:t>
            </a:r>
            <a:r>
              <a:rPr sz="3500" spc="5" dirty="0">
                <a:solidFill>
                  <a:srgbClr val="E8E8E8"/>
                </a:solidFill>
              </a:rPr>
              <a:t> </a:t>
            </a:r>
            <a:r>
              <a:rPr sz="3500" spc="-10" dirty="0">
                <a:solidFill>
                  <a:srgbClr val="E8E8E8"/>
                </a:solidFill>
              </a:rPr>
              <a:t>Pathfinder</a:t>
            </a:r>
            <a:r>
              <a:rPr sz="3500" spc="-114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calls</a:t>
            </a:r>
            <a:r>
              <a:rPr sz="3500" spc="-114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2026</a:t>
            </a:r>
            <a:r>
              <a:rPr sz="3500" spc="-125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–</a:t>
            </a:r>
            <a:r>
              <a:rPr sz="3500" spc="-114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Summary</a:t>
            </a:r>
            <a:r>
              <a:rPr sz="3500" spc="-130" dirty="0">
                <a:solidFill>
                  <a:srgbClr val="E8E8E8"/>
                </a:solidFill>
              </a:rPr>
              <a:t> </a:t>
            </a:r>
            <a:r>
              <a:rPr sz="3500" spc="-10" dirty="0">
                <a:solidFill>
                  <a:srgbClr val="E8E8E8"/>
                </a:solidFill>
              </a:rPr>
              <a:t>table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11558396" y="6372859"/>
            <a:ext cx="10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C2C2C"/>
                </a:solidFill>
                <a:latin typeface="Segoe UI"/>
                <a:cs typeface="Segoe UI"/>
              </a:rPr>
              <a:t>6</a:t>
            </a:r>
            <a:endParaRPr sz="1200">
              <a:latin typeface="Segoe UI"/>
              <a:cs typeface="Segoe U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31957"/>
              </p:ext>
            </p:extLst>
          </p:nvPr>
        </p:nvGraphicFramePr>
        <p:xfrm>
          <a:off x="557136" y="1366011"/>
          <a:ext cx="10933430" cy="4862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b="1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</a:t>
                      </a:r>
                      <a:r>
                        <a:rPr sz="2100" b="1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C</a:t>
                      </a:r>
                      <a:r>
                        <a:rPr sz="2100" b="1" u="sng" spc="-65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u="sng" spc="-2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Pathfinde</a:t>
                      </a:r>
                      <a:r>
                        <a:rPr sz="2100" b="1" u="sng" spc="-2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r</a:t>
                      </a:r>
                      <a:r>
                        <a:rPr sz="2100" b="1" u="sng" spc="-75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u="sng" spc="-2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Open</a:t>
                      </a:r>
                      <a:endParaRPr sz="2100" dirty="0">
                        <a:solidFill>
                          <a:schemeClr val="accent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b="1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</a:t>
                      </a:r>
                      <a:r>
                        <a:rPr sz="2100" b="1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C</a:t>
                      </a:r>
                      <a:r>
                        <a:rPr sz="2100" b="1" u="sng" spc="3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u="sng" spc="-2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Pathfinde</a:t>
                      </a:r>
                      <a:r>
                        <a:rPr sz="2100" b="1" u="sng" spc="-2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r</a:t>
                      </a:r>
                      <a:r>
                        <a:rPr sz="2100" b="1" u="sng" spc="-114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u="sng" spc="-1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Challenges</a:t>
                      </a:r>
                      <a:endParaRPr sz="2100" dirty="0">
                        <a:solidFill>
                          <a:schemeClr val="accent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553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b="1" dirty="0">
                          <a:solidFill>
                            <a:srgbClr val="CC2D2D"/>
                          </a:solidFill>
                          <a:latin typeface="Calibri"/>
                          <a:cs typeface="Calibri"/>
                        </a:rPr>
                        <a:t>€166</a:t>
                      </a:r>
                      <a:r>
                        <a:rPr sz="2100" b="1" spc="-20" dirty="0">
                          <a:solidFill>
                            <a:srgbClr val="CC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CC2D2D"/>
                          </a:solidFill>
                          <a:latin typeface="Calibri"/>
                          <a:cs typeface="Calibri"/>
                        </a:rPr>
                        <a:t>million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solidFill>
                      <a:srgbClr val="EFEC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b="1" dirty="0">
                          <a:solidFill>
                            <a:srgbClr val="CC2D2D"/>
                          </a:solidFill>
                          <a:latin typeface="Calibri"/>
                          <a:cs typeface="Calibri"/>
                        </a:rPr>
                        <a:t>€96</a:t>
                      </a:r>
                      <a:r>
                        <a:rPr sz="2100" b="1" spc="-30" dirty="0">
                          <a:solidFill>
                            <a:srgbClr val="CC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CC2D2D"/>
                          </a:solidFill>
                          <a:latin typeface="Calibri"/>
                          <a:cs typeface="Calibri"/>
                        </a:rPr>
                        <a:t>million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Proposals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(indicative)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55358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21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1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€4</a:t>
                      </a:r>
                      <a:r>
                        <a:rPr sz="2100" spc="-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million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1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21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21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justified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51765" marB="0">
                    <a:solidFill>
                      <a:srgbClr val="EFE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Funding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55358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r>
                        <a:rPr sz="2100" spc="-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100" spc="-7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eligible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costs,</a:t>
                      </a:r>
                      <a:r>
                        <a:rPr sz="21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lump</a:t>
                      </a:r>
                      <a:r>
                        <a:rPr sz="2100" spc="-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sums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EFE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124460">
                        <a:lnSpc>
                          <a:spcPts val="224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Opening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5358B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355"/>
                        </a:lnSpc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100" spc="-1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2100" spc="-6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FEC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55"/>
                        </a:lnSpc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July</a:t>
                      </a:r>
                      <a:r>
                        <a:rPr sz="21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Deadline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55358B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1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21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r>
                        <a:rPr sz="2100" spc="-6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1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17.00</a:t>
                      </a:r>
                      <a:r>
                        <a:rPr sz="2100" spc="-6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CEST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EFECF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2100" spc="-6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October</a:t>
                      </a:r>
                      <a:r>
                        <a:rPr sz="21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r>
                        <a:rPr sz="2100" spc="-6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1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17.00</a:t>
                      </a:r>
                      <a:r>
                        <a:rPr sz="2100" spc="-6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CET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Length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553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22-</a:t>
                      </a:r>
                      <a:r>
                        <a:rPr sz="21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page</a:t>
                      </a:r>
                      <a:r>
                        <a:rPr sz="2100" spc="-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proposal</a:t>
                      </a:r>
                      <a:r>
                        <a:rPr sz="21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(part</a:t>
                      </a:r>
                      <a:r>
                        <a:rPr sz="2100" spc="-7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B)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51765" marB="0">
                    <a:solidFill>
                      <a:srgbClr val="EFEC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30-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page</a:t>
                      </a:r>
                      <a:r>
                        <a:rPr sz="2100" spc="-10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proposal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(part</a:t>
                      </a:r>
                      <a:r>
                        <a:rPr sz="2100" spc="-7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B)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5176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2890" marB="0">
                    <a:solidFill>
                      <a:srgbClr val="55358B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Consortia: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5095" marR="321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min.</a:t>
                      </a:r>
                      <a:r>
                        <a:rPr sz="1800" spc="-6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partners</a:t>
                      </a:r>
                      <a:r>
                        <a:rPr sz="1800" spc="-6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spc="-7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8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Member 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States</a:t>
                      </a:r>
                      <a:r>
                        <a:rPr sz="1800" spc="-8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/Associated</a:t>
                      </a:r>
                      <a:r>
                        <a:rPr sz="18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Countries</a:t>
                      </a:r>
                      <a:r>
                        <a:rPr sz="18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6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800" spc="-4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least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Member</a:t>
                      </a:r>
                      <a:r>
                        <a:rPr sz="18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solidFill>
                      <a:srgbClr val="EFECF8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Consortia: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1211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12115" algn="l"/>
                        </a:tabLst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-7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6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partners:</a:t>
                      </a:r>
                      <a:r>
                        <a:rPr sz="1800" spc="-4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spc="-7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800" spc="-3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MS/AC,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1211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12115" algn="l"/>
                        </a:tabLst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-7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3+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partners:</a:t>
                      </a:r>
                      <a:r>
                        <a:rPr sz="1800" spc="-6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spc="-6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min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6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8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MS/AC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6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least</a:t>
                      </a:r>
                      <a:r>
                        <a:rPr sz="18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8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800" b="1" spc="-9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r>
                        <a:rPr sz="1800" b="1" spc="-7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entities</a:t>
                      </a:r>
                      <a:r>
                        <a:rPr sz="1800" b="1" spc="-6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MS/AC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276350"/>
            <a:chOff x="0" y="0"/>
            <a:chExt cx="12192000" cy="12763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276350"/>
            </a:xfrm>
            <a:custGeom>
              <a:avLst/>
              <a:gdLst/>
              <a:ahLst/>
              <a:cxnLst/>
              <a:rect l="l" t="t" r="r" b="b"/>
              <a:pathLst>
                <a:path w="12192000" h="1276350">
                  <a:moveTo>
                    <a:pt x="12192000" y="0"/>
                  </a:moveTo>
                  <a:lnTo>
                    <a:pt x="0" y="0"/>
                  </a:lnTo>
                  <a:lnTo>
                    <a:pt x="0" y="1276350"/>
                  </a:lnTo>
                  <a:lnTo>
                    <a:pt x="12192000" y="127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3564" y="327469"/>
              <a:ext cx="1799971" cy="60483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1819"/>
            <a:ext cx="2596896" cy="212617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776843" y="6769877"/>
            <a:ext cx="642620" cy="88265"/>
          </a:xfrm>
          <a:custGeom>
            <a:avLst/>
            <a:gdLst/>
            <a:ahLst/>
            <a:cxnLst/>
            <a:rect l="l" t="t" r="r" b="b"/>
            <a:pathLst>
              <a:path w="642620" h="88265">
                <a:moveTo>
                  <a:pt x="642480" y="0"/>
                </a:moveTo>
                <a:lnTo>
                  <a:pt x="0" y="0"/>
                </a:lnTo>
                <a:lnTo>
                  <a:pt x="0" y="88122"/>
                </a:lnTo>
                <a:lnTo>
                  <a:pt x="642480" y="88122"/>
                </a:lnTo>
                <a:lnTo>
                  <a:pt x="642480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90" dirty="0"/>
              <a:t>EIC</a:t>
            </a:r>
            <a:r>
              <a:rPr sz="3500" spc="-165" dirty="0"/>
              <a:t> </a:t>
            </a:r>
            <a:r>
              <a:rPr sz="3500" spc="-125" dirty="0"/>
              <a:t>Transition</a:t>
            </a:r>
            <a:r>
              <a:rPr sz="3500" spc="-175" dirty="0"/>
              <a:t> </a:t>
            </a:r>
            <a:r>
              <a:rPr sz="3500" dirty="0">
                <a:solidFill>
                  <a:srgbClr val="E8E8E8"/>
                </a:solidFill>
              </a:rPr>
              <a:t>calls</a:t>
            </a:r>
            <a:r>
              <a:rPr sz="3500" spc="-75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2026</a:t>
            </a:r>
            <a:r>
              <a:rPr sz="3500" spc="-100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–</a:t>
            </a:r>
            <a:r>
              <a:rPr sz="3500" spc="-75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Summary</a:t>
            </a:r>
            <a:r>
              <a:rPr sz="3500" spc="-95" dirty="0">
                <a:solidFill>
                  <a:srgbClr val="E8E8E8"/>
                </a:solidFill>
              </a:rPr>
              <a:t> </a:t>
            </a:r>
            <a:r>
              <a:rPr sz="3500" spc="-10" dirty="0">
                <a:solidFill>
                  <a:srgbClr val="E8E8E8"/>
                </a:solidFill>
              </a:rPr>
              <a:t>table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11571096" y="6373504"/>
            <a:ext cx="82550" cy="20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solidFill>
                  <a:srgbClr val="2C2C2C"/>
                </a:solidFill>
                <a:latin typeface="Segoe UI"/>
                <a:cs typeface="Segoe UI"/>
              </a:rPr>
              <a:t>7</a:t>
            </a:r>
            <a:endParaRPr sz="1200">
              <a:latin typeface="Segoe UI"/>
              <a:cs typeface="Segoe U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35496"/>
              </p:ext>
            </p:extLst>
          </p:nvPr>
        </p:nvGraphicFramePr>
        <p:xfrm>
          <a:off x="325564" y="1362710"/>
          <a:ext cx="11530965" cy="5255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475"/>
                        </a:lnSpc>
                        <a:spcBef>
                          <a:spcPts val="245"/>
                        </a:spcBef>
                      </a:pPr>
                      <a:r>
                        <a:rPr sz="2100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 Semibold"/>
                          <a:cs typeface="Segoe UI Semibold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</a:t>
                      </a:r>
                      <a:r>
                        <a:rPr sz="2100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 Semibold"/>
                          <a:cs typeface="Segoe UI Semibold"/>
                        </a:rPr>
                        <a:t>C</a:t>
                      </a:r>
                      <a:r>
                        <a:rPr sz="2100" u="sng" spc="-7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2100" u="sng" spc="-1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 Semibold"/>
                          <a:cs typeface="Segoe UI Semibold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Transition</a:t>
                      </a:r>
                      <a:endParaRPr sz="2100" dirty="0">
                        <a:solidFill>
                          <a:schemeClr val="accent6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75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Total</a:t>
                      </a:r>
                      <a:r>
                        <a:rPr sz="2000" spc="-105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budget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32384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100" b="1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€100</a:t>
                      </a:r>
                      <a:r>
                        <a:rPr sz="2100" b="1" spc="-10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3111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marL="124460" marR="6413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Proposals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(indicative)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7940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Up</a:t>
                      </a:r>
                      <a:r>
                        <a:rPr sz="2100" spc="-6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to</a:t>
                      </a:r>
                      <a:r>
                        <a:rPr sz="2100" spc="-5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€2.5</a:t>
                      </a:r>
                      <a:r>
                        <a:rPr sz="21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171450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Funding</a:t>
                      </a:r>
                      <a:r>
                        <a:rPr sz="2000" spc="-10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rate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9844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100%</a:t>
                      </a:r>
                      <a:r>
                        <a:rPr sz="2100" spc="-1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of</a:t>
                      </a:r>
                      <a:r>
                        <a:rPr sz="2100" spc="-1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eligible</a:t>
                      </a:r>
                      <a:r>
                        <a:rPr sz="2100" spc="-7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costs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Opening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9209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22</a:t>
                      </a:r>
                      <a:r>
                        <a:rPr sz="2100" spc="-7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April</a:t>
                      </a:r>
                      <a:r>
                        <a:rPr sz="2100" spc="-8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2026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Deadline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34290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1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16</a:t>
                      </a:r>
                      <a:r>
                        <a:rPr sz="2100" spc="-28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-6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September</a:t>
                      </a:r>
                      <a:r>
                        <a:rPr sz="2100" spc="-30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2026</a:t>
                      </a:r>
                      <a:r>
                        <a:rPr sz="2100" spc="-13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at</a:t>
                      </a:r>
                      <a:r>
                        <a:rPr sz="2100" spc="-6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17.00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CEST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24130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495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Length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of</a:t>
                      </a:r>
                      <a:r>
                        <a:rPr sz="2000" spc="-9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proposal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8575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2100" spc="-3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22-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page</a:t>
                      </a:r>
                      <a:r>
                        <a:rPr sz="2100" spc="-4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proposal</a:t>
                      </a:r>
                      <a:r>
                        <a:rPr sz="2100" spc="-8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(part</a:t>
                      </a:r>
                      <a:r>
                        <a:rPr sz="2100" spc="-5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B)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17208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Interview*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7940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100" spc="-3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11-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13</a:t>
                      </a:r>
                      <a:r>
                        <a:rPr sz="2100" spc="-2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weeks</a:t>
                      </a:r>
                      <a:r>
                        <a:rPr sz="2100" spc="-6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after</a:t>
                      </a:r>
                      <a:r>
                        <a:rPr sz="2100" spc="-5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the</a:t>
                      </a:r>
                      <a:r>
                        <a:rPr sz="2100" spc="-6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deadline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16954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1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Applicants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0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261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b="1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Consortia: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  <a:p>
                      <a:pPr marL="2896235" indent="-28511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96235" algn="l"/>
                        </a:tabLst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sz="1800" spc="-6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sz="1800" spc="-4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partners:</a:t>
                      </a:r>
                      <a:r>
                        <a:rPr sz="1800" spc="-6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from</a:t>
                      </a:r>
                      <a:r>
                        <a:rPr sz="1800" spc="-3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sz="18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different</a:t>
                      </a:r>
                      <a:r>
                        <a:rPr sz="1800" spc="-7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MS/AC,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  <a:p>
                      <a:pPr marL="2896235" indent="-28511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96235" algn="l"/>
                        </a:tabLst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sz="1800" spc="-7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3+</a:t>
                      </a:r>
                      <a:r>
                        <a:rPr sz="1800" spc="-4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partners: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from</a:t>
                      </a:r>
                      <a:r>
                        <a:rPr sz="1800" spc="-7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min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different</a:t>
                      </a:r>
                      <a:r>
                        <a:rPr sz="1800" spc="-6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MS/AC</a:t>
                      </a:r>
                      <a:r>
                        <a:rPr sz="1800" spc="-6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of</a:t>
                      </a:r>
                      <a:r>
                        <a:rPr sz="1800" spc="-6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which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at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  <a:p>
                      <a:pPr marL="289623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least</a:t>
                      </a:r>
                      <a:r>
                        <a:rPr sz="18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partner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in</a:t>
                      </a:r>
                      <a:r>
                        <a:rPr sz="18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MS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  <a:p>
                      <a:pPr marL="261112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Single</a:t>
                      </a:r>
                      <a:r>
                        <a:rPr sz="1800" b="1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legal</a:t>
                      </a:r>
                      <a:r>
                        <a:rPr sz="1800" b="1" spc="-4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entities</a:t>
                      </a:r>
                      <a:r>
                        <a:rPr sz="1800" b="1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in</a:t>
                      </a:r>
                      <a:r>
                        <a:rPr sz="1800" spc="-4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800" spc="-5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MS/AC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6286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276350"/>
            <a:chOff x="0" y="0"/>
            <a:chExt cx="12192000" cy="12763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276350"/>
            </a:xfrm>
            <a:custGeom>
              <a:avLst/>
              <a:gdLst/>
              <a:ahLst/>
              <a:cxnLst/>
              <a:rect l="l" t="t" r="r" b="b"/>
              <a:pathLst>
                <a:path w="12192000" h="1276350">
                  <a:moveTo>
                    <a:pt x="12192000" y="0"/>
                  </a:moveTo>
                  <a:lnTo>
                    <a:pt x="0" y="0"/>
                  </a:lnTo>
                  <a:lnTo>
                    <a:pt x="0" y="1276350"/>
                  </a:lnTo>
                  <a:lnTo>
                    <a:pt x="12192000" y="127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3564" y="327469"/>
              <a:ext cx="1799971" cy="60483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1819"/>
            <a:ext cx="2596896" cy="212617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776843" y="6769877"/>
            <a:ext cx="642620" cy="88265"/>
          </a:xfrm>
          <a:custGeom>
            <a:avLst/>
            <a:gdLst/>
            <a:ahLst/>
            <a:cxnLst/>
            <a:rect l="l" t="t" r="r" b="b"/>
            <a:pathLst>
              <a:path w="642620" h="88265">
                <a:moveTo>
                  <a:pt x="642480" y="0"/>
                </a:moveTo>
                <a:lnTo>
                  <a:pt x="0" y="0"/>
                </a:lnTo>
                <a:lnTo>
                  <a:pt x="0" y="88122"/>
                </a:lnTo>
                <a:lnTo>
                  <a:pt x="642480" y="88122"/>
                </a:lnTo>
                <a:lnTo>
                  <a:pt x="642480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9146" y="5629160"/>
            <a:ext cx="808990" cy="135890"/>
          </a:xfrm>
          <a:custGeom>
            <a:avLst/>
            <a:gdLst/>
            <a:ahLst/>
            <a:cxnLst/>
            <a:rect l="l" t="t" r="r" b="b"/>
            <a:pathLst>
              <a:path w="808990" h="135889">
                <a:moveTo>
                  <a:pt x="0" y="135534"/>
                </a:moveTo>
                <a:lnTo>
                  <a:pt x="808380" y="135534"/>
                </a:lnTo>
                <a:lnTo>
                  <a:pt x="808380" y="0"/>
                </a:lnTo>
                <a:lnTo>
                  <a:pt x="0" y="0"/>
                </a:lnTo>
                <a:lnTo>
                  <a:pt x="0" y="1355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75" dirty="0"/>
              <a:t>AIC</a:t>
            </a:r>
            <a:r>
              <a:rPr sz="3500" spc="-170" dirty="0"/>
              <a:t> </a:t>
            </a:r>
            <a:r>
              <a:rPr sz="3500" dirty="0">
                <a:solidFill>
                  <a:srgbClr val="E8E8E8"/>
                </a:solidFill>
              </a:rPr>
              <a:t>call</a:t>
            </a:r>
            <a:r>
              <a:rPr sz="3500" spc="-90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2026</a:t>
            </a:r>
            <a:r>
              <a:rPr sz="3500" spc="-95" dirty="0">
                <a:solidFill>
                  <a:srgbClr val="E8E8E8"/>
                </a:solidFill>
              </a:rPr>
              <a:t> (pilot)</a:t>
            </a:r>
            <a:r>
              <a:rPr sz="3500" spc="-135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–</a:t>
            </a:r>
            <a:r>
              <a:rPr sz="3500" spc="-75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Summary</a:t>
            </a:r>
            <a:r>
              <a:rPr sz="3500" spc="-105" dirty="0">
                <a:solidFill>
                  <a:srgbClr val="E8E8E8"/>
                </a:solidFill>
              </a:rPr>
              <a:t> </a:t>
            </a:r>
            <a:r>
              <a:rPr sz="3500" spc="-10" dirty="0">
                <a:solidFill>
                  <a:srgbClr val="E8E8E8"/>
                </a:solidFill>
              </a:rPr>
              <a:t>table</a:t>
            </a:r>
            <a:endParaRPr sz="3500"/>
          </a:p>
        </p:txBody>
      </p:sp>
      <p:sp>
        <p:nvSpPr>
          <p:cNvPr id="9" name="object 9"/>
          <p:cNvSpPr txBox="1"/>
          <p:nvPr/>
        </p:nvSpPr>
        <p:spPr>
          <a:xfrm>
            <a:off x="11558396" y="6372859"/>
            <a:ext cx="10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C2C2C"/>
                </a:solidFill>
                <a:latin typeface="Segoe UI"/>
                <a:cs typeface="Segoe UI"/>
              </a:rPr>
              <a:t>8</a:t>
            </a:r>
            <a:endParaRPr sz="1200">
              <a:latin typeface="Segoe UI"/>
              <a:cs typeface="Segoe U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55104"/>
              </p:ext>
            </p:extLst>
          </p:nvPr>
        </p:nvGraphicFramePr>
        <p:xfrm>
          <a:off x="389839" y="1711579"/>
          <a:ext cx="11139805" cy="390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u="sng" spc="85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</a:t>
                      </a:r>
                      <a:r>
                        <a:rPr sz="2400" b="1" u="sng" spc="85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2400" b="1" u="sng" spc="-20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u="sng" spc="-2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Advanced</a:t>
                      </a:r>
                      <a:r>
                        <a:rPr sz="2400" b="1" u="sng" spc="-175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2400" b="1" u="sng" spc="-4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Innovatio</a:t>
                      </a:r>
                      <a:r>
                        <a:rPr sz="2400" b="1" u="sng" spc="-4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2400" b="1" u="sng" spc="-28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u="sng" spc="-1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Challenges</a:t>
                      </a:r>
                      <a:endParaRPr sz="2400" dirty="0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75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Total</a:t>
                      </a:r>
                      <a:r>
                        <a:rPr sz="2000" spc="-105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budget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32384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100" b="1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€6</a:t>
                      </a:r>
                      <a:r>
                        <a:rPr sz="2100" b="1" spc="-10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r>
                        <a:rPr sz="2100" b="1" spc="-6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b="1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(for</a:t>
                      </a:r>
                      <a:r>
                        <a:rPr sz="2100" b="1" spc="-65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b="1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the</a:t>
                      </a:r>
                      <a:r>
                        <a:rPr sz="2100" b="1" spc="-8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b="1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1st</a:t>
                      </a:r>
                      <a:r>
                        <a:rPr sz="2100" b="1" spc="-8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b="1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stage</a:t>
                      </a:r>
                      <a:r>
                        <a:rPr sz="2100" b="1" spc="-6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b="1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in</a:t>
                      </a:r>
                      <a:r>
                        <a:rPr sz="2100" b="1" spc="-7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CC2D2D"/>
                          </a:solidFill>
                          <a:latin typeface="Segoe UI"/>
                          <a:cs typeface="Segoe UI"/>
                        </a:rPr>
                        <a:t>2026)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31750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755">
                <a:tc>
                  <a:txBody>
                    <a:bodyPr/>
                    <a:lstStyle/>
                    <a:p>
                      <a:pPr marL="124460" marR="7956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Proposals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(indicative)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9209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Stage</a:t>
                      </a:r>
                      <a:r>
                        <a:rPr sz="2100" spc="-5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1:</a:t>
                      </a:r>
                      <a:r>
                        <a:rPr sz="2100" spc="-4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€300.000</a:t>
                      </a:r>
                      <a:endParaRPr sz="2100">
                        <a:latin typeface="Segoe UI"/>
                        <a:cs typeface="Segoe U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Stage</a:t>
                      </a:r>
                      <a:r>
                        <a:rPr sz="2100" spc="-5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2:</a:t>
                      </a:r>
                      <a:r>
                        <a:rPr sz="2100" spc="-3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up</a:t>
                      </a:r>
                      <a:r>
                        <a:rPr sz="2100" spc="-3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to</a:t>
                      </a:r>
                      <a:r>
                        <a:rPr sz="2100" spc="-4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€2.5</a:t>
                      </a:r>
                      <a:r>
                        <a:rPr sz="2100" spc="-5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172720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Funding</a:t>
                      </a:r>
                      <a:r>
                        <a:rPr sz="2000" spc="-10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rate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9209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100%</a:t>
                      </a:r>
                      <a:r>
                        <a:rPr sz="2100" spc="-1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of</a:t>
                      </a:r>
                      <a:r>
                        <a:rPr sz="2100" spc="-1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eligible</a:t>
                      </a:r>
                      <a:r>
                        <a:rPr sz="2100" spc="-7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costs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Opening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9209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15</a:t>
                      </a:r>
                      <a:r>
                        <a:rPr sz="2100" spc="-7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November</a:t>
                      </a:r>
                      <a:r>
                        <a:rPr sz="2100" spc="-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2025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Deadline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9844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1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Stage</a:t>
                      </a:r>
                      <a:r>
                        <a:rPr sz="2100" spc="-1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1:</a:t>
                      </a:r>
                      <a:r>
                        <a:rPr sz="2100" spc="-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26</a:t>
                      </a:r>
                      <a:r>
                        <a:rPr sz="2100" spc="-9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February</a:t>
                      </a:r>
                      <a:r>
                        <a:rPr sz="2100" spc="-1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2026</a:t>
                      </a:r>
                      <a:r>
                        <a:rPr sz="2100" spc="-8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at</a:t>
                      </a:r>
                      <a:r>
                        <a:rPr sz="2100" spc="-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17.00</a:t>
                      </a:r>
                      <a:r>
                        <a:rPr sz="2100" spc="-8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CEST</a:t>
                      </a:r>
                      <a:endParaRPr sz="2100">
                        <a:latin typeface="Segoe UI"/>
                        <a:cs typeface="Segoe U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1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(Stage</a:t>
                      </a:r>
                      <a:r>
                        <a:rPr sz="2100" spc="-114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2:</a:t>
                      </a:r>
                      <a:r>
                        <a:rPr sz="2100" spc="-1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18</a:t>
                      </a:r>
                      <a:r>
                        <a:rPr sz="2100" spc="-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June</a:t>
                      </a:r>
                      <a:r>
                        <a:rPr sz="2100" spc="-1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2027</a:t>
                      </a:r>
                      <a:r>
                        <a:rPr sz="2100" spc="-8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at</a:t>
                      </a:r>
                      <a:r>
                        <a:rPr sz="2100" spc="-12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17.00</a:t>
                      </a:r>
                      <a:r>
                        <a:rPr sz="2100" spc="-9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CEST)</a:t>
                      </a:r>
                      <a:endParaRPr sz="21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Length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of</a:t>
                      </a:r>
                      <a:r>
                        <a:rPr sz="2000" spc="-9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proposal</a:t>
                      </a:r>
                      <a:endParaRPr sz="2000">
                        <a:latin typeface="Segoe UI Semibold"/>
                        <a:cs typeface="Segoe UI Semibold"/>
                      </a:endParaRPr>
                    </a:p>
                  </a:txBody>
                  <a:tcPr marL="0" marR="0" marT="27305" marB="0">
                    <a:solidFill>
                      <a:srgbClr val="5F2A88"/>
                    </a:solidFill>
                  </a:tcPr>
                </a:tc>
                <a:tc>
                  <a:txBody>
                    <a:bodyPr/>
                    <a:lstStyle/>
                    <a:p>
                      <a:pPr marL="2517140" marR="2506345">
                        <a:lnSpc>
                          <a:spcPts val="2450"/>
                        </a:lnSpc>
                        <a:spcBef>
                          <a:spcPts val="1440"/>
                        </a:spcBef>
                      </a:pPr>
                      <a:r>
                        <a:rPr sz="21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Stage</a:t>
                      </a:r>
                      <a:r>
                        <a:rPr sz="2100" spc="-9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1:</a:t>
                      </a:r>
                      <a:r>
                        <a:rPr sz="2100" spc="-8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4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11-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page</a:t>
                      </a:r>
                      <a:r>
                        <a:rPr sz="2100" spc="-7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proposal</a:t>
                      </a:r>
                      <a:r>
                        <a:rPr sz="2100" spc="-1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(part</a:t>
                      </a:r>
                      <a:r>
                        <a:rPr sz="2100" spc="-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B) </a:t>
                      </a:r>
                      <a:r>
                        <a:rPr sz="21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Stage</a:t>
                      </a:r>
                      <a:r>
                        <a:rPr sz="2100" spc="-9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1:</a:t>
                      </a:r>
                      <a:r>
                        <a:rPr sz="2100" spc="-8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4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22-</a:t>
                      </a:r>
                      <a:r>
                        <a:rPr sz="2100" spc="-2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page</a:t>
                      </a:r>
                      <a:r>
                        <a:rPr sz="2100" spc="-7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3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proposal</a:t>
                      </a:r>
                      <a:r>
                        <a:rPr sz="2100" spc="-1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1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(part</a:t>
                      </a:r>
                      <a:r>
                        <a:rPr sz="2100" spc="-10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100" spc="-2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B)</a:t>
                      </a:r>
                      <a:endParaRPr sz="2100" dirty="0">
                        <a:latin typeface="Segoe UI"/>
                        <a:cs typeface="Segoe UI"/>
                      </a:endParaRPr>
                    </a:p>
                  </a:txBody>
                  <a:tcPr marL="0" marR="0" marT="182880" marB="0">
                    <a:solidFill>
                      <a:srgbClr val="EF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7358" y="185712"/>
              <a:ext cx="2069592" cy="6936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1131570"/>
            </a:xfrm>
            <a:custGeom>
              <a:avLst/>
              <a:gdLst/>
              <a:ahLst/>
              <a:cxnLst/>
              <a:rect l="l" t="t" r="r" b="b"/>
              <a:pathLst>
                <a:path w="12192000" h="1131570">
                  <a:moveTo>
                    <a:pt x="0" y="1131315"/>
                  </a:moveTo>
                  <a:lnTo>
                    <a:pt x="12192000" y="113131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31315"/>
                  </a:lnTo>
                  <a:close/>
                </a:path>
              </a:pathLst>
            </a:custGeom>
            <a:solidFill>
              <a:srgbClr val="543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3469" y="163576"/>
              <a:ext cx="1801495" cy="6050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7479" y="878839"/>
              <a:ext cx="7698105" cy="10795"/>
            </a:xfrm>
            <a:custGeom>
              <a:avLst/>
              <a:gdLst/>
              <a:ahLst/>
              <a:cxnLst/>
              <a:rect l="l" t="t" r="r" b="b"/>
              <a:pathLst>
                <a:path w="7698105" h="10794">
                  <a:moveTo>
                    <a:pt x="7697774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7697774" y="10668"/>
                  </a:lnTo>
                  <a:lnTo>
                    <a:pt x="7697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4779" y="386334"/>
            <a:ext cx="871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20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</a:t>
            </a:r>
            <a:r>
              <a:rPr sz="3600" b="1" spc="-220" dirty="0">
                <a:solidFill>
                  <a:schemeClr val="accent6"/>
                </a:solidFill>
                <a:latin typeface="Trebuchet MS"/>
                <a:cs typeface="Trebuchet MS"/>
              </a:rPr>
              <a:t> </a:t>
            </a:r>
            <a:r>
              <a:rPr sz="3600" b="1" spc="-30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Advanced</a:t>
            </a:r>
            <a:r>
              <a:rPr sz="3600" b="1" spc="-220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600" b="1" spc="-65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</a:t>
            </a:r>
            <a:r>
              <a:rPr sz="3600" b="1" spc="-320" dirty="0">
                <a:solidFill>
                  <a:schemeClr val="accent6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Challenges</a:t>
            </a:r>
            <a:r>
              <a:rPr sz="3600" b="1" spc="-210" dirty="0">
                <a:solidFill>
                  <a:schemeClr val="accent6"/>
                </a:solidFill>
                <a:latin typeface="Trebuchet MS"/>
                <a:cs typeface="Trebuchet MS"/>
              </a:rPr>
              <a:t> </a:t>
            </a:r>
            <a:r>
              <a:rPr sz="3500" spc="-20" dirty="0">
                <a:solidFill>
                  <a:schemeClr val="accent6"/>
                </a:solidFill>
              </a:rPr>
              <a:t>2026</a:t>
            </a:r>
            <a:endParaRPr sz="3500" dirty="0">
              <a:solidFill>
                <a:schemeClr val="accent6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031" y="1766443"/>
            <a:ext cx="9411335" cy="2489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AutoNum type="arabicPeriod"/>
              <a:tabLst>
                <a:tab pos="355600" algn="l"/>
              </a:tabLst>
            </a:pP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Accelerating</a:t>
            </a:r>
            <a:r>
              <a:rPr sz="3200" spc="-7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Physical</a:t>
            </a:r>
            <a:r>
              <a:rPr sz="3200" spc="-6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AI:</a:t>
            </a:r>
            <a:r>
              <a:rPr sz="3200" spc="-4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Embodied</a:t>
            </a:r>
            <a:r>
              <a:rPr sz="3200" spc="-3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Intelligence</a:t>
            </a:r>
            <a:r>
              <a:rPr sz="3200" spc="-6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spc="-25" dirty="0">
                <a:solidFill>
                  <a:srgbClr val="F1F1F1"/>
                </a:solidFill>
                <a:latin typeface="Segoe UI"/>
                <a:cs typeface="Segoe UI"/>
              </a:rPr>
              <a:t>for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the</a:t>
            </a:r>
            <a:r>
              <a:rPr sz="3200" spc="-7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Next</a:t>
            </a:r>
            <a:r>
              <a:rPr sz="3200" spc="-7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Frontier</a:t>
            </a:r>
            <a:r>
              <a:rPr sz="3200" spc="-8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of</a:t>
            </a:r>
            <a:r>
              <a:rPr sz="3200" spc="-7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1F1F1"/>
                </a:solidFill>
                <a:latin typeface="Segoe UI"/>
                <a:cs typeface="Segoe UI"/>
              </a:rPr>
              <a:t>AI-Powered</a:t>
            </a:r>
            <a:r>
              <a:rPr sz="3200" spc="-12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1F1F1"/>
                </a:solidFill>
                <a:latin typeface="Segoe UI"/>
                <a:cs typeface="Segoe UI"/>
              </a:rPr>
              <a:t>Robotics</a:t>
            </a:r>
            <a:endParaRPr sz="3200">
              <a:latin typeface="Segoe UI"/>
              <a:cs typeface="Segoe UI"/>
            </a:endParaRPr>
          </a:p>
          <a:p>
            <a:pPr marL="355600" marR="2416175" indent="-342900">
              <a:lnSpc>
                <a:spcPct val="100000"/>
              </a:lnSpc>
              <a:spcBef>
                <a:spcPts val="4029"/>
              </a:spcBef>
              <a:buClr>
                <a:srgbClr val="C00000"/>
              </a:buClr>
              <a:buAutoNum type="arabicPeriod"/>
              <a:tabLst>
                <a:tab pos="355600" algn="l"/>
              </a:tabLst>
            </a:pPr>
            <a:r>
              <a:rPr sz="3200" spc="-10" dirty="0">
                <a:solidFill>
                  <a:srgbClr val="F1F1F1"/>
                </a:solidFill>
                <a:latin typeface="Segoe UI"/>
                <a:cs typeface="Segoe UI"/>
              </a:rPr>
              <a:t>Translating</a:t>
            </a:r>
            <a:r>
              <a:rPr sz="3200" spc="-12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Disruptive</a:t>
            </a:r>
            <a:r>
              <a:rPr sz="3200" spc="-10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New</a:t>
            </a:r>
            <a:r>
              <a:rPr sz="3200" spc="-11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1F1F1"/>
                </a:solidFill>
                <a:latin typeface="Segoe UI"/>
                <a:cs typeface="Segoe UI"/>
              </a:rPr>
              <a:t>Approach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Methodologies</a:t>
            </a:r>
            <a:r>
              <a:rPr sz="3200" spc="-2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(NAMs)</a:t>
            </a:r>
            <a:r>
              <a:rPr sz="3200" spc="-3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1F1F1"/>
                </a:solidFill>
                <a:latin typeface="Segoe UI"/>
                <a:cs typeface="Segoe UI"/>
              </a:rPr>
              <a:t>into</a:t>
            </a:r>
            <a:r>
              <a:rPr sz="3200" spc="-2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1F1F1"/>
                </a:solidFill>
                <a:latin typeface="Segoe UI"/>
                <a:cs typeface="Segoe UI"/>
              </a:rPr>
              <a:t>Practice</a:t>
            </a:r>
            <a:endParaRPr sz="3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12192000" cy="1093470"/>
            <a:chOff x="0" y="38"/>
            <a:chExt cx="12192000" cy="1093470"/>
          </a:xfrm>
        </p:grpSpPr>
        <p:sp>
          <p:nvSpPr>
            <p:cNvPr id="3" name="object 3"/>
            <p:cNvSpPr/>
            <p:nvPr/>
          </p:nvSpPr>
          <p:spPr>
            <a:xfrm>
              <a:off x="0" y="38"/>
              <a:ext cx="12192000" cy="1093470"/>
            </a:xfrm>
            <a:custGeom>
              <a:avLst/>
              <a:gdLst/>
              <a:ahLst/>
              <a:cxnLst/>
              <a:rect l="l" t="t" r="r" b="b"/>
              <a:pathLst>
                <a:path w="12192000" h="1093470">
                  <a:moveTo>
                    <a:pt x="12192000" y="0"/>
                  </a:moveTo>
                  <a:lnTo>
                    <a:pt x="0" y="0"/>
                  </a:lnTo>
                  <a:lnTo>
                    <a:pt x="0" y="1093304"/>
                  </a:lnTo>
                  <a:lnTo>
                    <a:pt x="12192000" y="10933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3858" y="164338"/>
              <a:ext cx="2172716" cy="7298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3915" y="313690"/>
            <a:ext cx="8027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Segoe UI"/>
                <a:cs typeface="Segoe UI"/>
              </a:rPr>
              <a:t>EIC</a:t>
            </a:r>
            <a:r>
              <a:rPr b="1" spc="-12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Advanced</a:t>
            </a:r>
            <a:r>
              <a:rPr b="1" spc="-6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Innovation</a:t>
            </a:r>
            <a:r>
              <a:rPr b="1" spc="-6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Challenge</a:t>
            </a:r>
            <a:r>
              <a:rPr b="1" spc="-6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(AIC)</a:t>
            </a:r>
            <a:r>
              <a:rPr b="1" spc="-9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-</a:t>
            </a:r>
            <a:r>
              <a:rPr b="1" spc="-100" dirty="0">
                <a:latin typeface="Segoe UI"/>
                <a:cs typeface="Segoe UI"/>
              </a:rPr>
              <a:t> </a:t>
            </a:r>
            <a:r>
              <a:rPr b="1" spc="-10" dirty="0">
                <a:latin typeface="Segoe UI"/>
                <a:cs typeface="Segoe UI"/>
              </a:rPr>
              <a:t>pilot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915" y="1258096"/>
            <a:ext cx="11356340" cy="495808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Two</a:t>
            </a:r>
            <a:r>
              <a:rPr sz="2600" b="1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spc="-30" dirty="0">
                <a:solidFill>
                  <a:srgbClr val="2C2C2C"/>
                </a:solidFill>
                <a:latin typeface="Segoe UI"/>
                <a:cs typeface="Segoe UI"/>
              </a:rPr>
              <a:t>Stage-</a:t>
            </a: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gated</a:t>
            </a:r>
            <a:r>
              <a:rPr sz="26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spc="-10" dirty="0">
                <a:solidFill>
                  <a:srgbClr val="2C2C2C"/>
                </a:solidFill>
                <a:latin typeface="Segoe UI"/>
                <a:cs typeface="Segoe UI"/>
              </a:rPr>
              <a:t>funding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endParaRPr sz="2600">
              <a:latin typeface="Segoe UI"/>
              <a:cs typeface="Segoe UI"/>
            </a:endParaRPr>
          </a:p>
          <a:p>
            <a:pPr marL="698500" marR="5080" lvl="1" indent="-228600">
              <a:lnSpc>
                <a:spcPts val="2380"/>
              </a:lnSpc>
              <a:spcBef>
                <a:spcPts val="1145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Stage</a:t>
            </a:r>
            <a:r>
              <a:rPr sz="22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1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€300,000</a:t>
            </a:r>
            <a:r>
              <a:rPr sz="22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lump</a:t>
            </a:r>
            <a:r>
              <a:rPr sz="22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sum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nine</a:t>
            </a:r>
            <a:r>
              <a:rPr sz="22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months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(Q4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2026-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end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Q2</a:t>
            </a:r>
            <a:r>
              <a:rPr sz="22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2027)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prepare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benchmark</a:t>
            </a:r>
            <a:r>
              <a:rPr sz="22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55358B"/>
                </a:solidFill>
                <a:latin typeface="Segoe UI"/>
                <a:cs typeface="Segoe UI"/>
              </a:rPr>
              <a:t>breakthrough</a:t>
            </a:r>
            <a:r>
              <a:rPr sz="2200" b="1" spc="-40" dirty="0">
                <a:solidFill>
                  <a:srgbClr val="55358B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solutions</a:t>
            </a:r>
            <a:r>
              <a:rPr sz="22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explore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their</a:t>
            </a:r>
            <a:r>
              <a:rPr sz="22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feasibility</a:t>
            </a:r>
            <a:r>
              <a:rPr sz="22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viability.</a:t>
            </a:r>
            <a:endParaRPr sz="2200">
              <a:latin typeface="Segoe UI"/>
              <a:cs typeface="Segoe UI"/>
            </a:endParaRPr>
          </a:p>
          <a:p>
            <a:pPr marL="697865" lvl="1" indent="-227965">
              <a:lnSpc>
                <a:spcPts val="2510"/>
              </a:lnSpc>
              <a:spcBef>
                <a:spcPts val="800"/>
              </a:spcBef>
              <a:buFont typeface="Arial MT"/>
              <a:buChar char="•"/>
              <a:tabLst>
                <a:tab pos="697865" algn="l"/>
              </a:tabLst>
            </a:pP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Stage</a:t>
            </a:r>
            <a:r>
              <a:rPr sz="22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2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2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€2.5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million</a:t>
            </a:r>
            <a:r>
              <a:rPr sz="22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lump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sum</a:t>
            </a:r>
            <a:r>
              <a:rPr sz="22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2.5</a:t>
            </a:r>
            <a:r>
              <a:rPr sz="22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years</a:t>
            </a:r>
            <a:r>
              <a:rPr sz="22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develop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20" dirty="0">
                <a:solidFill>
                  <a:srgbClr val="2C2C2C"/>
                </a:solidFill>
                <a:latin typeface="Segoe UI"/>
                <a:cs typeface="Segoe UI"/>
              </a:rPr>
              <a:t>most</a:t>
            </a:r>
            <a:endParaRPr sz="2200">
              <a:latin typeface="Segoe UI"/>
              <a:cs typeface="Segoe UI"/>
            </a:endParaRPr>
          </a:p>
          <a:p>
            <a:pPr marL="698500">
              <a:lnSpc>
                <a:spcPts val="2510"/>
              </a:lnSpc>
            </a:pP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promising</a:t>
            </a:r>
            <a:r>
              <a:rPr sz="22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solutions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test</a:t>
            </a:r>
            <a:r>
              <a:rPr sz="22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them</a:t>
            </a:r>
            <a:r>
              <a:rPr sz="22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real</a:t>
            </a:r>
            <a:r>
              <a:rPr sz="22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world</a:t>
            </a:r>
            <a:r>
              <a:rPr sz="22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environments</a:t>
            </a:r>
            <a:r>
              <a:rPr sz="22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users</a:t>
            </a:r>
            <a:endParaRPr sz="22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2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2C2C2C"/>
                </a:solidFill>
                <a:latin typeface="Segoe UI"/>
                <a:cs typeface="Segoe UI"/>
              </a:rPr>
              <a:t>Demand-</a:t>
            </a: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side</a:t>
            </a:r>
            <a:r>
              <a:rPr sz="2600" b="1" spc="-10" dirty="0">
                <a:solidFill>
                  <a:srgbClr val="2C2C2C"/>
                </a:solidFill>
                <a:latin typeface="Segoe UI"/>
                <a:cs typeface="Segoe UI"/>
              </a:rPr>
              <a:t> integration:</a:t>
            </a:r>
            <a:endParaRPr sz="2600">
              <a:latin typeface="Segoe UI"/>
              <a:cs typeface="Segoe UI"/>
            </a:endParaRPr>
          </a:p>
          <a:p>
            <a:pPr marL="697865" lvl="1" indent="-227965">
              <a:lnSpc>
                <a:spcPct val="100000"/>
              </a:lnSpc>
              <a:spcBef>
                <a:spcPts val="844"/>
              </a:spcBef>
              <a:buFont typeface="Arial MT"/>
              <a:buChar char="•"/>
              <a:tabLst>
                <a:tab pos="697865" algn="l"/>
              </a:tabLst>
            </a:pP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Commercial</a:t>
            </a:r>
            <a:r>
              <a:rPr sz="22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users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(e.g.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industry</a:t>
            </a:r>
            <a:r>
              <a:rPr sz="22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public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sector)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end-users</a:t>
            </a:r>
            <a:endParaRPr sz="2200">
              <a:latin typeface="Segoe UI"/>
              <a:cs typeface="Segoe UI"/>
            </a:endParaRPr>
          </a:p>
          <a:p>
            <a:pPr marL="697865" lvl="1" indent="-22796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697865" algn="l"/>
              </a:tabLst>
            </a:pP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Regulatory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bodies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2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other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major</a:t>
            </a:r>
            <a:r>
              <a:rPr sz="22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stakeholders.</a:t>
            </a:r>
            <a:endParaRPr sz="22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Single</a:t>
            </a:r>
            <a:r>
              <a:rPr sz="2600" b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entity or</a:t>
            </a:r>
            <a:r>
              <a:rPr sz="2600" b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small</a:t>
            </a:r>
            <a:r>
              <a:rPr sz="2600" b="1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consortia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: only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monobeneficiary</a:t>
            </a:r>
            <a:r>
              <a:rPr sz="26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6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Stage1</a:t>
            </a:r>
            <a:endParaRPr sz="2600">
              <a:latin typeface="Segoe UI"/>
              <a:cs typeface="Segoe UI"/>
            </a:endParaRPr>
          </a:p>
          <a:p>
            <a:pPr marL="241300" marR="1148080" indent="-228600">
              <a:lnSpc>
                <a:spcPts val="2810"/>
              </a:lnSpc>
              <a:spcBef>
                <a:spcPts val="165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Proactive</a:t>
            </a:r>
            <a:r>
              <a:rPr sz="26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portfolio</a:t>
            </a:r>
            <a:r>
              <a:rPr sz="26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managements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: Each</a:t>
            </a:r>
            <a:r>
              <a:rPr sz="2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challenge</a:t>
            </a:r>
            <a:r>
              <a:rPr sz="26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is</a:t>
            </a:r>
            <a:r>
              <a:rPr sz="2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overseen</a:t>
            </a:r>
            <a:r>
              <a:rPr sz="26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6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50" dirty="0">
                <a:solidFill>
                  <a:srgbClr val="2C2C2C"/>
                </a:solidFill>
                <a:latin typeface="Segoe UI"/>
                <a:cs typeface="Segoe UI"/>
              </a:rPr>
              <a:t>a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Programme</a:t>
            </a:r>
            <a:r>
              <a:rPr sz="26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Manager</a:t>
            </a:r>
            <a:r>
              <a:rPr sz="26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ensuring</a:t>
            </a:r>
            <a:r>
              <a:rPr sz="26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coherent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portfolio</a:t>
            </a:r>
            <a:r>
              <a:rPr sz="26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development.</a:t>
            </a:r>
            <a:endParaRPr sz="2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276350"/>
            <a:chOff x="0" y="0"/>
            <a:chExt cx="12192000" cy="12763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276350"/>
            </a:xfrm>
            <a:custGeom>
              <a:avLst/>
              <a:gdLst/>
              <a:ahLst/>
              <a:cxnLst/>
              <a:rect l="l" t="t" r="r" b="b"/>
              <a:pathLst>
                <a:path w="12192000" h="1276350">
                  <a:moveTo>
                    <a:pt x="12192000" y="0"/>
                  </a:moveTo>
                  <a:lnTo>
                    <a:pt x="0" y="0"/>
                  </a:lnTo>
                  <a:lnTo>
                    <a:pt x="0" y="1276350"/>
                  </a:lnTo>
                  <a:lnTo>
                    <a:pt x="12192000" y="127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3564" y="327469"/>
              <a:ext cx="1799971" cy="60483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8776843" y="6769877"/>
            <a:ext cx="642620" cy="88265"/>
          </a:xfrm>
          <a:custGeom>
            <a:avLst/>
            <a:gdLst/>
            <a:ahLst/>
            <a:cxnLst/>
            <a:rect l="l" t="t" r="r" b="b"/>
            <a:pathLst>
              <a:path w="642620" h="88265">
                <a:moveTo>
                  <a:pt x="642480" y="0"/>
                </a:moveTo>
                <a:lnTo>
                  <a:pt x="0" y="0"/>
                </a:lnTo>
                <a:lnTo>
                  <a:pt x="0" y="88122"/>
                </a:lnTo>
                <a:lnTo>
                  <a:pt x="642480" y="88122"/>
                </a:lnTo>
                <a:lnTo>
                  <a:pt x="642480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80" dirty="0">
                <a:latin typeface="Calibri"/>
                <a:cs typeface="Calibri"/>
              </a:rPr>
              <a:t>EIC</a:t>
            </a:r>
            <a:r>
              <a:rPr sz="3500" b="1" spc="-180" dirty="0">
                <a:latin typeface="Calibri"/>
                <a:cs typeface="Calibri"/>
              </a:rPr>
              <a:t> </a:t>
            </a:r>
            <a:r>
              <a:rPr sz="3500" b="1" spc="-110" dirty="0">
                <a:latin typeface="Calibri"/>
                <a:cs typeface="Calibri"/>
              </a:rPr>
              <a:t>Accelerator</a:t>
            </a:r>
            <a:r>
              <a:rPr sz="3500" b="1" spc="10" dirty="0"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E8E8E8"/>
                </a:solidFill>
              </a:rPr>
              <a:t>calls</a:t>
            </a:r>
            <a:r>
              <a:rPr sz="3500" spc="-80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2026</a:t>
            </a:r>
            <a:r>
              <a:rPr sz="3500" spc="-110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–</a:t>
            </a:r>
            <a:r>
              <a:rPr sz="3500" spc="-95" dirty="0">
                <a:solidFill>
                  <a:srgbClr val="E8E8E8"/>
                </a:solidFill>
              </a:rPr>
              <a:t> </a:t>
            </a:r>
            <a:r>
              <a:rPr sz="3500" dirty="0">
                <a:solidFill>
                  <a:srgbClr val="E8E8E8"/>
                </a:solidFill>
              </a:rPr>
              <a:t>Summary</a:t>
            </a:r>
            <a:r>
              <a:rPr sz="3500" spc="-105" dirty="0">
                <a:solidFill>
                  <a:srgbClr val="E8E8E8"/>
                </a:solidFill>
              </a:rPr>
              <a:t> </a:t>
            </a:r>
            <a:r>
              <a:rPr sz="3500" spc="-10" dirty="0">
                <a:solidFill>
                  <a:srgbClr val="E8E8E8"/>
                </a:solidFill>
              </a:rPr>
              <a:t>table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58396" y="6372859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C2C2C"/>
                </a:solidFill>
                <a:latin typeface="Segoe UI"/>
                <a:cs typeface="Segoe UI"/>
              </a:rPr>
              <a:t>11</a:t>
            </a:r>
            <a:endParaRPr sz="1200">
              <a:latin typeface="Segoe UI"/>
              <a:cs typeface="Segoe U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62297"/>
              </p:ext>
            </p:extLst>
          </p:nvPr>
        </p:nvGraphicFramePr>
        <p:xfrm>
          <a:off x="741273" y="1345183"/>
          <a:ext cx="10689589" cy="5404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5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6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0744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</a:t>
                      </a:r>
                      <a:r>
                        <a:rPr sz="2000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2000" u="sng" spc="-85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u="sng" spc="-6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Accelerato</a:t>
                      </a:r>
                      <a:r>
                        <a:rPr sz="2000" u="sng" spc="-6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2000" u="sng" spc="-19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u="sng" spc="-2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Open</a:t>
                      </a:r>
                      <a:endParaRPr sz="2000" dirty="0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956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</a:t>
                      </a:r>
                      <a:r>
                        <a:rPr sz="2000" u="sng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2000" u="sng" spc="-85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u="sng" spc="-6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Accelerato</a:t>
                      </a:r>
                      <a:r>
                        <a:rPr sz="2000" u="sng" spc="-6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2000" u="sng" spc="-195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u="sng" spc="-10" dirty="0">
                          <a:solidFill>
                            <a:schemeClr val="accent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Challenges</a:t>
                      </a:r>
                      <a:endParaRPr sz="2000" dirty="0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66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800" spc="-2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budget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Proposals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(indicative)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24460" marR="801370">
                        <a:lnSpc>
                          <a:spcPts val="2950"/>
                        </a:lnSpc>
                        <a:spcBef>
                          <a:spcPts val="209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Funding</a:t>
                      </a:r>
                      <a:r>
                        <a:rPr sz="1800" spc="-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rate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Opening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Deadlines</a:t>
                      </a:r>
                      <a:r>
                        <a:rPr sz="1800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(full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proposal)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4460" marR="894080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Application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Applicants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solidFill>
                      <a:srgbClr val="5F2A8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575435" algn="r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4314825" algn="l"/>
                        </a:tabLst>
                      </a:pPr>
                      <a:r>
                        <a:rPr sz="2000" dirty="0">
                          <a:solidFill>
                            <a:srgbClr val="CC2D2D"/>
                          </a:solidFill>
                          <a:latin typeface="Trebuchet MS"/>
                          <a:cs typeface="Trebuchet MS"/>
                        </a:rPr>
                        <a:t>€414</a:t>
                      </a:r>
                      <a:r>
                        <a:rPr sz="2000" spc="-200" dirty="0">
                          <a:solidFill>
                            <a:srgbClr val="CC2D2D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CC2D2D"/>
                          </a:solidFill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2000" dirty="0">
                          <a:solidFill>
                            <a:srgbClr val="CC2D2D"/>
                          </a:solidFill>
                          <a:latin typeface="Trebuchet MS"/>
                          <a:cs typeface="Trebuchet MS"/>
                        </a:rPr>
                        <a:t>	€220</a:t>
                      </a:r>
                      <a:r>
                        <a:rPr sz="2000" spc="-200" dirty="0">
                          <a:solidFill>
                            <a:srgbClr val="CC2D2D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CC2D2D"/>
                          </a:solidFill>
                          <a:latin typeface="Trebuchet MS"/>
                          <a:cs typeface="Trebuchet MS"/>
                        </a:rPr>
                        <a:t>million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 marR="1513840" algn="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sz="2000" spc="-21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2000" spc="-204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4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€2.5</a:t>
                      </a:r>
                      <a:r>
                        <a:rPr sz="2000" spc="-2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2000" spc="-17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grant</a:t>
                      </a:r>
                      <a:r>
                        <a:rPr sz="2000" spc="-204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2000" spc="-204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sz="2000" spc="-19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2000" spc="-204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r>
                        <a:rPr sz="2000" u="sng" dirty="0">
                          <a:solidFill>
                            <a:srgbClr val="5F5F5F"/>
                          </a:solidFill>
                          <a:uFill>
                            <a:solidFill>
                              <a:srgbClr val="5F5F5F"/>
                            </a:solidFill>
                          </a:u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2000" spc="-21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2000" spc="-17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equity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220345" algn="ctr">
                        <a:lnSpc>
                          <a:spcPct val="100000"/>
                        </a:lnSpc>
                        <a:tabLst>
                          <a:tab pos="2713990" algn="l"/>
                        </a:tabLst>
                      </a:pPr>
                      <a:r>
                        <a:rPr sz="2000" spc="16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70%</a:t>
                      </a:r>
                      <a:r>
                        <a:rPr sz="2000" spc="-24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2000" spc="-19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eligible</a:t>
                      </a:r>
                      <a:r>
                        <a:rPr sz="2000" spc="-18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costs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000" spc="16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70%</a:t>
                      </a:r>
                      <a:r>
                        <a:rPr sz="2000" spc="-23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2000" spc="-19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eligible</a:t>
                      </a:r>
                      <a:r>
                        <a:rPr sz="2000" spc="-18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costs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 marR="2203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2000" spc="-18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3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November</a:t>
                      </a:r>
                      <a:r>
                        <a:rPr sz="2000" spc="-18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2025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 marR="2184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2000" spc="-17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January</a:t>
                      </a:r>
                      <a:r>
                        <a:rPr sz="2000" spc="-204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2026</a:t>
                      </a:r>
                      <a:r>
                        <a:rPr sz="2000" spc="-18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8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2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3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17.00</a:t>
                      </a:r>
                      <a:r>
                        <a:rPr sz="2000" spc="-229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CET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 marR="21717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000" spc="-2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March</a:t>
                      </a:r>
                      <a:r>
                        <a:rPr sz="2000" spc="-254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2026</a:t>
                      </a:r>
                      <a:r>
                        <a:rPr sz="2000" spc="-2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23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17.00</a:t>
                      </a:r>
                      <a:r>
                        <a:rPr sz="2000" spc="-2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CET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 marR="21844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2000" spc="-2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2000" spc="-2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2026</a:t>
                      </a:r>
                      <a:r>
                        <a:rPr sz="2000" spc="-229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229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17.00</a:t>
                      </a:r>
                      <a:r>
                        <a:rPr sz="2000" spc="-24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CET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 marR="2171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2000" spc="-2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4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July</a:t>
                      </a:r>
                      <a:r>
                        <a:rPr sz="2000" spc="-2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2026</a:t>
                      </a:r>
                      <a:r>
                        <a:rPr sz="2000" spc="-24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2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17.00</a:t>
                      </a:r>
                      <a:r>
                        <a:rPr sz="2000" spc="-24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CET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 marR="21844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2000" spc="-21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4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September</a:t>
                      </a:r>
                      <a:r>
                        <a:rPr sz="2000" spc="-254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2026</a:t>
                      </a:r>
                      <a:r>
                        <a:rPr sz="2000" spc="-24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21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17.00</a:t>
                      </a:r>
                      <a:r>
                        <a:rPr sz="2000" spc="-24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CET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 marR="21844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000" spc="-21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4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November</a:t>
                      </a:r>
                      <a:r>
                        <a:rPr sz="2000" spc="-2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2026</a:t>
                      </a:r>
                      <a:r>
                        <a:rPr sz="2000" spc="-23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21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17.00</a:t>
                      </a:r>
                      <a:r>
                        <a:rPr sz="2000" spc="-23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CET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Short</a:t>
                      </a:r>
                      <a:r>
                        <a:rPr sz="2000" spc="-2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proposal</a:t>
                      </a:r>
                      <a:r>
                        <a:rPr sz="2000" spc="-19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2000" spc="-19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full</a:t>
                      </a:r>
                      <a:r>
                        <a:rPr sz="2000" spc="-17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proposal</a:t>
                      </a:r>
                      <a:r>
                        <a:rPr sz="2000" spc="-19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2000" spc="-19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interview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  <a:p>
                      <a:pPr marL="2420620" marR="2401570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spc="-3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Single</a:t>
                      </a:r>
                      <a:r>
                        <a:rPr sz="1600" spc="-14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company</a:t>
                      </a:r>
                      <a:r>
                        <a:rPr sz="1600" spc="-11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(SME</a:t>
                      </a:r>
                      <a:r>
                        <a:rPr sz="1600" spc="-1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600" spc="-1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mid-</a:t>
                      </a:r>
                      <a:r>
                        <a:rPr sz="1600" spc="-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cap)</a:t>
                      </a:r>
                      <a:r>
                        <a:rPr sz="1600" spc="-114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600" spc="-12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MS/AS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600" spc="-13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600" spc="-13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600" spc="-13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natural</a:t>
                      </a:r>
                      <a:r>
                        <a:rPr sz="1600" spc="-13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persons</a:t>
                      </a:r>
                      <a:r>
                        <a:rPr sz="1600" spc="-1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600" spc="-125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Trebuchet MS"/>
                          <a:cs typeface="Trebuchet MS"/>
                        </a:rPr>
                        <a:t>MS/AS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solidFill>
                      <a:srgbClr val="EFE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12192000" cy="1093470"/>
            <a:chOff x="0" y="38"/>
            <a:chExt cx="12192000" cy="1093470"/>
          </a:xfrm>
        </p:grpSpPr>
        <p:sp>
          <p:nvSpPr>
            <p:cNvPr id="3" name="object 3"/>
            <p:cNvSpPr/>
            <p:nvPr/>
          </p:nvSpPr>
          <p:spPr>
            <a:xfrm>
              <a:off x="0" y="38"/>
              <a:ext cx="12192000" cy="1093470"/>
            </a:xfrm>
            <a:custGeom>
              <a:avLst/>
              <a:gdLst/>
              <a:ahLst/>
              <a:cxnLst/>
              <a:rect l="l" t="t" r="r" b="b"/>
              <a:pathLst>
                <a:path w="12192000" h="1093470">
                  <a:moveTo>
                    <a:pt x="12192000" y="0"/>
                  </a:moveTo>
                  <a:lnTo>
                    <a:pt x="0" y="0"/>
                  </a:lnTo>
                  <a:lnTo>
                    <a:pt x="0" y="1093304"/>
                  </a:lnTo>
                  <a:lnTo>
                    <a:pt x="12192000" y="10933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3858" y="164338"/>
              <a:ext cx="2172716" cy="7298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8404" y="153162"/>
            <a:ext cx="911796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EIC</a:t>
            </a:r>
            <a:r>
              <a:rPr sz="2900" spc="-15" dirty="0"/>
              <a:t> </a:t>
            </a:r>
            <a:r>
              <a:rPr sz="2900" dirty="0"/>
              <a:t>Accelerator:</a:t>
            </a:r>
            <a:r>
              <a:rPr sz="2900" spc="-30" dirty="0"/>
              <a:t> </a:t>
            </a:r>
            <a:r>
              <a:rPr sz="2900" dirty="0"/>
              <a:t>Main</a:t>
            </a:r>
            <a:r>
              <a:rPr sz="2900" spc="-30" dirty="0"/>
              <a:t> </a:t>
            </a:r>
            <a:r>
              <a:rPr sz="2900" dirty="0"/>
              <a:t>novelties</a:t>
            </a:r>
            <a:r>
              <a:rPr sz="2900" spc="-5" dirty="0"/>
              <a:t> </a:t>
            </a:r>
            <a:r>
              <a:rPr sz="2900" dirty="0"/>
              <a:t>in</a:t>
            </a:r>
            <a:r>
              <a:rPr sz="2900" spc="-5" dirty="0"/>
              <a:t> </a:t>
            </a:r>
            <a:r>
              <a:rPr sz="2900" dirty="0"/>
              <a:t>2026</a:t>
            </a:r>
            <a:r>
              <a:rPr sz="2900" spc="10" dirty="0"/>
              <a:t> </a:t>
            </a:r>
            <a:r>
              <a:rPr sz="2900" u="sng" dirty="0">
                <a:uFill>
                  <a:solidFill>
                    <a:srgbClr val="FFFFFF"/>
                  </a:solidFill>
                </a:uFill>
              </a:rPr>
              <a:t>Short</a:t>
            </a:r>
            <a:r>
              <a:rPr sz="2900" u="sng" spc="-3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900" u="sng" spc="-10" dirty="0">
                <a:uFill>
                  <a:solidFill>
                    <a:srgbClr val="FFFFFF"/>
                  </a:solidFill>
                </a:uFill>
              </a:rPr>
              <a:t>proposal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343915" y="1340612"/>
            <a:ext cx="10899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Segoe UI"/>
                <a:cs typeface="Segoe UI"/>
                <a:hlinkClick r:id="rId3"/>
              </a:rPr>
              <a:t>Update</a:t>
            </a:r>
            <a:r>
              <a:rPr sz="20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Segoe UI"/>
                <a:cs typeface="Segoe UI"/>
              </a:rPr>
              <a:t>d</a:t>
            </a:r>
            <a:r>
              <a:rPr sz="2000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Segoe UI"/>
                <a:cs typeface="Segoe UI"/>
              </a:rPr>
              <a:t> </a:t>
            </a:r>
            <a:r>
              <a:rPr sz="20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Segoe UI"/>
                <a:cs typeface="Segoe UI"/>
                <a:hlinkClick r:id="rId3"/>
              </a:rPr>
              <a:t>submission</a:t>
            </a:r>
            <a:r>
              <a:rPr sz="2000" u="sng" spc="-4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Segoe UI"/>
                <a:cs typeface="Segoe UI"/>
                <a:hlinkClick r:id="rId3"/>
              </a:rPr>
              <a:t> </a:t>
            </a:r>
            <a:r>
              <a:rPr sz="20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Segoe UI"/>
                <a:cs typeface="Segoe UI"/>
                <a:hlinkClick r:id="rId3"/>
              </a:rPr>
              <a:t>template</a:t>
            </a:r>
            <a:r>
              <a:rPr sz="2000" spc="-100" dirty="0">
                <a:solidFill>
                  <a:srgbClr val="467885"/>
                </a:solidFill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with</a:t>
            </a:r>
            <a:r>
              <a:rPr sz="2000" spc="-4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simplified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set</a:t>
            </a:r>
            <a:r>
              <a:rPr sz="2000" spc="-5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of</a:t>
            </a:r>
            <a:r>
              <a:rPr sz="2000" spc="-5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questions</a:t>
            </a:r>
            <a:r>
              <a:rPr sz="2000" spc="-6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and</a:t>
            </a:r>
            <a:r>
              <a:rPr sz="2000" spc="-5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improved</a:t>
            </a:r>
            <a:r>
              <a:rPr sz="2000" spc="-5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evaluation</a:t>
            </a:r>
            <a:r>
              <a:rPr sz="2000" spc="-5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criteria.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915" y="1782826"/>
            <a:ext cx="10383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No</a:t>
            </a:r>
            <a:r>
              <a:rPr sz="20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more</a:t>
            </a:r>
            <a:r>
              <a:rPr sz="20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questions</a:t>
            </a:r>
            <a:r>
              <a:rPr sz="20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on</a:t>
            </a:r>
            <a:r>
              <a:rPr sz="2000" spc="-3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the</a:t>
            </a:r>
            <a:r>
              <a:rPr sz="2000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company</a:t>
            </a:r>
            <a:r>
              <a:rPr sz="2000" spc="-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mission/vision,</a:t>
            </a:r>
            <a:r>
              <a:rPr sz="2000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problem</a:t>
            </a:r>
            <a:r>
              <a:rPr sz="2000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and</a:t>
            </a:r>
            <a:r>
              <a:rPr sz="2000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opportunity</a:t>
            </a:r>
            <a:r>
              <a:rPr sz="2000" spc="-6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and</a:t>
            </a:r>
            <a:r>
              <a:rPr sz="2000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Segoe UI"/>
                <a:cs typeface="Segoe UI"/>
              </a:rPr>
              <a:t>broader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915" y="1859635"/>
            <a:ext cx="9554845" cy="1351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180"/>
              </a:spcBef>
            </a:pP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impact</a:t>
            </a:r>
            <a:r>
              <a:rPr sz="2000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Segoe UI"/>
                <a:cs typeface="Segoe UI"/>
              </a:rPr>
              <a:t>(only</a:t>
            </a:r>
            <a:r>
              <a:rPr sz="2000" i="1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Segoe UI"/>
                <a:cs typeface="Segoe UI"/>
              </a:rPr>
              <a:t>addressed</a:t>
            </a:r>
            <a:r>
              <a:rPr sz="2000" i="1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Segoe UI"/>
                <a:cs typeface="Segoe UI"/>
              </a:rPr>
              <a:t>at</a:t>
            </a:r>
            <a:r>
              <a:rPr sz="2000" i="1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Segoe UI"/>
                <a:cs typeface="Segoe UI"/>
              </a:rPr>
              <a:t>full</a:t>
            </a:r>
            <a:r>
              <a:rPr sz="2000" i="1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Segoe UI"/>
                <a:cs typeface="Segoe UI"/>
              </a:rPr>
              <a:t>proposal</a:t>
            </a:r>
            <a:r>
              <a:rPr sz="2000" i="1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Segoe UI"/>
                <a:cs typeface="Segoe UI"/>
              </a:rPr>
              <a:t>stage).</a:t>
            </a:r>
            <a:endParaRPr sz="20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IP</a:t>
            </a:r>
            <a:r>
              <a:rPr sz="2000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strategy</a:t>
            </a:r>
            <a:r>
              <a:rPr sz="20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to</a:t>
            </a:r>
            <a:r>
              <a:rPr sz="20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be</a:t>
            </a:r>
            <a:r>
              <a:rPr sz="2000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presented</a:t>
            </a:r>
            <a:r>
              <a:rPr sz="20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in</a:t>
            </a:r>
            <a:r>
              <a:rPr sz="2000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the</a:t>
            </a:r>
            <a:r>
              <a:rPr sz="2000" spc="-3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short</a:t>
            </a:r>
            <a:r>
              <a:rPr sz="2000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proposal</a:t>
            </a:r>
            <a:r>
              <a:rPr sz="2000" spc="-3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(</a:t>
            </a:r>
            <a:r>
              <a:rPr sz="2000" i="1" dirty="0">
                <a:solidFill>
                  <a:srgbClr val="FF0000"/>
                </a:solidFill>
                <a:latin typeface="Segoe UI"/>
                <a:cs typeface="Segoe UI"/>
              </a:rPr>
              <a:t>but</a:t>
            </a:r>
            <a:r>
              <a:rPr sz="2000" i="1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Segoe UI"/>
                <a:cs typeface="Segoe UI"/>
              </a:rPr>
              <a:t>not</a:t>
            </a:r>
            <a:r>
              <a:rPr sz="2000" i="1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i="1" spc="-20" dirty="0">
                <a:solidFill>
                  <a:srgbClr val="FF0000"/>
                </a:solidFill>
                <a:latin typeface="Segoe UI"/>
                <a:cs typeface="Segoe UI"/>
              </a:rPr>
              <a:t>FTO).</a:t>
            </a:r>
            <a:endParaRPr sz="20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20" dirty="0">
                <a:solidFill>
                  <a:srgbClr val="FF0000"/>
                </a:solidFill>
                <a:latin typeface="Segoe UI"/>
                <a:cs typeface="Segoe UI"/>
              </a:rPr>
              <a:t>One-</a:t>
            </a:r>
            <a:r>
              <a:rPr sz="2000" spc="-10" dirty="0">
                <a:solidFill>
                  <a:srgbClr val="FF0000"/>
                </a:solidFill>
                <a:latin typeface="Segoe UI"/>
                <a:cs typeface="Segoe UI"/>
              </a:rPr>
              <a:t>to-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one</a:t>
            </a:r>
            <a:r>
              <a:rPr sz="2000" spc="-3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alignment</a:t>
            </a:r>
            <a:r>
              <a:rPr sz="2000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between</a:t>
            </a:r>
            <a:r>
              <a:rPr sz="2000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application</a:t>
            </a:r>
            <a:r>
              <a:rPr sz="2000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form</a:t>
            </a:r>
            <a:r>
              <a:rPr sz="20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(part</a:t>
            </a:r>
            <a:r>
              <a:rPr sz="2000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B)</a:t>
            </a:r>
            <a:r>
              <a:rPr sz="2000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and</a:t>
            </a:r>
            <a:r>
              <a:rPr sz="2000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"/>
                <a:cs typeface="Segoe UI"/>
              </a:rPr>
              <a:t>evaluation</a:t>
            </a:r>
            <a:r>
              <a:rPr sz="2000" spc="-3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Segoe UI"/>
                <a:cs typeface="Segoe UI"/>
              </a:rPr>
              <a:t>questions.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915" y="3322446"/>
            <a:ext cx="11447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00002D"/>
                </a:solidFill>
                <a:latin typeface="Segoe UI"/>
                <a:cs typeface="Segoe UI"/>
              </a:rPr>
              <a:t>S</a:t>
            </a:r>
            <a:r>
              <a:rPr sz="2000" dirty="0">
                <a:latin typeface="Segoe UI"/>
                <a:cs typeface="Segoe UI"/>
              </a:rPr>
              <a:t>hort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proposals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may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be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submitted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at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any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time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and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will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be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batched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for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evaluation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every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first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Tuesday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915" y="3399256"/>
            <a:ext cx="7752715" cy="17938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180"/>
              </a:spcBef>
            </a:pPr>
            <a:r>
              <a:rPr sz="2000" dirty="0">
                <a:latin typeface="Segoe UI"/>
                <a:cs typeface="Segoe UI"/>
              </a:rPr>
              <a:t>of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month.</a:t>
            </a:r>
            <a:endParaRPr sz="20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proposal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will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be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evaluated</a:t>
            </a:r>
            <a:r>
              <a:rPr sz="2000" spc="-4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remotely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by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4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EIC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expert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evaluators;</a:t>
            </a:r>
            <a:endParaRPr sz="20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35" dirty="0">
                <a:latin typeface="Segoe UI"/>
                <a:cs typeface="Segoe UI"/>
              </a:rPr>
              <a:t>You</a:t>
            </a:r>
            <a:r>
              <a:rPr sz="2000" spc="-6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will</a:t>
            </a:r>
            <a:r>
              <a:rPr sz="2000" spc="-6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normally</a:t>
            </a:r>
            <a:r>
              <a:rPr sz="2000" spc="-7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receive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feedback</a:t>
            </a:r>
            <a:r>
              <a:rPr sz="2000" spc="-5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within</a:t>
            </a:r>
            <a:r>
              <a:rPr sz="2000" spc="-6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approximately</a:t>
            </a:r>
            <a:r>
              <a:rPr sz="2000" spc="-9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4-</a:t>
            </a:r>
            <a:r>
              <a:rPr sz="2000" dirty="0">
                <a:latin typeface="Segoe UI"/>
                <a:cs typeface="Segoe UI"/>
              </a:rPr>
              <a:t>6</a:t>
            </a:r>
            <a:r>
              <a:rPr sz="2000" spc="-8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weeks.</a:t>
            </a:r>
            <a:endParaRPr sz="20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Segoe UI"/>
                <a:cs typeface="Segoe UI"/>
              </a:rPr>
              <a:t>A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pitch-</a:t>
            </a:r>
            <a:r>
              <a:rPr sz="2000" dirty="0">
                <a:latin typeface="Segoe UI"/>
                <a:cs typeface="Segoe UI"/>
              </a:rPr>
              <a:t>deck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of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up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ten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slides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in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PDF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format;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915" y="5303901"/>
            <a:ext cx="10982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Segoe UI"/>
                <a:cs typeface="Segoe UI"/>
              </a:rPr>
              <a:t>A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video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pitch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of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up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-4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three</a:t>
            </a:r>
            <a:r>
              <a:rPr sz="2000" spc="-4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minutes</a:t>
            </a:r>
            <a:r>
              <a:rPr sz="2000" spc="-5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where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core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members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of</a:t>
            </a:r>
            <a:r>
              <a:rPr sz="2000" spc="-5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your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team</a:t>
            </a:r>
            <a:r>
              <a:rPr sz="2000" spc="-5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(up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-6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three</a:t>
            </a:r>
            <a:r>
              <a:rPr sz="2000" spc="-4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people)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516" y="5517286"/>
            <a:ext cx="5476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egoe UI"/>
                <a:cs typeface="Segoe UI"/>
              </a:rPr>
              <a:t>should</a:t>
            </a:r>
            <a:r>
              <a:rPr sz="2000" spc="-5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provide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5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motivation</a:t>
            </a:r>
            <a:r>
              <a:rPr sz="2000" spc="-4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for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your</a:t>
            </a:r>
            <a:r>
              <a:rPr sz="2000" spc="-5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proposal.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12192000" cy="1093470"/>
            <a:chOff x="0" y="38"/>
            <a:chExt cx="12192000" cy="1093470"/>
          </a:xfrm>
        </p:grpSpPr>
        <p:sp>
          <p:nvSpPr>
            <p:cNvPr id="3" name="object 3"/>
            <p:cNvSpPr/>
            <p:nvPr/>
          </p:nvSpPr>
          <p:spPr>
            <a:xfrm>
              <a:off x="0" y="38"/>
              <a:ext cx="12192000" cy="1093470"/>
            </a:xfrm>
            <a:custGeom>
              <a:avLst/>
              <a:gdLst/>
              <a:ahLst/>
              <a:cxnLst/>
              <a:rect l="l" t="t" r="r" b="b"/>
              <a:pathLst>
                <a:path w="12192000" h="1093470">
                  <a:moveTo>
                    <a:pt x="12192000" y="0"/>
                  </a:moveTo>
                  <a:lnTo>
                    <a:pt x="0" y="0"/>
                  </a:lnTo>
                  <a:lnTo>
                    <a:pt x="0" y="1093304"/>
                  </a:lnTo>
                  <a:lnTo>
                    <a:pt x="12192000" y="10933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3858" y="164338"/>
              <a:ext cx="2172716" cy="7298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95"/>
              </a:spcBef>
            </a:pPr>
            <a:r>
              <a:rPr dirty="0"/>
              <a:t>EIC</a:t>
            </a:r>
            <a:r>
              <a:rPr spc="-60" dirty="0"/>
              <a:t> </a:t>
            </a:r>
            <a:r>
              <a:rPr dirty="0"/>
              <a:t>Accelerator:</a:t>
            </a:r>
            <a:r>
              <a:rPr spc="-55" dirty="0"/>
              <a:t> </a:t>
            </a:r>
            <a:r>
              <a:rPr dirty="0"/>
              <a:t>Main</a:t>
            </a:r>
            <a:r>
              <a:rPr spc="-45" dirty="0"/>
              <a:t> </a:t>
            </a:r>
            <a:r>
              <a:rPr dirty="0"/>
              <a:t>novelties</a:t>
            </a:r>
            <a:r>
              <a:rPr spc="-2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2026</a:t>
            </a:r>
            <a:r>
              <a:rPr spc="-35" dirty="0"/>
              <a:t> </a:t>
            </a:r>
            <a:r>
              <a:rPr u="sng" dirty="0">
                <a:uFill>
                  <a:solidFill>
                    <a:srgbClr val="FFFFFF"/>
                  </a:solidFill>
                </a:uFill>
              </a:rPr>
              <a:t>Full</a:t>
            </a:r>
            <a:r>
              <a:rPr u="sng" spc="-3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FFFFFF"/>
                  </a:solidFill>
                </a:uFill>
              </a:rPr>
              <a:t>proposal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915" y="1301648"/>
            <a:ext cx="11444605" cy="517842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7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Segoe UI"/>
                <a:cs typeface="Segoe UI"/>
              </a:rPr>
              <a:t>More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opportunities</a:t>
            </a:r>
            <a:r>
              <a:rPr sz="2200" spc="-2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submit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during</a:t>
            </a:r>
            <a:r>
              <a:rPr sz="2200" spc="-2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the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year</a:t>
            </a:r>
            <a:r>
              <a:rPr sz="2200" spc="-2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–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6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batches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per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spc="-20" dirty="0">
                <a:latin typeface="Segoe UI"/>
                <a:cs typeface="Segoe UI"/>
              </a:rPr>
              <a:t>year</a:t>
            </a:r>
            <a:endParaRPr sz="22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Segoe UI"/>
                <a:cs typeface="Segoe UI"/>
              </a:rPr>
              <a:t>More</a:t>
            </a:r>
            <a:r>
              <a:rPr sz="2200" spc="-3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opportunities for</a:t>
            </a:r>
            <a:r>
              <a:rPr sz="2200" spc="-3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interview –</a:t>
            </a:r>
            <a:r>
              <a:rPr sz="2200" spc="-2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3</a:t>
            </a:r>
            <a:r>
              <a:rPr sz="2200" spc="-2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interview</a:t>
            </a:r>
            <a:r>
              <a:rPr sz="2200" spc="-1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sessions.</a:t>
            </a:r>
            <a:endParaRPr sz="22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Segoe UI"/>
                <a:cs typeface="Segoe UI"/>
              </a:rPr>
              <a:t>Shorter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Segoe UI"/>
                <a:cs typeface="Segoe UI"/>
                <a:hlinkClick r:id="rId3"/>
              </a:rPr>
              <a:t>template</a:t>
            </a:r>
            <a:r>
              <a:rPr sz="2200" spc="-55" dirty="0">
                <a:solidFill>
                  <a:srgbClr val="467885"/>
                </a:solidFill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max.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20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pages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–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simplified</a:t>
            </a:r>
            <a:r>
              <a:rPr sz="2200" spc="-1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set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of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questions.</a:t>
            </a:r>
            <a:endParaRPr sz="2200">
              <a:latin typeface="Segoe UI"/>
              <a:cs typeface="Segoe UI"/>
            </a:endParaRPr>
          </a:p>
          <a:p>
            <a:pPr marL="241300" marR="5080" indent="-228600">
              <a:lnSpc>
                <a:spcPts val="211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Addition</a:t>
            </a:r>
            <a:r>
              <a:rPr sz="2200" spc="-3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of</a:t>
            </a:r>
            <a:r>
              <a:rPr sz="2200" spc="-7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Segoe UI"/>
                <a:cs typeface="Segoe UI"/>
              </a:rPr>
              <a:t>Technology</a:t>
            </a:r>
            <a:r>
              <a:rPr sz="2200" spc="-6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expert’s</a:t>
            </a:r>
            <a:r>
              <a:rPr sz="2200" spc="-7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Segoe UI"/>
                <a:cs typeface="Segoe UI"/>
              </a:rPr>
              <a:t>in-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depth</a:t>
            </a:r>
            <a:r>
              <a:rPr sz="2200" spc="-6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assessment</a:t>
            </a:r>
            <a:r>
              <a:rPr sz="2200" spc="-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including</a:t>
            </a:r>
            <a:r>
              <a:rPr sz="2200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a</a:t>
            </a:r>
            <a:r>
              <a:rPr sz="2200" spc="-6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remote</a:t>
            </a:r>
            <a:r>
              <a:rPr sz="2200" spc="-7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interview</a:t>
            </a:r>
            <a:r>
              <a:rPr sz="2200" spc="-6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with</a:t>
            </a:r>
            <a:r>
              <a:rPr sz="2200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Segoe UI"/>
                <a:cs typeface="Segoe UI"/>
              </a:rPr>
              <a:t>the </a:t>
            </a:r>
            <a:r>
              <a:rPr sz="2200" spc="-10" dirty="0">
                <a:solidFill>
                  <a:srgbClr val="FF0000"/>
                </a:solidFill>
                <a:latin typeface="Segoe UI"/>
                <a:cs typeface="Segoe UI"/>
              </a:rPr>
              <a:t>company,</a:t>
            </a:r>
            <a:r>
              <a:rPr sz="2200" spc="-7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which</a:t>
            </a:r>
            <a:r>
              <a:rPr sz="2200" spc="-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provides</a:t>
            </a:r>
            <a:r>
              <a:rPr sz="2200" spc="-7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input</a:t>
            </a:r>
            <a:r>
              <a:rPr sz="2200" spc="-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to</a:t>
            </a:r>
            <a:r>
              <a:rPr sz="2200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the</a:t>
            </a:r>
            <a:r>
              <a:rPr sz="2200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evaluation</a:t>
            </a:r>
            <a:r>
              <a:rPr sz="2200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panel</a:t>
            </a:r>
            <a:r>
              <a:rPr sz="2200" spc="-7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of</a:t>
            </a:r>
            <a:r>
              <a:rPr sz="2200" spc="-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three</a:t>
            </a:r>
            <a:r>
              <a:rPr sz="2200" spc="-7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experts</a:t>
            </a:r>
            <a:r>
              <a:rPr sz="2200" spc="-6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who</a:t>
            </a:r>
            <a:r>
              <a:rPr sz="2200" spc="-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decide</a:t>
            </a:r>
            <a:r>
              <a:rPr sz="2200" spc="-6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Segoe UI"/>
                <a:cs typeface="Segoe UI"/>
              </a:rPr>
              <a:t>the</a:t>
            </a:r>
            <a:endParaRPr sz="2200">
              <a:latin typeface="Segoe UI"/>
              <a:cs typeface="Segoe UI"/>
            </a:endParaRPr>
          </a:p>
          <a:p>
            <a:pPr marL="241300" marR="82550">
              <a:lnSpc>
                <a:spcPct val="80000"/>
              </a:lnSpc>
              <a:spcBef>
                <a:spcPts val="20"/>
              </a:spcBef>
            </a:pP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final</a:t>
            </a:r>
            <a:r>
              <a:rPr sz="2200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score</a:t>
            </a:r>
            <a:r>
              <a:rPr sz="2200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and</a:t>
            </a:r>
            <a:r>
              <a:rPr sz="2200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the</a:t>
            </a:r>
            <a:r>
              <a:rPr sz="2200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list for</a:t>
            </a:r>
            <a:r>
              <a:rPr sz="22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inviting to</a:t>
            </a:r>
            <a:r>
              <a:rPr sz="22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interview</a:t>
            </a:r>
            <a:r>
              <a:rPr sz="2200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or</a:t>
            </a:r>
            <a:r>
              <a:rPr sz="2200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evaluation</a:t>
            </a:r>
            <a:r>
              <a:rPr sz="2200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summary</a:t>
            </a:r>
            <a:r>
              <a:rPr sz="2200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report</a:t>
            </a:r>
            <a:r>
              <a:rPr sz="2200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(if</a:t>
            </a:r>
            <a:r>
              <a:rPr sz="2200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not</a:t>
            </a:r>
            <a:r>
              <a:rPr sz="2200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Segoe UI"/>
                <a:cs typeface="Segoe UI"/>
              </a:rPr>
              <a:t>invited </a:t>
            </a:r>
            <a:r>
              <a:rPr sz="2200" dirty="0">
                <a:solidFill>
                  <a:srgbClr val="FF0000"/>
                </a:solidFill>
                <a:latin typeface="Segoe UI"/>
                <a:cs typeface="Segoe UI"/>
              </a:rPr>
              <a:t>to</a:t>
            </a:r>
            <a:r>
              <a:rPr sz="2200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Segoe UI"/>
                <a:cs typeface="Segoe UI"/>
              </a:rPr>
              <a:t>interview).</a:t>
            </a:r>
            <a:endParaRPr sz="22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Segoe UI"/>
                <a:cs typeface="Segoe UI"/>
              </a:rPr>
              <a:t>Implementation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plan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(for</a:t>
            </a:r>
            <a:r>
              <a:rPr sz="2200" spc="-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grant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only+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blended)</a:t>
            </a:r>
            <a:endParaRPr sz="22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Segoe UI"/>
                <a:cs typeface="Segoe UI"/>
              </a:rPr>
              <a:t>Lump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sum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budget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table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(for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grant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only+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blended)</a:t>
            </a:r>
            <a:endParaRPr sz="22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Segoe UI"/>
                <a:cs typeface="Segoe UI"/>
              </a:rPr>
              <a:t>Financial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spc="-20" dirty="0">
                <a:latin typeface="Segoe UI"/>
                <a:cs typeface="Segoe UI"/>
              </a:rPr>
              <a:t>plan</a:t>
            </a:r>
            <a:endParaRPr sz="22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Segoe UI"/>
                <a:cs typeface="Segoe UI"/>
              </a:rPr>
              <a:t>FTO</a:t>
            </a:r>
            <a:r>
              <a:rPr sz="2200" spc="-114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analysis</a:t>
            </a:r>
            <a:endParaRPr sz="22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Segoe UI"/>
                <a:cs typeface="Segoe UI"/>
              </a:rPr>
              <a:t>LOIs</a:t>
            </a:r>
            <a:r>
              <a:rPr sz="2200" spc="-9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(specific</a:t>
            </a:r>
            <a:r>
              <a:rPr sz="2200" spc="-10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template)</a:t>
            </a:r>
            <a:endParaRPr sz="22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Segoe UI"/>
                <a:cs typeface="Segoe UI"/>
              </a:rPr>
              <a:t>Pitch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Deck</a:t>
            </a:r>
            <a:r>
              <a:rPr sz="2200" spc="-8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(no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page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limit</a:t>
            </a:r>
            <a:r>
              <a:rPr sz="2200" spc="-2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but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10-</a:t>
            </a:r>
            <a:r>
              <a:rPr sz="2200" dirty="0">
                <a:latin typeface="Segoe UI"/>
                <a:cs typeface="Segoe UI"/>
              </a:rPr>
              <a:t>minute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max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duration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at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interview)</a:t>
            </a:r>
            <a:endParaRPr sz="22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-10" dirty="0">
                <a:latin typeface="Segoe UI"/>
                <a:cs typeface="Segoe UI"/>
              </a:rPr>
              <a:t>3-</a:t>
            </a:r>
            <a:r>
              <a:rPr sz="2200" dirty="0">
                <a:latin typeface="Segoe UI"/>
                <a:cs typeface="Segoe UI"/>
              </a:rPr>
              <a:t>minute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spc="-20" dirty="0">
                <a:latin typeface="Segoe UI"/>
                <a:cs typeface="Segoe UI"/>
              </a:rPr>
              <a:t>video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5978" y="1492885"/>
            <a:ext cx="1964055" cy="1503045"/>
          </a:xfrm>
          <a:custGeom>
            <a:avLst/>
            <a:gdLst/>
            <a:ahLst/>
            <a:cxnLst/>
            <a:rect l="l" t="t" r="r" b="b"/>
            <a:pathLst>
              <a:path w="1964054" h="1503045">
                <a:moveTo>
                  <a:pt x="982005" y="0"/>
                </a:moveTo>
                <a:lnTo>
                  <a:pt x="928861" y="566"/>
                </a:lnTo>
                <a:lnTo>
                  <a:pt x="875973" y="2261"/>
                </a:lnTo>
                <a:lnTo>
                  <a:pt x="823354" y="5073"/>
                </a:lnTo>
                <a:lnTo>
                  <a:pt x="771017" y="8993"/>
                </a:lnTo>
                <a:lnTo>
                  <a:pt x="718973" y="14011"/>
                </a:lnTo>
                <a:lnTo>
                  <a:pt x="667236" y="20118"/>
                </a:lnTo>
                <a:lnTo>
                  <a:pt x="615818" y="27304"/>
                </a:lnTo>
                <a:lnTo>
                  <a:pt x="564731" y="35559"/>
                </a:lnTo>
                <a:lnTo>
                  <a:pt x="513988" y="44875"/>
                </a:lnTo>
                <a:lnTo>
                  <a:pt x="463601" y="55240"/>
                </a:lnTo>
                <a:lnTo>
                  <a:pt x="413583" y="66645"/>
                </a:lnTo>
                <a:lnTo>
                  <a:pt x="363946" y="79081"/>
                </a:lnTo>
                <a:lnTo>
                  <a:pt x="314703" y="92538"/>
                </a:lnTo>
                <a:lnTo>
                  <a:pt x="265865" y="107006"/>
                </a:lnTo>
                <a:lnTo>
                  <a:pt x="217447" y="122476"/>
                </a:lnTo>
                <a:lnTo>
                  <a:pt x="169459" y="138937"/>
                </a:lnTo>
                <a:lnTo>
                  <a:pt x="127863" y="157850"/>
                </a:lnTo>
                <a:lnTo>
                  <a:pt x="91636" y="182939"/>
                </a:lnTo>
                <a:lnTo>
                  <a:pt x="61034" y="213284"/>
                </a:lnTo>
                <a:lnTo>
                  <a:pt x="36314" y="247965"/>
                </a:lnTo>
                <a:lnTo>
                  <a:pt x="17730" y="286060"/>
                </a:lnTo>
                <a:lnTo>
                  <a:pt x="5540" y="326651"/>
                </a:lnTo>
                <a:lnTo>
                  <a:pt x="0" y="368814"/>
                </a:lnTo>
                <a:lnTo>
                  <a:pt x="1363" y="411632"/>
                </a:lnTo>
                <a:lnTo>
                  <a:pt x="9888" y="454181"/>
                </a:lnTo>
                <a:lnTo>
                  <a:pt x="25830" y="495543"/>
                </a:lnTo>
                <a:lnTo>
                  <a:pt x="49444" y="534797"/>
                </a:lnTo>
                <a:lnTo>
                  <a:pt x="518963" y="1180973"/>
                </a:lnTo>
                <a:lnTo>
                  <a:pt x="518836" y="1184148"/>
                </a:lnTo>
                <a:lnTo>
                  <a:pt x="615737" y="1316863"/>
                </a:lnTo>
                <a:lnTo>
                  <a:pt x="645545" y="1354021"/>
                </a:lnTo>
                <a:lnTo>
                  <a:pt x="678234" y="1387051"/>
                </a:lnTo>
                <a:lnTo>
                  <a:pt x="713468" y="1415952"/>
                </a:lnTo>
                <a:lnTo>
                  <a:pt x="750910" y="1440724"/>
                </a:lnTo>
                <a:lnTo>
                  <a:pt x="790223" y="1461368"/>
                </a:lnTo>
                <a:lnTo>
                  <a:pt x="831069" y="1477883"/>
                </a:lnTo>
                <a:lnTo>
                  <a:pt x="873112" y="1490269"/>
                </a:lnTo>
                <a:lnTo>
                  <a:pt x="916015" y="1498527"/>
                </a:lnTo>
                <a:lnTo>
                  <a:pt x="959440" y="1502655"/>
                </a:lnTo>
                <a:lnTo>
                  <a:pt x="1003051" y="1502655"/>
                </a:lnTo>
                <a:lnTo>
                  <a:pt x="1046509" y="1498527"/>
                </a:lnTo>
                <a:lnTo>
                  <a:pt x="1089479" y="1490269"/>
                </a:lnTo>
                <a:lnTo>
                  <a:pt x="1131624" y="1477883"/>
                </a:lnTo>
                <a:lnTo>
                  <a:pt x="1172605" y="1461368"/>
                </a:lnTo>
                <a:lnTo>
                  <a:pt x="1212087" y="1440724"/>
                </a:lnTo>
                <a:lnTo>
                  <a:pt x="1249732" y="1415952"/>
                </a:lnTo>
                <a:lnTo>
                  <a:pt x="1285202" y="1387051"/>
                </a:lnTo>
                <a:lnTo>
                  <a:pt x="1318162" y="1354021"/>
                </a:lnTo>
                <a:lnTo>
                  <a:pt x="1348273" y="1316863"/>
                </a:lnTo>
                <a:lnTo>
                  <a:pt x="1445174" y="1184148"/>
                </a:lnTo>
                <a:lnTo>
                  <a:pt x="1445047" y="1180973"/>
                </a:lnTo>
                <a:lnTo>
                  <a:pt x="1914566" y="534797"/>
                </a:lnTo>
                <a:lnTo>
                  <a:pt x="1938180" y="495543"/>
                </a:lnTo>
                <a:lnTo>
                  <a:pt x="1954122" y="454181"/>
                </a:lnTo>
                <a:lnTo>
                  <a:pt x="1962647" y="411632"/>
                </a:lnTo>
                <a:lnTo>
                  <a:pt x="1964011" y="368814"/>
                </a:lnTo>
                <a:lnTo>
                  <a:pt x="1958470" y="326651"/>
                </a:lnTo>
                <a:lnTo>
                  <a:pt x="1946280" y="286060"/>
                </a:lnTo>
                <a:lnTo>
                  <a:pt x="1927697" y="247965"/>
                </a:lnTo>
                <a:lnTo>
                  <a:pt x="1902976" y="213284"/>
                </a:lnTo>
                <a:lnTo>
                  <a:pt x="1872375" y="182939"/>
                </a:lnTo>
                <a:lnTo>
                  <a:pt x="1836148" y="157850"/>
                </a:lnTo>
                <a:lnTo>
                  <a:pt x="1794551" y="138937"/>
                </a:lnTo>
                <a:lnTo>
                  <a:pt x="1746587" y="122476"/>
                </a:lnTo>
                <a:lnTo>
                  <a:pt x="1698234" y="107006"/>
                </a:lnTo>
                <a:lnTo>
                  <a:pt x="1649493" y="92538"/>
                </a:lnTo>
                <a:lnTo>
                  <a:pt x="1600368" y="79081"/>
                </a:lnTo>
                <a:lnTo>
                  <a:pt x="1550863" y="66645"/>
                </a:lnTo>
                <a:lnTo>
                  <a:pt x="1500979" y="55240"/>
                </a:lnTo>
                <a:lnTo>
                  <a:pt x="1450720" y="44875"/>
                </a:lnTo>
                <a:lnTo>
                  <a:pt x="1400089" y="35559"/>
                </a:lnTo>
                <a:lnTo>
                  <a:pt x="1349089" y="27304"/>
                </a:lnTo>
                <a:lnTo>
                  <a:pt x="1297723" y="20118"/>
                </a:lnTo>
                <a:lnTo>
                  <a:pt x="1245994" y="14011"/>
                </a:lnTo>
                <a:lnTo>
                  <a:pt x="1193905" y="8993"/>
                </a:lnTo>
                <a:lnTo>
                  <a:pt x="1141458" y="5073"/>
                </a:lnTo>
                <a:lnTo>
                  <a:pt x="1088657" y="2261"/>
                </a:lnTo>
                <a:lnTo>
                  <a:pt x="1035505" y="566"/>
                </a:lnTo>
                <a:lnTo>
                  <a:pt x="982005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0555" y="4603152"/>
            <a:ext cx="1703070" cy="1674495"/>
          </a:xfrm>
          <a:custGeom>
            <a:avLst/>
            <a:gdLst/>
            <a:ahLst/>
            <a:cxnLst/>
            <a:rect l="l" t="t" r="r" b="b"/>
            <a:pathLst>
              <a:path w="1703070" h="1674495">
                <a:moveTo>
                  <a:pt x="1225221" y="0"/>
                </a:moveTo>
                <a:lnTo>
                  <a:pt x="1179578" y="3315"/>
                </a:lnTo>
                <a:lnTo>
                  <a:pt x="1133621" y="11450"/>
                </a:lnTo>
                <a:lnTo>
                  <a:pt x="1087627" y="24600"/>
                </a:lnTo>
                <a:lnTo>
                  <a:pt x="932306" y="77813"/>
                </a:lnTo>
                <a:lnTo>
                  <a:pt x="930528" y="80353"/>
                </a:lnTo>
                <a:lnTo>
                  <a:pt x="175259" y="340576"/>
                </a:lnTo>
                <a:lnTo>
                  <a:pt x="133393" y="359151"/>
                </a:lnTo>
                <a:lnTo>
                  <a:pt x="96606" y="383864"/>
                </a:lnTo>
                <a:lnTo>
                  <a:pt x="65216" y="413812"/>
                </a:lnTo>
                <a:lnTo>
                  <a:pt x="39542" y="448092"/>
                </a:lnTo>
                <a:lnTo>
                  <a:pt x="19903" y="485802"/>
                </a:lnTo>
                <a:lnTo>
                  <a:pt x="6616" y="526037"/>
                </a:lnTo>
                <a:lnTo>
                  <a:pt x="0" y="567897"/>
                </a:lnTo>
                <a:lnTo>
                  <a:pt x="372" y="610477"/>
                </a:lnTo>
                <a:lnTo>
                  <a:pt x="8053" y="652875"/>
                </a:lnTo>
                <a:lnTo>
                  <a:pt x="23358" y="694189"/>
                </a:lnTo>
                <a:lnTo>
                  <a:pt x="46608" y="733514"/>
                </a:lnTo>
                <a:lnTo>
                  <a:pt x="76438" y="774514"/>
                </a:lnTo>
                <a:lnTo>
                  <a:pt x="107161" y="814924"/>
                </a:lnTo>
                <a:lnTo>
                  <a:pt x="138779" y="854735"/>
                </a:lnTo>
                <a:lnTo>
                  <a:pt x="171295" y="893938"/>
                </a:lnTo>
                <a:lnTo>
                  <a:pt x="204711" y="932523"/>
                </a:lnTo>
                <a:lnTo>
                  <a:pt x="239030" y="970480"/>
                </a:lnTo>
                <a:lnTo>
                  <a:pt x="274254" y="1007800"/>
                </a:lnTo>
                <a:lnTo>
                  <a:pt x="310387" y="1044472"/>
                </a:lnTo>
                <a:lnTo>
                  <a:pt x="347431" y="1080488"/>
                </a:lnTo>
                <a:lnTo>
                  <a:pt x="385388" y="1115837"/>
                </a:lnTo>
                <a:lnTo>
                  <a:pt x="424262" y="1150510"/>
                </a:lnTo>
                <a:lnTo>
                  <a:pt x="464053" y="1184497"/>
                </a:lnTo>
                <a:lnTo>
                  <a:pt x="504767" y="1217789"/>
                </a:lnTo>
                <a:lnTo>
                  <a:pt x="546404" y="1250376"/>
                </a:lnTo>
                <a:lnTo>
                  <a:pt x="588967" y="1282248"/>
                </a:lnTo>
                <a:lnTo>
                  <a:pt x="632459" y="1313396"/>
                </a:lnTo>
                <a:lnTo>
                  <a:pt x="676330" y="1343420"/>
                </a:lnTo>
                <a:lnTo>
                  <a:pt x="720634" y="1372373"/>
                </a:lnTo>
                <a:lnTo>
                  <a:pt x="765357" y="1400257"/>
                </a:lnTo>
                <a:lnTo>
                  <a:pt x="810482" y="1427072"/>
                </a:lnTo>
                <a:lnTo>
                  <a:pt x="855994" y="1452819"/>
                </a:lnTo>
                <a:lnTo>
                  <a:pt x="901877" y="1477497"/>
                </a:lnTo>
                <a:lnTo>
                  <a:pt x="948116" y="1501108"/>
                </a:lnTo>
                <a:lnTo>
                  <a:pt x="994695" y="1523651"/>
                </a:lnTo>
                <a:lnTo>
                  <a:pt x="1041599" y="1545127"/>
                </a:lnTo>
                <a:lnTo>
                  <a:pt x="1088811" y="1565538"/>
                </a:lnTo>
                <a:lnTo>
                  <a:pt x="1136317" y="1584882"/>
                </a:lnTo>
                <a:lnTo>
                  <a:pt x="1184100" y="1603161"/>
                </a:lnTo>
                <a:lnTo>
                  <a:pt x="1232145" y="1620375"/>
                </a:lnTo>
                <a:lnTo>
                  <a:pt x="1280436" y="1636524"/>
                </a:lnTo>
                <a:lnTo>
                  <a:pt x="1328958" y="1651609"/>
                </a:lnTo>
                <a:lnTo>
                  <a:pt x="1377695" y="1665631"/>
                </a:lnTo>
                <a:lnTo>
                  <a:pt x="1422612" y="1674014"/>
                </a:lnTo>
                <a:lnTo>
                  <a:pt x="1466677" y="1674256"/>
                </a:lnTo>
                <a:lnTo>
                  <a:pt x="1509152" y="1666965"/>
                </a:lnTo>
                <a:lnTo>
                  <a:pt x="1549297" y="1652747"/>
                </a:lnTo>
                <a:lnTo>
                  <a:pt x="1586375" y="1632209"/>
                </a:lnTo>
                <a:lnTo>
                  <a:pt x="1619647" y="1605958"/>
                </a:lnTo>
                <a:lnTo>
                  <a:pt x="1648375" y="1574602"/>
                </a:lnTo>
                <a:lnTo>
                  <a:pt x="1671819" y="1538747"/>
                </a:lnTo>
                <a:lnTo>
                  <a:pt x="1689242" y="1499000"/>
                </a:lnTo>
                <a:lnTo>
                  <a:pt x="1699905" y="1455968"/>
                </a:lnTo>
                <a:lnTo>
                  <a:pt x="1703069" y="1410259"/>
                </a:lnTo>
                <a:lnTo>
                  <a:pt x="1689099" y="611594"/>
                </a:lnTo>
                <a:lnTo>
                  <a:pt x="1691004" y="609054"/>
                </a:lnTo>
                <a:lnTo>
                  <a:pt x="1687829" y="444843"/>
                </a:lnTo>
                <a:lnTo>
                  <a:pt x="1684712" y="397316"/>
                </a:lnTo>
                <a:lnTo>
                  <a:pt x="1676869" y="351516"/>
                </a:lnTo>
                <a:lnTo>
                  <a:pt x="1664574" y="307638"/>
                </a:lnTo>
                <a:lnTo>
                  <a:pt x="1648104" y="265874"/>
                </a:lnTo>
                <a:lnTo>
                  <a:pt x="1627735" y="226418"/>
                </a:lnTo>
                <a:lnTo>
                  <a:pt x="1603743" y="189463"/>
                </a:lnTo>
                <a:lnTo>
                  <a:pt x="1576403" y="155202"/>
                </a:lnTo>
                <a:lnTo>
                  <a:pt x="1545991" y="123829"/>
                </a:lnTo>
                <a:lnTo>
                  <a:pt x="1512784" y="95538"/>
                </a:lnTo>
                <a:lnTo>
                  <a:pt x="1477057" y="70520"/>
                </a:lnTo>
                <a:lnTo>
                  <a:pt x="1439085" y="48970"/>
                </a:lnTo>
                <a:lnTo>
                  <a:pt x="1399145" y="31081"/>
                </a:lnTo>
                <a:lnTo>
                  <a:pt x="1357513" y="17046"/>
                </a:lnTo>
                <a:lnTo>
                  <a:pt x="1314465" y="7058"/>
                </a:lnTo>
                <a:lnTo>
                  <a:pt x="1270275" y="1312"/>
                </a:lnTo>
                <a:lnTo>
                  <a:pt x="1225221" y="0"/>
                </a:lnTo>
                <a:close/>
              </a:path>
            </a:pathLst>
          </a:custGeom>
          <a:solidFill>
            <a:srgbClr val="9F2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2341" y="4596414"/>
            <a:ext cx="1703070" cy="1675130"/>
          </a:xfrm>
          <a:custGeom>
            <a:avLst/>
            <a:gdLst/>
            <a:ahLst/>
            <a:cxnLst/>
            <a:rect l="l" t="t" r="r" b="b"/>
            <a:pathLst>
              <a:path w="1703070" h="1675129">
                <a:moveTo>
                  <a:pt x="478549" y="0"/>
                </a:moveTo>
                <a:lnTo>
                  <a:pt x="433667" y="1179"/>
                </a:lnTo>
                <a:lnTo>
                  <a:pt x="389619" y="6813"/>
                </a:lnTo>
                <a:lnTo>
                  <a:pt x="346682" y="16708"/>
                </a:lnTo>
                <a:lnTo>
                  <a:pt x="305132" y="30670"/>
                </a:lnTo>
                <a:lnTo>
                  <a:pt x="265245" y="48508"/>
                </a:lnTo>
                <a:lnTo>
                  <a:pt x="227297" y="70027"/>
                </a:lnTo>
                <a:lnTo>
                  <a:pt x="191565" y="95034"/>
                </a:lnTo>
                <a:lnTo>
                  <a:pt x="158324" y="123337"/>
                </a:lnTo>
                <a:lnTo>
                  <a:pt x="127851" y="154743"/>
                </a:lnTo>
                <a:lnTo>
                  <a:pt x="100422" y="189058"/>
                </a:lnTo>
                <a:lnTo>
                  <a:pt x="76314" y="226089"/>
                </a:lnTo>
                <a:lnTo>
                  <a:pt x="55801" y="265643"/>
                </a:lnTo>
                <a:lnTo>
                  <a:pt x="39162" y="307528"/>
                </a:lnTo>
                <a:lnTo>
                  <a:pt x="26671" y="351549"/>
                </a:lnTo>
                <a:lnTo>
                  <a:pt x="18605" y="397515"/>
                </a:lnTo>
                <a:lnTo>
                  <a:pt x="15240" y="445231"/>
                </a:lnTo>
                <a:lnTo>
                  <a:pt x="12065" y="609442"/>
                </a:lnTo>
                <a:lnTo>
                  <a:pt x="13970" y="612109"/>
                </a:lnTo>
                <a:lnTo>
                  <a:pt x="0" y="1410660"/>
                </a:lnTo>
                <a:lnTo>
                  <a:pt x="3164" y="1456369"/>
                </a:lnTo>
                <a:lnTo>
                  <a:pt x="13827" y="1499401"/>
                </a:lnTo>
                <a:lnTo>
                  <a:pt x="31250" y="1539147"/>
                </a:lnTo>
                <a:lnTo>
                  <a:pt x="54694" y="1575003"/>
                </a:lnTo>
                <a:lnTo>
                  <a:pt x="83422" y="1606359"/>
                </a:lnTo>
                <a:lnTo>
                  <a:pt x="116694" y="1632610"/>
                </a:lnTo>
                <a:lnTo>
                  <a:pt x="153772" y="1653148"/>
                </a:lnTo>
                <a:lnTo>
                  <a:pt x="193917" y="1667366"/>
                </a:lnTo>
                <a:lnTo>
                  <a:pt x="236392" y="1674657"/>
                </a:lnTo>
                <a:lnTo>
                  <a:pt x="280457" y="1674415"/>
                </a:lnTo>
                <a:lnTo>
                  <a:pt x="325374" y="1666031"/>
                </a:lnTo>
                <a:lnTo>
                  <a:pt x="374092" y="1652023"/>
                </a:lnTo>
                <a:lnTo>
                  <a:pt x="422565" y="1636974"/>
                </a:lnTo>
                <a:lnTo>
                  <a:pt x="470783" y="1620879"/>
                </a:lnTo>
                <a:lnTo>
                  <a:pt x="518737" y="1603731"/>
                </a:lnTo>
                <a:lnTo>
                  <a:pt x="566420" y="1585526"/>
                </a:lnTo>
                <a:lnTo>
                  <a:pt x="613822" y="1566257"/>
                </a:lnTo>
                <a:lnTo>
                  <a:pt x="660937" y="1545918"/>
                </a:lnTo>
                <a:lnTo>
                  <a:pt x="707755" y="1524504"/>
                </a:lnTo>
                <a:lnTo>
                  <a:pt x="754267" y="1502009"/>
                </a:lnTo>
                <a:lnTo>
                  <a:pt x="800466" y="1478428"/>
                </a:lnTo>
                <a:lnTo>
                  <a:pt x="846344" y="1453754"/>
                </a:lnTo>
                <a:lnTo>
                  <a:pt x="891891" y="1427982"/>
                </a:lnTo>
                <a:lnTo>
                  <a:pt x="937099" y="1401106"/>
                </a:lnTo>
                <a:lnTo>
                  <a:pt x="981961" y="1373120"/>
                </a:lnTo>
                <a:lnTo>
                  <a:pt x="1026467" y="1344019"/>
                </a:lnTo>
                <a:lnTo>
                  <a:pt x="1070610" y="1313797"/>
                </a:lnTo>
                <a:lnTo>
                  <a:pt x="1113830" y="1282848"/>
                </a:lnTo>
                <a:lnTo>
                  <a:pt x="1156191" y="1251123"/>
                </a:lnTo>
                <a:lnTo>
                  <a:pt x="1197689" y="1218638"/>
                </a:lnTo>
                <a:lnTo>
                  <a:pt x="1238319" y="1185407"/>
                </a:lnTo>
                <a:lnTo>
                  <a:pt x="1278076" y="1151446"/>
                </a:lnTo>
                <a:lnTo>
                  <a:pt x="1316955" y="1116770"/>
                </a:lnTo>
                <a:lnTo>
                  <a:pt x="1354952" y="1081395"/>
                </a:lnTo>
                <a:lnTo>
                  <a:pt x="1392062" y="1045335"/>
                </a:lnTo>
                <a:lnTo>
                  <a:pt x="1428281" y="1008605"/>
                </a:lnTo>
                <a:lnTo>
                  <a:pt x="1463604" y="971221"/>
                </a:lnTo>
                <a:lnTo>
                  <a:pt x="1498026" y="933198"/>
                </a:lnTo>
                <a:lnTo>
                  <a:pt x="1531542" y="894552"/>
                </a:lnTo>
                <a:lnTo>
                  <a:pt x="1564148" y="855296"/>
                </a:lnTo>
                <a:lnTo>
                  <a:pt x="1595840" y="815447"/>
                </a:lnTo>
                <a:lnTo>
                  <a:pt x="1626612" y="775020"/>
                </a:lnTo>
                <a:lnTo>
                  <a:pt x="1656461" y="734029"/>
                </a:lnTo>
                <a:lnTo>
                  <a:pt x="1679710" y="694672"/>
                </a:lnTo>
                <a:lnTo>
                  <a:pt x="1695016" y="653333"/>
                </a:lnTo>
                <a:lnTo>
                  <a:pt x="1702697" y="610914"/>
                </a:lnTo>
                <a:lnTo>
                  <a:pt x="1703069" y="568318"/>
                </a:lnTo>
                <a:lnTo>
                  <a:pt x="1696453" y="526446"/>
                </a:lnTo>
                <a:lnTo>
                  <a:pt x="1683166" y="486202"/>
                </a:lnTo>
                <a:lnTo>
                  <a:pt x="1663526" y="448487"/>
                </a:lnTo>
                <a:lnTo>
                  <a:pt x="1637853" y="414203"/>
                </a:lnTo>
                <a:lnTo>
                  <a:pt x="1606463" y="384253"/>
                </a:lnTo>
                <a:lnTo>
                  <a:pt x="1569676" y="359539"/>
                </a:lnTo>
                <a:lnTo>
                  <a:pt x="1527810" y="340964"/>
                </a:lnTo>
                <a:lnTo>
                  <a:pt x="772540" y="80868"/>
                </a:lnTo>
                <a:lnTo>
                  <a:pt x="770763" y="78201"/>
                </a:lnTo>
                <a:lnTo>
                  <a:pt x="615441" y="25115"/>
                </a:lnTo>
                <a:lnTo>
                  <a:pt x="569713" y="11774"/>
                </a:lnTo>
                <a:lnTo>
                  <a:pt x="523990" y="3467"/>
                </a:lnTo>
                <a:lnTo>
                  <a:pt x="47854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9663" y="2368028"/>
            <a:ext cx="1571625" cy="1894205"/>
          </a:xfrm>
          <a:custGeom>
            <a:avLst/>
            <a:gdLst/>
            <a:ahLst/>
            <a:cxnLst/>
            <a:rect l="l" t="t" r="r" b="b"/>
            <a:pathLst>
              <a:path w="1571625" h="1894204">
                <a:moveTo>
                  <a:pt x="689755" y="0"/>
                </a:moveTo>
                <a:lnTo>
                  <a:pt x="647790" y="5914"/>
                </a:lnTo>
                <a:lnTo>
                  <a:pt x="607178" y="18725"/>
                </a:lnTo>
                <a:lnTo>
                  <a:pt x="568872" y="38473"/>
                </a:lnTo>
                <a:lnTo>
                  <a:pt x="533828" y="65200"/>
                </a:lnTo>
                <a:lnTo>
                  <a:pt x="503000" y="98946"/>
                </a:lnTo>
                <a:lnTo>
                  <a:pt x="472524" y="139458"/>
                </a:lnTo>
                <a:lnTo>
                  <a:pt x="442870" y="180652"/>
                </a:lnTo>
                <a:lnTo>
                  <a:pt x="414049" y="222527"/>
                </a:lnTo>
                <a:lnTo>
                  <a:pt x="386071" y="265082"/>
                </a:lnTo>
                <a:lnTo>
                  <a:pt x="358947" y="308317"/>
                </a:lnTo>
                <a:lnTo>
                  <a:pt x="332687" y="352232"/>
                </a:lnTo>
                <a:lnTo>
                  <a:pt x="307300" y="396827"/>
                </a:lnTo>
                <a:lnTo>
                  <a:pt x="282798" y="442100"/>
                </a:lnTo>
                <a:lnTo>
                  <a:pt x="259191" y="488052"/>
                </a:lnTo>
                <a:lnTo>
                  <a:pt x="236488" y="534682"/>
                </a:lnTo>
                <a:lnTo>
                  <a:pt x="214700" y="581991"/>
                </a:lnTo>
                <a:lnTo>
                  <a:pt x="193837" y="629977"/>
                </a:lnTo>
                <a:lnTo>
                  <a:pt x="173909" y="678640"/>
                </a:lnTo>
                <a:lnTo>
                  <a:pt x="154927" y="727979"/>
                </a:lnTo>
                <a:lnTo>
                  <a:pt x="136901" y="777996"/>
                </a:lnTo>
                <a:lnTo>
                  <a:pt x="119841" y="828688"/>
                </a:lnTo>
                <a:lnTo>
                  <a:pt x="103941" y="879418"/>
                </a:lnTo>
                <a:lnTo>
                  <a:pt x="89194" y="930252"/>
                </a:lnTo>
                <a:lnTo>
                  <a:pt x="75594" y="981175"/>
                </a:lnTo>
                <a:lnTo>
                  <a:pt x="63136" y="1032172"/>
                </a:lnTo>
                <a:lnTo>
                  <a:pt x="51815" y="1083227"/>
                </a:lnTo>
                <a:lnTo>
                  <a:pt x="41626" y="1134327"/>
                </a:lnTo>
                <a:lnTo>
                  <a:pt x="32564" y="1185455"/>
                </a:lnTo>
                <a:lnTo>
                  <a:pt x="24623" y="1236596"/>
                </a:lnTo>
                <a:lnTo>
                  <a:pt x="17799" y="1287736"/>
                </a:lnTo>
                <a:lnTo>
                  <a:pt x="12085" y="1338860"/>
                </a:lnTo>
                <a:lnTo>
                  <a:pt x="7477" y="1389951"/>
                </a:lnTo>
                <a:lnTo>
                  <a:pt x="3970" y="1440997"/>
                </a:lnTo>
                <a:lnTo>
                  <a:pt x="1558" y="1491980"/>
                </a:lnTo>
                <a:lnTo>
                  <a:pt x="236" y="1542887"/>
                </a:lnTo>
                <a:lnTo>
                  <a:pt x="0" y="1593701"/>
                </a:lnTo>
                <a:lnTo>
                  <a:pt x="842" y="1644409"/>
                </a:lnTo>
                <a:lnTo>
                  <a:pt x="5952" y="1689814"/>
                </a:lnTo>
                <a:lnTo>
                  <a:pt x="18602" y="1732022"/>
                </a:lnTo>
                <a:lnTo>
                  <a:pt x="37996" y="1770503"/>
                </a:lnTo>
                <a:lnTo>
                  <a:pt x="63334" y="1804731"/>
                </a:lnTo>
                <a:lnTo>
                  <a:pt x="93821" y="1834177"/>
                </a:lnTo>
                <a:lnTo>
                  <a:pt x="128658" y="1858314"/>
                </a:lnTo>
                <a:lnTo>
                  <a:pt x="167047" y="1876614"/>
                </a:lnTo>
                <a:lnTo>
                  <a:pt x="208193" y="1888548"/>
                </a:lnTo>
                <a:lnTo>
                  <a:pt x="251296" y="1893590"/>
                </a:lnTo>
                <a:lnTo>
                  <a:pt x="295560" y="1891211"/>
                </a:lnTo>
                <a:lnTo>
                  <a:pt x="340186" y="1880883"/>
                </a:lnTo>
                <a:lnTo>
                  <a:pt x="1099773" y="1634122"/>
                </a:lnTo>
                <a:lnTo>
                  <a:pt x="1102821" y="1635138"/>
                </a:lnTo>
                <a:lnTo>
                  <a:pt x="1258904" y="1583957"/>
                </a:lnTo>
                <a:lnTo>
                  <a:pt x="1303461" y="1567103"/>
                </a:lnTo>
                <a:lnTo>
                  <a:pt x="1344980" y="1546231"/>
                </a:lnTo>
                <a:lnTo>
                  <a:pt x="1383357" y="1521663"/>
                </a:lnTo>
                <a:lnTo>
                  <a:pt x="1418488" y="1493718"/>
                </a:lnTo>
                <a:lnTo>
                  <a:pt x="1450269" y="1462717"/>
                </a:lnTo>
                <a:lnTo>
                  <a:pt x="1478598" y="1428981"/>
                </a:lnTo>
                <a:lnTo>
                  <a:pt x="1503369" y="1392829"/>
                </a:lnTo>
                <a:lnTo>
                  <a:pt x="1524479" y="1354582"/>
                </a:lnTo>
                <a:lnTo>
                  <a:pt x="1541824" y="1314560"/>
                </a:lnTo>
                <a:lnTo>
                  <a:pt x="1555300" y="1273085"/>
                </a:lnTo>
                <a:lnTo>
                  <a:pt x="1564803" y="1230475"/>
                </a:lnTo>
                <a:lnTo>
                  <a:pt x="1570230" y="1187053"/>
                </a:lnTo>
                <a:lnTo>
                  <a:pt x="1571476" y="1143137"/>
                </a:lnTo>
                <a:lnTo>
                  <a:pt x="1568438" y="1099049"/>
                </a:lnTo>
                <a:lnTo>
                  <a:pt x="1561011" y="1055109"/>
                </a:lnTo>
                <a:lnTo>
                  <a:pt x="1549093" y="1011637"/>
                </a:lnTo>
                <a:lnTo>
                  <a:pt x="1532578" y="968954"/>
                </a:lnTo>
                <a:lnTo>
                  <a:pt x="1511364" y="927380"/>
                </a:lnTo>
                <a:lnTo>
                  <a:pt x="1485345" y="887235"/>
                </a:lnTo>
                <a:lnTo>
                  <a:pt x="1389079" y="754266"/>
                </a:lnTo>
                <a:lnTo>
                  <a:pt x="1386031" y="753250"/>
                </a:lnTo>
                <a:lnTo>
                  <a:pt x="916512" y="107074"/>
                </a:lnTo>
                <a:lnTo>
                  <a:pt x="886472" y="72460"/>
                </a:lnTo>
                <a:lnTo>
                  <a:pt x="852058" y="44499"/>
                </a:lnTo>
                <a:lnTo>
                  <a:pt x="814225" y="23232"/>
                </a:lnTo>
                <a:lnTo>
                  <a:pt x="773927" y="8699"/>
                </a:lnTo>
                <a:lnTo>
                  <a:pt x="732119" y="942"/>
                </a:lnTo>
                <a:lnTo>
                  <a:pt x="689755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24360" y="2368028"/>
            <a:ext cx="1572260" cy="1894205"/>
          </a:xfrm>
          <a:custGeom>
            <a:avLst/>
            <a:gdLst/>
            <a:ahLst/>
            <a:cxnLst/>
            <a:rect l="l" t="t" r="r" b="b"/>
            <a:pathLst>
              <a:path w="1572259" h="1894204">
                <a:moveTo>
                  <a:pt x="882188" y="0"/>
                </a:moveTo>
                <a:lnTo>
                  <a:pt x="839824" y="942"/>
                </a:lnTo>
                <a:lnTo>
                  <a:pt x="798016" y="8699"/>
                </a:lnTo>
                <a:lnTo>
                  <a:pt x="757719" y="23232"/>
                </a:lnTo>
                <a:lnTo>
                  <a:pt x="719886" y="44499"/>
                </a:lnTo>
                <a:lnTo>
                  <a:pt x="685472" y="72460"/>
                </a:lnTo>
                <a:lnTo>
                  <a:pt x="655431" y="107074"/>
                </a:lnTo>
                <a:lnTo>
                  <a:pt x="185912" y="753250"/>
                </a:lnTo>
                <a:lnTo>
                  <a:pt x="182864" y="754266"/>
                </a:lnTo>
                <a:lnTo>
                  <a:pt x="86598" y="887235"/>
                </a:lnTo>
                <a:lnTo>
                  <a:pt x="60467" y="927076"/>
                </a:lnTo>
                <a:lnTo>
                  <a:pt x="39154" y="968380"/>
                </a:lnTo>
                <a:lnTo>
                  <a:pt x="22555" y="1010827"/>
                </a:lnTo>
                <a:lnTo>
                  <a:pt x="10565" y="1054096"/>
                </a:lnTo>
                <a:lnTo>
                  <a:pt x="3082" y="1097867"/>
                </a:lnTo>
                <a:lnTo>
                  <a:pt x="0" y="1141820"/>
                </a:lnTo>
                <a:lnTo>
                  <a:pt x="1214" y="1185634"/>
                </a:lnTo>
                <a:lnTo>
                  <a:pt x="6622" y="1228989"/>
                </a:lnTo>
                <a:lnTo>
                  <a:pt x="16119" y="1271565"/>
                </a:lnTo>
                <a:lnTo>
                  <a:pt x="29600" y="1313040"/>
                </a:lnTo>
                <a:lnTo>
                  <a:pt x="46961" y="1353096"/>
                </a:lnTo>
                <a:lnTo>
                  <a:pt x="68099" y="1391410"/>
                </a:lnTo>
                <a:lnTo>
                  <a:pt x="92908" y="1427663"/>
                </a:lnTo>
                <a:lnTo>
                  <a:pt x="121285" y="1461535"/>
                </a:lnTo>
                <a:lnTo>
                  <a:pt x="153126" y="1492705"/>
                </a:lnTo>
                <a:lnTo>
                  <a:pt x="188326" y="1520852"/>
                </a:lnTo>
                <a:lnTo>
                  <a:pt x="226781" y="1545657"/>
                </a:lnTo>
                <a:lnTo>
                  <a:pt x="268386" y="1566799"/>
                </a:lnTo>
                <a:lnTo>
                  <a:pt x="313039" y="1583957"/>
                </a:lnTo>
                <a:lnTo>
                  <a:pt x="469122" y="1635138"/>
                </a:lnTo>
                <a:lnTo>
                  <a:pt x="472170" y="1634122"/>
                </a:lnTo>
                <a:lnTo>
                  <a:pt x="1231757" y="1880883"/>
                </a:lnTo>
                <a:lnTo>
                  <a:pt x="1276384" y="1891211"/>
                </a:lnTo>
                <a:lnTo>
                  <a:pt x="1320647" y="1893590"/>
                </a:lnTo>
                <a:lnTo>
                  <a:pt x="1363751" y="1888548"/>
                </a:lnTo>
                <a:lnTo>
                  <a:pt x="1404896" y="1876614"/>
                </a:lnTo>
                <a:lnTo>
                  <a:pt x="1443286" y="1858314"/>
                </a:lnTo>
                <a:lnTo>
                  <a:pt x="1478123" y="1834177"/>
                </a:lnTo>
                <a:lnTo>
                  <a:pt x="1508609" y="1804731"/>
                </a:lnTo>
                <a:lnTo>
                  <a:pt x="1533948" y="1770503"/>
                </a:lnTo>
                <a:lnTo>
                  <a:pt x="1553341" y="1732022"/>
                </a:lnTo>
                <a:lnTo>
                  <a:pt x="1565991" y="1689814"/>
                </a:lnTo>
                <a:lnTo>
                  <a:pt x="1571101" y="1644409"/>
                </a:lnTo>
                <a:lnTo>
                  <a:pt x="1571951" y="1593724"/>
                </a:lnTo>
                <a:lnTo>
                  <a:pt x="1571733" y="1542970"/>
                </a:lnTo>
                <a:lnTo>
                  <a:pt x="1570440" y="1492154"/>
                </a:lnTo>
                <a:lnTo>
                  <a:pt x="1568063" y="1441282"/>
                </a:lnTo>
                <a:lnTo>
                  <a:pt x="1564594" y="1390361"/>
                </a:lnTo>
                <a:lnTo>
                  <a:pt x="1560026" y="1339395"/>
                </a:lnTo>
                <a:lnTo>
                  <a:pt x="1554350" y="1288392"/>
                </a:lnTo>
                <a:lnTo>
                  <a:pt x="1547558" y="1237358"/>
                </a:lnTo>
                <a:lnTo>
                  <a:pt x="1539643" y="1186298"/>
                </a:lnTo>
                <a:lnTo>
                  <a:pt x="1530596" y="1135220"/>
                </a:lnTo>
                <a:lnTo>
                  <a:pt x="1520409" y="1084128"/>
                </a:lnTo>
                <a:lnTo>
                  <a:pt x="1509075" y="1033029"/>
                </a:lnTo>
                <a:lnTo>
                  <a:pt x="1496585" y="981929"/>
                </a:lnTo>
                <a:lnTo>
                  <a:pt x="1482932" y="930835"/>
                </a:lnTo>
                <a:lnTo>
                  <a:pt x="1468107" y="879753"/>
                </a:lnTo>
                <a:lnTo>
                  <a:pt x="1452102" y="828688"/>
                </a:lnTo>
                <a:lnTo>
                  <a:pt x="1435147" y="778331"/>
                </a:lnTo>
                <a:lnTo>
                  <a:pt x="1417198" y="728563"/>
                </a:lnTo>
                <a:lnTo>
                  <a:pt x="1398270" y="679394"/>
                </a:lnTo>
                <a:lnTo>
                  <a:pt x="1378374" y="630834"/>
                </a:lnTo>
                <a:lnTo>
                  <a:pt x="1357525" y="582891"/>
                </a:lnTo>
                <a:lnTo>
                  <a:pt x="1335735" y="535575"/>
                </a:lnTo>
                <a:lnTo>
                  <a:pt x="1313016" y="488896"/>
                </a:lnTo>
                <a:lnTo>
                  <a:pt x="1289383" y="442862"/>
                </a:lnTo>
                <a:lnTo>
                  <a:pt x="1264848" y="397483"/>
                </a:lnTo>
                <a:lnTo>
                  <a:pt x="1239424" y="352768"/>
                </a:lnTo>
                <a:lnTo>
                  <a:pt x="1213124" y="308726"/>
                </a:lnTo>
                <a:lnTo>
                  <a:pt x="1185961" y="265368"/>
                </a:lnTo>
                <a:lnTo>
                  <a:pt x="1157949" y="222701"/>
                </a:lnTo>
                <a:lnTo>
                  <a:pt x="1129100" y="180735"/>
                </a:lnTo>
                <a:lnTo>
                  <a:pt x="1099427" y="139481"/>
                </a:lnTo>
                <a:lnTo>
                  <a:pt x="1068943" y="98946"/>
                </a:lnTo>
                <a:lnTo>
                  <a:pt x="1038115" y="65200"/>
                </a:lnTo>
                <a:lnTo>
                  <a:pt x="1003071" y="38473"/>
                </a:lnTo>
                <a:lnTo>
                  <a:pt x="964766" y="18725"/>
                </a:lnTo>
                <a:lnTo>
                  <a:pt x="924153" y="5914"/>
                </a:lnTo>
                <a:lnTo>
                  <a:pt x="882188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3003" y="2570098"/>
            <a:ext cx="949960" cy="425450"/>
          </a:xfrm>
          <a:custGeom>
            <a:avLst/>
            <a:gdLst/>
            <a:ahLst/>
            <a:cxnLst/>
            <a:rect l="l" t="t" r="r" b="b"/>
            <a:pathLst>
              <a:path w="949960" h="425450">
                <a:moveTo>
                  <a:pt x="474980" y="0"/>
                </a:moveTo>
                <a:lnTo>
                  <a:pt x="422640" y="993"/>
                </a:lnTo>
                <a:lnTo>
                  <a:pt x="370800" y="3950"/>
                </a:lnTo>
                <a:lnTo>
                  <a:pt x="319496" y="8833"/>
                </a:lnTo>
                <a:lnTo>
                  <a:pt x="268763" y="15605"/>
                </a:lnTo>
                <a:lnTo>
                  <a:pt x="218638" y="24227"/>
                </a:lnTo>
                <a:lnTo>
                  <a:pt x="169156" y="34665"/>
                </a:lnTo>
                <a:lnTo>
                  <a:pt x="120352" y="46879"/>
                </a:lnTo>
                <a:lnTo>
                  <a:pt x="72262" y="60833"/>
                </a:lnTo>
                <a:lnTo>
                  <a:pt x="0" y="87375"/>
                </a:lnTo>
                <a:lnTo>
                  <a:pt x="11937" y="103759"/>
                </a:lnTo>
                <a:lnTo>
                  <a:pt x="11811" y="106934"/>
                </a:lnTo>
                <a:lnTo>
                  <a:pt x="108712" y="239649"/>
                </a:lnTo>
                <a:lnTo>
                  <a:pt x="138519" y="276807"/>
                </a:lnTo>
                <a:lnTo>
                  <a:pt x="171208" y="309837"/>
                </a:lnTo>
                <a:lnTo>
                  <a:pt x="206443" y="338738"/>
                </a:lnTo>
                <a:lnTo>
                  <a:pt x="243885" y="363510"/>
                </a:lnTo>
                <a:lnTo>
                  <a:pt x="283197" y="384154"/>
                </a:lnTo>
                <a:lnTo>
                  <a:pt x="324044" y="400669"/>
                </a:lnTo>
                <a:lnTo>
                  <a:pt x="366087" y="413055"/>
                </a:lnTo>
                <a:lnTo>
                  <a:pt x="408989" y="421313"/>
                </a:lnTo>
                <a:lnTo>
                  <a:pt x="452414" y="425441"/>
                </a:lnTo>
                <a:lnTo>
                  <a:pt x="496025" y="425441"/>
                </a:lnTo>
                <a:lnTo>
                  <a:pt x="539484" y="421313"/>
                </a:lnTo>
                <a:lnTo>
                  <a:pt x="582454" y="413055"/>
                </a:lnTo>
                <a:lnTo>
                  <a:pt x="624598" y="400669"/>
                </a:lnTo>
                <a:lnTo>
                  <a:pt x="665580" y="384154"/>
                </a:lnTo>
                <a:lnTo>
                  <a:pt x="705061" y="363510"/>
                </a:lnTo>
                <a:lnTo>
                  <a:pt x="742706" y="338738"/>
                </a:lnTo>
                <a:lnTo>
                  <a:pt x="778177" y="309837"/>
                </a:lnTo>
                <a:lnTo>
                  <a:pt x="811136" y="276807"/>
                </a:lnTo>
                <a:lnTo>
                  <a:pt x="841248" y="239649"/>
                </a:lnTo>
                <a:lnTo>
                  <a:pt x="938149" y="106934"/>
                </a:lnTo>
                <a:lnTo>
                  <a:pt x="938022" y="103759"/>
                </a:lnTo>
                <a:lnTo>
                  <a:pt x="949960" y="87375"/>
                </a:lnTo>
                <a:lnTo>
                  <a:pt x="877697" y="60833"/>
                </a:lnTo>
                <a:lnTo>
                  <a:pt x="829607" y="46879"/>
                </a:lnTo>
                <a:lnTo>
                  <a:pt x="780803" y="34665"/>
                </a:lnTo>
                <a:lnTo>
                  <a:pt x="731321" y="24227"/>
                </a:lnTo>
                <a:lnTo>
                  <a:pt x="681196" y="15605"/>
                </a:lnTo>
                <a:lnTo>
                  <a:pt x="630463" y="8833"/>
                </a:lnTo>
                <a:lnTo>
                  <a:pt x="579159" y="3950"/>
                </a:lnTo>
                <a:lnTo>
                  <a:pt x="527319" y="993"/>
                </a:lnTo>
                <a:lnTo>
                  <a:pt x="47498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4360" y="3089910"/>
            <a:ext cx="497840" cy="919480"/>
          </a:xfrm>
          <a:custGeom>
            <a:avLst/>
            <a:gdLst/>
            <a:ahLst/>
            <a:cxnLst/>
            <a:rect l="l" t="t" r="r" b="b"/>
            <a:pathLst>
              <a:path w="497840" h="919479">
                <a:moveTo>
                  <a:pt x="208772" y="0"/>
                </a:moveTo>
                <a:lnTo>
                  <a:pt x="185912" y="31368"/>
                </a:lnTo>
                <a:lnTo>
                  <a:pt x="182864" y="32385"/>
                </a:lnTo>
                <a:lnTo>
                  <a:pt x="86598" y="165353"/>
                </a:lnTo>
                <a:lnTo>
                  <a:pt x="60467" y="205194"/>
                </a:lnTo>
                <a:lnTo>
                  <a:pt x="39154" y="246498"/>
                </a:lnTo>
                <a:lnTo>
                  <a:pt x="22555" y="288945"/>
                </a:lnTo>
                <a:lnTo>
                  <a:pt x="10565" y="332214"/>
                </a:lnTo>
                <a:lnTo>
                  <a:pt x="3082" y="375986"/>
                </a:lnTo>
                <a:lnTo>
                  <a:pt x="0" y="419939"/>
                </a:lnTo>
                <a:lnTo>
                  <a:pt x="1214" y="463753"/>
                </a:lnTo>
                <a:lnTo>
                  <a:pt x="6622" y="507108"/>
                </a:lnTo>
                <a:lnTo>
                  <a:pt x="16119" y="549683"/>
                </a:lnTo>
                <a:lnTo>
                  <a:pt x="29600" y="591159"/>
                </a:lnTo>
                <a:lnTo>
                  <a:pt x="46961" y="631214"/>
                </a:lnTo>
                <a:lnTo>
                  <a:pt x="68099" y="669529"/>
                </a:lnTo>
                <a:lnTo>
                  <a:pt x="92908" y="705782"/>
                </a:lnTo>
                <a:lnTo>
                  <a:pt x="121285" y="739654"/>
                </a:lnTo>
                <a:lnTo>
                  <a:pt x="153126" y="770824"/>
                </a:lnTo>
                <a:lnTo>
                  <a:pt x="188326" y="798971"/>
                </a:lnTo>
                <a:lnTo>
                  <a:pt x="226781" y="823776"/>
                </a:lnTo>
                <a:lnTo>
                  <a:pt x="268386" y="844917"/>
                </a:lnTo>
                <a:lnTo>
                  <a:pt x="313039" y="862076"/>
                </a:lnTo>
                <a:lnTo>
                  <a:pt x="469122" y="913257"/>
                </a:lnTo>
                <a:lnTo>
                  <a:pt x="472170" y="912240"/>
                </a:lnTo>
                <a:lnTo>
                  <a:pt x="493379" y="919098"/>
                </a:lnTo>
                <a:lnTo>
                  <a:pt x="497697" y="834263"/>
                </a:lnTo>
                <a:lnTo>
                  <a:pt x="496704" y="781923"/>
                </a:lnTo>
                <a:lnTo>
                  <a:pt x="493750" y="730084"/>
                </a:lnTo>
                <a:lnTo>
                  <a:pt x="488870" y="678781"/>
                </a:lnTo>
                <a:lnTo>
                  <a:pt x="482100" y="628052"/>
                </a:lnTo>
                <a:lnTo>
                  <a:pt x="473475" y="577933"/>
                </a:lnTo>
                <a:lnTo>
                  <a:pt x="463032" y="528459"/>
                </a:lnTo>
                <a:lnTo>
                  <a:pt x="450806" y="479667"/>
                </a:lnTo>
                <a:lnTo>
                  <a:pt x="436832" y="431593"/>
                </a:lnTo>
                <a:lnTo>
                  <a:pt x="421147" y="384274"/>
                </a:lnTo>
                <a:lnTo>
                  <a:pt x="403786" y="337746"/>
                </a:lnTo>
                <a:lnTo>
                  <a:pt x="384785" y="292045"/>
                </a:lnTo>
                <a:lnTo>
                  <a:pt x="364180" y="247207"/>
                </a:lnTo>
                <a:lnTo>
                  <a:pt x="342006" y="203269"/>
                </a:lnTo>
                <a:lnTo>
                  <a:pt x="318299" y="160267"/>
                </a:lnTo>
                <a:lnTo>
                  <a:pt x="293095" y="118237"/>
                </a:lnTo>
                <a:lnTo>
                  <a:pt x="266430" y="77215"/>
                </a:lnTo>
                <a:lnTo>
                  <a:pt x="208772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4407" y="4596253"/>
            <a:ext cx="783590" cy="638175"/>
          </a:xfrm>
          <a:custGeom>
            <a:avLst/>
            <a:gdLst/>
            <a:ahLst/>
            <a:cxnLst/>
            <a:rect l="l" t="t" r="r" b="b"/>
            <a:pathLst>
              <a:path w="783590" h="638175">
                <a:moveTo>
                  <a:pt x="447784" y="0"/>
                </a:moveTo>
                <a:lnTo>
                  <a:pt x="401502" y="3275"/>
                </a:lnTo>
                <a:lnTo>
                  <a:pt x="356256" y="11264"/>
                </a:lnTo>
                <a:lnTo>
                  <a:pt x="312356" y="23749"/>
                </a:lnTo>
                <a:lnTo>
                  <a:pt x="270111" y="40514"/>
                </a:lnTo>
                <a:lnTo>
                  <a:pt x="229830" y="61342"/>
                </a:lnTo>
                <a:lnTo>
                  <a:pt x="191823" y="86015"/>
                </a:lnTo>
                <a:lnTo>
                  <a:pt x="156400" y="114318"/>
                </a:lnTo>
                <a:lnTo>
                  <a:pt x="123870" y="146034"/>
                </a:lnTo>
                <a:lnTo>
                  <a:pt x="94543" y="180945"/>
                </a:lnTo>
                <a:lnTo>
                  <a:pt x="68728" y="218836"/>
                </a:lnTo>
                <a:lnTo>
                  <a:pt x="46735" y="259489"/>
                </a:lnTo>
                <a:lnTo>
                  <a:pt x="28874" y="302688"/>
                </a:lnTo>
                <a:lnTo>
                  <a:pt x="15454" y="348216"/>
                </a:lnTo>
                <a:lnTo>
                  <a:pt x="6784" y="395856"/>
                </a:lnTo>
                <a:lnTo>
                  <a:pt x="3175" y="445391"/>
                </a:lnTo>
                <a:lnTo>
                  <a:pt x="0" y="609602"/>
                </a:lnTo>
                <a:lnTo>
                  <a:pt x="1904" y="612269"/>
                </a:lnTo>
                <a:lnTo>
                  <a:pt x="1396" y="637796"/>
                </a:lnTo>
                <a:lnTo>
                  <a:pt x="66293" y="621032"/>
                </a:lnTo>
                <a:lnTo>
                  <a:pt x="113607" y="605349"/>
                </a:lnTo>
                <a:lnTo>
                  <a:pt x="160132" y="587992"/>
                </a:lnTo>
                <a:lnTo>
                  <a:pt x="205832" y="568998"/>
                </a:lnTo>
                <a:lnTo>
                  <a:pt x="250670" y="548402"/>
                </a:lnTo>
                <a:lnTo>
                  <a:pt x="294610" y="526240"/>
                </a:lnTo>
                <a:lnTo>
                  <a:pt x="337618" y="502547"/>
                </a:lnTo>
                <a:lnTo>
                  <a:pt x="379655" y="477358"/>
                </a:lnTo>
                <a:lnTo>
                  <a:pt x="420687" y="450710"/>
                </a:lnTo>
                <a:lnTo>
                  <a:pt x="460677" y="422637"/>
                </a:lnTo>
                <a:lnTo>
                  <a:pt x="499589" y="393175"/>
                </a:lnTo>
                <a:lnTo>
                  <a:pt x="537387" y="362361"/>
                </a:lnTo>
                <a:lnTo>
                  <a:pt x="574036" y="330228"/>
                </a:lnTo>
                <a:lnTo>
                  <a:pt x="609497" y="296814"/>
                </a:lnTo>
                <a:lnTo>
                  <a:pt x="643737" y="262152"/>
                </a:lnTo>
                <a:lnTo>
                  <a:pt x="676719" y="226280"/>
                </a:lnTo>
                <a:lnTo>
                  <a:pt x="708406" y="189232"/>
                </a:lnTo>
                <a:lnTo>
                  <a:pt x="783463" y="88902"/>
                </a:lnTo>
                <a:lnTo>
                  <a:pt x="760475" y="80901"/>
                </a:lnTo>
                <a:lnTo>
                  <a:pt x="758697" y="78361"/>
                </a:lnTo>
                <a:lnTo>
                  <a:pt x="603376" y="25275"/>
                </a:lnTo>
                <a:lnTo>
                  <a:pt x="549036" y="9940"/>
                </a:lnTo>
                <a:lnTo>
                  <a:pt x="494791" y="1653"/>
                </a:lnTo>
                <a:lnTo>
                  <a:pt x="44778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1908" y="4603222"/>
            <a:ext cx="779780" cy="631190"/>
          </a:xfrm>
          <a:custGeom>
            <a:avLst/>
            <a:gdLst/>
            <a:ahLst/>
            <a:cxnLst/>
            <a:rect l="l" t="t" r="r" b="b"/>
            <a:pathLst>
              <a:path w="779779" h="631189">
                <a:moveTo>
                  <a:pt x="332597" y="0"/>
                </a:moveTo>
                <a:lnTo>
                  <a:pt x="285368" y="1543"/>
                </a:lnTo>
                <a:lnTo>
                  <a:pt x="230965" y="9513"/>
                </a:lnTo>
                <a:lnTo>
                  <a:pt x="176275" y="24530"/>
                </a:lnTo>
                <a:lnTo>
                  <a:pt x="20954" y="77743"/>
                </a:lnTo>
                <a:lnTo>
                  <a:pt x="19176" y="80283"/>
                </a:lnTo>
                <a:lnTo>
                  <a:pt x="0" y="86887"/>
                </a:lnTo>
                <a:lnTo>
                  <a:pt x="71246" y="182264"/>
                </a:lnTo>
                <a:lnTo>
                  <a:pt x="102933" y="219312"/>
                </a:lnTo>
                <a:lnTo>
                  <a:pt x="135915" y="255184"/>
                </a:lnTo>
                <a:lnTo>
                  <a:pt x="170155" y="289846"/>
                </a:lnTo>
                <a:lnTo>
                  <a:pt x="205616" y="323260"/>
                </a:lnTo>
                <a:lnTo>
                  <a:pt x="242265" y="355392"/>
                </a:lnTo>
                <a:lnTo>
                  <a:pt x="280063" y="386207"/>
                </a:lnTo>
                <a:lnTo>
                  <a:pt x="318975" y="415669"/>
                </a:lnTo>
                <a:lnTo>
                  <a:pt x="358965" y="443741"/>
                </a:lnTo>
                <a:lnTo>
                  <a:pt x="399997" y="470390"/>
                </a:lnTo>
                <a:lnTo>
                  <a:pt x="442034" y="495578"/>
                </a:lnTo>
                <a:lnTo>
                  <a:pt x="485042" y="519272"/>
                </a:lnTo>
                <a:lnTo>
                  <a:pt x="528982" y="541434"/>
                </a:lnTo>
                <a:lnTo>
                  <a:pt x="573820" y="562030"/>
                </a:lnTo>
                <a:lnTo>
                  <a:pt x="619520" y="581024"/>
                </a:lnTo>
                <a:lnTo>
                  <a:pt x="666045" y="598381"/>
                </a:lnTo>
                <a:lnTo>
                  <a:pt x="713358" y="614064"/>
                </a:lnTo>
                <a:lnTo>
                  <a:pt x="778128" y="630701"/>
                </a:lnTo>
                <a:lnTo>
                  <a:pt x="777747" y="611524"/>
                </a:lnTo>
                <a:lnTo>
                  <a:pt x="779652" y="608984"/>
                </a:lnTo>
                <a:lnTo>
                  <a:pt x="776477" y="444773"/>
                </a:lnTo>
                <a:lnTo>
                  <a:pt x="773139" y="395418"/>
                </a:lnTo>
                <a:lnTo>
                  <a:pt x="764710" y="347937"/>
                </a:lnTo>
                <a:lnTo>
                  <a:pt x="751499" y="302548"/>
                </a:lnTo>
                <a:lnTo>
                  <a:pt x="733817" y="259468"/>
                </a:lnTo>
                <a:lnTo>
                  <a:pt x="711973" y="218914"/>
                </a:lnTo>
                <a:lnTo>
                  <a:pt x="686274" y="181102"/>
                </a:lnTo>
                <a:lnTo>
                  <a:pt x="657032" y="146249"/>
                </a:lnTo>
                <a:lnTo>
                  <a:pt x="624554" y="114573"/>
                </a:lnTo>
                <a:lnTo>
                  <a:pt x="589150" y="86290"/>
                </a:lnTo>
                <a:lnTo>
                  <a:pt x="551129" y="61618"/>
                </a:lnTo>
                <a:lnTo>
                  <a:pt x="510801" y="40772"/>
                </a:lnTo>
                <a:lnTo>
                  <a:pt x="468475" y="23971"/>
                </a:lnTo>
                <a:lnTo>
                  <a:pt x="424459" y="11430"/>
                </a:lnTo>
                <a:lnTo>
                  <a:pt x="379063" y="3367"/>
                </a:lnTo>
                <a:lnTo>
                  <a:pt x="332597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3909" y="3089910"/>
            <a:ext cx="497840" cy="919480"/>
          </a:xfrm>
          <a:custGeom>
            <a:avLst/>
            <a:gdLst/>
            <a:ahLst/>
            <a:cxnLst/>
            <a:rect l="l" t="t" r="r" b="b"/>
            <a:pathLst>
              <a:path w="497839" h="919479">
                <a:moveTo>
                  <a:pt x="288925" y="0"/>
                </a:moveTo>
                <a:lnTo>
                  <a:pt x="231266" y="77215"/>
                </a:lnTo>
                <a:lnTo>
                  <a:pt x="204601" y="118237"/>
                </a:lnTo>
                <a:lnTo>
                  <a:pt x="179397" y="160267"/>
                </a:lnTo>
                <a:lnTo>
                  <a:pt x="155690" y="203269"/>
                </a:lnTo>
                <a:lnTo>
                  <a:pt x="133516" y="247207"/>
                </a:lnTo>
                <a:lnTo>
                  <a:pt x="112911" y="292045"/>
                </a:lnTo>
                <a:lnTo>
                  <a:pt x="93910" y="337746"/>
                </a:lnTo>
                <a:lnTo>
                  <a:pt x="76549" y="384274"/>
                </a:lnTo>
                <a:lnTo>
                  <a:pt x="60864" y="431593"/>
                </a:lnTo>
                <a:lnTo>
                  <a:pt x="46891" y="479667"/>
                </a:lnTo>
                <a:lnTo>
                  <a:pt x="34665" y="528459"/>
                </a:lnTo>
                <a:lnTo>
                  <a:pt x="24221" y="577933"/>
                </a:lnTo>
                <a:lnTo>
                  <a:pt x="15597" y="628052"/>
                </a:lnTo>
                <a:lnTo>
                  <a:pt x="8826" y="678781"/>
                </a:lnTo>
                <a:lnTo>
                  <a:pt x="3946" y="730084"/>
                </a:lnTo>
                <a:lnTo>
                  <a:pt x="992" y="781923"/>
                </a:lnTo>
                <a:lnTo>
                  <a:pt x="0" y="834263"/>
                </a:lnTo>
                <a:lnTo>
                  <a:pt x="4317" y="919098"/>
                </a:lnTo>
                <a:lnTo>
                  <a:pt x="25526" y="912240"/>
                </a:lnTo>
                <a:lnTo>
                  <a:pt x="28575" y="913257"/>
                </a:lnTo>
                <a:lnTo>
                  <a:pt x="184657" y="862076"/>
                </a:lnTo>
                <a:lnTo>
                  <a:pt x="229214" y="845221"/>
                </a:lnTo>
                <a:lnTo>
                  <a:pt x="270733" y="824350"/>
                </a:lnTo>
                <a:lnTo>
                  <a:pt x="309110" y="799782"/>
                </a:lnTo>
                <a:lnTo>
                  <a:pt x="344241" y="771837"/>
                </a:lnTo>
                <a:lnTo>
                  <a:pt x="376022" y="740836"/>
                </a:lnTo>
                <a:lnTo>
                  <a:pt x="404351" y="707099"/>
                </a:lnTo>
                <a:lnTo>
                  <a:pt x="429122" y="670947"/>
                </a:lnTo>
                <a:lnTo>
                  <a:pt x="450232" y="632700"/>
                </a:lnTo>
                <a:lnTo>
                  <a:pt x="467577" y="592679"/>
                </a:lnTo>
                <a:lnTo>
                  <a:pt x="481053" y="551203"/>
                </a:lnTo>
                <a:lnTo>
                  <a:pt x="490556" y="508594"/>
                </a:lnTo>
                <a:lnTo>
                  <a:pt x="495983" y="465171"/>
                </a:lnTo>
                <a:lnTo>
                  <a:pt x="497229" y="421256"/>
                </a:lnTo>
                <a:lnTo>
                  <a:pt x="494191" y="377168"/>
                </a:lnTo>
                <a:lnTo>
                  <a:pt x="486764" y="333228"/>
                </a:lnTo>
                <a:lnTo>
                  <a:pt x="474846" y="289756"/>
                </a:lnTo>
                <a:lnTo>
                  <a:pt x="458331" y="247072"/>
                </a:lnTo>
                <a:lnTo>
                  <a:pt x="437117" y="205498"/>
                </a:lnTo>
                <a:lnTo>
                  <a:pt x="411099" y="165353"/>
                </a:lnTo>
                <a:lnTo>
                  <a:pt x="314832" y="32385"/>
                </a:lnTo>
                <a:lnTo>
                  <a:pt x="311785" y="31368"/>
                </a:lnTo>
                <a:lnTo>
                  <a:pt x="288925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2226" y="4895596"/>
            <a:ext cx="198120" cy="1507490"/>
          </a:xfrm>
          <a:custGeom>
            <a:avLst/>
            <a:gdLst/>
            <a:ahLst/>
            <a:cxnLst/>
            <a:rect l="l" t="t" r="r" b="b"/>
            <a:pathLst>
              <a:path w="198120" h="1507489">
                <a:moveTo>
                  <a:pt x="197865" y="0"/>
                </a:moveTo>
                <a:lnTo>
                  <a:pt x="172942" y="2422"/>
                </a:lnTo>
                <a:lnTo>
                  <a:pt x="148399" y="3667"/>
                </a:lnTo>
                <a:lnTo>
                  <a:pt x="123856" y="4125"/>
                </a:lnTo>
                <a:lnTo>
                  <a:pt x="98933" y="4190"/>
                </a:lnTo>
                <a:lnTo>
                  <a:pt x="73705" y="3839"/>
                </a:lnTo>
                <a:lnTo>
                  <a:pt x="48656" y="2905"/>
                </a:lnTo>
                <a:lnTo>
                  <a:pt x="24012" y="1565"/>
                </a:lnTo>
                <a:lnTo>
                  <a:pt x="0" y="0"/>
                </a:lnTo>
                <a:lnTo>
                  <a:pt x="17057" y="43914"/>
                </a:lnTo>
                <a:lnTo>
                  <a:pt x="31922" y="88759"/>
                </a:lnTo>
                <a:lnTo>
                  <a:pt x="44570" y="134487"/>
                </a:lnTo>
                <a:lnTo>
                  <a:pt x="54975" y="181054"/>
                </a:lnTo>
                <a:lnTo>
                  <a:pt x="63111" y="228412"/>
                </a:lnTo>
                <a:lnTo>
                  <a:pt x="68955" y="276516"/>
                </a:lnTo>
                <a:lnTo>
                  <a:pt x="72479" y="325320"/>
                </a:lnTo>
                <a:lnTo>
                  <a:pt x="73660" y="374776"/>
                </a:lnTo>
                <a:lnTo>
                  <a:pt x="73660" y="1507261"/>
                </a:lnTo>
                <a:lnTo>
                  <a:pt x="98933" y="1507261"/>
                </a:lnTo>
                <a:lnTo>
                  <a:pt x="124206" y="1507261"/>
                </a:lnTo>
                <a:lnTo>
                  <a:pt x="124206" y="374776"/>
                </a:lnTo>
                <a:lnTo>
                  <a:pt x="125469" y="325320"/>
                </a:lnTo>
                <a:lnTo>
                  <a:pt x="129196" y="276516"/>
                </a:lnTo>
                <a:lnTo>
                  <a:pt x="135289" y="228412"/>
                </a:lnTo>
                <a:lnTo>
                  <a:pt x="143652" y="181054"/>
                </a:lnTo>
                <a:lnTo>
                  <a:pt x="154188" y="134487"/>
                </a:lnTo>
                <a:lnTo>
                  <a:pt x="166800" y="88759"/>
                </a:lnTo>
                <a:lnTo>
                  <a:pt x="181391" y="43914"/>
                </a:lnTo>
                <a:lnTo>
                  <a:pt x="197865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03801" y="1916810"/>
            <a:ext cx="1035685" cy="1322070"/>
          </a:xfrm>
          <a:custGeom>
            <a:avLst/>
            <a:gdLst/>
            <a:ahLst/>
            <a:cxnLst/>
            <a:rect l="l" t="t" r="r" b="b"/>
            <a:pathLst>
              <a:path w="1035685" h="1322070">
                <a:moveTo>
                  <a:pt x="42037" y="0"/>
                </a:moveTo>
                <a:lnTo>
                  <a:pt x="0" y="29590"/>
                </a:lnTo>
                <a:lnTo>
                  <a:pt x="612521" y="873633"/>
                </a:lnTo>
                <a:lnTo>
                  <a:pt x="640478" y="914612"/>
                </a:lnTo>
                <a:lnTo>
                  <a:pt x="666268" y="956651"/>
                </a:lnTo>
                <a:lnTo>
                  <a:pt x="689865" y="999675"/>
                </a:lnTo>
                <a:lnTo>
                  <a:pt x="711243" y="1043607"/>
                </a:lnTo>
                <a:lnTo>
                  <a:pt x="730376" y="1088374"/>
                </a:lnTo>
                <a:lnTo>
                  <a:pt x="747239" y="1133898"/>
                </a:lnTo>
                <a:lnTo>
                  <a:pt x="761805" y="1180105"/>
                </a:lnTo>
                <a:lnTo>
                  <a:pt x="774048" y="1226920"/>
                </a:lnTo>
                <a:lnTo>
                  <a:pt x="783943" y="1274267"/>
                </a:lnTo>
                <a:lnTo>
                  <a:pt x="791463" y="1322069"/>
                </a:lnTo>
                <a:lnTo>
                  <a:pt x="828234" y="1289258"/>
                </a:lnTo>
                <a:lnTo>
                  <a:pt x="866887" y="1258334"/>
                </a:lnTo>
                <a:lnTo>
                  <a:pt x="907192" y="1229407"/>
                </a:lnTo>
                <a:lnTo>
                  <a:pt x="948915" y="1202586"/>
                </a:lnTo>
                <a:lnTo>
                  <a:pt x="991824" y="1177980"/>
                </a:lnTo>
                <a:lnTo>
                  <a:pt x="1035685" y="1155700"/>
                </a:lnTo>
                <a:lnTo>
                  <a:pt x="991364" y="1133732"/>
                </a:lnTo>
                <a:lnTo>
                  <a:pt x="948158" y="1109543"/>
                </a:lnTo>
                <a:lnTo>
                  <a:pt x="906167" y="1083182"/>
                </a:lnTo>
                <a:lnTo>
                  <a:pt x="865490" y="1054699"/>
                </a:lnTo>
                <a:lnTo>
                  <a:pt x="826230" y="1024143"/>
                </a:lnTo>
                <a:lnTo>
                  <a:pt x="788486" y="991565"/>
                </a:lnTo>
                <a:lnTo>
                  <a:pt x="752358" y="957012"/>
                </a:lnTo>
                <a:lnTo>
                  <a:pt x="717949" y="920536"/>
                </a:lnTo>
                <a:lnTo>
                  <a:pt x="685357" y="882185"/>
                </a:lnTo>
                <a:lnTo>
                  <a:pt x="654685" y="842010"/>
                </a:lnTo>
                <a:lnTo>
                  <a:pt x="42037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13530" y="4115561"/>
            <a:ext cx="1473835" cy="608330"/>
          </a:xfrm>
          <a:custGeom>
            <a:avLst/>
            <a:gdLst/>
            <a:ahLst/>
            <a:cxnLst/>
            <a:rect l="l" t="t" r="r" b="b"/>
            <a:pathLst>
              <a:path w="1473835" h="608329">
                <a:moveTo>
                  <a:pt x="1412494" y="0"/>
                </a:moveTo>
                <a:lnTo>
                  <a:pt x="1376705" y="32108"/>
                </a:lnTo>
                <a:lnTo>
                  <a:pt x="1339540" y="62445"/>
                </a:lnTo>
                <a:lnTo>
                  <a:pt x="1301011" y="90960"/>
                </a:lnTo>
                <a:lnTo>
                  <a:pt x="1261134" y="117603"/>
                </a:lnTo>
                <a:lnTo>
                  <a:pt x="1219923" y="142323"/>
                </a:lnTo>
                <a:lnTo>
                  <a:pt x="1177393" y="165071"/>
                </a:lnTo>
                <a:lnTo>
                  <a:pt x="1133558" y="185797"/>
                </a:lnTo>
                <a:lnTo>
                  <a:pt x="1088434" y="204450"/>
                </a:lnTo>
                <a:lnTo>
                  <a:pt x="1042035" y="220980"/>
                </a:lnTo>
                <a:lnTo>
                  <a:pt x="0" y="559943"/>
                </a:lnTo>
                <a:lnTo>
                  <a:pt x="5586" y="572200"/>
                </a:lnTo>
                <a:lnTo>
                  <a:pt x="10017" y="584088"/>
                </a:lnTo>
                <a:lnTo>
                  <a:pt x="13662" y="596001"/>
                </a:lnTo>
                <a:lnTo>
                  <a:pt x="16891" y="608330"/>
                </a:lnTo>
                <a:lnTo>
                  <a:pt x="1060958" y="269367"/>
                </a:lnTo>
                <a:lnTo>
                  <a:pt x="1110603" y="254846"/>
                </a:lnTo>
                <a:lnTo>
                  <a:pt x="1160605" y="242824"/>
                </a:lnTo>
                <a:lnTo>
                  <a:pt x="1210960" y="233362"/>
                </a:lnTo>
                <a:lnTo>
                  <a:pt x="1261665" y="226525"/>
                </a:lnTo>
                <a:lnTo>
                  <a:pt x="1312714" y="222377"/>
                </a:lnTo>
                <a:lnTo>
                  <a:pt x="1364107" y="220980"/>
                </a:lnTo>
                <a:lnTo>
                  <a:pt x="1392142" y="221364"/>
                </a:lnTo>
                <a:lnTo>
                  <a:pt x="1419606" y="222535"/>
                </a:lnTo>
                <a:lnTo>
                  <a:pt x="1446688" y="224516"/>
                </a:lnTo>
                <a:lnTo>
                  <a:pt x="1473581" y="227330"/>
                </a:lnTo>
                <a:lnTo>
                  <a:pt x="1457132" y="183851"/>
                </a:lnTo>
                <a:lnTo>
                  <a:pt x="1443007" y="139372"/>
                </a:lnTo>
                <a:lnTo>
                  <a:pt x="1430997" y="93900"/>
                </a:lnTo>
                <a:lnTo>
                  <a:pt x="1420895" y="47441"/>
                </a:lnTo>
                <a:lnTo>
                  <a:pt x="141249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46823" y="4115561"/>
            <a:ext cx="1475740" cy="608330"/>
          </a:xfrm>
          <a:custGeom>
            <a:avLst/>
            <a:gdLst/>
            <a:ahLst/>
            <a:cxnLst/>
            <a:rect l="l" t="t" r="r" b="b"/>
            <a:pathLst>
              <a:path w="1475740" h="608329">
                <a:moveTo>
                  <a:pt x="60959" y="0"/>
                </a:moveTo>
                <a:lnTo>
                  <a:pt x="53437" y="47441"/>
                </a:lnTo>
                <a:lnTo>
                  <a:pt x="43452" y="93900"/>
                </a:lnTo>
                <a:lnTo>
                  <a:pt x="31132" y="139372"/>
                </a:lnTo>
                <a:lnTo>
                  <a:pt x="16605" y="183851"/>
                </a:lnTo>
                <a:lnTo>
                  <a:pt x="0" y="227330"/>
                </a:lnTo>
                <a:lnTo>
                  <a:pt x="27104" y="224516"/>
                </a:lnTo>
                <a:lnTo>
                  <a:pt x="54625" y="222535"/>
                </a:lnTo>
                <a:lnTo>
                  <a:pt x="82170" y="221364"/>
                </a:lnTo>
                <a:lnTo>
                  <a:pt x="109347" y="220980"/>
                </a:lnTo>
                <a:lnTo>
                  <a:pt x="160783" y="222376"/>
                </a:lnTo>
                <a:lnTo>
                  <a:pt x="211845" y="226525"/>
                </a:lnTo>
                <a:lnTo>
                  <a:pt x="262540" y="233362"/>
                </a:lnTo>
                <a:lnTo>
                  <a:pt x="312876" y="242823"/>
                </a:lnTo>
                <a:lnTo>
                  <a:pt x="362858" y="254846"/>
                </a:lnTo>
                <a:lnTo>
                  <a:pt x="412496" y="269367"/>
                </a:lnTo>
                <a:lnTo>
                  <a:pt x="1456690" y="608330"/>
                </a:lnTo>
                <a:lnTo>
                  <a:pt x="1462575" y="596001"/>
                </a:lnTo>
                <a:lnTo>
                  <a:pt x="1467675" y="584088"/>
                </a:lnTo>
                <a:lnTo>
                  <a:pt x="1472013" y="572200"/>
                </a:lnTo>
                <a:lnTo>
                  <a:pt x="1475612" y="559943"/>
                </a:lnTo>
                <a:lnTo>
                  <a:pt x="431546" y="220980"/>
                </a:lnTo>
                <a:lnTo>
                  <a:pt x="385677" y="204450"/>
                </a:lnTo>
                <a:lnTo>
                  <a:pt x="340825" y="185797"/>
                </a:lnTo>
                <a:lnTo>
                  <a:pt x="297057" y="165071"/>
                </a:lnTo>
                <a:lnTo>
                  <a:pt x="254440" y="142323"/>
                </a:lnTo>
                <a:lnTo>
                  <a:pt x="213041" y="117603"/>
                </a:lnTo>
                <a:lnTo>
                  <a:pt x="172926" y="90960"/>
                </a:lnTo>
                <a:lnTo>
                  <a:pt x="134163" y="62445"/>
                </a:lnTo>
                <a:lnTo>
                  <a:pt x="96819" y="32108"/>
                </a:lnTo>
                <a:lnTo>
                  <a:pt x="60959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6576" y="1922398"/>
            <a:ext cx="1035685" cy="1320165"/>
          </a:xfrm>
          <a:custGeom>
            <a:avLst/>
            <a:gdLst/>
            <a:ahLst/>
            <a:cxnLst/>
            <a:rect l="l" t="t" r="r" b="b"/>
            <a:pathLst>
              <a:path w="1035684" h="1320164">
                <a:moveTo>
                  <a:pt x="993648" y="0"/>
                </a:moveTo>
                <a:lnTo>
                  <a:pt x="381000" y="842010"/>
                </a:lnTo>
                <a:lnTo>
                  <a:pt x="350358" y="882128"/>
                </a:lnTo>
                <a:lnTo>
                  <a:pt x="317784" y="920324"/>
                </a:lnTo>
                <a:lnTo>
                  <a:pt x="283382" y="956570"/>
                </a:lnTo>
                <a:lnTo>
                  <a:pt x="247253" y="990841"/>
                </a:lnTo>
                <a:lnTo>
                  <a:pt x="209502" y="1023111"/>
                </a:lnTo>
                <a:lnTo>
                  <a:pt x="170230" y="1053355"/>
                </a:lnTo>
                <a:lnTo>
                  <a:pt x="129541" y="1081545"/>
                </a:lnTo>
                <a:lnTo>
                  <a:pt x="87538" y="1107657"/>
                </a:lnTo>
                <a:lnTo>
                  <a:pt x="44323" y="1131664"/>
                </a:lnTo>
                <a:lnTo>
                  <a:pt x="0" y="1153540"/>
                </a:lnTo>
                <a:lnTo>
                  <a:pt x="44566" y="1175830"/>
                </a:lnTo>
                <a:lnTo>
                  <a:pt x="87672" y="1200455"/>
                </a:lnTo>
                <a:lnTo>
                  <a:pt x="129254" y="1227296"/>
                </a:lnTo>
                <a:lnTo>
                  <a:pt x="169248" y="1256232"/>
                </a:lnTo>
                <a:lnTo>
                  <a:pt x="207592" y="1287143"/>
                </a:lnTo>
                <a:lnTo>
                  <a:pt x="244221" y="1319911"/>
                </a:lnTo>
                <a:lnTo>
                  <a:pt x="251683" y="1272053"/>
                </a:lnTo>
                <a:lnTo>
                  <a:pt x="261428" y="1224566"/>
                </a:lnTo>
                <a:lnTo>
                  <a:pt x="273471" y="1177562"/>
                </a:lnTo>
                <a:lnTo>
                  <a:pt x="287823" y="1131154"/>
                </a:lnTo>
                <a:lnTo>
                  <a:pt x="304498" y="1085453"/>
                </a:lnTo>
                <a:lnTo>
                  <a:pt x="323508" y="1040570"/>
                </a:lnTo>
                <a:lnTo>
                  <a:pt x="344867" y="996619"/>
                </a:lnTo>
                <a:lnTo>
                  <a:pt x="368587" y="953712"/>
                </a:lnTo>
                <a:lnTo>
                  <a:pt x="394682" y="911959"/>
                </a:lnTo>
                <a:lnTo>
                  <a:pt x="423164" y="871474"/>
                </a:lnTo>
                <a:lnTo>
                  <a:pt x="1035684" y="29463"/>
                </a:lnTo>
                <a:lnTo>
                  <a:pt x="993648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0044" y="2685288"/>
            <a:ext cx="295910" cy="154940"/>
          </a:xfrm>
          <a:custGeom>
            <a:avLst/>
            <a:gdLst/>
            <a:ahLst/>
            <a:cxnLst/>
            <a:rect l="l" t="t" r="r" b="b"/>
            <a:pathLst>
              <a:path w="295910" h="154939">
                <a:moveTo>
                  <a:pt x="147939" y="0"/>
                </a:moveTo>
                <a:lnTo>
                  <a:pt x="135584" y="2381"/>
                </a:lnTo>
                <a:lnTo>
                  <a:pt x="124825" y="9525"/>
                </a:lnTo>
                <a:lnTo>
                  <a:pt x="4810" y="129539"/>
                </a:lnTo>
                <a:lnTo>
                  <a:pt x="0" y="139634"/>
                </a:lnTo>
                <a:lnTo>
                  <a:pt x="2905" y="148955"/>
                </a:lnTo>
                <a:lnTo>
                  <a:pt x="10953" y="154346"/>
                </a:lnTo>
                <a:lnTo>
                  <a:pt x="21574" y="152653"/>
                </a:lnTo>
                <a:lnTo>
                  <a:pt x="147939" y="83185"/>
                </a:lnTo>
                <a:lnTo>
                  <a:pt x="274304" y="152653"/>
                </a:lnTo>
                <a:lnTo>
                  <a:pt x="284924" y="153185"/>
                </a:lnTo>
                <a:lnTo>
                  <a:pt x="292973" y="147383"/>
                </a:lnTo>
                <a:lnTo>
                  <a:pt x="295878" y="138437"/>
                </a:lnTo>
                <a:lnTo>
                  <a:pt x="291068" y="129539"/>
                </a:lnTo>
                <a:lnTo>
                  <a:pt x="171053" y="9525"/>
                </a:lnTo>
                <a:lnTo>
                  <a:pt x="160293" y="2381"/>
                </a:lnTo>
                <a:lnTo>
                  <a:pt x="147939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5803" y="3459511"/>
            <a:ext cx="191770" cy="275590"/>
          </a:xfrm>
          <a:custGeom>
            <a:avLst/>
            <a:gdLst/>
            <a:ahLst/>
            <a:cxnLst/>
            <a:rect l="l" t="t" r="r" b="b"/>
            <a:pathLst>
              <a:path w="191770" h="275589">
                <a:moveTo>
                  <a:pt x="181135" y="0"/>
                </a:moveTo>
                <a:lnTo>
                  <a:pt x="19180" y="72104"/>
                </a:lnTo>
                <a:lnTo>
                  <a:pt x="0" y="103447"/>
                </a:lnTo>
                <a:lnTo>
                  <a:pt x="2416" y="116300"/>
                </a:lnTo>
                <a:lnTo>
                  <a:pt x="73917" y="267811"/>
                </a:lnTo>
                <a:lnTo>
                  <a:pt x="81168" y="275091"/>
                </a:lnTo>
                <a:lnTo>
                  <a:pt x="90777" y="275478"/>
                </a:lnTo>
                <a:lnTo>
                  <a:pt x="98813" y="269936"/>
                </a:lnTo>
                <a:lnTo>
                  <a:pt x="101349" y="259429"/>
                </a:lnTo>
                <a:lnTo>
                  <a:pt x="80267" y="118332"/>
                </a:lnTo>
                <a:lnTo>
                  <a:pt x="187582" y="23717"/>
                </a:lnTo>
                <a:lnTo>
                  <a:pt x="191482" y="14763"/>
                </a:lnTo>
                <a:lnTo>
                  <a:pt x="188678" y="5810"/>
                </a:lnTo>
                <a:lnTo>
                  <a:pt x="18113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74919" y="3452463"/>
            <a:ext cx="196850" cy="269875"/>
          </a:xfrm>
          <a:custGeom>
            <a:avLst/>
            <a:gdLst/>
            <a:ahLst/>
            <a:cxnLst/>
            <a:rect l="l" t="t" r="r" b="b"/>
            <a:pathLst>
              <a:path w="196850" h="269875">
                <a:moveTo>
                  <a:pt x="9556" y="0"/>
                </a:moveTo>
                <a:lnTo>
                  <a:pt x="2206" y="6508"/>
                </a:lnTo>
                <a:lnTo>
                  <a:pt x="0" y="16160"/>
                </a:lnTo>
                <a:lnTo>
                  <a:pt x="5127" y="25431"/>
                </a:lnTo>
                <a:lnTo>
                  <a:pt x="116633" y="113823"/>
                </a:lnTo>
                <a:lnTo>
                  <a:pt x="104060" y="256952"/>
                </a:lnTo>
                <a:lnTo>
                  <a:pt x="106523" y="265056"/>
                </a:lnTo>
                <a:lnTo>
                  <a:pt x="114522" y="269398"/>
                </a:lnTo>
                <a:lnTo>
                  <a:pt x="124116" y="268597"/>
                </a:lnTo>
                <a:lnTo>
                  <a:pt x="131365" y="261270"/>
                </a:lnTo>
                <a:lnTo>
                  <a:pt x="194484" y="105441"/>
                </a:lnTo>
                <a:lnTo>
                  <a:pt x="196582" y="92676"/>
                </a:lnTo>
                <a:lnTo>
                  <a:pt x="193738" y="80470"/>
                </a:lnTo>
                <a:lnTo>
                  <a:pt x="186537" y="70240"/>
                </a:lnTo>
                <a:lnTo>
                  <a:pt x="175561" y="63404"/>
                </a:lnTo>
                <a:lnTo>
                  <a:pt x="19859" y="158"/>
                </a:lnTo>
                <a:lnTo>
                  <a:pt x="955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1417" y="4745053"/>
            <a:ext cx="238378" cy="2097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7132" y="4742148"/>
            <a:ext cx="222154" cy="21478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787140" y="2866644"/>
            <a:ext cx="828675" cy="829944"/>
            <a:chOff x="3787140" y="2866644"/>
            <a:chExt cx="828675" cy="829944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7140" y="2866644"/>
              <a:ext cx="828306" cy="8298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6980" y="3077197"/>
              <a:ext cx="132146" cy="13876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949761" y="2974401"/>
              <a:ext cx="457200" cy="542290"/>
            </a:xfrm>
            <a:custGeom>
              <a:avLst/>
              <a:gdLst/>
              <a:ahLst/>
              <a:cxnLst/>
              <a:rect l="l" t="t" r="r" b="b"/>
              <a:pathLst>
                <a:path w="457200" h="542289">
                  <a:moveTo>
                    <a:pt x="209292" y="0"/>
                  </a:moveTo>
                  <a:lnTo>
                    <a:pt x="162799" y="3637"/>
                  </a:lnTo>
                  <a:lnTo>
                    <a:pt x="119743" y="17276"/>
                  </a:lnTo>
                  <a:lnTo>
                    <a:pt x="81382" y="39745"/>
                  </a:lnTo>
                  <a:lnTo>
                    <a:pt x="48970" y="69877"/>
                  </a:lnTo>
                  <a:lnTo>
                    <a:pt x="23765" y="106503"/>
                  </a:lnTo>
                  <a:lnTo>
                    <a:pt x="7023" y="148454"/>
                  </a:lnTo>
                  <a:lnTo>
                    <a:pt x="0" y="194560"/>
                  </a:lnTo>
                  <a:lnTo>
                    <a:pt x="0" y="209299"/>
                  </a:lnTo>
                  <a:lnTo>
                    <a:pt x="5214" y="256054"/>
                  </a:lnTo>
                  <a:lnTo>
                    <a:pt x="20704" y="299846"/>
                  </a:lnTo>
                  <a:lnTo>
                    <a:pt x="45665" y="339019"/>
                  </a:lnTo>
                  <a:lnTo>
                    <a:pt x="79291" y="371918"/>
                  </a:lnTo>
                  <a:lnTo>
                    <a:pt x="79291" y="541929"/>
                  </a:lnTo>
                  <a:lnTo>
                    <a:pt x="291630" y="541930"/>
                  </a:lnTo>
                  <a:lnTo>
                    <a:pt x="291630" y="461292"/>
                  </a:lnTo>
                  <a:lnTo>
                    <a:pt x="324556" y="461292"/>
                  </a:lnTo>
                  <a:lnTo>
                    <a:pt x="355422" y="455065"/>
                  </a:lnTo>
                  <a:lnTo>
                    <a:pt x="380628" y="438076"/>
                  </a:lnTo>
                  <a:lnTo>
                    <a:pt x="397623" y="412875"/>
                  </a:lnTo>
                  <a:lnTo>
                    <a:pt x="403858" y="382009"/>
                  </a:lnTo>
                  <a:lnTo>
                    <a:pt x="403847" y="340335"/>
                  </a:lnTo>
                  <a:lnTo>
                    <a:pt x="433413" y="340335"/>
                  </a:lnTo>
                  <a:lnTo>
                    <a:pt x="445679" y="335632"/>
                  </a:lnTo>
                  <a:lnTo>
                    <a:pt x="451650" y="328632"/>
                  </a:lnTo>
                  <a:lnTo>
                    <a:pt x="193305" y="328632"/>
                  </a:lnTo>
                  <a:lnTo>
                    <a:pt x="185321" y="327111"/>
                  </a:lnTo>
                  <a:lnTo>
                    <a:pt x="178663" y="322914"/>
                  </a:lnTo>
                  <a:lnTo>
                    <a:pt x="173951" y="316611"/>
                  </a:lnTo>
                  <a:lnTo>
                    <a:pt x="171803" y="308775"/>
                  </a:lnTo>
                  <a:lnTo>
                    <a:pt x="456071" y="308775"/>
                  </a:lnTo>
                  <a:lnTo>
                    <a:pt x="450869" y="295033"/>
                  </a:lnTo>
                  <a:lnTo>
                    <a:pt x="163700" y="295033"/>
                  </a:lnTo>
                  <a:lnTo>
                    <a:pt x="158434" y="294893"/>
                  </a:lnTo>
                  <a:lnTo>
                    <a:pt x="158229" y="294893"/>
                  </a:lnTo>
                  <a:lnTo>
                    <a:pt x="153901" y="290334"/>
                  </a:lnTo>
                  <a:lnTo>
                    <a:pt x="154172" y="279896"/>
                  </a:lnTo>
                  <a:lnTo>
                    <a:pt x="154181" y="279583"/>
                  </a:lnTo>
                  <a:lnTo>
                    <a:pt x="158419" y="275344"/>
                  </a:lnTo>
                  <a:lnTo>
                    <a:pt x="158205" y="275344"/>
                  </a:lnTo>
                  <a:lnTo>
                    <a:pt x="163700" y="275204"/>
                  </a:lnTo>
                  <a:lnTo>
                    <a:pt x="439809" y="275204"/>
                  </a:lnTo>
                  <a:lnTo>
                    <a:pt x="431895" y="261439"/>
                  </a:lnTo>
                  <a:lnTo>
                    <a:pt x="151812" y="261439"/>
                  </a:lnTo>
                  <a:lnTo>
                    <a:pt x="149522" y="260017"/>
                  </a:lnTo>
                  <a:lnTo>
                    <a:pt x="144086" y="249170"/>
                  </a:lnTo>
                  <a:lnTo>
                    <a:pt x="139280" y="240843"/>
                  </a:lnTo>
                  <a:lnTo>
                    <a:pt x="133994" y="232810"/>
                  </a:lnTo>
                  <a:lnTo>
                    <a:pt x="128243" y="225091"/>
                  </a:lnTo>
                  <a:lnTo>
                    <a:pt x="123701" y="219495"/>
                  </a:lnTo>
                  <a:lnTo>
                    <a:pt x="119684" y="213528"/>
                  </a:lnTo>
                  <a:lnTo>
                    <a:pt x="107328" y="170890"/>
                  </a:lnTo>
                  <a:lnTo>
                    <a:pt x="107328" y="167922"/>
                  </a:lnTo>
                  <a:lnTo>
                    <a:pt x="114516" y="134877"/>
                  </a:lnTo>
                  <a:lnTo>
                    <a:pt x="133018" y="107949"/>
                  </a:lnTo>
                  <a:lnTo>
                    <a:pt x="160162" y="89768"/>
                  </a:lnTo>
                  <a:lnTo>
                    <a:pt x="193300" y="82967"/>
                  </a:lnTo>
                  <a:lnTo>
                    <a:pt x="365021" y="82967"/>
                  </a:lnTo>
                  <a:lnTo>
                    <a:pt x="364097" y="81390"/>
                  </a:lnTo>
                  <a:lnTo>
                    <a:pt x="333968" y="48979"/>
                  </a:lnTo>
                  <a:lnTo>
                    <a:pt x="297346" y="23773"/>
                  </a:lnTo>
                  <a:lnTo>
                    <a:pt x="255398" y="7028"/>
                  </a:lnTo>
                  <a:lnTo>
                    <a:pt x="209292" y="0"/>
                  </a:lnTo>
                  <a:close/>
                </a:path>
                <a:path w="457200" h="542289">
                  <a:moveTo>
                    <a:pt x="456071" y="308775"/>
                  </a:moveTo>
                  <a:lnTo>
                    <a:pt x="214758" y="308775"/>
                  </a:lnTo>
                  <a:lnTo>
                    <a:pt x="212607" y="316611"/>
                  </a:lnTo>
                  <a:lnTo>
                    <a:pt x="207891" y="322914"/>
                  </a:lnTo>
                  <a:lnTo>
                    <a:pt x="201211" y="327111"/>
                  </a:lnTo>
                  <a:lnTo>
                    <a:pt x="193305" y="328632"/>
                  </a:lnTo>
                  <a:lnTo>
                    <a:pt x="451650" y="328632"/>
                  </a:lnTo>
                  <a:lnTo>
                    <a:pt x="454420" y="325384"/>
                  </a:lnTo>
                  <a:lnTo>
                    <a:pt x="456857" y="310852"/>
                  </a:lnTo>
                  <a:lnTo>
                    <a:pt x="456071" y="308775"/>
                  </a:lnTo>
                  <a:close/>
                </a:path>
                <a:path w="457200" h="542289">
                  <a:moveTo>
                    <a:pt x="439809" y="275204"/>
                  </a:moveTo>
                  <a:lnTo>
                    <a:pt x="222911" y="275204"/>
                  </a:lnTo>
                  <a:lnTo>
                    <a:pt x="228387" y="275344"/>
                  </a:lnTo>
                  <a:lnTo>
                    <a:pt x="232710" y="279896"/>
                  </a:lnTo>
                  <a:lnTo>
                    <a:pt x="232438" y="290334"/>
                  </a:lnTo>
                  <a:lnTo>
                    <a:pt x="232430" y="290648"/>
                  </a:lnTo>
                  <a:lnTo>
                    <a:pt x="228186" y="294893"/>
                  </a:lnTo>
                  <a:lnTo>
                    <a:pt x="222911" y="295033"/>
                  </a:lnTo>
                  <a:lnTo>
                    <a:pt x="450869" y="295033"/>
                  </a:lnTo>
                  <a:lnTo>
                    <a:pt x="450212" y="293297"/>
                  </a:lnTo>
                  <a:lnTo>
                    <a:pt x="439889" y="275344"/>
                  </a:lnTo>
                  <a:lnTo>
                    <a:pt x="439809" y="275204"/>
                  </a:lnTo>
                  <a:close/>
                </a:path>
                <a:path w="457200" h="542289">
                  <a:moveTo>
                    <a:pt x="365021" y="82967"/>
                  </a:moveTo>
                  <a:lnTo>
                    <a:pt x="193300" y="82967"/>
                  </a:lnTo>
                  <a:lnTo>
                    <a:pt x="226406" y="89768"/>
                  </a:lnTo>
                  <a:lnTo>
                    <a:pt x="253540" y="107949"/>
                  </a:lnTo>
                  <a:lnTo>
                    <a:pt x="272036" y="134877"/>
                  </a:lnTo>
                  <a:lnTo>
                    <a:pt x="279221" y="167922"/>
                  </a:lnTo>
                  <a:lnTo>
                    <a:pt x="279221" y="170890"/>
                  </a:lnTo>
                  <a:lnTo>
                    <a:pt x="278667" y="178495"/>
                  </a:lnTo>
                  <a:lnTo>
                    <a:pt x="262845" y="219495"/>
                  </a:lnTo>
                  <a:lnTo>
                    <a:pt x="258301" y="225091"/>
                  </a:lnTo>
                  <a:lnTo>
                    <a:pt x="252564" y="232810"/>
                  </a:lnTo>
                  <a:lnTo>
                    <a:pt x="247290" y="240843"/>
                  </a:lnTo>
                  <a:lnTo>
                    <a:pt x="242493" y="249170"/>
                  </a:lnTo>
                  <a:lnTo>
                    <a:pt x="237067" y="260017"/>
                  </a:lnTo>
                  <a:lnTo>
                    <a:pt x="234776" y="261439"/>
                  </a:lnTo>
                  <a:lnTo>
                    <a:pt x="431895" y="261439"/>
                  </a:lnTo>
                  <a:lnTo>
                    <a:pt x="403847" y="212659"/>
                  </a:lnTo>
                  <a:lnTo>
                    <a:pt x="403847" y="209299"/>
                  </a:lnTo>
                  <a:lnTo>
                    <a:pt x="400204" y="162805"/>
                  </a:lnTo>
                  <a:lnTo>
                    <a:pt x="386565" y="119750"/>
                  </a:lnTo>
                  <a:lnTo>
                    <a:pt x="365021" y="82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357871" y="2979407"/>
            <a:ext cx="828675" cy="828675"/>
            <a:chOff x="7357871" y="2979407"/>
            <a:chExt cx="828675" cy="82867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7871" y="2979407"/>
              <a:ext cx="828306" cy="82830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561613" y="3102334"/>
              <a:ext cx="376555" cy="537845"/>
            </a:xfrm>
            <a:custGeom>
              <a:avLst/>
              <a:gdLst/>
              <a:ahLst/>
              <a:cxnLst/>
              <a:rect l="l" t="t" r="r" b="b"/>
              <a:pathLst>
                <a:path w="376554" h="537845">
                  <a:moveTo>
                    <a:pt x="376095" y="496991"/>
                  </a:moveTo>
                  <a:lnTo>
                    <a:pt x="0" y="496991"/>
                  </a:lnTo>
                  <a:lnTo>
                    <a:pt x="0" y="537310"/>
                  </a:lnTo>
                  <a:lnTo>
                    <a:pt x="376095" y="537310"/>
                  </a:lnTo>
                  <a:lnTo>
                    <a:pt x="376095" y="496991"/>
                  </a:lnTo>
                  <a:close/>
                </a:path>
                <a:path w="376554" h="537845">
                  <a:moveTo>
                    <a:pt x="58051" y="40296"/>
                  </a:moveTo>
                  <a:lnTo>
                    <a:pt x="17470" y="40296"/>
                  </a:lnTo>
                  <a:lnTo>
                    <a:pt x="26050" y="88350"/>
                  </a:lnTo>
                  <a:lnTo>
                    <a:pt x="42399" y="139918"/>
                  </a:lnTo>
                  <a:lnTo>
                    <a:pt x="65743" y="190295"/>
                  </a:lnTo>
                  <a:lnTo>
                    <a:pt x="95303" y="234771"/>
                  </a:lnTo>
                  <a:lnTo>
                    <a:pt x="130304" y="268641"/>
                  </a:lnTo>
                  <a:lnTo>
                    <a:pt x="95230" y="302521"/>
                  </a:lnTo>
                  <a:lnTo>
                    <a:pt x="65540" y="346999"/>
                  </a:lnTo>
                  <a:lnTo>
                    <a:pt x="42103" y="397372"/>
                  </a:lnTo>
                  <a:lnTo>
                    <a:pt x="25790" y="448937"/>
                  </a:lnTo>
                  <a:lnTo>
                    <a:pt x="17471" y="496991"/>
                  </a:lnTo>
                  <a:lnTo>
                    <a:pt x="57962" y="496991"/>
                  </a:lnTo>
                  <a:lnTo>
                    <a:pt x="65961" y="454303"/>
                  </a:lnTo>
                  <a:lnTo>
                    <a:pt x="80639" y="409383"/>
                  </a:lnTo>
                  <a:lnTo>
                    <a:pt x="100912" y="366215"/>
                  </a:lnTo>
                  <a:lnTo>
                    <a:pt x="125683" y="328844"/>
                  </a:lnTo>
                  <a:lnTo>
                    <a:pt x="153856" y="301316"/>
                  </a:lnTo>
                  <a:lnTo>
                    <a:pt x="156397" y="299479"/>
                  </a:lnTo>
                  <a:lnTo>
                    <a:pt x="158879" y="297211"/>
                  </a:lnTo>
                  <a:lnTo>
                    <a:pt x="160979" y="294742"/>
                  </a:lnTo>
                  <a:lnTo>
                    <a:pt x="272143" y="294742"/>
                  </a:lnTo>
                  <a:lnTo>
                    <a:pt x="245125" y="268641"/>
                  </a:lnTo>
                  <a:lnTo>
                    <a:pt x="280180" y="234771"/>
                  </a:lnTo>
                  <a:lnTo>
                    <a:pt x="309869" y="190295"/>
                  </a:lnTo>
                  <a:lnTo>
                    <a:pt x="333307" y="139918"/>
                  </a:lnTo>
                  <a:lnTo>
                    <a:pt x="337191" y="127654"/>
                  </a:lnTo>
                  <a:lnTo>
                    <a:pt x="81105" y="127653"/>
                  </a:lnTo>
                  <a:lnTo>
                    <a:pt x="73290" y="106394"/>
                  </a:lnTo>
                  <a:lnTo>
                    <a:pt x="66829" y="84701"/>
                  </a:lnTo>
                  <a:lnTo>
                    <a:pt x="61744" y="62647"/>
                  </a:lnTo>
                  <a:lnTo>
                    <a:pt x="58051" y="40296"/>
                  </a:lnTo>
                  <a:close/>
                </a:path>
                <a:path w="376554" h="537845">
                  <a:moveTo>
                    <a:pt x="272143" y="294742"/>
                  </a:moveTo>
                  <a:lnTo>
                    <a:pt x="160979" y="294742"/>
                  </a:lnTo>
                  <a:lnTo>
                    <a:pt x="174709" y="312319"/>
                  </a:lnTo>
                  <a:lnTo>
                    <a:pt x="174709" y="430045"/>
                  </a:lnTo>
                  <a:lnTo>
                    <a:pt x="107771" y="496991"/>
                  </a:lnTo>
                  <a:lnTo>
                    <a:pt x="268532" y="496991"/>
                  </a:lnTo>
                  <a:lnTo>
                    <a:pt x="201588" y="430045"/>
                  </a:lnTo>
                  <a:lnTo>
                    <a:pt x="201587" y="311843"/>
                  </a:lnTo>
                  <a:lnTo>
                    <a:pt x="214741" y="295044"/>
                  </a:lnTo>
                  <a:lnTo>
                    <a:pt x="272456" y="295044"/>
                  </a:lnTo>
                  <a:lnTo>
                    <a:pt x="272143" y="294742"/>
                  </a:lnTo>
                  <a:close/>
                </a:path>
                <a:path w="376554" h="537845">
                  <a:moveTo>
                    <a:pt x="272456" y="295044"/>
                  </a:moveTo>
                  <a:lnTo>
                    <a:pt x="214741" y="295044"/>
                  </a:lnTo>
                  <a:lnTo>
                    <a:pt x="216768" y="297385"/>
                  </a:lnTo>
                  <a:lnTo>
                    <a:pt x="219053" y="299479"/>
                  </a:lnTo>
                  <a:lnTo>
                    <a:pt x="221584" y="301316"/>
                  </a:lnTo>
                  <a:lnTo>
                    <a:pt x="249745" y="328844"/>
                  </a:lnTo>
                  <a:lnTo>
                    <a:pt x="274512" y="366215"/>
                  </a:lnTo>
                  <a:lnTo>
                    <a:pt x="294783" y="409383"/>
                  </a:lnTo>
                  <a:lnTo>
                    <a:pt x="309460" y="454303"/>
                  </a:lnTo>
                  <a:lnTo>
                    <a:pt x="317456" y="496991"/>
                  </a:lnTo>
                  <a:lnTo>
                    <a:pt x="357953" y="496991"/>
                  </a:lnTo>
                  <a:lnTo>
                    <a:pt x="349632" y="448937"/>
                  </a:lnTo>
                  <a:lnTo>
                    <a:pt x="333316" y="397372"/>
                  </a:lnTo>
                  <a:lnTo>
                    <a:pt x="309879" y="346999"/>
                  </a:lnTo>
                  <a:lnTo>
                    <a:pt x="280193" y="302521"/>
                  </a:lnTo>
                  <a:lnTo>
                    <a:pt x="272456" y="295044"/>
                  </a:lnTo>
                  <a:close/>
                </a:path>
                <a:path w="376554" h="537845">
                  <a:moveTo>
                    <a:pt x="357945" y="40296"/>
                  </a:moveTo>
                  <a:lnTo>
                    <a:pt x="317427" y="40296"/>
                  </a:lnTo>
                  <a:lnTo>
                    <a:pt x="313918" y="62647"/>
                  </a:lnTo>
                  <a:lnTo>
                    <a:pt x="308964" y="84701"/>
                  </a:lnTo>
                  <a:lnTo>
                    <a:pt x="302582" y="106394"/>
                  </a:lnTo>
                  <a:lnTo>
                    <a:pt x="294788" y="127654"/>
                  </a:lnTo>
                  <a:lnTo>
                    <a:pt x="337191" y="127654"/>
                  </a:lnTo>
                  <a:lnTo>
                    <a:pt x="349622" y="88350"/>
                  </a:lnTo>
                  <a:lnTo>
                    <a:pt x="357945" y="40296"/>
                  </a:lnTo>
                  <a:close/>
                </a:path>
                <a:path w="376554" h="537845">
                  <a:moveTo>
                    <a:pt x="376095" y="0"/>
                  </a:moveTo>
                  <a:lnTo>
                    <a:pt x="0" y="0"/>
                  </a:lnTo>
                  <a:lnTo>
                    <a:pt x="0" y="40296"/>
                  </a:lnTo>
                  <a:lnTo>
                    <a:pt x="376095" y="40296"/>
                  </a:lnTo>
                  <a:lnTo>
                    <a:pt x="37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577840" y="1677923"/>
            <a:ext cx="828675" cy="829944"/>
            <a:chOff x="5577840" y="1677923"/>
            <a:chExt cx="828675" cy="829944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40" y="1677923"/>
              <a:ext cx="828306" cy="82981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794172" y="1788172"/>
              <a:ext cx="349885" cy="564515"/>
            </a:xfrm>
            <a:custGeom>
              <a:avLst/>
              <a:gdLst/>
              <a:ahLst/>
              <a:cxnLst/>
              <a:rect l="l" t="t" r="r" b="b"/>
              <a:pathLst>
                <a:path w="349885" h="564514">
                  <a:moveTo>
                    <a:pt x="218389" y="524116"/>
                  </a:moveTo>
                  <a:lnTo>
                    <a:pt x="131038" y="524116"/>
                  </a:lnTo>
                  <a:lnTo>
                    <a:pt x="135496" y="540054"/>
                  </a:lnTo>
                  <a:lnTo>
                    <a:pt x="145059" y="552843"/>
                  </a:lnTo>
                  <a:lnTo>
                    <a:pt x="158534" y="561352"/>
                  </a:lnTo>
                  <a:lnTo>
                    <a:pt x="174713" y="564438"/>
                  </a:lnTo>
                  <a:lnTo>
                    <a:pt x="190893" y="561352"/>
                  </a:lnTo>
                  <a:lnTo>
                    <a:pt x="204368" y="552843"/>
                  </a:lnTo>
                  <a:lnTo>
                    <a:pt x="213931" y="540054"/>
                  </a:lnTo>
                  <a:lnTo>
                    <a:pt x="218389" y="524116"/>
                  </a:lnTo>
                  <a:close/>
                </a:path>
                <a:path w="349885" h="564514">
                  <a:moveTo>
                    <a:pt x="262064" y="477075"/>
                  </a:moveTo>
                  <a:lnTo>
                    <a:pt x="260527" y="469112"/>
                  </a:lnTo>
                  <a:lnTo>
                    <a:pt x="256273" y="462711"/>
                  </a:lnTo>
                  <a:lnTo>
                    <a:pt x="249885" y="458457"/>
                  </a:lnTo>
                  <a:lnTo>
                    <a:pt x="241909" y="456920"/>
                  </a:lnTo>
                  <a:lnTo>
                    <a:pt x="107518" y="456920"/>
                  </a:lnTo>
                  <a:lnTo>
                    <a:pt x="99555" y="458457"/>
                  </a:lnTo>
                  <a:lnTo>
                    <a:pt x="93154" y="462711"/>
                  </a:lnTo>
                  <a:lnTo>
                    <a:pt x="88900" y="469112"/>
                  </a:lnTo>
                  <a:lnTo>
                    <a:pt x="87363" y="477075"/>
                  </a:lnTo>
                  <a:lnTo>
                    <a:pt x="88900" y="485051"/>
                  </a:lnTo>
                  <a:lnTo>
                    <a:pt x="93154" y="491439"/>
                  </a:lnTo>
                  <a:lnTo>
                    <a:pt x="99555" y="495693"/>
                  </a:lnTo>
                  <a:lnTo>
                    <a:pt x="107518" y="497243"/>
                  </a:lnTo>
                  <a:lnTo>
                    <a:pt x="241909" y="497243"/>
                  </a:lnTo>
                  <a:lnTo>
                    <a:pt x="249885" y="495693"/>
                  </a:lnTo>
                  <a:lnTo>
                    <a:pt x="256273" y="491439"/>
                  </a:lnTo>
                  <a:lnTo>
                    <a:pt x="260527" y="485051"/>
                  </a:lnTo>
                  <a:lnTo>
                    <a:pt x="262064" y="477075"/>
                  </a:lnTo>
                  <a:close/>
                </a:path>
                <a:path w="349885" h="564514">
                  <a:moveTo>
                    <a:pt x="262064" y="409879"/>
                  </a:moveTo>
                  <a:lnTo>
                    <a:pt x="260527" y="401916"/>
                  </a:lnTo>
                  <a:lnTo>
                    <a:pt x="256273" y="395516"/>
                  </a:lnTo>
                  <a:lnTo>
                    <a:pt x="249885" y="391261"/>
                  </a:lnTo>
                  <a:lnTo>
                    <a:pt x="241909" y="389724"/>
                  </a:lnTo>
                  <a:lnTo>
                    <a:pt x="107518" y="389724"/>
                  </a:lnTo>
                  <a:lnTo>
                    <a:pt x="99555" y="391261"/>
                  </a:lnTo>
                  <a:lnTo>
                    <a:pt x="93154" y="395516"/>
                  </a:lnTo>
                  <a:lnTo>
                    <a:pt x="88900" y="401916"/>
                  </a:lnTo>
                  <a:lnTo>
                    <a:pt x="87363" y="409879"/>
                  </a:lnTo>
                  <a:lnTo>
                    <a:pt x="88900" y="417855"/>
                  </a:lnTo>
                  <a:lnTo>
                    <a:pt x="93154" y="424243"/>
                  </a:lnTo>
                  <a:lnTo>
                    <a:pt x="99555" y="428498"/>
                  </a:lnTo>
                  <a:lnTo>
                    <a:pt x="107518" y="430034"/>
                  </a:lnTo>
                  <a:lnTo>
                    <a:pt x="241909" y="430034"/>
                  </a:lnTo>
                  <a:lnTo>
                    <a:pt x="249885" y="428498"/>
                  </a:lnTo>
                  <a:lnTo>
                    <a:pt x="256273" y="424243"/>
                  </a:lnTo>
                  <a:lnTo>
                    <a:pt x="260527" y="417855"/>
                  </a:lnTo>
                  <a:lnTo>
                    <a:pt x="262064" y="409879"/>
                  </a:lnTo>
                  <a:close/>
                </a:path>
                <a:path w="349885" h="564514">
                  <a:moveTo>
                    <a:pt x="349427" y="172669"/>
                  </a:moveTo>
                  <a:lnTo>
                    <a:pt x="342404" y="126796"/>
                  </a:lnTo>
                  <a:lnTo>
                    <a:pt x="324434" y="85648"/>
                  </a:lnTo>
                  <a:lnTo>
                    <a:pt x="309778" y="66979"/>
                  </a:lnTo>
                  <a:lnTo>
                    <a:pt x="309778" y="172669"/>
                  </a:lnTo>
                  <a:lnTo>
                    <a:pt x="309778" y="178041"/>
                  </a:lnTo>
                  <a:lnTo>
                    <a:pt x="309105" y="178041"/>
                  </a:lnTo>
                  <a:lnTo>
                    <a:pt x="308114" y="190119"/>
                  </a:lnTo>
                  <a:lnTo>
                    <a:pt x="306171" y="202069"/>
                  </a:lnTo>
                  <a:lnTo>
                    <a:pt x="290042" y="244576"/>
                  </a:lnTo>
                  <a:lnTo>
                    <a:pt x="276847" y="262039"/>
                  </a:lnTo>
                  <a:lnTo>
                    <a:pt x="265658" y="276402"/>
                  </a:lnTo>
                  <a:lnTo>
                    <a:pt x="255346" y="291274"/>
                  </a:lnTo>
                  <a:lnTo>
                    <a:pt x="246049" y="306641"/>
                  </a:lnTo>
                  <a:lnTo>
                    <a:pt x="237883" y="322516"/>
                  </a:lnTo>
                  <a:lnTo>
                    <a:pt x="112217" y="322516"/>
                  </a:lnTo>
                  <a:lnTo>
                    <a:pt x="84061" y="276402"/>
                  </a:lnTo>
                  <a:lnTo>
                    <a:pt x="66471" y="253619"/>
                  </a:lnTo>
                  <a:lnTo>
                    <a:pt x="60312" y="244576"/>
                  </a:lnTo>
                  <a:lnTo>
                    <a:pt x="43688" y="202069"/>
                  </a:lnTo>
                  <a:lnTo>
                    <a:pt x="40995" y="172669"/>
                  </a:lnTo>
                  <a:lnTo>
                    <a:pt x="48463" y="130771"/>
                  </a:lnTo>
                  <a:lnTo>
                    <a:pt x="67792" y="94399"/>
                  </a:lnTo>
                  <a:lnTo>
                    <a:pt x="96824" y="65659"/>
                  </a:lnTo>
                  <a:lnTo>
                    <a:pt x="133413" y="46697"/>
                  </a:lnTo>
                  <a:lnTo>
                    <a:pt x="175387" y="39636"/>
                  </a:lnTo>
                  <a:lnTo>
                    <a:pt x="217741" y="46697"/>
                  </a:lnTo>
                  <a:lnTo>
                    <a:pt x="217487" y="46697"/>
                  </a:lnTo>
                  <a:lnTo>
                    <a:pt x="253949" y="65468"/>
                  </a:lnTo>
                  <a:lnTo>
                    <a:pt x="282981" y="94107"/>
                  </a:lnTo>
                  <a:lnTo>
                    <a:pt x="302323" y="130517"/>
                  </a:lnTo>
                  <a:lnTo>
                    <a:pt x="309778" y="172669"/>
                  </a:lnTo>
                  <a:lnTo>
                    <a:pt x="309778" y="66979"/>
                  </a:lnTo>
                  <a:lnTo>
                    <a:pt x="282549" y="39636"/>
                  </a:lnTo>
                  <a:lnTo>
                    <a:pt x="220649" y="6388"/>
                  </a:lnTo>
                  <a:lnTo>
                    <a:pt x="174713" y="0"/>
                  </a:lnTo>
                  <a:lnTo>
                    <a:pt x="128778" y="6388"/>
                  </a:lnTo>
                  <a:lnTo>
                    <a:pt x="87464" y="23850"/>
                  </a:lnTo>
                  <a:lnTo>
                    <a:pt x="52336" y="50800"/>
                  </a:lnTo>
                  <a:lnTo>
                    <a:pt x="24993" y="85648"/>
                  </a:lnTo>
                  <a:lnTo>
                    <a:pt x="7023" y="126796"/>
                  </a:lnTo>
                  <a:lnTo>
                    <a:pt x="0" y="172669"/>
                  </a:lnTo>
                  <a:lnTo>
                    <a:pt x="0" y="178714"/>
                  </a:lnTo>
                  <a:lnTo>
                    <a:pt x="7188" y="224459"/>
                  </a:lnTo>
                  <a:lnTo>
                    <a:pt x="25209" y="265315"/>
                  </a:lnTo>
                  <a:lnTo>
                    <a:pt x="42341" y="288925"/>
                  </a:lnTo>
                  <a:lnTo>
                    <a:pt x="54508" y="304609"/>
                  </a:lnTo>
                  <a:lnTo>
                    <a:pt x="66116" y="323189"/>
                  </a:lnTo>
                  <a:lnTo>
                    <a:pt x="76073" y="341274"/>
                  </a:lnTo>
                  <a:lnTo>
                    <a:pt x="83324" y="355447"/>
                  </a:lnTo>
                  <a:lnTo>
                    <a:pt x="85344" y="360159"/>
                  </a:lnTo>
                  <a:lnTo>
                    <a:pt x="90043" y="362839"/>
                  </a:lnTo>
                  <a:lnTo>
                    <a:pt x="259384" y="362839"/>
                  </a:lnTo>
                  <a:lnTo>
                    <a:pt x="264083" y="360159"/>
                  </a:lnTo>
                  <a:lnTo>
                    <a:pt x="266103" y="355447"/>
                  </a:lnTo>
                  <a:lnTo>
                    <a:pt x="273354" y="341274"/>
                  </a:lnTo>
                  <a:lnTo>
                    <a:pt x="294919" y="304609"/>
                  </a:lnTo>
                  <a:lnTo>
                    <a:pt x="316255" y="277469"/>
                  </a:lnTo>
                  <a:lnTo>
                    <a:pt x="324472" y="265315"/>
                  </a:lnTo>
                  <a:lnTo>
                    <a:pt x="342239" y="224459"/>
                  </a:lnTo>
                  <a:lnTo>
                    <a:pt x="349427" y="178714"/>
                  </a:lnTo>
                  <a:lnTo>
                    <a:pt x="349427" y="172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59880" y="4978908"/>
            <a:ext cx="828675" cy="828675"/>
            <a:chOff x="6659880" y="4978908"/>
            <a:chExt cx="828675" cy="82867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9880" y="4978908"/>
              <a:ext cx="828306" cy="82830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781051" y="5103418"/>
              <a:ext cx="532130" cy="532765"/>
            </a:xfrm>
            <a:custGeom>
              <a:avLst/>
              <a:gdLst/>
              <a:ahLst/>
              <a:cxnLst/>
              <a:rect l="l" t="t" r="r" b="b"/>
              <a:pathLst>
                <a:path w="532129" h="532764">
                  <a:moveTo>
                    <a:pt x="348081" y="192824"/>
                  </a:moveTo>
                  <a:lnTo>
                    <a:pt x="347408" y="192824"/>
                  </a:lnTo>
                  <a:lnTo>
                    <a:pt x="309105" y="192824"/>
                  </a:lnTo>
                  <a:lnTo>
                    <a:pt x="305739" y="193497"/>
                  </a:lnTo>
                  <a:lnTo>
                    <a:pt x="302387" y="195516"/>
                  </a:lnTo>
                  <a:lnTo>
                    <a:pt x="300367" y="198208"/>
                  </a:lnTo>
                  <a:lnTo>
                    <a:pt x="274828" y="225755"/>
                  </a:lnTo>
                  <a:lnTo>
                    <a:pt x="251320" y="145122"/>
                  </a:lnTo>
                  <a:lnTo>
                    <a:pt x="244602" y="141084"/>
                  </a:lnTo>
                  <a:lnTo>
                    <a:pt x="235191" y="144449"/>
                  </a:lnTo>
                  <a:lnTo>
                    <a:pt x="231825" y="146469"/>
                  </a:lnTo>
                  <a:lnTo>
                    <a:pt x="190169" y="257340"/>
                  </a:lnTo>
                  <a:lnTo>
                    <a:pt x="161277" y="102781"/>
                  </a:lnTo>
                  <a:lnTo>
                    <a:pt x="155219" y="98755"/>
                  </a:lnTo>
                  <a:lnTo>
                    <a:pt x="145148" y="100774"/>
                  </a:lnTo>
                  <a:lnTo>
                    <a:pt x="141782" y="104127"/>
                  </a:lnTo>
                  <a:lnTo>
                    <a:pt x="139776" y="108165"/>
                  </a:lnTo>
                  <a:lnTo>
                    <a:pt x="110871" y="192824"/>
                  </a:lnTo>
                  <a:lnTo>
                    <a:pt x="58458" y="192824"/>
                  </a:lnTo>
                  <a:lnTo>
                    <a:pt x="58458" y="219710"/>
                  </a:lnTo>
                  <a:lnTo>
                    <a:pt x="119608" y="219710"/>
                  </a:lnTo>
                  <a:lnTo>
                    <a:pt x="124993" y="219036"/>
                  </a:lnTo>
                  <a:lnTo>
                    <a:pt x="129692" y="215011"/>
                  </a:lnTo>
                  <a:lnTo>
                    <a:pt x="131038" y="209626"/>
                  </a:lnTo>
                  <a:lnTo>
                    <a:pt x="147828" y="158559"/>
                  </a:lnTo>
                  <a:lnTo>
                    <a:pt x="174713" y="303034"/>
                  </a:lnTo>
                  <a:lnTo>
                    <a:pt x="175387" y="308406"/>
                  </a:lnTo>
                  <a:lnTo>
                    <a:pt x="180086" y="312445"/>
                  </a:lnTo>
                  <a:lnTo>
                    <a:pt x="191516" y="312445"/>
                  </a:lnTo>
                  <a:lnTo>
                    <a:pt x="196215" y="309753"/>
                  </a:lnTo>
                  <a:lnTo>
                    <a:pt x="241236" y="192163"/>
                  </a:lnTo>
                  <a:lnTo>
                    <a:pt x="260718" y="258686"/>
                  </a:lnTo>
                  <a:lnTo>
                    <a:pt x="266776" y="262712"/>
                  </a:lnTo>
                  <a:lnTo>
                    <a:pt x="275501" y="260032"/>
                  </a:lnTo>
                  <a:lnTo>
                    <a:pt x="278866" y="257340"/>
                  </a:lnTo>
                  <a:lnTo>
                    <a:pt x="315150" y="219710"/>
                  </a:lnTo>
                  <a:lnTo>
                    <a:pt x="348081" y="219710"/>
                  </a:lnTo>
                  <a:lnTo>
                    <a:pt x="348081" y="192824"/>
                  </a:lnTo>
                  <a:close/>
                </a:path>
                <a:path w="532129" h="532764">
                  <a:moveTo>
                    <a:pt x="531685" y="485482"/>
                  </a:moveTo>
                  <a:lnTo>
                    <a:pt x="528294" y="467715"/>
                  </a:lnTo>
                  <a:lnTo>
                    <a:pt x="518083" y="452208"/>
                  </a:lnTo>
                  <a:lnTo>
                    <a:pt x="434759" y="368211"/>
                  </a:lnTo>
                  <a:lnTo>
                    <a:pt x="427875" y="362839"/>
                  </a:lnTo>
                  <a:lnTo>
                    <a:pt x="425792" y="361213"/>
                  </a:lnTo>
                  <a:lnTo>
                    <a:pt x="415442" y="356539"/>
                  </a:lnTo>
                  <a:lnTo>
                    <a:pt x="409460" y="355447"/>
                  </a:lnTo>
                  <a:lnTo>
                    <a:pt x="404329" y="354520"/>
                  </a:lnTo>
                  <a:lnTo>
                    <a:pt x="393103" y="355447"/>
                  </a:lnTo>
                  <a:lnTo>
                    <a:pt x="362864" y="325882"/>
                  </a:lnTo>
                  <a:lnTo>
                    <a:pt x="380707" y="298272"/>
                  </a:lnTo>
                  <a:lnTo>
                    <a:pt x="393776" y="268262"/>
                  </a:lnTo>
                  <a:lnTo>
                    <a:pt x="401789" y="236486"/>
                  </a:lnTo>
                  <a:lnTo>
                    <a:pt x="404520" y="203581"/>
                  </a:lnTo>
                  <a:lnTo>
                    <a:pt x="399415" y="157010"/>
                  </a:lnTo>
                  <a:lnTo>
                    <a:pt x="384365" y="114261"/>
                  </a:lnTo>
                  <a:lnTo>
                    <a:pt x="364109" y="82156"/>
                  </a:lnTo>
                  <a:lnTo>
                    <a:pt x="364109" y="203581"/>
                  </a:lnTo>
                  <a:lnTo>
                    <a:pt x="358419" y="245656"/>
                  </a:lnTo>
                  <a:lnTo>
                    <a:pt x="342099" y="284149"/>
                  </a:lnTo>
                  <a:lnTo>
                    <a:pt x="316826" y="316814"/>
                  </a:lnTo>
                  <a:lnTo>
                    <a:pt x="284162" y="342087"/>
                  </a:lnTo>
                  <a:lnTo>
                    <a:pt x="245567" y="358444"/>
                  </a:lnTo>
                  <a:lnTo>
                    <a:pt x="245338" y="358444"/>
                  </a:lnTo>
                  <a:lnTo>
                    <a:pt x="202933" y="364185"/>
                  </a:lnTo>
                  <a:lnTo>
                    <a:pt x="159956" y="358444"/>
                  </a:lnTo>
                  <a:lnTo>
                    <a:pt x="121399" y="342239"/>
                  </a:lnTo>
                  <a:lnTo>
                    <a:pt x="88785" y="317068"/>
                  </a:lnTo>
                  <a:lnTo>
                    <a:pt x="63614" y="284441"/>
                  </a:lnTo>
                  <a:lnTo>
                    <a:pt x="47409" y="245884"/>
                  </a:lnTo>
                  <a:lnTo>
                    <a:pt x="41757" y="203581"/>
                  </a:lnTo>
                  <a:lnTo>
                    <a:pt x="41668" y="202907"/>
                  </a:lnTo>
                  <a:lnTo>
                    <a:pt x="47409" y="159931"/>
                  </a:lnTo>
                  <a:lnTo>
                    <a:pt x="63614" y="121373"/>
                  </a:lnTo>
                  <a:lnTo>
                    <a:pt x="88785" y="88760"/>
                  </a:lnTo>
                  <a:lnTo>
                    <a:pt x="121399" y="63588"/>
                  </a:lnTo>
                  <a:lnTo>
                    <a:pt x="159956" y="47371"/>
                  </a:lnTo>
                  <a:lnTo>
                    <a:pt x="202933" y="41630"/>
                  </a:lnTo>
                  <a:lnTo>
                    <a:pt x="245910" y="47371"/>
                  </a:lnTo>
                  <a:lnTo>
                    <a:pt x="284467" y="63588"/>
                  </a:lnTo>
                  <a:lnTo>
                    <a:pt x="317080" y="88760"/>
                  </a:lnTo>
                  <a:lnTo>
                    <a:pt x="342252" y="121373"/>
                  </a:lnTo>
                  <a:lnTo>
                    <a:pt x="358470" y="159931"/>
                  </a:lnTo>
                  <a:lnTo>
                    <a:pt x="364020" y="201561"/>
                  </a:lnTo>
                  <a:lnTo>
                    <a:pt x="364109" y="203581"/>
                  </a:lnTo>
                  <a:lnTo>
                    <a:pt x="364109" y="82156"/>
                  </a:lnTo>
                  <a:lnTo>
                    <a:pt x="360578" y="76555"/>
                  </a:lnTo>
                  <a:lnTo>
                    <a:pt x="329323" y="45072"/>
                  </a:lnTo>
                  <a:lnTo>
                    <a:pt x="323951" y="41630"/>
                  </a:lnTo>
                  <a:lnTo>
                    <a:pt x="291795" y="21018"/>
                  </a:lnTo>
                  <a:lnTo>
                    <a:pt x="249262" y="5588"/>
                  </a:lnTo>
                  <a:lnTo>
                    <a:pt x="202933" y="0"/>
                  </a:lnTo>
                  <a:lnTo>
                    <a:pt x="156603" y="5092"/>
                  </a:lnTo>
                  <a:lnTo>
                    <a:pt x="114046" y="20154"/>
                  </a:lnTo>
                  <a:lnTo>
                    <a:pt x="76441" y="43929"/>
                  </a:lnTo>
                  <a:lnTo>
                    <a:pt x="45034" y="75184"/>
                  </a:lnTo>
                  <a:lnTo>
                    <a:pt x="21018" y="112699"/>
                  </a:lnTo>
                  <a:lnTo>
                    <a:pt x="5600" y="155244"/>
                  </a:lnTo>
                  <a:lnTo>
                    <a:pt x="0" y="201561"/>
                  </a:lnTo>
                  <a:lnTo>
                    <a:pt x="5105" y="247891"/>
                  </a:lnTo>
                  <a:lnTo>
                    <a:pt x="20167" y="290461"/>
                  </a:lnTo>
                  <a:lnTo>
                    <a:pt x="43942" y="328053"/>
                  </a:lnTo>
                  <a:lnTo>
                    <a:pt x="75209" y="359473"/>
                  </a:lnTo>
                  <a:lnTo>
                    <a:pt x="112725" y="383489"/>
                  </a:lnTo>
                  <a:lnTo>
                    <a:pt x="155270" y="398907"/>
                  </a:lnTo>
                  <a:lnTo>
                    <a:pt x="201587" y="404507"/>
                  </a:lnTo>
                  <a:lnTo>
                    <a:pt x="234607" y="401777"/>
                  </a:lnTo>
                  <a:lnTo>
                    <a:pt x="266687" y="393750"/>
                  </a:lnTo>
                  <a:lnTo>
                    <a:pt x="297129" y="380695"/>
                  </a:lnTo>
                  <a:lnTo>
                    <a:pt x="323113" y="364185"/>
                  </a:lnTo>
                  <a:lnTo>
                    <a:pt x="325234" y="362839"/>
                  </a:lnTo>
                  <a:lnTo>
                    <a:pt x="354799" y="392404"/>
                  </a:lnTo>
                  <a:lnTo>
                    <a:pt x="354266" y="401777"/>
                  </a:lnTo>
                  <a:lnTo>
                    <a:pt x="354253" y="404507"/>
                  </a:lnTo>
                  <a:lnTo>
                    <a:pt x="451561" y="518744"/>
                  </a:lnTo>
                  <a:lnTo>
                    <a:pt x="484822" y="532345"/>
                  </a:lnTo>
                  <a:lnTo>
                    <a:pt x="502589" y="528942"/>
                  </a:lnTo>
                  <a:lnTo>
                    <a:pt x="518083" y="518744"/>
                  </a:lnTo>
                  <a:lnTo>
                    <a:pt x="528294" y="503237"/>
                  </a:lnTo>
                  <a:lnTo>
                    <a:pt x="531685" y="485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195442" y="3161029"/>
            <a:ext cx="1545590" cy="1545590"/>
            <a:chOff x="5195442" y="3161029"/>
            <a:chExt cx="1545590" cy="1545590"/>
          </a:xfrm>
        </p:grpSpPr>
        <p:sp>
          <p:nvSpPr>
            <p:cNvPr id="36" name="object 36"/>
            <p:cNvSpPr/>
            <p:nvPr/>
          </p:nvSpPr>
          <p:spPr>
            <a:xfrm>
              <a:off x="5195442" y="3161029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90" h="1545589">
                  <a:moveTo>
                    <a:pt x="772541" y="0"/>
                  </a:moveTo>
                  <a:lnTo>
                    <a:pt x="723678" y="1520"/>
                  </a:lnTo>
                  <a:lnTo>
                    <a:pt x="675623" y="6020"/>
                  </a:lnTo>
                  <a:lnTo>
                    <a:pt x="628468" y="13409"/>
                  </a:lnTo>
                  <a:lnTo>
                    <a:pt x="582302" y="23598"/>
                  </a:lnTo>
                  <a:lnTo>
                    <a:pt x="537215" y="36494"/>
                  </a:lnTo>
                  <a:lnTo>
                    <a:pt x="493299" y="52009"/>
                  </a:lnTo>
                  <a:lnTo>
                    <a:pt x="450644" y="70050"/>
                  </a:lnTo>
                  <a:lnTo>
                    <a:pt x="409340" y="90528"/>
                  </a:lnTo>
                  <a:lnTo>
                    <a:pt x="369477" y="113353"/>
                  </a:lnTo>
                  <a:lnTo>
                    <a:pt x="331146" y="138432"/>
                  </a:lnTo>
                  <a:lnTo>
                    <a:pt x="294438" y="165676"/>
                  </a:lnTo>
                  <a:lnTo>
                    <a:pt x="259442" y="194995"/>
                  </a:lnTo>
                  <a:lnTo>
                    <a:pt x="226250" y="226298"/>
                  </a:lnTo>
                  <a:lnTo>
                    <a:pt x="194951" y="259493"/>
                  </a:lnTo>
                  <a:lnTo>
                    <a:pt x="165637" y="294491"/>
                  </a:lnTo>
                  <a:lnTo>
                    <a:pt x="138397" y="331202"/>
                  </a:lnTo>
                  <a:lnTo>
                    <a:pt x="113323" y="369533"/>
                  </a:lnTo>
                  <a:lnTo>
                    <a:pt x="90504" y="409396"/>
                  </a:lnTo>
                  <a:lnTo>
                    <a:pt x="70030" y="450699"/>
                  </a:lnTo>
                  <a:lnTo>
                    <a:pt x="51993" y="493351"/>
                  </a:lnTo>
                  <a:lnTo>
                    <a:pt x="36483" y="537263"/>
                  </a:lnTo>
                  <a:lnTo>
                    <a:pt x="23590" y="582344"/>
                  </a:lnTo>
                  <a:lnTo>
                    <a:pt x="13405" y="628502"/>
                  </a:lnTo>
                  <a:lnTo>
                    <a:pt x="6018" y="675648"/>
                  </a:lnTo>
                  <a:lnTo>
                    <a:pt x="1519" y="723691"/>
                  </a:lnTo>
                  <a:lnTo>
                    <a:pt x="0" y="772541"/>
                  </a:lnTo>
                  <a:lnTo>
                    <a:pt x="1519" y="821403"/>
                  </a:lnTo>
                  <a:lnTo>
                    <a:pt x="6018" y="869458"/>
                  </a:lnTo>
                  <a:lnTo>
                    <a:pt x="13405" y="916613"/>
                  </a:lnTo>
                  <a:lnTo>
                    <a:pt x="23590" y="962779"/>
                  </a:lnTo>
                  <a:lnTo>
                    <a:pt x="36483" y="1007866"/>
                  </a:lnTo>
                  <a:lnTo>
                    <a:pt x="51993" y="1051782"/>
                  </a:lnTo>
                  <a:lnTo>
                    <a:pt x="70030" y="1094437"/>
                  </a:lnTo>
                  <a:lnTo>
                    <a:pt x="90504" y="1135741"/>
                  </a:lnTo>
                  <a:lnTo>
                    <a:pt x="113323" y="1175604"/>
                  </a:lnTo>
                  <a:lnTo>
                    <a:pt x="138397" y="1213935"/>
                  </a:lnTo>
                  <a:lnTo>
                    <a:pt x="165637" y="1250643"/>
                  </a:lnTo>
                  <a:lnTo>
                    <a:pt x="194951" y="1285639"/>
                  </a:lnTo>
                  <a:lnTo>
                    <a:pt x="226250" y="1318831"/>
                  </a:lnTo>
                  <a:lnTo>
                    <a:pt x="259442" y="1350130"/>
                  </a:lnTo>
                  <a:lnTo>
                    <a:pt x="294438" y="1379444"/>
                  </a:lnTo>
                  <a:lnTo>
                    <a:pt x="331146" y="1406684"/>
                  </a:lnTo>
                  <a:lnTo>
                    <a:pt x="369477" y="1431758"/>
                  </a:lnTo>
                  <a:lnTo>
                    <a:pt x="409340" y="1454577"/>
                  </a:lnTo>
                  <a:lnTo>
                    <a:pt x="450644" y="1475051"/>
                  </a:lnTo>
                  <a:lnTo>
                    <a:pt x="493299" y="1493088"/>
                  </a:lnTo>
                  <a:lnTo>
                    <a:pt x="537215" y="1508598"/>
                  </a:lnTo>
                  <a:lnTo>
                    <a:pt x="582302" y="1521491"/>
                  </a:lnTo>
                  <a:lnTo>
                    <a:pt x="628468" y="1531676"/>
                  </a:lnTo>
                  <a:lnTo>
                    <a:pt x="675623" y="1539063"/>
                  </a:lnTo>
                  <a:lnTo>
                    <a:pt x="723678" y="1543562"/>
                  </a:lnTo>
                  <a:lnTo>
                    <a:pt x="772541" y="1545082"/>
                  </a:lnTo>
                  <a:lnTo>
                    <a:pt x="821403" y="1543562"/>
                  </a:lnTo>
                  <a:lnTo>
                    <a:pt x="869458" y="1539063"/>
                  </a:lnTo>
                  <a:lnTo>
                    <a:pt x="916613" y="1531676"/>
                  </a:lnTo>
                  <a:lnTo>
                    <a:pt x="962779" y="1521491"/>
                  </a:lnTo>
                  <a:lnTo>
                    <a:pt x="1007866" y="1508598"/>
                  </a:lnTo>
                  <a:lnTo>
                    <a:pt x="1051782" y="1493088"/>
                  </a:lnTo>
                  <a:lnTo>
                    <a:pt x="1094437" y="1475051"/>
                  </a:lnTo>
                  <a:lnTo>
                    <a:pt x="1135741" y="1454577"/>
                  </a:lnTo>
                  <a:lnTo>
                    <a:pt x="1175604" y="1431758"/>
                  </a:lnTo>
                  <a:lnTo>
                    <a:pt x="1213935" y="1406684"/>
                  </a:lnTo>
                  <a:lnTo>
                    <a:pt x="1250643" y="1379444"/>
                  </a:lnTo>
                  <a:lnTo>
                    <a:pt x="1285639" y="1350130"/>
                  </a:lnTo>
                  <a:lnTo>
                    <a:pt x="1318831" y="1318831"/>
                  </a:lnTo>
                  <a:lnTo>
                    <a:pt x="1350130" y="1285639"/>
                  </a:lnTo>
                  <a:lnTo>
                    <a:pt x="1379444" y="1250643"/>
                  </a:lnTo>
                  <a:lnTo>
                    <a:pt x="1406684" y="1213935"/>
                  </a:lnTo>
                  <a:lnTo>
                    <a:pt x="1431758" y="1175604"/>
                  </a:lnTo>
                  <a:lnTo>
                    <a:pt x="1454577" y="1135741"/>
                  </a:lnTo>
                  <a:lnTo>
                    <a:pt x="1475051" y="1094437"/>
                  </a:lnTo>
                  <a:lnTo>
                    <a:pt x="1493088" y="1051782"/>
                  </a:lnTo>
                  <a:lnTo>
                    <a:pt x="1508598" y="1007866"/>
                  </a:lnTo>
                  <a:lnTo>
                    <a:pt x="1521491" y="962779"/>
                  </a:lnTo>
                  <a:lnTo>
                    <a:pt x="1531676" y="916613"/>
                  </a:lnTo>
                  <a:lnTo>
                    <a:pt x="1539063" y="869458"/>
                  </a:lnTo>
                  <a:lnTo>
                    <a:pt x="1543562" y="821403"/>
                  </a:lnTo>
                  <a:lnTo>
                    <a:pt x="1545082" y="772541"/>
                  </a:lnTo>
                  <a:lnTo>
                    <a:pt x="1543562" y="723691"/>
                  </a:lnTo>
                  <a:lnTo>
                    <a:pt x="1539063" y="675648"/>
                  </a:lnTo>
                  <a:lnTo>
                    <a:pt x="1531676" y="628502"/>
                  </a:lnTo>
                  <a:lnTo>
                    <a:pt x="1521491" y="582344"/>
                  </a:lnTo>
                  <a:lnTo>
                    <a:pt x="1508598" y="537263"/>
                  </a:lnTo>
                  <a:lnTo>
                    <a:pt x="1493088" y="493351"/>
                  </a:lnTo>
                  <a:lnTo>
                    <a:pt x="1475051" y="450699"/>
                  </a:lnTo>
                  <a:lnTo>
                    <a:pt x="1454577" y="409396"/>
                  </a:lnTo>
                  <a:lnTo>
                    <a:pt x="1431758" y="369533"/>
                  </a:lnTo>
                  <a:lnTo>
                    <a:pt x="1406684" y="331202"/>
                  </a:lnTo>
                  <a:lnTo>
                    <a:pt x="1379444" y="294491"/>
                  </a:lnTo>
                  <a:lnTo>
                    <a:pt x="1350130" y="259493"/>
                  </a:lnTo>
                  <a:lnTo>
                    <a:pt x="1318831" y="226298"/>
                  </a:lnTo>
                  <a:lnTo>
                    <a:pt x="1285639" y="194995"/>
                  </a:lnTo>
                  <a:lnTo>
                    <a:pt x="1250643" y="165676"/>
                  </a:lnTo>
                  <a:lnTo>
                    <a:pt x="1213935" y="138432"/>
                  </a:lnTo>
                  <a:lnTo>
                    <a:pt x="1175604" y="113353"/>
                  </a:lnTo>
                  <a:lnTo>
                    <a:pt x="1135741" y="90528"/>
                  </a:lnTo>
                  <a:lnTo>
                    <a:pt x="1094437" y="70050"/>
                  </a:lnTo>
                  <a:lnTo>
                    <a:pt x="1051782" y="52009"/>
                  </a:lnTo>
                  <a:lnTo>
                    <a:pt x="1007866" y="36494"/>
                  </a:lnTo>
                  <a:lnTo>
                    <a:pt x="962779" y="23598"/>
                  </a:lnTo>
                  <a:lnTo>
                    <a:pt x="916613" y="13409"/>
                  </a:lnTo>
                  <a:lnTo>
                    <a:pt x="869458" y="6020"/>
                  </a:lnTo>
                  <a:lnTo>
                    <a:pt x="821403" y="1520"/>
                  </a:lnTo>
                  <a:lnTo>
                    <a:pt x="772541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74770" y="3482391"/>
              <a:ext cx="792480" cy="917575"/>
            </a:xfrm>
            <a:custGeom>
              <a:avLst/>
              <a:gdLst/>
              <a:ahLst/>
              <a:cxnLst/>
              <a:rect l="l" t="t" r="r" b="b"/>
              <a:pathLst>
                <a:path w="792479" h="917575">
                  <a:moveTo>
                    <a:pt x="580602" y="836055"/>
                  </a:moveTo>
                  <a:lnTo>
                    <a:pt x="209017" y="836055"/>
                  </a:lnTo>
                  <a:lnTo>
                    <a:pt x="168004" y="853104"/>
                  </a:lnTo>
                  <a:lnTo>
                    <a:pt x="150956" y="894118"/>
                  </a:lnTo>
                  <a:lnTo>
                    <a:pt x="150956" y="917342"/>
                  </a:lnTo>
                  <a:lnTo>
                    <a:pt x="638662" y="917342"/>
                  </a:lnTo>
                  <a:lnTo>
                    <a:pt x="638662" y="894118"/>
                  </a:lnTo>
                  <a:lnTo>
                    <a:pt x="174180" y="894118"/>
                  </a:lnTo>
                  <a:lnTo>
                    <a:pt x="176955" y="880580"/>
                  </a:lnTo>
                  <a:lnTo>
                    <a:pt x="184424" y="869521"/>
                  </a:lnTo>
                  <a:lnTo>
                    <a:pt x="195481" y="862051"/>
                  </a:lnTo>
                  <a:lnTo>
                    <a:pt x="209017" y="859280"/>
                  </a:lnTo>
                  <a:lnTo>
                    <a:pt x="625804" y="859280"/>
                  </a:lnTo>
                  <a:lnTo>
                    <a:pt x="621636" y="853104"/>
                  </a:lnTo>
                  <a:lnTo>
                    <a:pt x="603201" y="840656"/>
                  </a:lnTo>
                  <a:lnTo>
                    <a:pt x="580602" y="836055"/>
                  </a:lnTo>
                  <a:close/>
                </a:path>
                <a:path w="792479" h="917575">
                  <a:moveTo>
                    <a:pt x="625804" y="859280"/>
                  </a:moveTo>
                  <a:lnTo>
                    <a:pt x="580602" y="859280"/>
                  </a:lnTo>
                  <a:lnTo>
                    <a:pt x="594145" y="862051"/>
                  </a:lnTo>
                  <a:lnTo>
                    <a:pt x="605205" y="869521"/>
                  </a:lnTo>
                  <a:lnTo>
                    <a:pt x="612673" y="880580"/>
                  </a:lnTo>
                  <a:lnTo>
                    <a:pt x="615438" y="894118"/>
                  </a:lnTo>
                  <a:lnTo>
                    <a:pt x="638662" y="894118"/>
                  </a:lnTo>
                  <a:lnTo>
                    <a:pt x="634074" y="871543"/>
                  </a:lnTo>
                  <a:lnTo>
                    <a:pt x="625804" y="859280"/>
                  </a:lnTo>
                  <a:close/>
                </a:path>
                <a:path w="792479" h="917575">
                  <a:moveTo>
                    <a:pt x="487706" y="777993"/>
                  </a:moveTo>
                  <a:lnTo>
                    <a:pt x="301913" y="777993"/>
                  </a:lnTo>
                  <a:lnTo>
                    <a:pt x="260879" y="795020"/>
                  </a:lnTo>
                  <a:lnTo>
                    <a:pt x="243853" y="836055"/>
                  </a:lnTo>
                  <a:lnTo>
                    <a:pt x="267077" y="836055"/>
                  </a:lnTo>
                  <a:lnTo>
                    <a:pt x="269815" y="822496"/>
                  </a:lnTo>
                  <a:lnTo>
                    <a:pt x="277281" y="811423"/>
                  </a:lnTo>
                  <a:lnTo>
                    <a:pt x="288354" y="803956"/>
                  </a:lnTo>
                  <a:lnTo>
                    <a:pt x="301913" y="801218"/>
                  </a:lnTo>
                  <a:lnTo>
                    <a:pt x="532924" y="801218"/>
                  </a:lnTo>
                  <a:lnTo>
                    <a:pt x="528743" y="795020"/>
                  </a:lnTo>
                  <a:lnTo>
                    <a:pt x="510297" y="782575"/>
                  </a:lnTo>
                  <a:lnTo>
                    <a:pt x="487706" y="777993"/>
                  </a:lnTo>
                  <a:close/>
                </a:path>
                <a:path w="792479" h="917575">
                  <a:moveTo>
                    <a:pt x="532924" y="801218"/>
                  </a:moveTo>
                  <a:lnTo>
                    <a:pt x="487706" y="801218"/>
                  </a:lnTo>
                  <a:lnTo>
                    <a:pt x="501269" y="803956"/>
                  </a:lnTo>
                  <a:lnTo>
                    <a:pt x="512341" y="811423"/>
                  </a:lnTo>
                  <a:lnTo>
                    <a:pt x="519805" y="822496"/>
                  </a:lnTo>
                  <a:lnTo>
                    <a:pt x="522542" y="836055"/>
                  </a:lnTo>
                  <a:lnTo>
                    <a:pt x="545766" y="836055"/>
                  </a:lnTo>
                  <a:lnTo>
                    <a:pt x="541186" y="813467"/>
                  </a:lnTo>
                  <a:lnTo>
                    <a:pt x="532924" y="801218"/>
                  </a:lnTo>
                  <a:close/>
                </a:path>
                <a:path w="792479" h="917575">
                  <a:moveTo>
                    <a:pt x="650274" y="0"/>
                  </a:moveTo>
                  <a:lnTo>
                    <a:pt x="139344" y="0"/>
                  </a:lnTo>
                  <a:lnTo>
                    <a:pt x="139344" y="76225"/>
                  </a:lnTo>
                  <a:lnTo>
                    <a:pt x="0" y="76225"/>
                  </a:lnTo>
                  <a:lnTo>
                    <a:pt x="0" y="311958"/>
                  </a:lnTo>
                  <a:lnTo>
                    <a:pt x="4570" y="355357"/>
                  </a:lnTo>
                  <a:lnTo>
                    <a:pt x="17062" y="396779"/>
                  </a:lnTo>
                  <a:lnTo>
                    <a:pt x="37040" y="435156"/>
                  </a:lnTo>
                  <a:lnTo>
                    <a:pt x="64069" y="469422"/>
                  </a:lnTo>
                  <a:lnTo>
                    <a:pt x="96699" y="499179"/>
                  </a:lnTo>
                  <a:lnTo>
                    <a:pt x="132146" y="523352"/>
                  </a:lnTo>
                  <a:lnTo>
                    <a:pt x="170829" y="542106"/>
                  </a:lnTo>
                  <a:lnTo>
                    <a:pt x="171001" y="542106"/>
                  </a:lnTo>
                  <a:lnTo>
                    <a:pt x="213118" y="555554"/>
                  </a:lnTo>
                  <a:lnTo>
                    <a:pt x="261094" y="564453"/>
                  </a:lnTo>
                  <a:lnTo>
                    <a:pt x="261928" y="564453"/>
                  </a:lnTo>
                  <a:lnTo>
                    <a:pt x="313568" y="568592"/>
                  </a:lnTo>
                  <a:lnTo>
                    <a:pt x="313231" y="568592"/>
                  </a:lnTo>
                  <a:lnTo>
                    <a:pt x="323008" y="579605"/>
                  </a:lnTo>
                  <a:lnTo>
                    <a:pt x="331582" y="590248"/>
                  </a:lnTo>
                  <a:lnTo>
                    <a:pt x="347200" y="627719"/>
                  </a:lnTo>
                  <a:lnTo>
                    <a:pt x="348361" y="777993"/>
                  </a:lnTo>
                  <a:lnTo>
                    <a:pt x="371585" y="777993"/>
                  </a:lnTo>
                  <a:lnTo>
                    <a:pt x="371577" y="636757"/>
                  </a:lnTo>
                  <a:lnTo>
                    <a:pt x="359469" y="591976"/>
                  </a:lnTo>
                  <a:lnTo>
                    <a:pt x="322535" y="544100"/>
                  </a:lnTo>
                  <a:lnTo>
                    <a:pt x="291481" y="544100"/>
                  </a:lnTo>
                  <a:lnTo>
                    <a:pt x="238978" y="537527"/>
                  </a:lnTo>
                  <a:lnTo>
                    <a:pt x="192788" y="525608"/>
                  </a:lnTo>
                  <a:lnTo>
                    <a:pt x="151785" y="507896"/>
                  </a:lnTo>
                  <a:lnTo>
                    <a:pt x="114847" y="483948"/>
                  </a:lnTo>
                  <a:lnTo>
                    <a:pt x="80849" y="453320"/>
                  </a:lnTo>
                  <a:lnTo>
                    <a:pt x="56713" y="422478"/>
                  </a:lnTo>
                  <a:lnTo>
                    <a:pt x="38813" y="388012"/>
                  </a:lnTo>
                  <a:lnTo>
                    <a:pt x="27525" y="350849"/>
                  </a:lnTo>
                  <a:lnTo>
                    <a:pt x="23228" y="311958"/>
                  </a:lnTo>
                  <a:lnTo>
                    <a:pt x="23224" y="99450"/>
                  </a:lnTo>
                  <a:lnTo>
                    <a:pt x="162568" y="99450"/>
                  </a:lnTo>
                  <a:lnTo>
                    <a:pt x="162568" y="23224"/>
                  </a:lnTo>
                  <a:lnTo>
                    <a:pt x="650274" y="23224"/>
                  </a:lnTo>
                  <a:lnTo>
                    <a:pt x="650274" y="0"/>
                  </a:lnTo>
                  <a:close/>
                </a:path>
                <a:path w="792479" h="917575">
                  <a:moveTo>
                    <a:pt x="650274" y="23224"/>
                  </a:moveTo>
                  <a:lnTo>
                    <a:pt x="627050" y="23224"/>
                  </a:lnTo>
                  <a:lnTo>
                    <a:pt x="627050" y="86919"/>
                  </a:lnTo>
                  <a:lnTo>
                    <a:pt x="625889" y="157958"/>
                  </a:lnTo>
                  <a:lnTo>
                    <a:pt x="625886" y="297355"/>
                  </a:lnTo>
                  <a:lnTo>
                    <a:pt x="624052" y="323632"/>
                  </a:lnTo>
                  <a:lnTo>
                    <a:pt x="623975" y="324745"/>
                  </a:lnTo>
                  <a:lnTo>
                    <a:pt x="609032" y="377284"/>
                  </a:lnTo>
                  <a:lnTo>
                    <a:pt x="583971" y="418540"/>
                  </a:lnTo>
                  <a:lnTo>
                    <a:pt x="548213" y="459763"/>
                  </a:lnTo>
                  <a:lnTo>
                    <a:pt x="524506" y="483038"/>
                  </a:lnTo>
                  <a:lnTo>
                    <a:pt x="513804" y="493521"/>
                  </a:lnTo>
                  <a:lnTo>
                    <a:pt x="482703" y="526807"/>
                  </a:lnTo>
                  <a:lnTo>
                    <a:pt x="448157" y="566367"/>
                  </a:lnTo>
                  <a:lnTo>
                    <a:pt x="425844" y="602248"/>
                  </a:lnTo>
                  <a:lnTo>
                    <a:pt x="417966" y="644663"/>
                  </a:lnTo>
                  <a:lnTo>
                    <a:pt x="417966" y="777993"/>
                  </a:lnTo>
                  <a:lnTo>
                    <a:pt x="441258" y="777993"/>
                  </a:lnTo>
                  <a:lnTo>
                    <a:pt x="441258" y="636757"/>
                  </a:lnTo>
                  <a:lnTo>
                    <a:pt x="442196" y="628880"/>
                  </a:lnTo>
                  <a:lnTo>
                    <a:pt x="458479" y="590507"/>
                  </a:lnTo>
                  <a:lnTo>
                    <a:pt x="530197" y="564453"/>
                  </a:lnTo>
                  <a:lnTo>
                    <a:pt x="577884" y="555716"/>
                  </a:lnTo>
                  <a:lnTo>
                    <a:pt x="614055" y="544245"/>
                  </a:lnTo>
                  <a:lnTo>
                    <a:pt x="498302" y="544245"/>
                  </a:lnTo>
                  <a:lnTo>
                    <a:pt x="500168" y="542106"/>
                  </a:lnTo>
                  <a:lnTo>
                    <a:pt x="530230" y="509881"/>
                  </a:lnTo>
                  <a:lnTo>
                    <a:pt x="553020" y="487934"/>
                  </a:lnTo>
                  <a:lnTo>
                    <a:pt x="565111" y="475730"/>
                  </a:lnTo>
                  <a:lnTo>
                    <a:pt x="595676" y="441533"/>
                  </a:lnTo>
                  <a:lnTo>
                    <a:pt x="615835" y="413547"/>
                  </a:lnTo>
                  <a:lnTo>
                    <a:pt x="616217" y="413547"/>
                  </a:lnTo>
                  <a:lnTo>
                    <a:pt x="640722" y="357835"/>
                  </a:lnTo>
                  <a:lnTo>
                    <a:pt x="649113" y="297355"/>
                  </a:lnTo>
                  <a:lnTo>
                    <a:pt x="649116" y="157958"/>
                  </a:lnTo>
                  <a:lnTo>
                    <a:pt x="650081" y="99450"/>
                  </a:lnTo>
                  <a:lnTo>
                    <a:pt x="791854" y="99450"/>
                  </a:lnTo>
                  <a:lnTo>
                    <a:pt x="791854" y="76225"/>
                  </a:lnTo>
                  <a:lnTo>
                    <a:pt x="650274" y="76225"/>
                  </a:lnTo>
                  <a:lnTo>
                    <a:pt x="650274" y="23224"/>
                  </a:lnTo>
                  <a:close/>
                </a:path>
                <a:path w="792479" h="917575">
                  <a:moveTo>
                    <a:pt x="791854" y="99450"/>
                  </a:moveTo>
                  <a:lnTo>
                    <a:pt x="768649" y="99450"/>
                  </a:lnTo>
                  <a:lnTo>
                    <a:pt x="768645" y="311958"/>
                  </a:lnTo>
                  <a:lnTo>
                    <a:pt x="764408" y="350418"/>
                  </a:lnTo>
                  <a:lnTo>
                    <a:pt x="753068" y="388012"/>
                  </a:lnTo>
                  <a:lnTo>
                    <a:pt x="735422" y="422013"/>
                  </a:lnTo>
                  <a:lnTo>
                    <a:pt x="711027" y="453320"/>
                  </a:lnTo>
                  <a:lnTo>
                    <a:pt x="676817" y="484099"/>
                  </a:lnTo>
                  <a:lnTo>
                    <a:pt x="639539" y="508171"/>
                  </a:lnTo>
                  <a:lnTo>
                    <a:pt x="598124" y="525919"/>
                  </a:lnTo>
                  <a:lnTo>
                    <a:pt x="551426" y="537793"/>
                  </a:lnTo>
                  <a:lnTo>
                    <a:pt x="498302" y="544245"/>
                  </a:lnTo>
                  <a:lnTo>
                    <a:pt x="614055" y="544245"/>
                  </a:lnTo>
                  <a:lnTo>
                    <a:pt x="659637" y="523352"/>
                  </a:lnTo>
                  <a:lnTo>
                    <a:pt x="695093" y="499179"/>
                  </a:lnTo>
                  <a:lnTo>
                    <a:pt x="727745" y="469422"/>
                  </a:lnTo>
                  <a:lnTo>
                    <a:pt x="754792" y="435156"/>
                  </a:lnTo>
                  <a:lnTo>
                    <a:pt x="774780" y="396779"/>
                  </a:lnTo>
                  <a:lnTo>
                    <a:pt x="787277" y="355357"/>
                  </a:lnTo>
                  <a:lnTo>
                    <a:pt x="791850" y="311958"/>
                  </a:lnTo>
                  <a:lnTo>
                    <a:pt x="791854" y="99450"/>
                  </a:lnTo>
                  <a:close/>
                </a:path>
                <a:path w="792479" h="917575">
                  <a:moveTo>
                    <a:pt x="200325" y="412415"/>
                  </a:moveTo>
                  <a:lnTo>
                    <a:pt x="172642" y="412415"/>
                  </a:lnTo>
                  <a:lnTo>
                    <a:pt x="178934" y="422013"/>
                  </a:lnTo>
                  <a:lnTo>
                    <a:pt x="185642" y="431319"/>
                  </a:lnTo>
                  <a:lnTo>
                    <a:pt x="213101" y="463239"/>
                  </a:lnTo>
                  <a:lnTo>
                    <a:pt x="259606" y="509698"/>
                  </a:lnTo>
                  <a:lnTo>
                    <a:pt x="264621" y="514709"/>
                  </a:lnTo>
                  <a:lnTo>
                    <a:pt x="269717" y="519986"/>
                  </a:lnTo>
                  <a:lnTo>
                    <a:pt x="274962" y="525608"/>
                  </a:lnTo>
                  <a:lnTo>
                    <a:pt x="280285" y="531500"/>
                  </a:lnTo>
                  <a:lnTo>
                    <a:pt x="291481" y="544100"/>
                  </a:lnTo>
                  <a:lnTo>
                    <a:pt x="322535" y="544100"/>
                  </a:lnTo>
                  <a:lnTo>
                    <a:pt x="291868" y="509698"/>
                  </a:lnTo>
                  <a:lnTo>
                    <a:pt x="255278" y="473082"/>
                  </a:lnTo>
                  <a:lnTo>
                    <a:pt x="242656" y="460490"/>
                  </a:lnTo>
                  <a:lnTo>
                    <a:pt x="211022" y="426033"/>
                  </a:lnTo>
                  <a:lnTo>
                    <a:pt x="200434" y="412560"/>
                  </a:lnTo>
                  <a:lnTo>
                    <a:pt x="200325" y="412415"/>
                  </a:lnTo>
                  <a:close/>
                </a:path>
                <a:path w="792479" h="917575">
                  <a:moveTo>
                    <a:pt x="616217" y="413547"/>
                  </a:moveTo>
                  <a:lnTo>
                    <a:pt x="615835" y="413547"/>
                  </a:lnTo>
                  <a:lnTo>
                    <a:pt x="616125" y="413721"/>
                  </a:lnTo>
                  <a:lnTo>
                    <a:pt x="616217" y="413547"/>
                  </a:lnTo>
                  <a:close/>
                </a:path>
                <a:path w="792479" h="917575">
                  <a:moveTo>
                    <a:pt x="162568" y="99450"/>
                  </a:moveTo>
                  <a:lnTo>
                    <a:pt x="139344" y="99450"/>
                  </a:lnTo>
                  <a:lnTo>
                    <a:pt x="139425" y="297355"/>
                  </a:lnTo>
                  <a:lnTo>
                    <a:pt x="141474" y="326802"/>
                  </a:lnTo>
                  <a:lnTo>
                    <a:pt x="147770" y="356681"/>
                  </a:lnTo>
                  <a:lnTo>
                    <a:pt x="158112" y="385408"/>
                  </a:lnTo>
                  <a:lnTo>
                    <a:pt x="172304" y="412415"/>
                  </a:lnTo>
                  <a:lnTo>
                    <a:pt x="172380" y="412560"/>
                  </a:lnTo>
                  <a:lnTo>
                    <a:pt x="172642" y="412415"/>
                  </a:lnTo>
                  <a:lnTo>
                    <a:pt x="200325" y="412415"/>
                  </a:lnTo>
                  <a:lnTo>
                    <a:pt x="179431" y="376171"/>
                  </a:lnTo>
                  <a:lnTo>
                    <a:pt x="164488" y="323632"/>
                  </a:lnTo>
                  <a:lnTo>
                    <a:pt x="162649" y="297355"/>
                  </a:lnTo>
                  <a:lnTo>
                    <a:pt x="162568" y="99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671941" y="2435732"/>
            <a:ext cx="2949575" cy="142240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10" dirty="0">
                <a:solidFill>
                  <a:srgbClr val="C04F15"/>
                </a:solidFill>
                <a:latin typeface="Trebuchet MS"/>
                <a:cs typeface="Trebuchet MS"/>
              </a:rPr>
              <a:t>Timing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785"/>
              </a:spcBef>
            </a:pPr>
            <a:r>
              <a:rPr sz="1200" dirty="0">
                <a:latin typeface="Trebuchet MS"/>
                <a:cs typeface="Trebuchet MS"/>
              </a:rPr>
              <a:t>Set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interview</a:t>
            </a:r>
            <a:r>
              <a:rPr sz="1200" spc="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weeks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for</a:t>
            </a:r>
            <a:r>
              <a:rPr sz="1200" spc="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each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batch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spc="110" dirty="0">
                <a:latin typeface="Trebuchet MS"/>
                <a:cs typeface="Trebuchet MS"/>
              </a:rPr>
              <a:t>–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all</a:t>
            </a:r>
            <a:r>
              <a:rPr sz="1200" spc="4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at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same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time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rebuchet MS"/>
                <a:cs typeface="Trebuchet MS"/>
              </a:rPr>
              <a:t>1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hour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interview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online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in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Webex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in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SEP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62950" y="4590923"/>
            <a:ext cx="2950845" cy="105600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55" dirty="0">
                <a:solidFill>
                  <a:srgbClr val="12501B"/>
                </a:solidFill>
                <a:latin typeface="Trebuchet MS"/>
                <a:cs typeface="Trebuchet MS"/>
              </a:rPr>
              <a:t>Follow-</a:t>
            </a:r>
            <a:r>
              <a:rPr sz="2400" b="1" spc="-25" dirty="0">
                <a:solidFill>
                  <a:srgbClr val="12501B"/>
                </a:solidFill>
                <a:latin typeface="Trebuchet MS"/>
                <a:cs typeface="Trebuchet MS"/>
              </a:rPr>
              <a:t>up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785"/>
              </a:spcBef>
            </a:pPr>
            <a:r>
              <a:rPr sz="1200" spc="-45" dirty="0">
                <a:latin typeface="Trebuchet MS"/>
                <a:cs typeface="Trebuchet MS"/>
              </a:rPr>
              <a:t>Tech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expert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can do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follow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up research </a:t>
            </a:r>
            <a:r>
              <a:rPr sz="1200" spc="-25" dirty="0">
                <a:latin typeface="Trebuchet MS"/>
                <a:cs typeface="Trebuchet MS"/>
              </a:rPr>
              <a:t>after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interview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0108" y="1798955"/>
            <a:ext cx="2951480" cy="142176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350645">
              <a:lnSpc>
                <a:spcPct val="100000"/>
              </a:lnSpc>
              <a:spcBef>
                <a:spcPts val="1670"/>
              </a:spcBef>
            </a:pPr>
            <a:r>
              <a:rPr sz="2400" b="1" spc="-120" dirty="0">
                <a:solidFill>
                  <a:srgbClr val="55358B"/>
                </a:solidFill>
                <a:latin typeface="Trebuchet MS"/>
                <a:cs typeface="Trebuchet MS"/>
              </a:rPr>
              <a:t>Tech</a:t>
            </a:r>
            <a:r>
              <a:rPr sz="2400" b="1" spc="-220" dirty="0">
                <a:solidFill>
                  <a:srgbClr val="55358B"/>
                </a:solidFill>
                <a:latin typeface="Trebuchet MS"/>
                <a:cs typeface="Trebuchet MS"/>
              </a:rPr>
              <a:t> </a:t>
            </a:r>
            <a:r>
              <a:rPr sz="2400" b="1" spc="-75" dirty="0">
                <a:solidFill>
                  <a:srgbClr val="55358B"/>
                </a:solidFill>
                <a:latin typeface="Trebuchet MS"/>
                <a:cs typeface="Trebuchet MS"/>
              </a:rPr>
              <a:t>expert</a:t>
            </a:r>
            <a:endParaRPr sz="240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  <a:spcBef>
                <a:spcPts val="785"/>
              </a:spcBef>
            </a:pPr>
            <a:r>
              <a:rPr sz="1200" spc="-35" dirty="0">
                <a:latin typeface="Trebuchet MS"/>
                <a:cs typeface="Trebuchet MS"/>
              </a:rPr>
              <a:t>Fact-</a:t>
            </a:r>
            <a:r>
              <a:rPr sz="1200" dirty="0">
                <a:latin typeface="Trebuchet MS"/>
                <a:cs typeface="Trebuchet MS"/>
              </a:rPr>
              <a:t>checks,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verifies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claims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cross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checking </a:t>
            </a:r>
            <a:r>
              <a:rPr sz="1200" dirty="0">
                <a:latin typeface="Trebuchet MS"/>
                <a:cs typeface="Trebuchet MS"/>
              </a:rPr>
              <a:t>with</a:t>
            </a:r>
            <a:r>
              <a:rPr sz="1200" spc="70" dirty="0">
                <a:latin typeface="Trebuchet MS"/>
                <a:cs typeface="Trebuchet MS"/>
              </a:rPr>
              <a:t>  </a:t>
            </a:r>
            <a:r>
              <a:rPr sz="1200" dirty="0">
                <a:latin typeface="Trebuchet MS"/>
                <a:cs typeface="Trebuchet MS"/>
              </a:rPr>
              <a:t>third</a:t>
            </a:r>
            <a:r>
              <a:rPr sz="1200" spc="75" dirty="0">
                <a:latin typeface="Trebuchet MS"/>
                <a:cs typeface="Trebuchet MS"/>
              </a:rPr>
              <a:t>  </a:t>
            </a:r>
            <a:r>
              <a:rPr sz="1200" dirty="0">
                <a:latin typeface="Trebuchet MS"/>
                <a:cs typeface="Trebuchet MS"/>
              </a:rPr>
              <a:t>party</a:t>
            </a:r>
            <a:r>
              <a:rPr sz="1200" spc="70" dirty="0">
                <a:latin typeface="Trebuchet MS"/>
                <a:cs typeface="Trebuchet MS"/>
              </a:rPr>
              <a:t>  </a:t>
            </a:r>
            <a:r>
              <a:rPr sz="1200" dirty="0">
                <a:latin typeface="Trebuchet MS"/>
                <a:cs typeface="Trebuchet MS"/>
              </a:rPr>
              <a:t>sources</a:t>
            </a:r>
            <a:r>
              <a:rPr sz="1200" spc="75" dirty="0">
                <a:latin typeface="Trebuchet MS"/>
                <a:cs typeface="Trebuchet MS"/>
              </a:rPr>
              <a:t> 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70" dirty="0">
                <a:latin typeface="Trebuchet MS"/>
                <a:cs typeface="Trebuchet MS"/>
              </a:rPr>
              <a:t>  </a:t>
            </a:r>
            <a:r>
              <a:rPr sz="1200" spc="45" dirty="0">
                <a:latin typeface="Trebuchet MS"/>
                <a:cs typeface="Trebuchet MS"/>
              </a:rPr>
              <a:t>assesses </a:t>
            </a:r>
            <a:r>
              <a:rPr sz="1200" dirty="0">
                <a:latin typeface="Trebuchet MS"/>
                <a:cs typeface="Trebuchet MS"/>
              </a:rPr>
              <a:t>feasibility</a:t>
            </a:r>
            <a:r>
              <a:rPr sz="1200" spc="49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of</a:t>
            </a:r>
            <a:r>
              <a:rPr sz="1200" spc="70" dirty="0">
                <a:latin typeface="Trebuchet MS"/>
                <a:cs typeface="Trebuchet MS"/>
              </a:rPr>
              <a:t> 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75" dirty="0">
                <a:latin typeface="Trebuchet MS"/>
                <a:cs typeface="Trebuchet MS"/>
              </a:rPr>
              <a:t>  </a:t>
            </a:r>
            <a:r>
              <a:rPr sz="1200" spc="50" dirty="0">
                <a:latin typeface="Trebuchet MS"/>
                <a:cs typeface="Trebuchet MS"/>
              </a:rPr>
              <a:t>as</a:t>
            </a:r>
            <a:r>
              <a:rPr sz="1200" spc="70" dirty="0">
                <a:latin typeface="Trebuchet MS"/>
                <a:cs typeface="Trebuchet MS"/>
              </a:rPr>
              <a:t>  </a:t>
            </a:r>
            <a:r>
              <a:rPr sz="1200" dirty="0">
                <a:latin typeface="Trebuchet MS"/>
                <a:cs typeface="Trebuchet MS"/>
              </a:rPr>
              <a:t>support</a:t>
            </a:r>
            <a:r>
              <a:rPr sz="1200" spc="4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to </a:t>
            </a:r>
            <a:r>
              <a:rPr sz="1200" spc="-30" dirty="0">
                <a:latin typeface="Trebuchet MS"/>
                <a:cs typeface="Trebuchet MS"/>
              </a:rPr>
              <a:t>evaluation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panel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8275" y="5250256"/>
            <a:ext cx="2929255" cy="110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3564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9F2B92"/>
                </a:solidFill>
                <a:latin typeface="Trebuchet MS"/>
                <a:cs typeface="Trebuchet MS"/>
              </a:rPr>
              <a:t>EISMEA</a:t>
            </a:r>
            <a:endParaRPr sz="2400">
              <a:latin typeface="Trebuchet MS"/>
              <a:cs typeface="Trebuchet MS"/>
            </a:endParaRPr>
          </a:p>
          <a:p>
            <a:pPr marL="12700" marR="5715" indent="397510" algn="r">
              <a:lnSpc>
                <a:spcPct val="100000"/>
              </a:lnSpc>
              <a:spcBef>
                <a:spcPts val="1330"/>
              </a:spcBef>
            </a:pPr>
            <a:r>
              <a:rPr sz="1200" spc="-30" dirty="0">
                <a:latin typeface="Trebuchet MS"/>
                <a:cs typeface="Trebuchet MS"/>
              </a:rPr>
              <a:t>Moderator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ensure</a:t>
            </a:r>
            <a:r>
              <a:rPr sz="1200" spc="-60" dirty="0">
                <a:latin typeface="Trebuchet MS"/>
                <a:cs typeface="Trebuchet MS"/>
              </a:rPr>
              <a:t> fair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balanced </a:t>
            </a:r>
            <a:r>
              <a:rPr sz="1200" dirty="0">
                <a:latin typeface="Trebuchet MS"/>
                <a:cs typeface="Trebuchet MS"/>
              </a:rPr>
              <a:t>process,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equal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treatment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ensure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quality</a:t>
            </a:r>
            <a:endParaRPr sz="12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1200" spc="-10" dirty="0">
                <a:latin typeface="Trebuchet MS"/>
                <a:cs typeface="Trebuchet MS"/>
              </a:rPr>
              <a:t>control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13168" y="664463"/>
            <a:ext cx="3542029" cy="123888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10" dirty="0">
                <a:solidFill>
                  <a:srgbClr val="3A7C22"/>
                </a:solidFill>
                <a:latin typeface="Trebuchet MS"/>
                <a:cs typeface="Trebuchet MS"/>
              </a:rPr>
              <a:t>Applicant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dirty="0">
                <a:latin typeface="Trebuchet MS"/>
                <a:cs typeface="Trebuchet MS"/>
              </a:rPr>
              <a:t>Can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have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max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3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participants,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not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consultants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allowed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rebuchet MS"/>
                <a:cs typeface="Trebuchet MS"/>
              </a:rPr>
              <a:t>May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show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prototypes/demo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937056" y="129032"/>
            <a:ext cx="593471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5" dirty="0">
                <a:solidFill>
                  <a:srgbClr val="5339A0"/>
                </a:solidFill>
              </a:rPr>
              <a:t>Technology</a:t>
            </a:r>
            <a:r>
              <a:rPr sz="3500" spc="-110" dirty="0">
                <a:solidFill>
                  <a:srgbClr val="5339A0"/>
                </a:solidFill>
              </a:rPr>
              <a:t> </a:t>
            </a:r>
            <a:r>
              <a:rPr sz="3500" dirty="0">
                <a:solidFill>
                  <a:srgbClr val="5339A0"/>
                </a:solidFill>
              </a:rPr>
              <a:t>expert</a:t>
            </a:r>
            <a:r>
              <a:rPr sz="3500" spc="-90" dirty="0">
                <a:solidFill>
                  <a:srgbClr val="5339A0"/>
                </a:solidFill>
              </a:rPr>
              <a:t> </a:t>
            </a:r>
            <a:r>
              <a:rPr sz="3500" spc="-10" dirty="0">
                <a:solidFill>
                  <a:srgbClr val="5339A0"/>
                </a:solidFill>
              </a:rPr>
              <a:t>interviews</a:t>
            </a:r>
            <a:endParaRPr sz="3500"/>
          </a:p>
        </p:txBody>
      </p:sp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43501" y="5282623"/>
            <a:ext cx="598705" cy="2292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428" y="468883"/>
            <a:ext cx="6728459" cy="32462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0411" y="443745"/>
            <a:ext cx="2880472" cy="2880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3333" y="4297807"/>
            <a:ext cx="1013523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Font typeface="Roboto"/>
              <a:buChar char="*"/>
              <a:tabLst>
                <a:tab pos="172720" algn="l"/>
              </a:tabLst>
            </a:pP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</a:t>
            </a:r>
            <a:r>
              <a:rPr sz="1800" b="1" u="sng" spc="-3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6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k</a:t>
            </a:r>
            <a:r>
              <a:rPr sz="1800" b="1" u="sng" spc="-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e</a:t>
            </a:r>
            <a:r>
              <a:rPr sz="1800" b="1" u="sng" spc="-2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o</a:t>
            </a:r>
            <a:r>
              <a:rPr sz="1800" b="1" u="sng" spc="-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y</a:t>
            </a:r>
            <a:r>
              <a:rPr sz="1800" b="1" u="sng" spc="-1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spc="-1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 Nov</a:t>
            </a:r>
            <a:r>
              <a:rPr sz="1800" b="1" u="sng" spc="-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5</a:t>
            </a:r>
            <a:r>
              <a:rPr sz="1800" b="1" u="sng" spc="-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(presentation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s</a:t>
            </a:r>
            <a:r>
              <a:rPr sz="1800" b="1" u="sng" spc="1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d</a:t>
            </a:r>
            <a:r>
              <a:rPr sz="1800" b="1" u="sng" spc="-2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spc="-1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recording)</a:t>
            </a:r>
            <a:endParaRPr sz="1800" dirty="0">
              <a:solidFill>
                <a:schemeClr val="accent6"/>
              </a:solidFill>
              <a:latin typeface="Roboto"/>
              <a:cs typeface="Roboto"/>
            </a:endParaRPr>
          </a:p>
          <a:p>
            <a:pPr marL="172720" indent="-160020">
              <a:lnSpc>
                <a:spcPct val="100000"/>
              </a:lnSpc>
              <a:spcBef>
                <a:spcPts val="2160"/>
              </a:spcBef>
              <a:buChar char="*"/>
              <a:tabLst>
                <a:tab pos="172720" algn="l"/>
              </a:tabLst>
            </a:pP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C</a:t>
            </a:r>
            <a:r>
              <a:rPr sz="1800" b="1" u="sng" spc="-1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Accelerato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r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s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2026</a:t>
            </a:r>
            <a:r>
              <a:rPr sz="1800" b="1" u="sng" spc="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o</a:t>
            </a:r>
            <a:r>
              <a:rPr sz="1800" b="1" u="sng" spc="-1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y</a:t>
            </a:r>
            <a:r>
              <a:rPr sz="1800" b="1" u="sng" spc="-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spc="-1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</a:t>
            </a:r>
            <a:r>
              <a:rPr sz="1800" b="1" u="sng" spc="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 (presentation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s</a:t>
            </a:r>
            <a:r>
              <a:rPr sz="1800" b="1" u="sng" spc="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d</a:t>
            </a:r>
            <a:r>
              <a:rPr sz="1800" b="1" u="sng" spc="-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spc="-1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recording)</a:t>
            </a:r>
            <a:endParaRPr sz="1800" dirty="0">
              <a:solidFill>
                <a:schemeClr val="accent6"/>
              </a:solidFill>
              <a:latin typeface="Roboto"/>
              <a:cs typeface="Roboto"/>
            </a:endParaRPr>
          </a:p>
          <a:p>
            <a:pPr>
              <a:lnSpc>
                <a:spcPct val="100000"/>
              </a:lnSpc>
              <a:buClr>
                <a:srgbClr val="6F2F9F"/>
              </a:buClr>
              <a:buFont typeface="Roboto"/>
              <a:buChar char="*"/>
            </a:pPr>
            <a:endParaRPr sz="1800" dirty="0">
              <a:solidFill>
                <a:schemeClr val="accent6"/>
              </a:solidFill>
              <a:latin typeface="Roboto"/>
              <a:cs typeface="Roboto"/>
            </a:endParaRPr>
          </a:p>
          <a:p>
            <a:pPr marL="172720" indent="-160020">
              <a:lnSpc>
                <a:spcPct val="100000"/>
              </a:lnSpc>
              <a:buChar char="*"/>
              <a:tabLst>
                <a:tab pos="172720" algn="l"/>
              </a:tabLst>
            </a:pP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C</a:t>
            </a:r>
            <a:r>
              <a:rPr sz="1800" b="1" u="sng" spc="-4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d</a:t>
            </a:r>
            <a:r>
              <a:rPr sz="1800" b="1" u="sng" spc="-3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n</a:t>
            </a:r>
            <a:r>
              <a:rPr sz="1800" b="1" u="sng" spc="-3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s</a:t>
            </a:r>
            <a:r>
              <a:rPr sz="1800" b="1" u="sng" spc="-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6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o</a:t>
            </a:r>
            <a:r>
              <a:rPr sz="1800" b="1" u="sng" spc="-2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y</a:t>
            </a:r>
            <a:r>
              <a:rPr sz="1800" b="1" u="sng" spc="-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spc="-1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17</a:t>
            </a:r>
            <a:r>
              <a:rPr sz="1800" b="1" u="sng" spc="-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Nov</a:t>
            </a:r>
            <a:r>
              <a:rPr sz="1800" b="1" u="sng" spc="-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2025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(presentation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s</a:t>
            </a:r>
            <a:r>
              <a:rPr sz="1800" b="1" u="sng" spc="-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d</a:t>
            </a:r>
            <a:r>
              <a:rPr sz="1800" b="1" u="sng" spc="-2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spc="-1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recording)</a:t>
            </a:r>
            <a:endParaRPr sz="1800" dirty="0">
              <a:solidFill>
                <a:schemeClr val="accent6"/>
              </a:solidFill>
              <a:latin typeface="Roboto"/>
              <a:cs typeface="Roboto"/>
            </a:endParaRPr>
          </a:p>
          <a:p>
            <a:pPr>
              <a:lnSpc>
                <a:spcPct val="100000"/>
              </a:lnSpc>
              <a:buClr>
                <a:srgbClr val="6F2F9F"/>
              </a:buClr>
              <a:buFont typeface="Roboto"/>
              <a:buChar char="*"/>
            </a:pPr>
            <a:endParaRPr sz="1800" dirty="0">
              <a:solidFill>
                <a:schemeClr val="accent6"/>
              </a:solidFill>
              <a:latin typeface="Roboto"/>
              <a:cs typeface="Roboto"/>
            </a:endParaRPr>
          </a:p>
          <a:p>
            <a:pPr marL="172720" indent="-160020">
              <a:lnSpc>
                <a:spcPct val="100000"/>
              </a:lnSpc>
              <a:buChar char="*"/>
              <a:tabLst>
                <a:tab pos="172720" algn="l"/>
              </a:tabLst>
            </a:pP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EIC</a:t>
            </a:r>
            <a:r>
              <a:rPr sz="1800" b="1" u="sng" spc="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FAQ</a:t>
            </a:r>
            <a:r>
              <a:rPr sz="1800" b="1" u="sng" spc="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spc="-1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–</a:t>
            </a:r>
            <a:r>
              <a:rPr sz="1800" b="1" u="sng" spc="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EIC</a:t>
            </a:r>
            <a:r>
              <a:rPr sz="1800" b="1" u="sng" spc="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Pathfinder,</a:t>
            </a:r>
            <a:r>
              <a:rPr sz="1800" b="1" u="sng" spc="1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EIC</a:t>
            </a:r>
            <a:r>
              <a:rPr sz="1800" b="1" u="sng" spc="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Transition, EIC</a:t>
            </a:r>
            <a:r>
              <a:rPr sz="1800" b="1" u="sng" spc="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Accelerator,</a:t>
            </a:r>
            <a:r>
              <a:rPr sz="1800" b="1" u="sng" spc="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EIC</a:t>
            </a:r>
            <a:r>
              <a:rPr sz="1800" b="1" u="sng" spc="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STEP</a:t>
            </a:r>
            <a:r>
              <a:rPr sz="1800" b="1" u="sng" spc="4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Scale</a:t>
            </a:r>
            <a:r>
              <a:rPr sz="1800" b="1" u="sng" spc="1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up,</a:t>
            </a:r>
            <a:r>
              <a:rPr sz="1800" b="1" u="sng" spc="2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lump</a:t>
            </a:r>
            <a:r>
              <a:rPr sz="1800" b="1" u="sng" spc="20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sum,</a:t>
            </a:r>
            <a:r>
              <a:rPr sz="1800" b="1" u="sng" spc="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 </a:t>
            </a:r>
            <a:r>
              <a:rPr sz="1800" b="1" u="sng" spc="-25" dirty="0">
                <a:solidFill>
                  <a:schemeClr val="accent6"/>
                </a:solidFill>
                <a:uFill>
                  <a:solidFill>
                    <a:srgbClr val="6F2F9F"/>
                  </a:solidFill>
                </a:uFill>
                <a:latin typeface="Roboto"/>
                <a:cs typeface="Roboto"/>
              </a:rPr>
              <a:t>etc</a:t>
            </a:r>
            <a:endParaRPr sz="1800" dirty="0">
              <a:solidFill>
                <a:schemeClr val="accent6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E2548-5187-44C3-5AA4-7F071EC9D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7" y="903552"/>
            <a:ext cx="11610975" cy="5334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39F93-B11A-2138-8B21-7C93D98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4387A-5EA5-2A9F-0F3C-693D962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80676A-4F8B-25C2-A7DF-5CFCA6BEBC56}"/>
              </a:ext>
            </a:extLst>
          </p:cNvPr>
          <p:cNvGraphicFramePr/>
          <p:nvPr/>
        </p:nvGraphicFramePr>
        <p:xfrm>
          <a:off x="-1" y="451774"/>
          <a:ext cx="12192001" cy="724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MIRCOD LLC | LinkedIn">
            <a:extLst>
              <a:ext uri="{FF2B5EF4-FFF2-40B4-BE49-F238E27FC236}">
                <a16:creationId xmlns:a16="http://schemas.microsoft.com/office/drawing/2014/main" id="{7EBCE3F1-634B-CE1E-E0E9-A476AB42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45" y="5445148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iga Stradins University joins AmCham ...">
            <a:extLst>
              <a:ext uri="{FF2B5EF4-FFF2-40B4-BE49-F238E27FC236}">
                <a16:creationId xmlns:a16="http://schemas.microsoft.com/office/drawing/2014/main" id="{89A99D44-9CA7-3705-BBFF-60FA6CAFE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88" y="5683284"/>
            <a:ext cx="1659103" cy="43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Naco Technologies | LinkedIn">
            <a:extLst>
              <a:ext uri="{FF2B5EF4-FFF2-40B4-BE49-F238E27FC236}">
                <a16:creationId xmlns:a16="http://schemas.microsoft.com/office/drawing/2014/main" id="{D918B69B-07F8-FAF1-187E-8D3B0BDB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98" y="5250551"/>
            <a:ext cx="1303598" cy="13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BA4A2CE-441F-D764-ACDC-360D84E0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2" y="451774"/>
            <a:ext cx="9675232" cy="50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v-LV" altLang="en-US" sz="3200" b="1">
                <a:solidFill>
                  <a:srgbClr val="002060"/>
                </a:solidFill>
                <a:latin typeface="Verdana"/>
                <a:ea typeface="Verdana"/>
              </a:rPr>
              <a:t>EIC TOP 4 PARTICIPANTS</a:t>
            </a:r>
            <a:endParaRPr lang="en-US" altLang="en-US" sz="3200" b="1">
              <a:solidFill>
                <a:srgbClr val="002060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534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EC8F-CD97-2D4B-9760-8AD1BA48D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388938"/>
            <a:ext cx="9982200" cy="1325562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002060"/>
                </a:solidFill>
                <a:latin typeface="Verdana"/>
                <a:ea typeface="Verdana"/>
              </a:rPr>
              <a:t>EIC WP2026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FB5B6CE-908E-AF42-9B7B-A2CD44CC5571}"/>
              </a:ext>
            </a:extLst>
          </p:cNvPr>
          <p:cNvGraphicFramePr>
            <a:graphicFrameLocks/>
          </p:cNvGraphicFramePr>
          <p:nvPr/>
        </p:nvGraphicFramePr>
        <p:xfrm>
          <a:off x="463826" y="2374348"/>
          <a:ext cx="11261237" cy="1223707"/>
        </p:xfrm>
        <a:graphic>
          <a:graphicData uri="http://schemas.openxmlformats.org/drawingml/2006/table">
            <a:tbl>
              <a:tblPr/>
              <a:tblGrid>
                <a:gridCol w="394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431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</a:tblGrid>
              <a:tr h="668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action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,</a:t>
                      </a:r>
                    </a:p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TRL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EU contribution per project </a:t>
                      </a:r>
                      <a:endParaRPr lang="en-US" sz="1400" b="1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(EUR million) 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Indicative Budget (EUR million)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36"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GB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</a:rPr>
                        <a:t>EIC Pathfinder OPEN</a:t>
                      </a:r>
                    </a:p>
                  </a:txBody>
                  <a:tcPr marL="73024" marR="73024" marT="730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HORIZON EIC Grants,</a:t>
                      </a: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  <a:ea typeface="Verdana"/>
                        </a:rPr>
                        <a:t> TRL 1-4</a:t>
                      </a:r>
                    </a:p>
                  </a:txBody>
                  <a:tcPr marL="5098" marR="5098" marT="5097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effectLst/>
                          <a:latin typeface="Verdana"/>
                          <a:ea typeface="Verdana"/>
                        </a:rPr>
                        <a:t>up to 4M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effectLst/>
                          <a:latin typeface="Verdana"/>
                          <a:ea typeface="Verdana"/>
                        </a:rPr>
                        <a:t>166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867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D96CC6A-0AAA-5FAE-6F27-A7876A1F37DA}"/>
              </a:ext>
            </a:extLst>
          </p:cNvPr>
          <p:cNvSpPr/>
          <p:nvPr/>
        </p:nvSpPr>
        <p:spPr>
          <a:xfrm>
            <a:off x="8367671" y="1909722"/>
            <a:ext cx="428969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</a:rPr>
              <a:t>Deadline: </a:t>
            </a:r>
            <a:r>
              <a:rPr lang="en-GB" b="1">
                <a:solidFill>
                  <a:srgbClr val="000000"/>
                </a:solidFill>
                <a:latin typeface="Verdana"/>
                <a:ea typeface="Verdana"/>
              </a:rPr>
              <a:t>12</a:t>
            </a:r>
            <a:r>
              <a:rPr lang="en-GB" b="1">
                <a:latin typeface="Verdana"/>
                <a:ea typeface="Verdana"/>
              </a:rPr>
              <a:t> May </a:t>
            </a:r>
            <a:r>
              <a:rPr lang="en-GB" b="1">
                <a:solidFill>
                  <a:prstClr val="black"/>
                </a:solidFill>
                <a:latin typeface="Verdana"/>
                <a:ea typeface="Verdana"/>
              </a:rPr>
              <a:t>2026</a:t>
            </a:r>
            <a:endParaRPr lang="lv-LV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6A0BA-559C-3A45-CF35-86C29010FF37}"/>
              </a:ext>
            </a:extLst>
          </p:cNvPr>
          <p:cNvSpPr/>
          <p:nvPr/>
        </p:nvSpPr>
        <p:spPr>
          <a:xfrm>
            <a:off x="3366228" y="3796458"/>
            <a:ext cx="6070404" cy="374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</a:rPr>
              <a:t>Opening date: </a:t>
            </a:r>
            <a:r>
              <a:rPr lang="lv-LV" b="1">
                <a:latin typeface="Verdana"/>
                <a:ea typeface="Verdana"/>
              </a:rPr>
              <a:t>5 </a:t>
            </a:r>
            <a:r>
              <a:rPr lang="lv-LV" b="1" err="1">
                <a:latin typeface="Verdana"/>
                <a:ea typeface="Verdana"/>
              </a:rPr>
              <a:t>February</a:t>
            </a:r>
            <a:r>
              <a:rPr lang="lv-LV" b="1">
                <a:latin typeface="Verdana"/>
                <a:ea typeface="Verdana"/>
              </a:rPr>
              <a:t> </a:t>
            </a:r>
            <a:r>
              <a:rPr lang="en-GB" b="1">
                <a:solidFill>
                  <a:prstClr val="black"/>
                </a:solidFill>
                <a:latin typeface="Verdana"/>
                <a:ea typeface="Verdana"/>
              </a:rPr>
              <a:t>2026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364B1640-90A5-4C18-71EA-80E7894D8B9B}"/>
              </a:ext>
            </a:extLst>
          </p:cNvPr>
          <p:cNvGraphicFramePr>
            <a:graphicFrameLocks/>
          </p:cNvGraphicFramePr>
          <p:nvPr/>
        </p:nvGraphicFramePr>
        <p:xfrm>
          <a:off x="463826" y="4249189"/>
          <a:ext cx="11261238" cy="1223707"/>
        </p:xfrm>
        <a:graphic>
          <a:graphicData uri="http://schemas.openxmlformats.org/drawingml/2006/table">
            <a:tbl>
              <a:tblPr/>
              <a:tblGrid>
                <a:gridCol w="402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430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</a:tblGrid>
              <a:tr h="668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action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,</a:t>
                      </a:r>
                    </a:p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TRL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EU contribution per project </a:t>
                      </a:r>
                      <a:endParaRPr lang="en-US" sz="1400" b="1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(EUR million) 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Indicative Budget (EUR million)</a:t>
                      </a: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 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36"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GB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</a:rPr>
                        <a:t>EIC Pathfinder CHALLENGES</a:t>
                      </a:r>
                      <a:endParaRPr lang="en-US"/>
                    </a:p>
                  </a:txBody>
                  <a:tcPr marL="73024" marR="73024" marT="730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HORIZON EIC Grants</a:t>
                      </a: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, TRL 1-4</a:t>
                      </a:r>
                      <a:endParaRPr lang="en-GB" sz="1400" b="1" i="0" u="none" strike="noStrike" noProof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solidFill>
                            <a:schemeClr val="tx1"/>
                          </a:solidFill>
                          <a:effectLst/>
                          <a:latin typeface="Verdana"/>
                          <a:ea typeface="Verdana"/>
                        </a:rPr>
                        <a:t>up to 4M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867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4B6F8E2-682F-1F43-5312-3BB707DEECDD}"/>
              </a:ext>
            </a:extLst>
          </p:cNvPr>
          <p:cNvSpPr/>
          <p:nvPr/>
        </p:nvSpPr>
        <p:spPr>
          <a:xfrm>
            <a:off x="7903845" y="3806651"/>
            <a:ext cx="428969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</a:rPr>
              <a:t>Deadline: </a:t>
            </a:r>
            <a:r>
              <a:rPr lang="en-GB" b="1">
                <a:latin typeface="Verdana"/>
                <a:ea typeface="Verdana"/>
              </a:rPr>
              <a:t>28</a:t>
            </a:r>
            <a:r>
              <a:rPr lang="en-GB" b="1">
                <a:solidFill>
                  <a:prstClr val="black"/>
                </a:solidFill>
                <a:latin typeface="Verdana"/>
                <a:ea typeface="Verdana"/>
              </a:rPr>
              <a:t> October 2026</a:t>
            </a:r>
            <a:endParaRPr lang="lv-LV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56B7A-10A5-365E-9357-D13976D7984C}"/>
              </a:ext>
            </a:extLst>
          </p:cNvPr>
          <p:cNvSpPr/>
          <p:nvPr/>
        </p:nvSpPr>
        <p:spPr>
          <a:xfrm>
            <a:off x="3366228" y="1910572"/>
            <a:ext cx="6070404" cy="374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</a:rPr>
              <a:t>Opening date: </a:t>
            </a:r>
            <a:r>
              <a:rPr lang="lv-LV" b="1">
                <a:latin typeface="Verdana"/>
                <a:ea typeface="Verdana"/>
              </a:rPr>
              <a:t>5 </a:t>
            </a:r>
            <a:r>
              <a:rPr lang="lv-LV" b="1" err="1">
                <a:latin typeface="Verdana"/>
                <a:ea typeface="Verdana"/>
              </a:rPr>
              <a:t>February</a:t>
            </a:r>
            <a:r>
              <a:rPr lang="lv-LV" b="1">
                <a:latin typeface="Verdana"/>
                <a:ea typeface="Verdana"/>
              </a:rPr>
              <a:t> </a:t>
            </a:r>
            <a:r>
              <a:rPr lang="en-GB" b="1">
                <a:latin typeface="Verdana"/>
                <a:ea typeface="Verdana"/>
              </a:rPr>
              <a:t>2026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78961-6B5D-5A6B-A29F-ED3DA671D841}"/>
              </a:ext>
            </a:extLst>
          </p:cNvPr>
          <p:cNvSpPr txBox="1"/>
          <p:nvPr/>
        </p:nvSpPr>
        <p:spPr>
          <a:xfrm>
            <a:off x="461617" y="104692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2800" b="1" err="1">
                <a:solidFill>
                  <a:srgbClr val="002060"/>
                </a:solidFill>
              </a:rPr>
              <a:t>Pathfinder</a:t>
            </a:r>
            <a:endParaRPr lang="en-US" sz="1600">
              <a:solidFill>
                <a:srgbClr val="002060"/>
              </a:solidFill>
              <a:ea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D9F10B-6213-8FC0-F0EE-CFB71BAEA46B}"/>
              </a:ext>
            </a:extLst>
          </p:cNvPr>
          <p:cNvSpPr txBox="1"/>
          <p:nvPr/>
        </p:nvSpPr>
        <p:spPr>
          <a:xfrm>
            <a:off x="468923" y="5773615"/>
            <a:ext cx="110490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/>
              <a:t>2026 Challenge themes: </a:t>
            </a:r>
            <a:r>
              <a:rPr lang="en-US" sz="1600" i="1"/>
              <a:t>Advanced Materials for </a:t>
            </a:r>
            <a:r>
              <a:rPr lang="en-US" sz="1600" i="1" err="1"/>
              <a:t>Miniaturised</a:t>
            </a:r>
            <a:r>
              <a:rPr lang="en-US" sz="1600" i="1"/>
              <a:t> Energy Harvesting Systems; Biotechnology for Healthy Ageing; </a:t>
            </a:r>
            <a:r>
              <a:rPr lang="en-US" sz="1600" i="1" err="1"/>
              <a:t>DeepRAP</a:t>
            </a:r>
            <a:r>
              <a:rPr lang="en-US" sz="1600" i="1"/>
              <a:t>: Deep Reasoning, Abstraction &amp; Planning towards Trustworthy Cognitive AI Systems.</a:t>
            </a:r>
            <a:endParaRPr lang="en-US" sz="1600" i="1">
              <a:ea typeface="Verdana"/>
            </a:endParaRPr>
          </a:p>
          <a:p>
            <a:pPr algn="ctr"/>
            <a:endParaRPr lang="en-US" sz="1600" i="1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2425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EC8F-CD97-2D4B-9760-8AD1BA48D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388938"/>
            <a:ext cx="9982200" cy="1325562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002060"/>
                </a:solidFill>
                <a:latin typeface="Verdana"/>
                <a:ea typeface="Verdana"/>
              </a:rPr>
              <a:t>EIC WP2026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FB5B6CE-908E-AF42-9B7B-A2CD44CC5571}"/>
              </a:ext>
            </a:extLst>
          </p:cNvPr>
          <p:cNvGraphicFramePr>
            <a:graphicFrameLocks/>
          </p:cNvGraphicFramePr>
          <p:nvPr/>
        </p:nvGraphicFramePr>
        <p:xfrm>
          <a:off x="463826" y="2374348"/>
          <a:ext cx="11261240" cy="1223707"/>
        </p:xfrm>
        <a:graphic>
          <a:graphicData uri="http://schemas.openxmlformats.org/drawingml/2006/table">
            <a:tbl>
              <a:tblPr/>
              <a:tblGrid>
                <a:gridCol w="6206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431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</a:tblGrid>
              <a:tr h="668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action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,</a:t>
                      </a:r>
                    </a:p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TRL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EU contribution per project </a:t>
                      </a:r>
                      <a:endParaRPr lang="en-US" sz="1400" b="1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(EUR million) 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Indicative Budget (EUR million)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36"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GB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</a:rPr>
                        <a:t>EIC Transition</a:t>
                      </a:r>
                    </a:p>
                  </a:txBody>
                  <a:tcPr marL="73024" marR="73024" marT="730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HORIZON EIC Grants,</a:t>
                      </a: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  <a:ea typeface="Verdana"/>
                        </a:rPr>
                        <a:t> TRL 3-5/6</a:t>
                      </a:r>
                    </a:p>
                  </a:txBody>
                  <a:tcPr marL="5098" marR="5098" marT="5097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effectLst/>
                          <a:latin typeface="Verdana"/>
                          <a:ea typeface="Verdana"/>
                        </a:rPr>
                        <a:t>0.5M to 2M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effectLst/>
                          <a:latin typeface="Verdana"/>
                          <a:ea typeface="Verdana"/>
                        </a:rPr>
                        <a:t>100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867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D96CC6A-0AAA-5FAE-6F27-A7876A1F37DA}"/>
              </a:ext>
            </a:extLst>
          </p:cNvPr>
          <p:cNvSpPr/>
          <p:nvPr/>
        </p:nvSpPr>
        <p:spPr>
          <a:xfrm>
            <a:off x="7435375" y="1896825"/>
            <a:ext cx="428969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</a:rPr>
              <a:t>Deadline: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lang="en-GB" b="1">
                <a:latin typeface="Verdana"/>
                <a:ea typeface="Verdana"/>
              </a:rPr>
              <a:t>16 September </a:t>
            </a:r>
            <a:r>
              <a:rPr lang="en-GB" b="1">
                <a:solidFill>
                  <a:prstClr val="black"/>
                </a:solidFill>
                <a:latin typeface="Verdana"/>
                <a:ea typeface="Verdana"/>
              </a:rPr>
              <a:t>2026</a:t>
            </a:r>
            <a:endParaRPr lang="lv-LV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56B7A-10A5-365E-9357-D13976D7984C}"/>
              </a:ext>
            </a:extLst>
          </p:cNvPr>
          <p:cNvSpPr/>
          <p:nvPr/>
        </p:nvSpPr>
        <p:spPr>
          <a:xfrm>
            <a:off x="2392834" y="1897213"/>
            <a:ext cx="6070404" cy="374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</a:rPr>
              <a:t>Opening date: </a:t>
            </a:r>
            <a:r>
              <a:rPr lang="lv-LV" b="1">
                <a:latin typeface="Verdana"/>
                <a:ea typeface="Verdana"/>
              </a:rPr>
              <a:t>5 </a:t>
            </a:r>
            <a:r>
              <a:rPr lang="lv-LV" b="1" err="1">
                <a:latin typeface="Verdana"/>
                <a:ea typeface="Verdana"/>
              </a:rPr>
              <a:t>February</a:t>
            </a:r>
            <a:r>
              <a:rPr lang="lv-LV" b="1">
                <a:latin typeface="Verdana"/>
                <a:ea typeface="Verdana"/>
              </a:rPr>
              <a:t> </a:t>
            </a:r>
            <a:r>
              <a:rPr lang="en-GB" b="1">
                <a:latin typeface="Verdana"/>
                <a:ea typeface="Verdana"/>
              </a:rPr>
              <a:t>2026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78961-6B5D-5A6B-A29F-ED3DA671D841}"/>
              </a:ext>
            </a:extLst>
          </p:cNvPr>
          <p:cNvSpPr txBox="1"/>
          <p:nvPr/>
        </p:nvSpPr>
        <p:spPr>
          <a:xfrm>
            <a:off x="461617" y="104692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2800" b="1" err="1">
                <a:solidFill>
                  <a:srgbClr val="002060"/>
                </a:solidFill>
              </a:rPr>
              <a:t>Transition</a:t>
            </a:r>
            <a:endParaRPr lang="en-US" sz="1600">
              <a:solidFill>
                <a:srgbClr val="002060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8940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5DB21-C46F-D7D3-E949-7B2E927DB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5BD6-91FA-16CB-F6B6-445571C498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388938"/>
            <a:ext cx="9982200" cy="1325562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002060"/>
                </a:solidFill>
                <a:latin typeface="Verdana"/>
                <a:ea typeface="Verdana"/>
              </a:rPr>
              <a:t>EIC WP2026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3CC4D9A-402B-2567-CFFD-37747816C6D3}"/>
              </a:ext>
            </a:extLst>
          </p:cNvPr>
          <p:cNvGraphicFramePr>
            <a:graphicFrameLocks/>
          </p:cNvGraphicFramePr>
          <p:nvPr/>
        </p:nvGraphicFramePr>
        <p:xfrm>
          <a:off x="463826" y="3116810"/>
          <a:ext cx="11261240" cy="1223707"/>
        </p:xfrm>
        <a:graphic>
          <a:graphicData uri="http://schemas.openxmlformats.org/drawingml/2006/table">
            <a:tbl>
              <a:tblPr/>
              <a:tblGrid>
                <a:gridCol w="6206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431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</a:tblGrid>
              <a:tr h="668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action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,</a:t>
                      </a:r>
                    </a:p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TRL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EU contribution per project </a:t>
                      </a:r>
                      <a:endParaRPr lang="en-US" sz="1400" b="1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(EUR million) 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Indicative Budget (EUR million)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36"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GB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</a:rPr>
                        <a:t>EIC Advanced Innovation Challenges (Pilot)</a:t>
                      </a:r>
                    </a:p>
                  </a:txBody>
                  <a:tcPr marL="73024" marR="73024" marT="730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HORIZON EIC Grants, TRL 4–7</a:t>
                      </a:r>
                      <a:endParaRPr lang="en-US"/>
                    </a:p>
                  </a:txBody>
                  <a:tcPr marL="5098" marR="5098" marT="5097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 noProof="0" err="1">
                          <a:effectLst/>
                        </a:rPr>
                        <a:t>up</a:t>
                      </a:r>
                      <a:r>
                        <a:rPr lang="lv-LV" sz="1400" b="0" i="0" u="none" strike="noStrike" noProof="0">
                          <a:effectLst/>
                        </a:rPr>
                        <a:t> to 0.3 (</a:t>
                      </a:r>
                      <a:r>
                        <a:rPr lang="lv-LV" sz="1400" b="0" i="0" u="none" strike="noStrike" noProof="0" err="1">
                          <a:effectLst/>
                        </a:rPr>
                        <a:t>Stage</a:t>
                      </a:r>
                      <a:r>
                        <a:rPr lang="lv-LV" sz="1400" b="0" i="0" u="none" strike="noStrike" noProof="0">
                          <a:effectLst/>
                        </a:rPr>
                        <a:t> 1 2026) 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 noProof="0">
                          <a:effectLst/>
                        </a:rPr>
                        <a:t>6 (2026)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867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D8086FD-B5CC-42C5-4FB3-8BE19FFBE5EA}"/>
              </a:ext>
            </a:extLst>
          </p:cNvPr>
          <p:cNvSpPr/>
          <p:nvPr/>
        </p:nvSpPr>
        <p:spPr>
          <a:xfrm>
            <a:off x="461925" y="2194962"/>
            <a:ext cx="7369711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ea typeface="+mn-lt"/>
                <a:cs typeface="+mn-lt"/>
              </a:rPr>
              <a:t>Any time (continuous)</a:t>
            </a:r>
            <a:endParaRPr lang="en-US" b="1">
              <a:ea typeface="+mn-lt"/>
              <a:cs typeface="+mn-lt"/>
            </a:endParaRPr>
          </a:p>
          <a:p>
            <a:pPr defTabSz="938213">
              <a:defRPr/>
            </a:pPr>
            <a:r>
              <a:rPr lang="en-GB" b="1">
                <a:ea typeface="+mn-lt"/>
                <a:cs typeface="+mn-lt"/>
              </a:rPr>
              <a:t>Cut-off dates:</a:t>
            </a:r>
            <a:r>
              <a:rPr lang="en-GB">
                <a:ea typeface="+mn-lt"/>
                <a:cs typeface="+mn-lt"/>
              </a:rPr>
              <a:t> 11 Feb, 6 May, 9 Sep, 25 Nov 2026</a:t>
            </a:r>
            <a:endParaRPr lang="en-GB"/>
          </a:p>
          <a:p>
            <a:pPr defTabSz="938213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ea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20163-644E-2F35-BFB7-425CFA21F694}"/>
              </a:ext>
            </a:extLst>
          </p:cNvPr>
          <p:cNvSpPr txBox="1"/>
          <p:nvPr/>
        </p:nvSpPr>
        <p:spPr>
          <a:xfrm>
            <a:off x="461617" y="1046922"/>
            <a:ext cx="94253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2800" b="1" err="1">
                <a:solidFill>
                  <a:srgbClr val="002060"/>
                </a:solidFill>
                <a:ea typeface="Verdana"/>
              </a:rPr>
              <a:t>Advanced</a:t>
            </a:r>
            <a:r>
              <a:rPr lang="lv-LV" sz="2800" b="1">
                <a:solidFill>
                  <a:srgbClr val="002060"/>
                </a:solidFill>
                <a:ea typeface="Verdana"/>
              </a:rPr>
              <a:t> </a:t>
            </a:r>
            <a:r>
              <a:rPr lang="lv-LV" sz="2800" b="1" err="1">
                <a:solidFill>
                  <a:srgbClr val="002060"/>
                </a:solidFill>
                <a:ea typeface="Verdana"/>
              </a:rPr>
              <a:t>Innovation</a:t>
            </a:r>
            <a:r>
              <a:rPr lang="lv-LV" sz="2800" b="1">
                <a:solidFill>
                  <a:srgbClr val="002060"/>
                </a:solidFill>
                <a:ea typeface="Verdana"/>
              </a:rPr>
              <a:t> </a:t>
            </a:r>
            <a:r>
              <a:rPr lang="lv-LV" sz="2800" b="1" err="1">
                <a:solidFill>
                  <a:srgbClr val="002060"/>
                </a:solidFill>
                <a:ea typeface="Verdana"/>
              </a:rPr>
              <a:t>Challenges</a:t>
            </a:r>
            <a:r>
              <a:rPr lang="lv-LV" sz="2800" b="1">
                <a:solidFill>
                  <a:srgbClr val="002060"/>
                </a:solidFill>
                <a:ea typeface="Verdana"/>
              </a:rPr>
              <a:t> (Pilot)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7E2F6-97B0-0E7C-E443-92341998FFD9}"/>
              </a:ext>
            </a:extLst>
          </p:cNvPr>
          <p:cNvSpPr txBox="1"/>
          <p:nvPr/>
        </p:nvSpPr>
        <p:spPr>
          <a:xfrm>
            <a:off x="459154" y="4630615"/>
            <a:ext cx="1051169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Challenge themes:</a:t>
            </a:r>
          </a:p>
          <a:p>
            <a:pPr marL="228600" indent="-228600">
              <a:buFont typeface=""/>
              <a:buChar char="•"/>
            </a:pPr>
            <a:r>
              <a:rPr lang="en-US" i="1"/>
              <a:t>Accelerating Physical AI – Embodied Intelligence for Next-Generation Robotics</a:t>
            </a:r>
          </a:p>
          <a:p>
            <a:pPr marL="228600" indent="-228600">
              <a:buFont typeface=""/>
              <a:buChar char="•"/>
            </a:pPr>
            <a:r>
              <a:rPr lang="en-US" i="1"/>
              <a:t>Translating Disruptive New Approach Methodologies (NAMs) into Practice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EC8F-CD97-2D4B-9760-8AD1BA48D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388938"/>
            <a:ext cx="9982200" cy="1325562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002060"/>
                </a:solidFill>
                <a:latin typeface="Verdana"/>
                <a:ea typeface="Verdana"/>
              </a:rPr>
              <a:t>EIC WP2026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FB5B6CE-908E-AF42-9B7B-A2CD44CC5571}"/>
              </a:ext>
            </a:extLst>
          </p:cNvPr>
          <p:cNvGraphicFramePr>
            <a:graphicFrameLocks/>
          </p:cNvGraphicFramePr>
          <p:nvPr/>
        </p:nvGraphicFramePr>
        <p:xfrm>
          <a:off x="463826" y="2374348"/>
          <a:ext cx="11261234" cy="1223707"/>
        </p:xfrm>
        <a:graphic>
          <a:graphicData uri="http://schemas.openxmlformats.org/drawingml/2006/table">
            <a:tbl>
              <a:tblPr/>
              <a:tblGrid>
                <a:gridCol w="286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3812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</a:tblGrid>
              <a:tr h="668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action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,</a:t>
                      </a:r>
                    </a:p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TRL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EU contribution per project </a:t>
                      </a:r>
                      <a:endParaRPr lang="en-US" sz="1400" b="1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(EUR million) 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Indicative Budget (EUR million)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36"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GB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</a:rPr>
                        <a:t>EIC Accelerator OPEN</a:t>
                      </a:r>
                    </a:p>
                  </a:txBody>
                  <a:tcPr marL="73024" marR="73024" marT="730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HORIZON EIC Accelerator Blended Finance</a:t>
                      </a: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  <a:ea typeface="Verdana"/>
                        </a:rPr>
                        <a:t> TRL 6-9</a:t>
                      </a:r>
                      <a:endParaRPr lang="en-US"/>
                    </a:p>
                  </a:txBody>
                  <a:tcPr marL="5098" marR="5098" marT="5097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 noProof="0">
                          <a:effectLst/>
                        </a:rPr>
                        <a:t>Grant ≤ 2.5 M + Investment 1–10 M</a:t>
                      </a:r>
                      <a:endParaRPr lang="lv-LV" sz="1400">
                        <a:effectLst/>
                        <a:latin typeface="Verdana"/>
                        <a:ea typeface="Verdana"/>
                      </a:endParaRP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effectLst/>
                          <a:latin typeface="Verdana"/>
                          <a:ea typeface="Verdana"/>
                        </a:rPr>
                        <a:t>414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867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D96CC6A-0AAA-5FAE-6F27-A7876A1F37DA}"/>
              </a:ext>
            </a:extLst>
          </p:cNvPr>
          <p:cNvSpPr/>
          <p:nvPr/>
        </p:nvSpPr>
        <p:spPr>
          <a:xfrm>
            <a:off x="5706778" y="1577569"/>
            <a:ext cx="602250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2060"/>
                </a:solidFill>
                <a:latin typeface="Verdana"/>
                <a:ea typeface="Verdana"/>
              </a:rPr>
              <a:t>Cut-offs (batches):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  <a:endParaRPr lang="lv-LV" b="1">
              <a:latin typeface="Verdana"/>
              <a:ea typeface="Verdana"/>
            </a:endParaRPr>
          </a:p>
          <a:p>
            <a:pPr defTabSz="938213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latin typeface="Verdana"/>
                <a:ea typeface="Verdana"/>
              </a:rPr>
              <a:t>7 Jan, 4 Mar, 6 May, 8 Jul, 2 Sep, 4 Nov 2026</a:t>
            </a:r>
            <a:endParaRPr lang="lv-LV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364B1640-90A5-4C18-71EA-80E7894D8B9B}"/>
              </a:ext>
            </a:extLst>
          </p:cNvPr>
          <p:cNvGraphicFramePr>
            <a:graphicFrameLocks/>
          </p:cNvGraphicFramePr>
          <p:nvPr/>
        </p:nvGraphicFramePr>
        <p:xfrm>
          <a:off x="444288" y="4278497"/>
          <a:ext cx="11261236" cy="1223707"/>
        </p:xfrm>
        <a:graphic>
          <a:graphicData uri="http://schemas.openxmlformats.org/drawingml/2006/table">
            <a:tbl>
              <a:tblPr/>
              <a:tblGrid>
                <a:gridCol w="30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951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</a:tblGrid>
              <a:tr h="668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action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,</a:t>
                      </a:r>
                    </a:p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TRL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EU contribution per project </a:t>
                      </a:r>
                      <a:endParaRPr lang="en-US" sz="1400" b="1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(EUR million) 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Indicative Budget (EUR million)</a:t>
                      </a: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 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36"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GB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</a:rPr>
                        <a:t>EIC Accelerator CHALLENGES</a:t>
                      </a:r>
                      <a:endParaRPr lang="en-US"/>
                    </a:p>
                  </a:txBody>
                  <a:tcPr marL="73024" marR="73024" marT="730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HORIZON EIC Accelerator Blended Finance</a:t>
                      </a: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, TRL 6-9</a:t>
                      </a:r>
                      <a:endParaRPr lang="en-GB" sz="1400" b="1" i="0" u="none" strike="noStrike" noProof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5098" marR="5098" marT="5097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Grant ≤ 2.5 M + Investment 1–10 M</a:t>
                      </a:r>
                      <a:endParaRPr lang="lv-LV" sz="1400">
                        <a:effectLst/>
                        <a:latin typeface="Verdana"/>
                        <a:ea typeface="Verdana"/>
                      </a:endParaRP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effectLst/>
                          <a:latin typeface="Verdana"/>
                          <a:ea typeface="Verdana"/>
                        </a:rPr>
                        <a:t>220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867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CB56B7A-10A5-365E-9357-D13976D7984C}"/>
              </a:ext>
            </a:extLst>
          </p:cNvPr>
          <p:cNvSpPr/>
          <p:nvPr/>
        </p:nvSpPr>
        <p:spPr>
          <a:xfrm>
            <a:off x="461103" y="1910572"/>
            <a:ext cx="6070404" cy="374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</a:rPr>
              <a:t>Opening date: </a:t>
            </a:r>
            <a:r>
              <a:rPr lang="en-GB" b="1">
                <a:ea typeface="+mn-lt"/>
                <a:cs typeface="+mn-lt"/>
              </a:rPr>
              <a:t>Continuous submission 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78961-6B5D-5A6B-A29F-ED3DA671D841}"/>
              </a:ext>
            </a:extLst>
          </p:cNvPr>
          <p:cNvSpPr txBox="1"/>
          <p:nvPr/>
        </p:nvSpPr>
        <p:spPr>
          <a:xfrm>
            <a:off x="439616" y="1046922"/>
            <a:ext cx="27652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2800" b="1" dirty="0" err="1">
                <a:solidFill>
                  <a:srgbClr val="002060"/>
                </a:solidFill>
              </a:rPr>
              <a:t>Accelerator</a:t>
            </a:r>
            <a:endParaRPr lang="en-US" sz="1600" dirty="0">
              <a:solidFill>
                <a:srgbClr val="002060"/>
              </a:solidFill>
              <a:ea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2C31F-8F0A-9D15-B2D1-F105DB50CE1B}"/>
              </a:ext>
            </a:extLst>
          </p:cNvPr>
          <p:cNvSpPr txBox="1"/>
          <p:nvPr/>
        </p:nvSpPr>
        <p:spPr>
          <a:xfrm>
            <a:off x="439616" y="5773615"/>
            <a:ext cx="1108807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/>
              <a:t>2026 Challenge themes: </a:t>
            </a:r>
            <a:r>
              <a:rPr lang="en-US" sz="1400" i="1"/>
              <a:t>Advanced Materials for Renewable Energy and Energy Storage; Alternative Concepts and Key Enabling Technologies for Fusion Power Plants; Biotech for Regenerating Agricultural Soils; Boosting the European Critical Raw Materials Value Chain; Deep Tech for Climate Adaptation.</a:t>
            </a:r>
            <a:endParaRPr lang="en-US" sz="1400" i="1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889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EC8F-CD97-2D4B-9760-8AD1BA48D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388938"/>
            <a:ext cx="9982199" cy="1325562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002060"/>
                </a:solidFill>
                <a:latin typeface="Verdana"/>
                <a:ea typeface="Verdana"/>
              </a:rPr>
              <a:t>EIC WP2026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FB5B6CE-908E-AF42-9B7B-A2CD44CC5571}"/>
              </a:ext>
            </a:extLst>
          </p:cNvPr>
          <p:cNvGraphicFramePr>
            <a:graphicFrameLocks/>
          </p:cNvGraphicFramePr>
          <p:nvPr/>
        </p:nvGraphicFramePr>
        <p:xfrm>
          <a:off x="463826" y="3116810"/>
          <a:ext cx="11261240" cy="1223707"/>
        </p:xfrm>
        <a:graphic>
          <a:graphicData uri="http://schemas.openxmlformats.org/drawingml/2006/table">
            <a:tbl>
              <a:tblPr/>
              <a:tblGrid>
                <a:gridCol w="6206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431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</a:tblGrid>
              <a:tr h="668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action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,</a:t>
                      </a:r>
                    </a:p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TRL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EU contribution per project </a:t>
                      </a:r>
                      <a:endParaRPr lang="en-US" sz="1400" b="1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(EUR million) 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Indicative Budget (EUR million)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36"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GB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</a:rPr>
                        <a:t>EIC STEP</a:t>
                      </a:r>
                    </a:p>
                  </a:txBody>
                  <a:tcPr marL="73024" marR="73024" marT="730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  <a:ea typeface="Verdana"/>
                        </a:rPr>
                        <a:t>TRL 8+</a:t>
                      </a:r>
                    </a:p>
                  </a:txBody>
                  <a:tcPr marL="5098" marR="5098" marT="5097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effectLst/>
                          <a:latin typeface="Verdana"/>
                          <a:ea typeface="Verdana"/>
                        </a:rPr>
                        <a:t>10M to 30M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>
                          <a:effectLst/>
                          <a:latin typeface="Verdana"/>
                          <a:ea typeface="Verdana"/>
                        </a:rPr>
                        <a:t>300</a:t>
                      </a:r>
                    </a:p>
                  </a:txBody>
                  <a:tcPr anchor="ctr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867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CB56B7A-10A5-365E-9357-D13976D7984C}"/>
              </a:ext>
            </a:extLst>
          </p:cNvPr>
          <p:cNvSpPr/>
          <p:nvPr/>
        </p:nvSpPr>
        <p:spPr>
          <a:xfrm>
            <a:off x="461925" y="2194962"/>
            <a:ext cx="7369711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38213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ea typeface="+mn-lt"/>
                <a:cs typeface="+mn-lt"/>
              </a:rPr>
              <a:t>Any time (continuous)</a:t>
            </a:r>
            <a:endParaRPr lang="en-US" b="1">
              <a:ea typeface="+mn-lt"/>
              <a:cs typeface="+mn-lt"/>
            </a:endParaRPr>
          </a:p>
          <a:p>
            <a:pPr defTabSz="938213">
              <a:defRPr/>
            </a:pPr>
            <a:r>
              <a:rPr lang="en-GB" b="1">
                <a:ea typeface="+mn-lt"/>
                <a:cs typeface="+mn-lt"/>
              </a:rPr>
              <a:t>Cut-off dates:</a:t>
            </a:r>
            <a:r>
              <a:rPr lang="en-GB">
                <a:ea typeface="+mn-lt"/>
                <a:cs typeface="+mn-lt"/>
              </a:rPr>
              <a:t> 11 Feb, 6 May, 9 Sep, 25 Nov 2026</a:t>
            </a:r>
            <a:endParaRPr lang="en-GB"/>
          </a:p>
          <a:p>
            <a:pPr defTabSz="938213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ea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78961-6B5D-5A6B-A29F-ED3DA671D841}"/>
              </a:ext>
            </a:extLst>
          </p:cNvPr>
          <p:cNvSpPr txBox="1"/>
          <p:nvPr/>
        </p:nvSpPr>
        <p:spPr>
          <a:xfrm>
            <a:off x="461617" y="104692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2800" b="1">
                <a:solidFill>
                  <a:srgbClr val="002060"/>
                </a:solidFill>
                <a:ea typeface="Verdana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283644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B160C-FC96-38B1-E3E1-8AF700701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53AB-6CA8-E60D-018B-729A94C7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550071"/>
            <a:ext cx="10515600" cy="96613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Verdana"/>
                <a:ea typeface="Verdana"/>
              </a:rPr>
              <a:t>PATHFINDER OPEN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1180D-5E87-5367-0344-95A89753EC52}"/>
              </a:ext>
            </a:extLst>
          </p:cNvPr>
          <p:cNvSpPr txBox="1"/>
          <p:nvPr/>
        </p:nvSpPr>
        <p:spPr>
          <a:xfrm>
            <a:off x="7039154" y="400037"/>
            <a:ext cx="47128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cap="all">
                <a:solidFill>
                  <a:srgbClr val="01046D"/>
                </a:solidFill>
                <a:latin typeface="Verdana"/>
                <a:ea typeface="Verdana"/>
              </a:rPr>
              <a:t>STATISTICS |</a:t>
            </a:r>
            <a:r>
              <a:rPr lang="en-US" sz="2800" b="1" cap="all">
                <a:solidFill>
                  <a:srgbClr val="01046D"/>
                </a:solidFill>
                <a:ea typeface="Verdana"/>
              </a:rPr>
              <a:t> 2023</a:t>
            </a:r>
            <a:endParaRPr lang="en-US" sz="2800">
              <a:solidFill>
                <a:srgbClr val="000000"/>
              </a:solidFill>
              <a:ea typeface="Verdana"/>
            </a:endParaRP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C8CE9276-3BF5-034D-3DC2-6575F5E3A8C1}"/>
              </a:ext>
            </a:extLst>
          </p:cNvPr>
          <p:cNvGraphicFramePr>
            <a:graphicFrameLocks/>
          </p:cNvGraphicFramePr>
          <p:nvPr/>
        </p:nvGraphicFramePr>
        <p:xfrm>
          <a:off x="413062" y="1245101"/>
          <a:ext cx="11398771" cy="1131413"/>
        </p:xfrm>
        <a:graphic>
          <a:graphicData uri="http://schemas.openxmlformats.org/drawingml/2006/table">
            <a:tbl>
              <a:tblPr/>
              <a:tblGrid>
                <a:gridCol w="2843897">
                  <a:extLst>
                    <a:ext uri="{9D8B030D-6E8A-4147-A177-3AD203B41FA5}">
                      <a16:colId xmlns:a16="http://schemas.microsoft.com/office/drawing/2014/main" val="1425082869"/>
                    </a:ext>
                  </a:extLst>
                </a:gridCol>
                <a:gridCol w="272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322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  <a:gridCol w="988454">
                  <a:extLst>
                    <a:ext uri="{9D8B030D-6E8A-4147-A177-3AD203B41FA5}">
                      <a16:colId xmlns:a16="http://schemas.microsoft.com/office/drawing/2014/main" val="1771316509"/>
                    </a:ext>
                  </a:extLst>
                </a:gridCol>
                <a:gridCol w="1694161">
                  <a:extLst>
                    <a:ext uri="{9D8B030D-6E8A-4147-A177-3AD203B41FA5}">
                      <a16:colId xmlns:a16="http://schemas.microsoft.com/office/drawing/2014/main" val="4046911121"/>
                    </a:ext>
                  </a:extLst>
                </a:gridCol>
              </a:tblGrid>
              <a:tr h="5012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Calls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  <a:endParaRPr sz="1400" b="1" i="0" u="none" strike="noStrike" kern="120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action</a:t>
                      </a:r>
                      <a:endParaRPr lang="lv-LV" sz="1400" b="1" i="0" u="none" strike="noStrike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Proposals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Projects 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Funded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Funding score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Success ratio, %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5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HORIZON-EIC-2023-PATHFINDEROPEN-01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Pathfinder Open</a:t>
                      </a:r>
                      <a:endParaRPr lang="en-US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>
                          <a:effectLst/>
                          <a:latin typeface="Verdana"/>
                          <a:ea typeface="Verdana"/>
                        </a:rPr>
                        <a:t>EIC Grants</a:t>
                      </a:r>
                      <a:endParaRPr lang="en-US" sz="1400" b="1"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lv-L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4.85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DDB89494-0D56-C35F-9139-E9BF23599067}"/>
              </a:ext>
            </a:extLst>
          </p:cNvPr>
          <p:cNvSpPr txBox="1">
            <a:spLocks/>
          </p:cNvSpPr>
          <p:nvPr/>
        </p:nvSpPr>
        <p:spPr>
          <a:xfrm>
            <a:off x="292292" y="2448799"/>
            <a:ext cx="10515600" cy="9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lv-LV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Verdana"/>
                <a:ea typeface="Verdana"/>
              </a:rPr>
              <a:t>PATHFINDER CHALLENGES</a:t>
            </a:r>
            <a:endParaRPr lang="en-US" sz="2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FE41AE-A6FC-183D-5B81-90D5E274BB24}"/>
              </a:ext>
            </a:extLst>
          </p:cNvPr>
          <p:cNvGraphicFramePr>
            <a:graphicFrameLocks noGrp="1"/>
          </p:cNvGraphicFramePr>
          <p:nvPr/>
        </p:nvGraphicFramePr>
        <p:xfrm>
          <a:off x="416943" y="3140780"/>
          <a:ext cx="11455980" cy="33909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6476">
                  <a:extLst>
                    <a:ext uri="{9D8B030D-6E8A-4147-A177-3AD203B41FA5}">
                      <a16:colId xmlns:a16="http://schemas.microsoft.com/office/drawing/2014/main" val="4083975193"/>
                    </a:ext>
                  </a:extLst>
                </a:gridCol>
                <a:gridCol w="1449698">
                  <a:extLst>
                    <a:ext uri="{9D8B030D-6E8A-4147-A177-3AD203B41FA5}">
                      <a16:colId xmlns:a16="http://schemas.microsoft.com/office/drawing/2014/main" val="1823202651"/>
                    </a:ext>
                  </a:extLst>
                </a:gridCol>
                <a:gridCol w="2419349">
                  <a:extLst>
                    <a:ext uri="{9D8B030D-6E8A-4147-A177-3AD203B41FA5}">
                      <a16:colId xmlns:a16="http://schemas.microsoft.com/office/drawing/2014/main" val="3741728444"/>
                    </a:ext>
                  </a:extLst>
                </a:gridCol>
                <a:gridCol w="1152524">
                  <a:extLst>
                    <a:ext uri="{9D8B030D-6E8A-4147-A177-3AD203B41FA5}">
                      <a16:colId xmlns:a16="http://schemas.microsoft.com/office/drawing/2014/main" val="1726163924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365939281"/>
                    </a:ext>
                  </a:extLst>
                </a:gridCol>
                <a:gridCol w="942670">
                  <a:extLst>
                    <a:ext uri="{9D8B030D-6E8A-4147-A177-3AD203B41FA5}">
                      <a16:colId xmlns:a16="http://schemas.microsoft.com/office/drawing/2014/main" val="3163844257"/>
                    </a:ext>
                  </a:extLst>
                </a:gridCol>
                <a:gridCol w="958294">
                  <a:extLst>
                    <a:ext uri="{9D8B030D-6E8A-4147-A177-3AD203B41FA5}">
                      <a16:colId xmlns:a16="http://schemas.microsoft.com/office/drawing/2014/main" val="2888179787"/>
                    </a:ext>
                  </a:extLst>
                </a:gridCol>
                <a:gridCol w="958294">
                  <a:extLst>
                    <a:ext uri="{9D8B030D-6E8A-4147-A177-3AD203B41FA5}">
                      <a16:colId xmlns:a16="http://schemas.microsoft.com/office/drawing/2014/main" val="3338708959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Calls</a:t>
                      </a:r>
                      <a:endParaRPr lang="lv-LV" err="1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Topic</a:t>
                      </a:r>
                      <a:endParaRPr lang="lv-LV" err="1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Type</a:t>
                      </a:r>
                      <a:r>
                        <a:rPr lang="lv-LV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of</a:t>
                      </a:r>
                      <a:r>
                        <a:rPr lang="lv-LV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action</a:t>
                      </a:r>
                      <a:endParaRPr lang="lv-LV" err="1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Proposals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Projects </a:t>
                      </a:r>
                      <a:endParaRPr lang="en-US">
                        <a:effectLst/>
                        <a:latin typeface="Verdana"/>
                      </a:endParaRPr>
                    </a:p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Funded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Funding score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Success </a:t>
                      </a:r>
                      <a:endParaRPr lang="en-US">
                        <a:effectLst/>
                        <a:latin typeface="Verdana"/>
                      </a:endParaRPr>
                    </a:p>
                    <a:p>
                      <a:pPr lvl="0" algn="ctr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ratio, %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48563"/>
                  </a:ext>
                </a:extLst>
              </a:tr>
              <a:tr h="485775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HORIZON-EIC-2023-PATHFINDERCHALLENGES-01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01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EIC Pathfinder Challenge: Clean and efficient cooling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6344" marR="6344" marT="6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EIC Grants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1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-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0%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56163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02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EIC Pathfinder Challenge: AEC </a:t>
                      </a:r>
                      <a:r>
                        <a:rPr lang="en-US" sz="1400" err="1">
                          <a:effectLst/>
                          <a:latin typeface="Verdana"/>
                        </a:rPr>
                        <a:t>digitalisation</a:t>
                      </a:r>
                      <a:r>
                        <a:rPr lang="en-US" sz="1400">
                          <a:effectLst/>
                          <a:latin typeface="Verdana"/>
                        </a:rPr>
                        <a:t> for a new triad of design, fabrication, and materials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6344" marR="6344" marT="6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EIC Grants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1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-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0%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34530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03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EIC Pathfinder Challenge: Precision Nutrition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EIC Grants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2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-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0%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5273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04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EIC Pathfinder Challenge: Responsible Electronics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6344" marR="6344" marT="6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EIC Grants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1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-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0%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5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2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20C1A-CD67-8744-ECF4-686B57BB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847D-1570-F115-BD2F-73DCD9B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722599"/>
            <a:ext cx="10515600" cy="96613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Verdana"/>
                <a:ea typeface="Verdana"/>
              </a:rPr>
              <a:t>PATHFINDER OPEN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1ED42-9AEE-54B4-2E3F-13C58EBDB2F3}"/>
              </a:ext>
            </a:extLst>
          </p:cNvPr>
          <p:cNvSpPr txBox="1"/>
          <p:nvPr/>
        </p:nvSpPr>
        <p:spPr>
          <a:xfrm>
            <a:off x="7168550" y="400037"/>
            <a:ext cx="47128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cap="all">
                <a:solidFill>
                  <a:srgbClr val="01046D"/>
                </a:solidFill>
                <a:latin typeface="Verdana"/>
                <a:ea typeface="Verdana"/>
              </a:rPr>
              <a:t>STATISTICS |</a:t>
            </a:r>
            <a:r>
              <a:rPr lang="en-US" sz="2800" b="1" cap="all">
                <a:solidFill>
                  <a:srgbClr val="01046D"/>
                </a:solidFill>
                <a:ea typeface="Verdana"/>
              </a:rPr>
              <a:t> 2024</a:t>
            </a:r>
            <a:endParaRPr lang="en-US" sz="2800">
              <a:solidFill>
                <a:srgbClr val="000000"/>
              </a:solidFill>
              <a:ea typeface="Verdana"/>
            </a:endParaRP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9987C62C-9080-F3AE-D29A-F8358F361FC4}"/>
              </a:ext>
            </a:extLst>
          </p:cNvPr>
          <p:cNvGraphicFramePr>
            <a:graphicFrameLocks/>
          </p:cNvGraphicFramePr>
          <p:nvPr/>
        </p:nvGraphicFramePr>
        <p:xfrm>
          <a:off x="384307" y="1403252"/>
          <a:ext cx="11398771" cy="1131413"/>
        </p:xfrm>
        <a:graphic>
          <a:graphicData uri="http://schemas.openxmlformats.org/drawingml/2006/table">
            <a:tbl>
              <a:tblPr/>
              <a:tblGrid>
                <a:gridCol w="2843897">
                  <a:extLst>
                    <a:ext uri="{9D8B030D-6E8A-4147-A177-3AD203B41FA5}">
                      <a16:colId xmlns:a16="http://schemas.microsoft.com/office/drawing/2014/main" val="1425082869"/>
                    </a:ext>
                  </a:extLst>
                </a:gridCol>
                <a:gridCol w="272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322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  <a:gridCol w="988454">
                  <a:extLst>
                    <a:ext uri="{9D8B030D-6E8A-4147-A177-3AD203B41FA5}">
                      <a16:colId xmlns:a16="http://schemas.microsoft.com/office/drawing/2014/main" val="1771316509"/>
                    </a:ext>
                  </a:extLst>
                </a:gridCol>
                <a:gridCol w="1694161">
                  <a:extLst>
                    <a:ext uri="{9D8B030D-6E8A-4147-A177-3AD203B41FA5}">
                      <a16:colId xmlns:a16="http://schemas.microsoft.com/office/drawing/2014/main" val="4046911121"/>
                    </a:ext>
                  </a:extLst>
                </a:gridCol>
              </a:tblGrid>
              <a:tr h="5012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Calls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  <a:endParaRPr sz="1400" b="1" i="0" u="none" strike="noStrike" kern="120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action</a:t>
                      </a:r>
                      <a:endParaRPr lang="lv-LV" sz="1400" b="1" i="0" u="none" strike="noStrike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Proposals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Projects 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Funded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Funding score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Success ratio, %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52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HORIZON-EIC-2024-PATHFINDEROPEN-01</a:t>
                      </a:r>
                      <a:endParaRPr lang="en-US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Pathfinder Open</a:t>
                      </a:r>
                      <a:endParaRPr lang="en-US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>
                          <a:effectLst/>
                          <a:latin typeface="Verdana"/>
                          <a:ea typeface="Verdana"/>
                        </a:rPr>
                        <a:t>EIC Grants</a:t>
                      </a:r>
                      <a:endParaRPr lang="en-US" sz="1400" b="1"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lnSpc>
                          <a:spcPct val="120000"/>
                        </a:lnSpc>
                        <a:buNone/>
                      </a:pPr>
                      <a:r>
                        <a:rPr lang="lv-L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A05EDFF-ABB3-3A29-F285-A20674936130}"/>
              </a:ext>
            </a:extLst>
          </p:cNvPr>
          <p:cNvSpPr txBox="1">
            <a:spLocks/>
          </p:cNvSpPr>
          <p:nvPr/>
        </p:nvSpPr>
        <p:spPr>
          <a:xfrm>
            <a:off x="277915" y="2563817"/>
            <a:ext cx="10515600" cy="9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lv-LV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Verdana"/>
                <a:ea typeface="Verdana"/>
              </a:rPr>
              <a:t>PATHFINDER CHALLENGES</a:t>
            </a:r>
            <a:endParaRPr lang="en-US" sz="2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12A8A5-DDAC-7555-7C13-7F76713DEB7C}"/>
              </a:ext>
            </a:extLst>
          </p:cNvPr>
          <p:cNvGraphicFramePr>
            <a:graphicFrameLocks noGrp="1"/>
          </p:cNvGraphicFramePr>
          <p:nvPr/>
        </p:nvGraphicFramePr>
        <p:xfrm>
          <a:off x="402566" y="3298931"/>
          <a:ext cx="11455982" cy="27622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6477">
                  <a:extLst>
                    <a:ext uri="{9D8B030D-6E8A-4147-A177-3AD203B41FA5}">
                      <a16:colId xmlns:a16="http://schemas.microsoft.com/office/drawing/2014/main" val="4083975193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1823202651"/>
                    </a:ext>
                  </a:extLst>
                </a:gridCol>
                <a:gridCol w="2706997">
                  <a:extLst>
                    <a:ext uri="{9D8B030D-6E8A-4147-A177-3AD203B41FA5}">
                      <a16:colId xmlns:a16="http://schemas.microsoft.com/office/drawing/2014/main" val="374172844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616392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65939281"/>
                    </a:ext>
                  </a:extLst>
                </a:gridCol>
                <a:gridCol w="942670">
                  <a:extLst>
                    <a:ext uri="{9D8B030D-6E8A-4147-A177-3AD203B41FA5}">
                      <a16:colId xmlns:a16="http://schemas.microsoft.com/office/drawing/2014/main" val="3163844257"/>
                    </a:ext>
                  </a:extLst>
                </a:gridCol>
                <a:gridCol w="958294">
                  <a:extLst>
                    <a:ext uri="{9D8B030D-6E8A-4147-A177-3AD203B41FA5}">
                      <a16:colId xmlns:a16="http://schemas.microsoft.com/office/drawing/2014/main" val="2888179787"/>
                    </a:ext>
                  </a:extLst>
                </a:gridCol>
                <a:gridCol w="958294">
                  <a:extLst>
                    <a:ext uri="{9D8B030D-6E8A-4147-A177-3AD203B41FA5}">
                      <a16:colId xmlns:a16="http://schemas.microsoft.com/office/drawing/2014/main" val="3338708959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Calls</a:t>
                      </a:r>
                      <a:endParaRPr lang="lv-LV" err="1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Topic</a:t>
                      </a:r>
                      <a:endParaRPr lang="lv-LV" err="1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Type</a:t>
                      </a:r>
                      <a:r>
                        <a:rPr lang="lv-LV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of</a:t>
                      </a:r>
                      <a:r>
                        <a:rPr lang="lv-LV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lv-LV" sz="1400" b="1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action</a:t>
                      </a:r>
                      <a:endParaRPr lang="lv-LV" err="1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Proposals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Projects </a:t>
                      </a:r>
                      <a:endParaRPr lang="en-US">
                        <a:effectLst/>
                        <a:latin typeface="Verdana"/>
                      </a:endParaRPr>
                    </a:p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Funded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Funding score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Success </a:t>
                      </a:r>
                      <a:endParaRPr lang="en-US">
                        <a:effectLst/>
                        <a:latin typeface="Verdana"/>
                      </a:endParaRPr>
                    </a:p>
                    <a:p>
                      <a:pPr lvl="0" algn="ctr">
                        <a:lnSpc>
                          <a:spcPts val="202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ratio, %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5096" marR="5096" marT="50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48563"/>
                  </a:ext>
                </a:extLst>
              </a:tr>
              <a:tr h="485775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HORIZON-EIC-2024-PATHFINDERCHALLENGES-01</a:t>
                      </a:r>
                      <a:endParaRPr lang="en-US">
                        <a:effectLst/>
                        <a:latin typeface="Verdana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02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>
                          <a:effectLst/>
                        </a:rPr>
                        <a:t>Towards cement and concrete as a carbon sink </a:t>
                      </a:r>
                      <a:endParaRPr lang="en-US"/>
                    </a:p>
                  </a:txBody>
                  <a:tcPr marL="6344" marR="6344" marT="6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EIC Grants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0%</a:t>
                      </a:r>
                      <a:endParaRPr lang="lv-LV" sz="1400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56163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03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>
                          <a:effectLst/>
                        </a:rPr>
                        <a:t>Nature inspired alternatives for food packaging and films for agriculture</a:t>
                      </a:r>
                      <a:endParaRPr lang="en-US"/>
                    </a:p>
                  </a:txBody>
                  <a:tcPr marL="6344" marR="6344" marT="6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EIC Grants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0%</a:t>
                      </a:r>
                      <a:endParaRPr lang="lv-LV" sz="1400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34530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04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>
                          <a:effectLst/>
                        </a:rPr>
                        <a:t>Nanoelectronics for energy-efficient smart edge devices </a:t>
                      </a:r>
                      <a:endParaRPr lang="en-US"/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EIC Grants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0%</a:t>
                      </a:r>
                      <a:endParaRPr lang="lv-LV" sz="1400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5273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05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>
                          <a:effectLst/>
                        </a:rPr>
                        <a:t>Strengthening the sustainability and resilience of EU space infrastructure </a:t>
                      </a:r>
                      <a:endParaRPr lang="en-US"/>
                    </a:p>
                  </a:txBody>
                  <a:tcPr marL="6344" marR="6344" marT="6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 b="1">
                          <a:effectLst/>
                          <a:latin typeface="Verdana"/>
                        </a:rPr>
                        <a:t>EIC Grants</a:t>
                      </a:r>
                      <a:endParaRPr lang="lv-LV">
                        <a:effectLst/>
                        <a:latin typeface="Verdana"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lv-LV" sz="1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1400"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0%</a:t>
                      </a:r>
                      <a:endParaRPr lang="lv-LV" sz="1400">
                        <a:effectLst/>
                        <a:latin typeface="Verdana"/>
                      </a:endParaRPr>
                    </a:p>
                  </a:txBody>
                  <a:tcPr marL="6344" marR="6344" marT="6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5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54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B160C-FC96-38B1-E3E1-8AF700701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53AB-6CA8-E60D-018B-729A94C7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283316"/>
            <a:ext cx="10515600" cy="96613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Verdana"/>
                <a:ea typeface="Verdana"/>
              </a:rPr>
              <a:t>TRANSITION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1180D-5E87-5367-0344-95A89753EC52}"/>
              </a:ext>
            </a:extLst>
          </p:cNvPr>
          <p:cNvSpPr txBox="1"/>
          <p:nvPr/>
        </p:nvSpPr>
        <p:spPr>
          <a:xfrm>
            <a:off x="5414512" y="414415"/>
            <a:ext cx="5791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cap="all">
                <a:solidFill>
                  <a:srgbClr val="01046D"/>
                </a:solidFill>
                <a:latin typeface="Verdana"/>
                <a:ea typeface="Verdana"/>
              </a:rPr>
              <a:t>STATISTICS | 2023, 2024</a:t>
            </a:r>
            <a:endParaRPr lang="en-US" sz="2800"/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C8CE9276-3BF5-034D-3DC2-6575F5E3A8C1}"/>
              </a:ext>
            </a:extLst>
          </p:cNvPr>
          <p:cNvGraphicFramePr>
            <a:graphicFrameLocks/>
          </p:cNvGraphicFramePr>
          <p:nvPr/>
        </p:nvGraphicFramePr>
        <p:xfrm>
          <a:off x="312420" y="2251516"/>
          <a:ext cx="10881355" cy="2345949"/>
        </p:xfrm>
        <a:graphic>
          <a:graphicData uri="http://schemas.openxmlformats.org/drawingml/2006/table">
            <a:tbl>
              <a:tblPr/>
              <a:tblGrid>
                <a:gridCol w="2790824">
                  <a:extLst>
                    <a:ext uri="{9D8B030D-6E8A-4147-A177-3AD203B41FA5}">
                      <a16:colId xmlns:a16="http://schemas.microsoft.com/office/drawing/2014/main" val="1425082869"/>
                    </a:ext>
                  </a:extLst>
                </a:gridCol>
                <a:gridCol w="272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  <a:gridCol w="979940">
                  <a:extLst>
                    <a:ext uri="{9D8B030D-6E8A-4147-A177-3AD203B41FA5}">
                      <a16:colId xmlns:a16="http://schemas.microsoft.com/office/drawing/2014/main" val="1771316509"/>
                    </a:ext>
                  </a:extLst>
                </a:gridCol>
                <a:gridCol w="1260337">
                  <a:extLst>
                    <a:ext uri="{9D8B030D-6E8A-4147-A177-3AD203B41FA5}">
                      <a16:colId xmlns:a16="http://schemas.microsoft.com/office/drawing/2014/main" val="4046911121"/>
                    </a:ext>
                  </a:extLst>
                </a:gridCol>
              </a:tblGrid>
              <a:tr h="6790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Calls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opic</a:t>
                      </a:r>
                      <a:endParaRPr sz="1400" b="1" i="0" u="none" strike="noStrike" kern="120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action</a:t>
                      </a:r>
                      <a:endParaRPr lang="lv-LV" sz="1400" b="1" i="0" u="none" strike="noStrike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Proposals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Projects 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Funded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Funding score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Success ratio, %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HORIZON-EIC-</a:t>
                      </a: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2023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-TRANSITIONOPEN-01</a:t>
                      </a:r>
                      <a:endParaRPr lang="en-US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Transition</a:t>
                      </a:r>
                      <a:endParaRPr lang="en-US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>
                          <a:effectLst/>
                          <a:latin typeface="Verdana"/>
                          <a:ea typeface="Verdana"/>
                        </a:rPr>
                        <a:t>EIC Grants</a:t>
                      </a:r>
                      <a:endParaRPr lang="en-US" sz="1400" b="1"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lv-L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HORIZON-EIC-</a:t>
                      </a: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2024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-TRANSITIONOPEN-01</a:t>
                      </a:r>
                      <a:endParaRPr lang="en-US"/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Transition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1">
                          <a:effectLst/>
                          <a:latin typeface="Verdana"/>
                          <a:ea typeface="Verdana"/>
                        </a:rPr>
                        <a:t>EIC Grants</a:t>
                      </a: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lnSpc>
                          <a:spcPct val="120000"/>
                        </a:lnSpc>
                        <a:buNone/>
                      </a:pPr>
                      <a:r>
                        <a:rPr lang="lv-L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08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88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B160C-FC96-38B1-E3E1-8AF700701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53AB-6CA8-E60D-018B-729A94C7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283316"/>
            <a:ext cx="10515600" cy="96613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Verdana"/>
                <a:ea typeface="Verdana"/>
              </a:rPr>
              <a:t>ACCELERATOR OPEN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1180D-5E87-5367-0344-95A89753EC52}"/>
              </a:ext>
            </a:extLst>
          </p:cNvPr>
          <p:cNvSpPr txBox="1"/>
          <p:nvPr/>
        </p:nvSpPr>
        <p:spPr>
          <a:xfrm>
            <a:off x="4738776" y="414415"/>
            <a:ext cx="69701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cap="all">
                <a:solidFill>
                  <a:srgbClr val="01046D"/>
                </a:solidFill>
                <a:latin typeface="Verdana"/>
                <a:ea typeface="Verdana"/>
              </a:rPr>
              <a:t>STATISTICS | 2023, 2024, 2025 </a:t>
            </a:r>
            <a:endParaRPr lang="en-US" sz="2800"/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C8CE9276-3BF5-034D-3DC2-6575F5E3A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502805"/>
              </p:ext>
            </p:extLst>
          </p:nvPr>
        </p:nvGraphicFramePr>
        <p:xfrm>
          <a:off x="353391" y="2252869"/>
          <a:ext cx="10937415" cy="3525588"/>
        </p:xfrm>
        <a:graphic>
          <a:graphicData uri="http://schemas.openxmlformats.org/drawingml/2006/table">
            <a:tbl>
              <a:tblPr/>
              <a:tblGrid>
                <a:gridCol w="1860351">
                  <a:extLst>
                    <a:ext uri="{9D8B030D-6E8A-4147-A177-3AD203B41FA5}">
                      <a16:colId xmlns:a16="http://schemas.microsoft.com/office/drawing/2014/main" val="1425082869"/>
                    </a:ext>
                  </a:extLst>
                </a:gridCol>
                <a:gridCol w="350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067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  <a:gridCol w="1398673">
                  <a:extLst>
                    <a:ext uri="{9D8B030D-6E8A-4147-A177-3AD203B41FA5}">
                      <a16:colId xmlns:a16="http://schemas.microsoft.com/office/drawing/2014/main" val="4046911121"/>
                    </a:ext>
                  </a:extLst>
                </a:gridCol>
              </a:tblGrid>
              <a:tr h="6790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Calls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  <a:endParaRPr sz="1400" b="1" i="0" u="none" strike="noStrike" kern="120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action</a:t>
                      </a:r>
                      <a:endParaRPr lang="lv-LV" sz="1400" b="1" i="0" u="none" strike="noStrike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Proposals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Projects 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Funded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Success ratio, %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HORIZON-EIC-2023-ACCELERATOR-01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Accelerator Open</a:t>
                      </a:r>
                      <a:endParaRPr lang="en-US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HORIZON EIC Accelerator Blended Finance</a:t>
                      </a:r>
                      <a:endParaRPr lang="en-US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HORIZON-EIC-2024-ACCELERATOROPEN-01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Accelerator Open</a:t>
                      </a:r>
                      <a:endParaRPr lang="en-US"/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HORIZON EIC Accelerator Blended Finance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229860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HORIZON-EIC-2025-ACCELERATOR-02-OPEN-01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Accelerator Open</a:t>
                      </a:r>
                      <a:endParaRPr lang="en-US" dirty="0"/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HORIZON EIC Accelerator Blended Finance</a:t>
                      </a:r>
                      <a:endParaRPr lang="en-US"/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9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40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AC1490-00DC-3B0F-66BF-A78C61DB3C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3C798-146B-4044-96A7-AF902FCE138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69A58-458C-443C-5202-C7124389B8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3713" y="268110"/>
            <a:ext cx="11698287" cy="997128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0308DB">
                    <a:lumMod val="50000"/>
                  </a:srgbClr>
                </a:solidFill>
                <a:cs typeface="Verdana" panose="020B0604030504040204" pitchFamily="34" charset="0"/>
              </a:rPr>
              <a:t>APVĀRSNIS EIROPA KONKURSU APKOPOJUMS</a:t>
            </a:r>
            <a:endParaRPr lang="lv-LV" sz="3200" dirty="0"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E041E-1971-0192-172A-3635FE87E34F}"/>
              </a:ext>
            </a:extLst>
          </p:cNvPr>
          <p:cNvSpPr txBox="1"/>
          <p:nvPr/>
        </p:nvSpPr>
        <p:spPr>
          <a:xfrm>
            <a:off x="482113" y="914226"/>
            <a:ext cx="1112007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lv-LV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Apvārsnis Eiropa Nacionālais kontaktpunkts sagatavoja </a:t>
            </a:r>
            <a:r>
              <a:rPr lang="lv-LV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  <a:hlinkClick r:id="rId2"/>
              </a:rPr>
              <a:t>aktuālo</a:t>
            </a:r>
            <a:r>
              <a:rPr lang="lv-LV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  <a:hlinkClick r:id="rId2"/>
              </a:rPr>
              <a:t> </a:t>
            </a:r>
            <a:r>
              <a:rPr lang="lv-LV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  <a:hlinkClick r:id="rId2"/>
              </a:rPr>
              <a:t>2026. gada Apvārsnis Eiropa konkursu apkopojumu. </a:t>
            </a:r>
            <a:r>
              <a:rPr lang="lv-LV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  <a:hlinkClick r:id="rId2"/>
              </a:rPr>
              <a:t> </a:t>
            </a:r>
            <a:endParaRPr lang="en-US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Wingdings"/>
              <a:buChar char="§"/>
            </a:pPr>
            <a:r>
              <a:rPr lang="lv-LV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Konkursiem kas jau ir nopublicēti </a:t>
            </a:r>
            <a:r>
              <a:rPr lang="lv-LV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Funding</a:t>
            </a:r>
            <a:r>
              <a:rPr lang="lv-LV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 &amp; </a:t>
            </a:r>
            <a:r>
              <a:rPr lang="lv-LV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Tenders</a:t>
            </a:r>
            <a:r>
              <a:rPr lang="lv-LV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lv-LV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portal</a:t>
            </a:r>
            <a:r>
              <a:rPr lang="lv-LV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 apkopojumā pievienojām </a:t>
            </a:r>
            <a:r>
              <a:rPr lang="lv-LV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linkus</a:t>
            </a:r>
            <a:r>
              <a:rPr lang="lv-LV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/>
                <a:ea typeface="Verdana"/>
                <a:cs typeface="Verdana" panose="020B0604030504040204" pitchFamily="34" charset="0"/>
              </a:rPr>
              <a:t>.</a:t>
            </a:r>
            <a:endParaRPr lang="en-US" dirty="0">
              <a:latin typeface="Verdana"/>
              <a:ea typeface="Verdana"/>
              <a:cs typeface="Verdana" panose="020B0604030504040204" pitchFamily="34" charset="0"/>
            </a:endParaRPr>
          </a:p>
          <a:p>
            <a:endParaRPr lang="lv-LV" dirty="0">
              <a:highlight>
                <a:srgbClr val="FFFFFF"/>
              </a:highlight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52844-4A0B-6AFE-E6C9-FFA9A58273E2}"/>
              </a:ext>
            </a:extLst>
          </p:cNvPr>
          <p:cNvSpPr txBox="1"/>
          <p:nvPr/>
        </p:nvSpPr>
        <p:spPr>
          <a:xfrm>
            <a:off x="7899662" y="2867762"/>
            <a:ext cx="4282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Funding and Tenders Portal</a:t>
            </a:r>
            <a:endParaRPr lang="lv-LV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4831E-2FF9-86BF-B4FF-9C364FCA9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662" y="3429000"/>
            <a:ext cx="4154114" cy="2302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F56B5-55FE-49D9-65F7-BBB417898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628" y="3635021"/>
            <a:ext cx="1679148" cy="675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1AAEF-C428-CE7E-558D-821E88220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27" y="2019702"/>
            <a:ext cx="7372729" cy="391180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12FA9B1-3031-EC3C-4B98-ADD789CB8D28}"/>
              </a:ext>
            </a:extLst>
          </p:cNvPr>
          <p:cNvGrpSpPr/>
          <p:nvPr/>
        </p:nvGrpSpPr>
        <p:grpSpPr>
          <a:xfrm>
            <a:off x="97971" y="4945636"/>
            <a:ext cx="1609169" cy="1217330"/>
            <a:chOff x="128360" y="4972456"/>
            <a:chExt cx="1718026" cy="1217330"/>
          </a:xfrm>
        </p:grpSpPr>
        <p:sp>
          <p:nvSpPr>
            <p:cNvPr id="10" name="Oval Callout 4">
              <a:extLst>
                <a:ext uri="{FF2B5EF4-FFF2-40B4-BE49-F238E27FC236}">
                  <a16:creationId xmlns:a16="http://schemas.microsoft.com/office/drawing/2014/main" id="{CAE580EE-AE17-A87B-8DAE-905C04E99DA5}"/>
                </a:ext>
              </a:extLst>
            </p:cNvPr>
            <p:cNvSpPr/>
            <p:nvPr/>
          </p:nvSpPr>
          <p:spPr>
            <a:xfrm>
              <a:off x="128360" y="4972456"/>
              <a:ext cx="1718026" cy="1217330"/>
            </a:xfrm>
            <a:prstGeom prst="wedgeEllipseCallout">
              <a:avLst>
                <a:gd name="adj1" fmla="val 64594"/>
                <a:gd name="adj2" fmla="val -94882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198DF9-21F4-F0A0-DB60-9B5081012B39}"/>
                </a:ext>
              </a:extLst>
            </p:cNvPr>
            <p:cNvSpPr txBox="1"/>
            <p:nvPr/>
          </p:nvSpPr>
          <p:spPr>
            <a:xfrm>
              <a:off x="263431" y="5143039"/>
              <a:ext cx="1455700" cy="938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lv-LV" sz="11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Saite uz </a:t>
              </a:r>
              <a:r>
                <a:rPr lang="lv-LV" sz="1100" b="1" err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Funding</a:t>
              </a:r>
              <a:r>
                <a:rPr lang="lv-LV" sz="11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lv-LV" sz="1100" b="1" err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and</a:t>
              </a:r>
              <a:r>
                <a:rPr lang="lv-LV" sz="11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lv-LV" sz="1100" b="1" err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Tenders</a:t>
              </a:r>
              <a:r>
                <a:rPr lang="lv-LV" sz="11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portālu (kad pieejama)</a:t>
              </a:r>
              <a:endParaRPr lang="lv-LV" sz="1100" b="1" noProof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4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06FAC-350C-0F0D-7308-79081C07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3066-2326-0342-578E-7EE0E60B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283316"/>
            <a:ext cx="10515600" cy="96613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Verdana"/>
                <a:ea typeface="Verdana"/>
              </a:rPr>
              <a:t>ACCELERATOR CHALLENGES</a:t>
            </a: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F5F03D43-6438-D4B9-208D-83AA48F0C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094210"/>
              </p:ext>
            </p:extLst>
          </p:nvPr>
        </p:nvGraphicFramePr>
        <p:xfrm>
          <a:off x="353391" y="2252869"/>
          <a:ext cx="10937415" cy="3698690"/>
        </p:xfrm>
        <a:graphic>
          <a:graphicData uri="http://schemas.openxmlformats.org/drawingml/2006/table">
            <a:tbl>
              <a:tblPr/>
              <a:tblGrid>
                <a:gridCol w="1860351">
                  <a:extLst>
                    <a:ext uri="{9D8B030D-6E8A-4147-A177-3AD203B41FA5}">
                      <a16:colId xmlns:a16="http://schemas.microsoft.com/office/drawing/2014/main" val="1425082869"/>
                    </a:ext>
                  </a:extLst>
                </a:gridCol>
                <a:gridCol w="350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067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  <a:gridCol w="1398673">
                  <a:extLst>
                    <a:ext uri="{9D8B030D-6E8A-4147-A177-3AD203B41FA5}">
                      <a16:colId xmlns:a16="http://schemas.microsoft.com/office/drawing/2014/main" val="4046911121"/>
                    </a:ext>
                  </a:extLst>
                </a:gridCol>
              </a:tblGrid>
              <a:tr h="6790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Calls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Topic</a:t>
                      </a:r>
                      <a:endParaRPr sz="1400" b="1" i="0" u="none" strike="noStrike" kern="120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Type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of</a:t>
                      </a:r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action</a:t>
                      </a:r>
                      <a:endParaRPr lang="lv-LV" sz="1400" b="1" i="0" u="none" strike="noStrike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Proposals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Projects 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Funded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Success ratio, %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HORIZON-EIC-2023-ACCELERATORCHALLENGES-05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Accelerator Challenges</a:t>
                      </a:r>
                      <a:endParaRPr lang="en-US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HORIZON EIC Accelerator Blended Finance</a:t>
                      </a:r>
                      <a:endParaRPr lang="en-US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HORIZON-EIC-2023-ACCELERATORCHALLENGES-06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Accelerator Challenges</a:t>
                      </a:r>
                      <a:endParaRPr lang="en-US"/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HORIZON EIC Accelerator Blended Finance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229860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HORIZON-EIC-2024-ACCELERATORCHALLENGES-06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EIC Accelerator Challenges</a:t>
                      </a:r>
                      <a:endParaRPr lang="en-US"/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HORIZON EIC Accelerator Blended Finance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</a:t>
                      </a:r>
                      <a:endParaRPr lang="en-US"/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  <a:endParaRPr lang="en-US"/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0%</a:t>
                      </a:r>
                      <a:endParaRPr lang="en-US" dirty="0"/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6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B843AA-FA05-B1E4-244C-293665C637FD}"/>
              </a:ext>
            </a:extLst>
          </p:cNvPr>
          <p:cNvSpPr txBox="1"/>
          <p:nvPr/>
        </p:nvSpPr>
        <p:spPr>
          <a:xfrm>
            <a:off x="4738776" y="414415"/>
            <a:ext cx="69701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cap="all">
                <a:solidFill>
                  <a:srgbClr val="01046D"/>
                </a:solidFill>
                <a:latin typeface="Verdana"/>
                <a:ea typeface="Verdana"/>
              </a:rPr>
              <a:t>STATISTICS | 2023, 2024, 2025 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52093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blue and red pins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DFF184E1-74BE-B87E-ADD8-48B549080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43627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6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34" y="742264"/>
            <a:ext cx="2136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0" dirty="0">
                <a:solidFill>
                  <a:srgbClr val="F0F0F0"/>
                </a:solidFill>
                <a:latin typeface="Arial"/>
                <a:cs typeface="Arial"/>
              </a:rPr>
              <a:t>State</a:t>
            </a:r>
            <a:r>
              <a:rPr b="1" spc="-45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0F0F0"/>
                </a:solidFill>
                <a:latin typeface="Arial"/>
                <a:cs typeface="Arial"/>
              </a:rPr>
              <a:t>Support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609601" y="2320810"/>
            <a:ext cx="10668000" cy="1372158"/>
            <a:chOff x="618134" y="2309825"/>
            <a:chExt cx="11089359" cy="1372158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134" y="2309825"/>
              <a:ext cx="1058265" cy="27462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8147" y="2821685"/>
              <a:ext cx="6588759" cy="10795"/>
            </a:xfrm>
            <a:custGeom>
              <a:avLst/>
              <a:gdLst/>
              <a:ahLst/>
              <a:cxnLst/>
              <a:rect l="l" t="t" r="r" b="b"/>
              <a:pathLst>
                <a:path w="6588759" h="10794">
                  <a:moveTo>
                    <a:pt x="6588213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6588213" y="10667"/>
                  </a:lnTo>
                  <a:lnTo>
                    <a:pt x="658821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34" y="2584704"/>
              <a:ext cx="1674495" cy="2743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3826" y="2584704"/>
              <a:ext cx="231648" cy="2743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5369" y="2584704"/>
              <a:ext cx="1473327" cy="2743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8560" y="2584704"/>
              <a:ext cx="1020648" cy="2743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7344" y="2584704"/>
              <a:ext cx="426720" cy="2743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3103" y="2584704"/>
              <a:ext cx="1370329" cy="274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4853" y="2584704"/>
              <a:ext cx="501903" cy="274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1282" y="2584704"/>
              <a:ext cx="607161" cy="2743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3638" y="2584704"/>
              <a:ext cx="371855" cy="2743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09002" y="2584704"/>
              <a:ext cx="400303" cy="2743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67142" y="2584704"/>
              <a:ext cx="363854" cy="2743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58226" y="2584704"/>
              <a:ext cx="590930" cy="2743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88958" y="2584704"/>
              <a:ext cx="363727" cy="2743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61755" y="2584704"/>
              <a:ext cx="1305559" cy="2743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36758" y="2584704"/>
              <a:ext cx="164592" cy="2743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46487" y="2584704"/>
              <a:ext cx="625855" cy="2743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8134" y="2859023"/>
              <a:ext cx="2941955" cy="2743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42462" y="2859023"/>
              <a:ext cx="669709" cy="2743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00500" y="2859023"/>
              <a:ext cx="203453" cy="2743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36135" y="2859023"/>
              <a:ext cx="400303" cy="2743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95800" y="2859023"/>
              <a:ext cx="1374902" cy="27432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14059" y="2859023"/>
              <a:ext cx="1135634" cy="2743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73494" y="2859023"/>
              <a:ext cx="1071879" cy="27432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99145" y="2859023"/>
              <a:ext cx="1109472" cy="2743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57182" y="2859023"/>
              <a:ext cx="1223772" cy="27432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27615" y="2859023"/>
              <a:ext cx="669340" cy="27432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685398" y="2859023"/>
              <a:ext cx="249935" cy="27432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8134" y="3133344"/>
              <a:ext cx="1085761" cy="27432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57857" y="3133344"/>
              <a:ext cx="898728" cy="27432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06725" y="3133344"/>
              <a:ext cx="592531" cy="27432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59938" y="3133344"/>
              <a:ext cx="1042758" cy="27432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47744" y="3133344"/>
              <a:ext cx="999553" cy="2743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36235" y="3133344"/>
              <a:ext cx="700430" cy="27432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19927" y="3133344"/>
              <a:ext cx="1720723" cy="27432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08190" y="3133344"/>
              <a:ext cx="322325" cy="27432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82509" y="3133344"/>
              <a:ext cx="702259" cy="27432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24114" y="3133344"/>
              <a:ext cx="400303" cy="2743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83778" y="3133344"/>
              <a:ext cx="457606" cy="2743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84970" y="3133344"/>
              <a:ext cx="990980" cy="2743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725279" y="3133344"/>
              <a:ext cx="571500" cy="27432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241915" y="3133344"/>
              <a:ext cx="1247241" cy="2743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385168" y="3133344"/>
              <a:ext cx="322325" cy="2743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8134" y="3407664"/>
              <a:ext cx="457200" cy="27431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20470" y="3407664"/>
              <a:ext cx="1263865" cy="27431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79065" y="3407664"/>
              <a:ext cx="166878" cy="274319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0" y="453580"/>
            <a:ext cx="561975" cy="832485"/>
          </a:xfrm>
          <a:custGeom>
            <a:avLst/>
            <a:gdLst/>
            <a:ahLst/>
            <a:cxnLst/>
            <a:rect l="l" t="t" r="r" b="b"/>
            <a:pathLst>
              <a:path w="561975" h="832485">
                <a:moveTo>
                  <a:pt x="561826" y="0"/>
                </a:moveTo>
                <a:lnTo>
                  <a:pt x="0" y="0"/>
                </a:lnTo>
                <a:lnTo>
                  <a:pt x="0" y="832421"/>
                </a:lnTo>
                <a:lnTo>
                  <a:pt x="561826" y="832421"/>
                </a:lnTo>
                <a:lnTo>
                  <a:pt x="561826" y="0"/>
                </a:lnTo>
                <a:close/>
              </a:path>
            </a:pathLst>
          </a:custGeom>
          <a:solidFill>
            <a:srgbClr val="CD8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48681C-97A2-FCCF-EA33-53D42280D791}"/>
              </a:ext>
            </a:extLst>
          </p:cNvPr>
          <p:cNvSpPr/>
          <p:nvPr/>
        </p:nvSpPr>
        <p:spPr>
          <a:xfrm>
            <a:off x="1" y="4724400"/>
            <a:ext cx="12191999" cy="1752600"/>
          </a:xfrm>
          <a:prstGeom prst="rect">
            <a:avLst/>
          </a:prstGeom>
          <a:solidFill>
            <a:srgbClr val="2615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2" name="object 9">
            <a:extLst>
              <a:ext uri="{FF2B5EF4-FFF2-40B4-BE49-F238E27FC236}">
                <a16:creationId xmlns:a16="http://schemas.microsoft.com/office/drawing/2014/main" id="{ACE5294A-2B30-24CA-599E-D0E7B9F4C344}"/>
              </a:ext>
            </a:extLst>
          </p:cNvPr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904608" y="4953000"/>
            <a:ext cx="3220593" cy="1329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009A8-ABCE-8FBA-0138-0AB8F9CE8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419C85-6EC0-935F-C045-7618FE4C36FC}"/>
              </a:ext>
            </a:extLst>
          </p:cNvPr>
          <p:cNvSpPr txBox="1">
            <a:spLocks/>
          </p:cNvSpPr>
          <p:nvPr/>
        </p:nvSpPr>
        <p:spPr>
          <a:xfrm>
            <a:off x="2055159" y="284335"/>
            <a:ext cx="7874853" cy="71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ctr">
              <a:defRPr/>
            </a:pPr>
            <a:r>
              <a:rPr lang="lv-LV" sz="2800" cap="all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Konkursu Statistika </a:t>
            </a:r>
            <a:r>
              <a:rPr lang="lv-LV" sz="2800" i="1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(piemērs)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2DFBF-1F9E-125C-2A78-81F91C5EDAEF}"/>
              </a:ext>
            </a:extLst>
          </p:cNvPr>
          <p:cNvSpPr txBox="1"/>
          <p:nvPr/>
        </p:nvSpPr>
        <p:spPr>
          <a:xfrm>
            <a:off x="653715" y="1000129"/>
            <a:ext cx="10880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lv-LV" sz="2000" b="1">
                <a:latin typeface="Verdana" panose="020B0604030504040204" pitchFamily="34" charset="0"/>
                <a:ea typeface="Verdana" panose="020B0604030504040204" pitchFamily="34" charset="0"/>
              </a:rPr>
              <a:t>D3: World Leading Data and Computing Technologies</a:t>
            </a:r>
            <a:endParaRPr lang="lt-LT" sz="2000"/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F996BAD2-C1BB-8254-1E5A-DA6147413544}"/>
              </a:ext>
            </a:extLst>
          </p:cNvPr>
          <p:cNvGraphicFramePr>
            <a:graphicFrameLocks/>
          </p:cNvGraphicFramePr>
          <p:nvPr/>
        </p:nvGraphicFramePr>
        <p:xfrm>
          <a:off x="685800" y="1568726"/>
          <a:ext cx="10820399" cy="4192289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1425082869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4087515589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771316509"/>
                    </a:ext>
                  </a:extLst>
                </a:gridCol>
                <a:gridCol w="1220448">
                  <a:extLst>
                    <a:ext uri="{9D8B030D-6E8A-4147-A177-3AD203B41FA5}">
                      <a16:colId xmlns:a16="http://schemas.microsoft.com/office/drawing/2014/main" val="4046911121"/>
                    </a:ext>
                  </a:extLst>
                </a:gridCol>
              </a:tblGrid>
              <a:tr h="75668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Call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/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Type of action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Proposals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Projects 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Funded</a:t>
                      </a:r>
                      <a:endPara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Scores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Success ratio, %</a:t>
                      </a:r>
                    </a:p>
                  </a:txBody>
                  <a:tcPr marL="5099" marR="5099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5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HORIZON-CL4-2023-DATA-01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Integration of data life cycle, architectures and standards for complex data cycles and/or human factors, language (AI, data and robotics partnership)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12.5 to 14.5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44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Collaboration with NSF on fundamental research on new concepts for distributed computing and swarm intelligence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35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Cognitive Computing Continuum: Intelligence and automation for more efficient data processing (AI, data and robotics partnership)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 to 15.0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755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Coordination and Support of Cognitive Computing Continuum research and policy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2441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D3FC6F9-ACB1-2A51-39C2-C750BB88D1CA}"/>
              </a:ext>
            </a:extLst>
          </p:cNvPr>
          <p:cNvGrpSpPr/>
          <p:nvPr/>
        </p:nvGrpSpPr>
        <p:grpSpPr>
          <a:xfrm>
            <a:off x="97971" y="4912979"/>
            <a:ext cx="1718026" cy="1217330"/>
            <a:chOff x="128360" y="4972456"/>
            <a:chExt cx="1718026" cy="1217330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0781BEC4-E9F5-EC20-1C36-70410F570CC9}"/>
                </a:ext>
              </a:extLst>
            </p:cNvPr>
            <p:cNvSpPr/>
            <p:nvPr/>
          </p:nvSpPr>
          <p:spPr>
            <a:xfrm>
              <a:off x="128360" y="4972456"/>
              <a:ext cx="1718026" cy="1217330"/>
            </a:xfrm>
            <a:prstGeom prst="wedgeEllipseCallout">
              <a:avLst>
                <a:gd name="adj1" fmla="val 64594"/>
                <a:gd name="adj2" fmla="val -94882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4C5243-1FB6-5C7E-5CA9-10257B1EF0B1}"/>
                </a:ext>
              </a:extLst>
            </p:cNvPr>
            <p:cNvSpPr txBox="1"/>
            <p:nvPr/>
          </p:nvSpPr>
          <p:spPr>
            <a:xfrm>
              <a:off x="333163" y="5073289"/>
              <a:ext cx="130461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lv-LV" sz="12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Saite uz </a:t>
              </a:r>
              <a:r>
                <a:rPr lang="lv-LV" sz="1200" b="1" noProof="0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visiem konkursa projektiem</a:t>
              </a:r>
              <a:r>
                <a:rPr lang="lv-LV" sz="12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 </a:t>
              </a:r>
              <a:r>
                <a:rPr lang="lv-LV" sz="1200" b="1" noProof="0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CORDIS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24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D8A73-E3A9-EF11-B37B-A20911B0F7D8}"/>
              </a:ext>
            </a:extLst>
          </p:cNvPr>
          <p:cNvSpPr txBox="1"/>
          <p:nvPr/>
        </p:nvSpPr>
        <p:spPr>
          <a:xfrm>
            <a:off x="263213" y="1715337"/>
            <a:ext cx="12020883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tx1"/>
              </a:buClr>
              <a:buFont typeface="Wingdings,Sans-Serif"/>
              <a:buChar char="§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Sklodowska Curie Actions (MSCA) 2026-2027 (draft)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Verdana"/>
              <a:ea typeface="Verdana"/>
              <a:cs typeface="Arial"/>
            </a:endParaRPr>
          </a:p>
          <a:p>
            <a:pPr marL="342900" indent="-342900">
              <a:buClr>
                <a:srgbClr val="000000"/>
              </a:buClr>
              <a:buFont typeface="Wingdings,Sans-Serif"/>
              <a:buChar char="§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Research Council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Verdana"/>
              <a:ea typeface="Verdana"/>
            </a:endParaRP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infrastructures</a:t>
            </a: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 (2026 draft </a:t>
            </a: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pending</a:t>
            </a: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)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 1 ‘Health’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 2 ‘Culture, creativity and inclusive society’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 3 ‘Civil Security for Society’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 4 ‘Digital, Industry and Space’</a:t>
            </a:r>
            <a:endParaRPr lang="en-US" sz="2200" u="sng" dirty="0">
              <a:solidFill>
                <a:schemeClr val="accent5">
                  <a:lumMod val="50000"/>
                </a:schemeClr>
              </a:solidFill>
              <a:latin typeface="Verdana"/>
              <a:ea typeface="Verdana"/>
              <a:cs typeface="Arial"/>
            </a:endParaRP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 5 ‘Climate, Energy and Mobility’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Cluster 6 ‘Food, Bioeconomy Natural Resources, Agriculture and Environment’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innovation ecosystems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 </a:t>
            </a:r>
            <a:endParaRPr lang="en-US" sz="2200" u="sng" dirty="0">
              <a:solidFill>
                <a:schemeClr val="accent5">
                  <a:lumMod val="50000"/>
                </a:schemeClr>
              </a:solidFill>
              <a:latin typeface="Verdana"/>
              <a:ea typeface="Verdana"/>
              <a:cs typeface="Arial"/>
            </a:endParaRP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Innovation Council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Widening participation and strengthening the European Research Area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Missions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European Bauhaus Facility</a:t>
            </a:r>
            <a:r>
              <a:rPr lang="lv-LV" sz="2200" u="sng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200" u="sng" dirty="0">
              <a:solidFill>
                <a:schemeClr val="accent5">
                  <a:lumMod val="50000"/>
                </a:schemeClr>
              </a:solidFill>
              <a:latin typeface="Verdana"/>
              <a:ea typeface="Verdana"/>
              <a:cs typeface="Arial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BECD0-D1F9-0057-6F29-9B9618D92E99}"/>
              </a:ext>
            </a:extLst>
          </p:cNvPr>
          <p:cNvSpPr txBox="1"/>
          <p:nvPr/>
        </p:nvSpPr>
        <p:spPr>
          <a:xfrm>
            <a:off x="15514" y="5348"/>
            <a:ext cx="1215833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+mj-lt"/>
                <a:ea typeface="+mj-ea"/>
                <a:cs typeface="Arial"/>
              </a:rPr>
              <a:t>APVĀRSNIS EIROPA DARBA PROGRAMMAS</a:t>
            </a:r>
            <a:endParaRPr lang="en-US" sz="3200" b="1" i="1">
              <a:solidFill>
                <a:srgbClr val="002060"/>
              </a:solidFill>
              <a:latin typeface="+mj-lt"/>
              <a:ea typeface="Verdana"/>
              <a:cs typeface="Arial"/>
            </a:endParaRPr>
          </a:p>
          <a:p>
            <a:pPr algn="ctr"/>
            <a:r>
              <a:rPr lang="en-US" sz="3200" b="1">
                <a:solidFill>
                  <a:srgbClr val="002060"/>
                </a:solidFill>
                <a:latin typeface="+mj-lt"/>
                <a:ea typeface="+mj-ea"/>
                <a:cs typeface="Arial"/>
              </a:rPr>
              <a:t>2026./2027</a:t>
            </a:r>
            <a:r>
              <a:rPr lang="lv-LV" sz="3200" b="1">
                <a:solidFill>
                  <a:srgbClr val="002060"/>
                </a:solidFill>
                <a:latin typeface="+mj-lt"/>
                <a:ea typeface="+mj-ea"/>
                <a:cs typeface="Arial"/>
              </a:rPr>
              <a:t>.</a:t>
            </a:r>
            <a:r>
              <a:rPr lang="en-US" sz="3200" b="1">
                <a:solidFill>
                  <a:srgbClr val="002060"/>
                </a:solidFill>
                <a:latin typeface="+mj-lt"/>
                <a:ea typeface="+mj-ea"/>
                <a:cs typeface="Arial"/>
              </a:rPr>
              <a:t> GADAM</a:t>
            </a:r>
            <a:endParaRPr lang="en-US" sz="3200">
              <a:latin typeface="+mj-lt"/>
              <a:ea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3F7AA-6CB7-4D36-CD5C-CBBDD7FB3008}"/>
              </a:ext>
            </a:extLst>
          </p:cNvPr>
          <p:cNvSpPr txBox="1"/>
          <p:nvPr/>
        </p:nvSpPr>
        <p:spPr>
          <a:xfrm>
            <a:off x="173426" y="1299758"/>
            <a:ext cx="12015046" cy="4129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2026/2027 (Drafts)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Verdana"/>
              <a:ea typeface="Verdana"/>
              <a:cs typeface="Arial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88443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6344285" cy="6857365"/>
          </a:xfrm>
          <a:custGeom>
            <a:avLst/>
            <a:gdLst/>
            <a:ahLst/>
            <a:cxnLst/>
            <a:rect l="l" t="t" r="r" b="b"/>
            <a:pathLst>
              <a:path w="6344285" h="6857365">
                <a:moveTo>
                  <a:pt x="6344285" y="0"/>
                </a:moveTo>
                <a:lnTo>
                  <a:pt x="0" y="0"/>
                </a:lnTo>
                <a:lnTo>
                  <a:pt x="0" y="6856857"/>
                </a:lnTo>
                <a:lnTo>
                  <a:pt x="6344285" y="6856857"/>
                </a:lnTo>
                <a:lnTo>
                  <a:pt x="6344285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768" y="467690"/>
            <a:ext cx="5958205" cy="9759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0485" algn="ctr">
              <a:lnSpc>
                <a:spcPct val="100000"/>
              </a:lnSpc>
              <a:spcBef>
                <a:spcPts val="135"/>
              </a:spcBef>
            </a:pPr>
            <a:r>
              <a:rPr sz="3100" b="1" spc="-210" dirty="0">
                <a:solidFill>
                  <a:srgbClr val="F0F0F0"/>
                </a:solidFill>
                <a:latin typeface="Arial"/>
                <a:cs typeface="Arial"/>
              </a:rPr>
              <a:t>Six</a:t>
            </a:r>
            <a:r>
              <a:rPr sz="3100" b="1" spc="-85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3100" b="1" spc="-155" dirty="0">
                <a:solidFill>
                  <a:srgbClr val="F0F0F0"/>
                </a:solidFill>
                <a:latin typeface="Arial"/>
                <a:cs typeface="Arial"/>
              </a:rPr>
              <a:t>Strategic</a:t>
            </a:r>
            <a:r>
              <a:rPr sz="3100" b="1" spc="-6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3100" b="1" spc="-245" dirty="0">
                <a:solidFill>
                  <a:srgbClr val="F0F0F0"/>
                </a:solidFill>
                <a:latin typeface="Arial"/>
                <a:cs typeface="Arial"/>
              </a:rPr>
              <a:t>Goals</a:t>
            </a:r>
            <a:r>
              <a:rPr sz="3100" b="1" spc="-60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3100" b="1" spc="-85" dirty="0">
                <a:solidFill>
                  <a:srgbClr val="F0F0F0"/>
                </a:solidFill>
                <a:latin typeface="Arial"/>
                <a:cs typeface="Arial"/>
              </a:rPr>
              <a:t>for</a:t>
            </a:r>
            <a:r>
              <a:rPr sz="3100" b="1" spc="-55" dirty="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sz="3100" b="1" spc="-25" dirty="0">
                <a:solidFill>
                  <a:srgbClr val="F0F0F0"/>
                </a:solidFill>
                <a:latin typeface="Arial"/>
                <a:cs typeface="Arial"/>
              </a:rPr>
              <a:t>the</a:t>
            </a:r>
            <a:endParaRPr sz="3100" dirty="0">
              <a:solidFill>
                <a:schemeClr val="accent6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100" b="1" u="sng" spc="-229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</a:t>
            </a:r>
            <a:r>
              <a:rPr sz="3100" b="1" u="sng" spc="-229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</a:rPr>
              <a:t>C</a:t>
            </a:r>
            <a:r>
              <a:rPr sz="3100" b="1" u="sng" spc="-60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</a:rPr>
              <a:t> </a:t>
            </a:r>
            <a:r>
              <a:rPr sz="3100" b="1" u="sng" spc="425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3100" b="1" u="sng" spc="-75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</a:rPr>
              <a:t> </a:t>
            </a:r>
            <a:r>
              <a:rPr sz="3100" b="1" u="sng" spc="-185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</a:t>
            </a:r>
            <a:r>
              <a:rPr sz="3100" b="1" u="sng" spc="-45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100" b="1" u="sng" spc="-130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</a:t>
            </a:r>
            <a:r>
              <a:rPr sz="3100" b="1" u="sng" spc="-60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100" b="1" u="sng" spc="-120" dirty="0">
                <a:solidFill>
                  <a:schemeClr val="accent6"/>
                </a:solidFill>
                <a:uFill>
                  <a:solidFill>
                    <a:srgbClr val="CD8040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</a:t>
            </a:r>
            <a:endParaRPr sz="31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80464"/>
            <a:ext cx="6344284" cy="37713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422135" y="861694"/>
            <a:ext cx="5344795" cy="5409565"/>
            <a:chOff x="6422135" y="861694"/>
            <a:chExt cx="5344795" cy="5409565"/>
          </a:xfrm>
        </p:grpSpPr>
        <p:sp>
          <p:nvSpPr>
            <p:cNvPr id="6" name="object 6"/>
            <p:cNvSpPr/>
            <p:nvPr/>
          </p:nvSpPr>
          <p:spPr>
            <a:xfrm>
              <a:off x="6434835" y="874394"/>
              <a:ext cx="1125220" cy="5384165"/>
            </a:xfrm>
            <a:custGeom>
              <a:avLst/>
              <a:gdLst/>
              <a:ahLst/>
              <a:cxnLst/>
              <a:rect l="l" t="t" r="r" b="b"/>
              <a:pathLst>
                <a:path w="1125220" h="5384165">
                  <a:moveTo>
                    <a:pt x="10160" y="0"/>
                  </a:moveTo>
                  <a:lnTo>
                    <a:pt x="44203" y="34470"/>
                  </a:lnTo>
                  <a:lnTo>
                    <a:pt x="77719" y="69264"/>
                  </a:lnTo>
                  <a:lnTo>
                    <a:pt x="110707" y="104375"/>
                  </a:lnTo>
                  <a:lnTo>
                    <a:pt x="143167" y="139799"/>
                  </a:lnTo>
                  <a:lnTo>
                    <a:pt x="175100" y="175531"/>
                  </a:lnTo>
                  <a:lnTo>
                    <a:pt x="206504" y="211566"/>
                  </a:lnTo>
                  <a:lnTo>
                    <a:pt x="237381" y="247898"/>
                  </a:lnTo>
                  <a:lnTo>
                    <a:pt x="267730" y="284523"/>
                  </a:lnTo>
                  <a:lnTo>
                    <a:pt x="297551" y="321436"/>
                  </a:lnTo>
                  <a:lnTo>
                    <a:pt x="326845" y="358631"/>
                  </a:lnTo>
                  <a:lnTo>
                    <a:pt x="355610" y="396104"/>
                  </a:lnTo>
                  <a:lnTo>
                    <a:pt x="383848" y="433848"/>
                  </a:lnTo>
                  <a:lnTo>
                    <a:pt x="411558" y="471861"/>
                  </a:lnTo>
                  <a:lnTo>
                    <a:pt x="438740" y="510136"/>
                  </a:lnTo>
                  <a:lnTo>
                    <a:pt x="465395" y="548668"/>
                  </a:lnTo>
                  <a:lnTo>
                    <a:pt x="491521" y="587452"/>
                  </a:lnTo>
                  <a:lnTo>
                    <a:pt x="517120" y="626483"/>
                  </a:lnTo>
                  <a:lnTo>
                    <a:pt x="542191" y="665757"/>
                  </a:lnTo>
                  <a:lnTo>
                    <a:pt x="566734" y="705268"/>
                  </a:lnTo>
                  <a:lnTo>
                    <a:pt x="590749" y="745010"/>
                  </a:lnTo>
                  <a:lnTo>
                    <a:pt x="614237" y="784980"/>
                  </a:lnTo>
                  <a:lnTo>
                    <a:pt x="637197" y="825172"/>
                  </a:lnTo>
                  <a:lnTo>
                    <a:pt x="659628" y="865581"/>
                  </a:lnTo>
                  <a:lnTo>
                    <a:pt x="681533" y="906201"/>
                  </a:lnTo>
                  <a:lnTo>
                    <a:pt x="702909" y="947029"/>
                  </a:lnTo>
                  <a:lnTo>
                    <a:pt x="723757" y="988058"/>
                  </a:lnTo>
                  <a:lnTo>
                    <a:pt x="744078" y="1029284"/>
                  </a:lnTo>
                  <a:lnTo>
                    <a:pt x="763871" y="1070702"/>
                  </a:lnTo>
                  <a:lnTo>
                    <a:pt x="783136" y="1112306"/>
                  </a:lnTo>
                  <a:lnTo>
                    <a:pt x="801873" y="1154092"/>
                  </a:lnTo>
                  <a:lnTo>
                    <a:pt x="820082" y="1196055"/>
                  </a:lnTo>
                  <a:lnTo>
                    <a:pt x="837764" y="1238189"/>
                  </a:lnTo>
                  <a:lnTo>
                    <a:pt x="854918" y="1280490"/>
                  </a:lnTo>
                  <a:lnTo>
                    <a:pt x="871544" y="1322952"/>
                  </a:lnTo>
                  <a:lnTo>
                    <a:pt x="887642" y="1365570"/>
                  </a:lnTo>
                  <a:lnTo>
                    <a:pt x="903212" y="1408340"/>
                  </a:lnTo>
                  <a:lnTo>
                    <a:pt x="918255" y="1451256"/>
                  </a:lnTo>
                  <a:lnTo>
                    <a:pt x="932770" y="1494314"/>
                  </a:lnTo>
                  <a:lnTo>
                    <a:pt x="946757" y="1537507"/>
                  </a:lnTo>
                  <a:lnTo>
                    <a:pt x="960216" y="1580832"/>
                  </a:lnTo>
                  <a:lnTo>
                    <a:pt x="973147" y="1624283"/>
                  </a:lnTo>
                  <a:lnTo>
                    <a:pt x="985551" y="1667855"/>
                  </a:lnTo>
                  <a:lnTo>
                    <a:pt x="997426" y="1711543"/>
                  </a:lnTo>
                  <a:lnTo>
                    <a:pt x="1008774" y="1755342"/>
                  </a:lnTo>
                  <a:lnTo>
                    <a:pt x="1019594" y="1799247"/>
                  </a:lnTo>
                  <a:lnTo>
                    <a:pt x="1029886" y="1843252"/>
                  </a:lnTo>
                  <a:lnTo>
                    <a:pt x="1039651" y="1887354"/>
                  </a:lnTo>
                  <a:lnTo>
                    <a:pt x="1048888" y="1931547"/>
                  </a:lnTo>
                  <a:lnTo>
                    <a:pt x="1057596" y="1975825"/>
                  </a:lnTo>
                  <a:lnTo>
                    <a:pt x="1065777" y="2020184"/>
                  </a:lnTo>
                  <a:lnTo>
                    <a:pt x="1073431" y="2064618"/>
                  </a:lnTo>
                  <a:lnTo>
                    <a:pt x="1080556" y="2109124"/>
                  </a:lnTo>
                  <a:lnTo>
                    <a:pt x="1087154" y="2153694"/>
                  </a:lnTo>
                  <a:lnTo>
                    <a:pt x="1093224" y="2198326"/>
                  </a:lnTo>
                  <a:lnTo>
                    <a:pt x="1098766" y="2243013"/>
                  </a:lnTo>
                  <a:lnTo>
                    <a:pt x="1103780" y="2287750"/>
                  </a:lnTo>
                  <a:lnTo>
                    <a:pt x="1108266" y="2332533"/>
                  </a:lnTo>
                  <a:lnTo>
                    <a:pt x="1112225" y="2377356"/>
                  </a:lnTo>
                  <a:lnTo>
                    <a:pt x="1115655" y="2422214"/>
                  </a:lnTo>
                  <a:lnTo>
                    <a:pt x="1118558" y="2467103"/>
                  </a:lnTo>
                  <a:lnTo>
                    <a:pt x="1120934" y="2512017"/>
                  </a:lnTo>
                  <a:lnTo>
                    <a:pt x="1122781" y="2556951"/>
                  </a:lnTo>
                  <a:lnTo>
                    <a:pt x="1124100" y="2601900"/>
                  </a:lnTo>
                  <a:lnTo>
                    <a:pt x="1124892" y="2646859"/>
                  </a:lnTo>
                  <a:lnTo>
                    <a:pt x="1125156" y="2691823"/>
                  </a:lnTo>
                  <a:lnTo>
                    <a:pt x="1124892" y="2736788"/>
                  </a:lnTo>
                  <a:lnTo>
                    <a:pt x="1124100" y="2781747"/>
                  </a:lnTo>
                  <a:lnTo>
                    <a:pt x="1122781" y="2826696"/>
                  </a:lnTo>
                  <a:lnTo>
                    <a:pt x="1120934" y="2871630"/>
                  </a:lnTo>
                  <a:lnTo>
                    <a:pt x="1118558" y="2916544"/>
                  </a:lnTo>
                  <a:lnTo>
                    <a:pt x="1115655" y="2961432"/>
                  </a:lnTo>
                  <a:lnTo>
                    <a:pt x="1112225" y="3006290"/>
                  </a:lnTo>
                  <a:lnTo>
                    <a:pt x="1108266" y="3051113"/>
                  </a:lnTo>
                  <a:lnTo>
                    <a:pt x="1103780" y="3095896"/>
                  </a:lnTo>
                  <a:lnTo>
                    <a:pt x="1098766" y="3140633"/>
                  </a:lnTo>
                  <a:lnTo>
                    <a:pt x="1093224" y="3185320"/>
                  </a:lnTo>
                  <a:lnTo>
                    <a:pt x="1087154" y="3229951"/>
                  </a:lnTo>
                  <a:lnTo>
                    <a:pt x="1080556" y="3274522"/>
                  </a:lnTo>
                  <a:lnTo>
                    <a:pt x="1073431" y="3319027"/>
                  </a:lnTo>
                  <a:lnTo>
                    <a:pt x="1065777" y="3363461"/>
                  </a:lnTo>
                  <a:lnTo>
                    <a:pt x="1057596" y="3407820"/>
                  </a:lnTo>
                  <a:lnTo>
                    <a:pt x="1048888" y="3452098"/>
                  </a:lnTo>
                  <a:lnTo>
                    <a:pt x="1039651" y="3496290"/>
                  </a:lnTo>
                  <a:lnTo>
                    <a:pt x="1029886" y="3540392"/>
                  </a:lnTo>
                  <a:lnTo>
                    <a:pt x="1019594" y="3584397"/>
                  </a:lnTo>
                  <a:lnTo>
                    <a:pt x="1008774" y="3628302"/>
                  </a:lnTo>
                  <a:lnTo>
                    <a:pt x="997426" y="3672100"/>
                  </a:lnTo>
                  <a:lnTo>
                    <a:pt x="985551" y="3715788"/>
                  </a:lnTo>
                  <a:lnTo>
                    <a:pt x="973147" y="3759360"/>
                  </a:lnTo>
                  <a:lnTo>
                    <a:pt x="960216" y="3802810"/>
                  </a:lnTo>
                  <a:lnTo>
                    <a:pt x="946757" y="3846135"/>
                  </a:lnTo>
                  <a:lnTo>
                    <a:pt x="932770" y="3889328"/>
                  </a:lnTo>
                  <a:lnTo>
                    <a:pt x="918255" y="3932385"/>
                  </a:lnTo>
                  <a:lnTo>
                    <a:pt x="903212" y="3975301"/>
                  </a:lnTo>
                  <a:lnTo>
                    <a:pt x="887642" y="4018070"/>
                  </a:lnTo>
                  <a:lnTo>
                    <a:pt x="871544" y="4060688"/>
                  </a:lnTo>
                  <a:lnTo>
                    <a:pt x="854918" y="4103150"/>
                  </a:lnTo>
                  <a:lnTo>
                    <a:pt x="837764" y="4145450"/>
                  </a:lnTo>
                  <a:lnTo>
                    <a:pt x="820082" y="4187584"/>
                  </a:lnTo>
                  <a:lnTo>
                    <a:pt x="801873" y="4229546"/>
                  </a:lnTo>
                  <a:lnTo>
                    <a:pt x="783136" y="4271331"/>
                  </a:lnTo>
                  <a:lnTo>
                    <a:pt x="763871" y="4312935"/>
                  </a:lnTo>
                  <a:lnTo>
                    <a:pt x="744078" y="4354352"/>
                  </a:lnTo>
                  <a:lnTo>
                    <a:pt x="723757" y="4395578"/>
                  </a:lnTo>
                  <a:lnTo>
                    <a:pt x="702909" y="4436607"/>
                  </a:lnTo>
                  <a:lnTo>
                    <a:pt x="681533" y="4477434"/>
                  </a:lnTo>
                  <a:lnTo>
                    <a:pt x="659628" y="4518054"/>
                  </a:lnTo>
                  <a:lnTo>
                    <a:pt x="637197" y="4558462"/>
                  </a:lnTo>
                  <a:lnTo>
                    <a:pt x="614237" y="4598653"/>
                  </a:lnTo>
                  <a:lnTo>
                    <a:pt x="590749" y="4638622"/>
                  </a:lnTo>
                  <a:lnTo>
                    <a:pt x="566734" y="4678365"/>
                  </a:lnTo>
                  <a:lnTo>
                    <a:pt x="542191" y="4717875"/>
                  </a:lnTo>
                  <a:lnTo>
                    <a:pt x="517120" y="4757148"/>
                  </a:lnTo>
                  <a:lnTo>
                    <a:pt x="491521" y="4796178"/>
                  </a:lnTo>
                  <a:lnTo>
                    <a:pt x="465395" y="4834962"/>
                  </a:lnTo>
                  <a:lnTo>
                    <a:pt x="438740" y="4873493"/>
                  </a:lnTo>
                  <a:lnTo>
                    <a:pt x="411558" y="4911767"/>
                  </a:lnTo>
                  <a:lnTo>
                    <a:pt x="383848" y="4949779"/>
                  </a:lnTo>
                  <a:lnTo>
                    <a:pt x="355610" y="4987523"/>
                  </a:lnTo>
                  <a:lnTo>
                    <a:pt x="326845" y="5024995"/>
                  </a:lnTo>
                  <a:lnTo>
                    <a:pt x="297551" y="5062189"/>
                  </a:lnTo>
                  <a:lnTo>
                    <a:pt x="267730" y="5099101"/>
                  </a:lnTo>
                  <a:lnTo>
                    <a:pt x="237381" y="5135725"/>
                  </a:lnTo>
                  <a:lnTo>
                    <a:pt x="206504" y="5172057"/>
                  </a:lnTo>
                  <a:lnTo>
                    <a:pt x="175100" y="5208091"/>
                  </a:lnTo>
                  <a:lnTo>
                    <a:pt x="143167" y="5243822"/>
                  </a:lnTo>
                  <a:lnTo>
                    <a:pt x="110707" y="5279245"/>
                  </a:lnTo>
                  <a:lnTo>
                    <a:pt x="77719" y="5314356"/>
                  </a:lnTo>
                  <a:lnTo>
                    <a:pt x="44203" y="5349149"/>
                  </a:lnTo>
                  <a:lnTo>
                    <a:pt x="10160" y="5383618"/>
                  </a:lnTo>
                  <a:lnTo>
                    <a:pt x="0" y="5373446"/>
                  </a:lnTo>
                  <a:lnTo>
                    <a:pt x="33915" y="5339106"/>
                  </a:lnTo>
                  <a:lnTo>
                    <a:pt x="67305" y="5304444"/>
                  </a:lnTo>
                  <a:lnTo>
                    <a:pt x="100169" y="5269466"/>
                  </a:lnTo>
                  <a:lnTo>
                    <a:pt x="132507" y="5234176"/>
                  </a:lnTo>
                  <a:lnTo>
                    <a:pt x="164320" y="5198580"/>
                  </a:lnTo>
                  <a:lnTo>
                    <a:pt x="195606" y="5162682"/>
                  </a:lnTo>
                  <a:lnTo>
                    <a:pt x="226367" y="5126487"/>
                  </a:lnTo>
                  <a:lnTo>
                    <a:pt x="256602" y="5090001"/>
                  </a:lnTo>
                  <a:lnTo>
                    <a:pt x="286311" y="5053228"/>
                  </a:lnTo>
                  <a:lnTo>
                    <a:pt x="315495" y="5016174"/>
                  </a:lnTo>
                  <a:lnTo>
                    <a:pt x="344152" y="4978844"/>
                  </a:lnTo>
                  <a:lnTo>
                    <a:pt x="372284" y="4941242"/>
                  </a:lnTo>
                  <a:lnTo>
                    <a:pt x="399889" y="4903374"/>
                  </a:lnTo>
                  <a:lnTo>
                    <a:pt x="426969" y="4865245"/>
                  </a:lnTo>
                  <a:lnTo>
                    <a:pt x="453524" y="4826859"/>
                  </a:lnTo>
                  <a:lnTo>
                    <a:pt x="479552" y="4788221"/>
                  </a:lnTo>
                  <a:lnTo>
                    <a:pt x="505054" y="4749338"/>
                  </a:lnTo>
                  <a:lnTo>
                    <a:pt x="530031" y="4710213"/>
                  </a:lnTo>
                  <a:lnTo>
                    <a:pt x="554482" y="4670852"/>
                  </a:lnTo>
                  <a:lnTo>
                    <a:pt x="578407" y="4631260"/>
                  </a:lnTo>
                  <a:lnTo>
                    <a:pt x="601806" y="4591442"/>
                  </a:lnTo>
                  <a:lnTo>
                    <a:pt x="624680" y="4551403"/>
                  </a:lnTo>
                  <a:lnTo>
                    <a:pt x="647027" y="4511147"/>
                  </a:lnTo>
                  <a:lnTo>
                    <a:pt x="668849" y="4470681"/>
                  </a:lnTo>
                  <a:lnTo>
                    <a:pt x="690145" y="4430008"/>
                  </a:lnTo>
                  <a:lnTo>
                    <a:pt x="710915" y="4389134"/>
                  </a:lnTo>
                  <a:lnTo>
                    <a:pt x="731159" y="4348064"/>
                  </a:lnTo>
                  <a:lnTo>
                    <a:pt x="750878" y="4306804"/>
                  </a:lnTo>
                  <a:lnTo>
                    <a:pt x="770070" y="4265357"/>
                  </a:lnTo>
                  <a:lnTo>
                    <a:pt x="788737" y="4223729"/>
                  </a:lnTo>
                  <a:lnTo>
                    <a:pt x="806878" y="4181926"/>
                  </a:lnTo>
                  <a:lnTo>
                    <a:pt x="824493" y="4139951"/>
                  </a:lnTo>
                  <a:lnTo>
                    <a:pt x="841583" y="4097811"/>
                  </a:lnTo>
                  <a:lnTo>
                    <a:pt x="858146" y="4055510"/>
                  </a:lnTo>
                  <a:lnTo>
                    <a:pt x="874184" y="4013053"/>
                  </a:lnTo>
                  <a:lnTo>
                    <a:pt x="889696" y="3970445"/>
                  </a:lnTo>
                  <a:lnTo>
                    <a:pt x="904682" y="3927692"/>
                  </a:lnTo>
                  <a:lnTo>
                    <a:pt x="919142" y="3884798"/>
                  </a:lnTo>
                  <a:lnTo>
                    <a:pt x="933076" y="3841768"/>
                  </a:lnTo>
                  <a:lnTo>
                    <a:pt x="946485" y="3798607"/>
                  </a:lnTo>
                  <a:lnTo>
                    <a:pt x="959367" y="3755321"/>
                  </a:lnTo>
                  <a:lnTo>
                    <a:pt x="971724" y="3711914"/>
                  </a:lnTo>
                  <a:lnTo>
                    <a:pt x="983555" y="3668391"/>
                  </a:lnTo>
                  <a:lnTo>
                    <a:pt x="994861" y="3624758"/>
                  </a:lnTo>
                  <a:lnTo>
                    <a:pt x="1005640" y="3581020"/>
                  </a:lnTo>
                  <a:lnTo>
                    <a:pt x="1015894" y="3537181"/>
                  </a:lnTo>
                  <a:lnTo>
                    <a:pt x="1025621" y="3493246"/>
                  </a:lnTo>
                  <a:lnTo>
                    <a:pt x="1034823" y="3449221"/>
                  </a:lnTo>
                  <a:lnTo>
                    <a:pt x="1043499" y="3405110"/>
                  </a:lnTo>
                  <a:lnTo>
                    <a:pt x="1051650" y="3360919"/>
                  </a:lnTo>
                  <a:lnTo>
                    <a:pt x="1059274" y="3316653"/>
                  </a:lnTo>
                  <a:lnTo>
                    <a:pt x="1066373" y="3272316"/>
                  </a:lnTo>
                  <a:lnTo>
                    <a:pt x="1072946" y="3227914"/>
                  </a:lnTo>
                  <a:lnTo>
                    <a:pt x="1078993" y="3183452"/>
                  </a:lnTo>
                  <a:lnTo>
                    <a:pt x="1084514" y="3138934"/>
                  </a:lnTo>
                  <a:lnTo>
                    <a:pt x="1089509" y="3094366"/>
                  </a:lnTo>
                  <a:lnTo>
                    <a:pt x="1093979" y="3049753"/>
                  </a:lnTo>
                  <a:lnTo>
                    <a:pt x="1097922" y="3005099"/>
                  </a:lnTo>
                  <a:lnTo>
                    <a:pt x="1101340" y="2960411"/>
                  </a:lnTo>
                  <a:lnTo>
                    <a:pt x="1104232" y="2915692"/>
                  </a:lnTo>
                  <a:lnTo>
                    <a:pt x="1106598" y="2870948"/>
                  </a:lnTo>
                  <a:lnTo>
                    <a:pt x="1108439" y="2826184"/>
                  </a:lnTo>
                  <a:lnTo>
                    <a:pt x="1109753" y="2781405"/>
                  </a:lnTo>
                  <a:lnTo>
                    <a:pt x="1110542" y="2736616"/>
                  </a:lnTo>
                  <a:lnTo>
                    <a:pt x="1110805" y="2691822"/>
                  </a:lnTo>
                  <a:lnTo>
                    <a:pt x="1110542" y="2647027"/>
                  </a:lnTo>
                  <a:lnTo>
                    <a:pt x="1109753" y="2602238"/>
                  </a:lnTo>
                  <a:lnTo>
                    <a:pt x="1108439" y="2557459"/>
                  </a:lnTo>
                  <a:lnTo>
                    <a:pt x="1106598" y="2512695"/>
                  </a:lnTo>
                  <a:lnTo>
                    <a:pt x="1104232" y="2467951"/>
                  </a:lnTo>
                  <a:lnTo>
                    <a:pt x="1101340" y="2423232"/>
                  </a:lnTo>
                  <a:lnTo>
                    <a:pt x="1097922" y="2378543"/>
                  </a:lnTo>
                  <a:lnTo>
                    <a:pt x="1093979" y="2333890"/>
                  </a:lnTo>
                  <a:lnTo>
                    <a:pt x="1089509" y="2289276"/>
                  </a:lnTo>
                  <a:lnTo>
                    <a:pt x="1084514" y="2244708"/>
                  </a:lnTo>
                  <a:lnTo>
                    <a:pt x="1078993" y="2200190"/>
                  </a:lnTo>
                  <a:lnTo>
                    <a:pt x="1072946" y="2155728"/>
                  </a:lnTo>
                  <a:lnTo>
                    <a:pt x="1066373" y="2111326"/>
                  </a:lnTo>
                  <a:lnTo>
                    <a:pt x="1059274" y="2066989"/>
                  </a:lnTo>
                  <a:lnTo>
                    <a:pt x="1051650" y="2022722"/>
                  </a:lnTo>
                  <a:lnTo>
                    <a:pt x="1043499" y="1978531"/>
                  </a:lnTo>
                  <a:lnTo>
                    <a:pt x="1034823" y="1934420"/>
                  </a:lnTo>
                  <a:lnTo>
                    <a:pt x="1025621" y="1890394"/>
                  </a:lnTo>
                  <a:lnTo>
                    <a:pt x="1015894" y="1846459"/>
                  </a:lnTo>
                  <a:lnTo>
                    <a:pt x="1005640" y="1802620"/>
                  </a:lnTo>
                  <a:lnTo>
                    <a:pt x="994861" y="1758881"/>
                  </a:lnTo>
                  <a:lnTo>
                    <a:pt x="983555" y="1715248"/>
                  </a:lnTo>
                  <a:lnTo>
                    <a:pt x="971724" y="1671725"/>
                  </a:lnTo>
                  <a:lnTo>
                    <a:pt x="959367" y="1628317"/>
                  </a:lnTo>
                  <a:lnTo>
                    <a:pt x="946485" y="1585031"/>
                  </a:lnTo>
                  <a:lnTo>
                    <a:pt x="933076" y="1541870"/>
                  </a:lnTo>
                  <a:lnTo>
                    <a:pt x="919142" y="1498839"/>
                  </a:lnTo>
                  <a:lnTo>
                    <a:pt x="904682" y="1455944"/>
                  </a:lnTo>
                  <a:lnTo>
                    <a:pt x="889696" y="1413190"/>
                  </a:lnTo>
                  <a:lnTo>
                    <a:pt x="874184" y="1370582"/>
                  </a:lnTo>
                  <a:lnTo>
                    <a:pt x="858146" y="1328125"/>
                  </a:lnTo>
                  <a:lnTo>
                    <a:pt x="841583" y="1285823"/>
                  </a:lnTo>
                  <a:lnTo>
                    <a:pt x="824493" y="1243682"/>
                  </a:lnTo>
                  <a:lnTo>
                    <a:pt x="806878" y="1201707"/>
                  </a:lnTo>
                  <a:lnTo>
                    <a:pt x="788737" y="1159903"/>
                  </a:lnTo>
                  <a:lnTo>
                    <a:pt x="770070" y="1118275"/>
                  </a:lnTo>
                  <a:lnTo>
                    <a:pt x="750878" y="1076827"/>
                  </a:lnTo>
                  <a:lnTo>
                    <a:pt x="731159" y="1035566"/>
                  </a:lnTo>
                  <a:lnTo>
                    <a:pt x="710915" y="994495"/>
                  </a:lnTo>
                  <a:lnTo>
                    <a:pt x="690145" y="953621"/>
                  </a:lnTo>
                  <a:lnTo>
                    <a:pt x="668849" y="912948"/>
                  </a:lnTo>
                  <a:lnTo>
                    <a:pt x="647027" y="872480"/>
                  </a:lnTo>
                  <a:lnTo>
                    <a:pt x="624680" y="832224"/>
                  </a:lnTo>
                  <a:lnTo>
                    <a:pt x="601806" y="792184"/>
                  </a:lnTo>
                  <a:lnTo>
                    <a:pt x="578407" y="752365"/>
                  </a:lnTo>
                  <a:lnTo>
                    <a:pt x="554482" y="712772"/>
                  </a:lnTo>
                  <a:lnTo>
                    <a:pt x="530031" y="673410"/>
                  </a:lnTo>
                  <a:lnTo>
                    <a:pt x="505054" y="634284"/>
                  </a:lnTo>
                  <a:lnTo>
                    <a:pt x="479552" y="595400"/>
                  </a:lnTo>
                  <a:lnTo>
                    <a:pt x="453524" y="556762"/>
                  </a:lnTo>
                  <a:lnTo>
                    <a:pt x="426969" y="518375"/>
                  </a:lnTo>
                  <a:lnTo>
                    <a:pt x="399889" y="480245"/>
                  </a:lnTo>
                  <a:lnTo>
                    <a:pt x="372284" y="442376"/>
                  </a:lnTo>
                  <a:lnTo>
                    <a:pt x="344152" y="404773"/>
                  </a:lnTo>
                  <a:lnTo>
                    <a:pt x="315495" y="367442"/>
                  </a:lnTo>
                  <a:lnTo>
                    <a:pt x="286311" y="330387"/>
                  </a:lnTo>
                  <a:lnTo>
                    <a:pt x="256602" y="293613"/>
                  </a:lnTo>
                  <a:lnTo>
                    <a:pt x="226367" y="257126"/>
                  </a:lnTo>
                  <a:lnTo>
                    <a:pt x="195606" y="220930"/>
                  </a:lnTo>
                  <a:lnTo>
                    <a:pt x="164320" y="185031"/>
                  </a:lnTo>
                  <a:lnTo>
                    <a:pt x="132507" y="149434"/>
                  </a:lnTo>
                  <a:lnTo>
                    <a:pt x="100169" y="114143"/>
                  </a:lnTo>
                  <a:lnTo>
                    <a:pt x="67305" y="79163"/>
                  </a:lnTo>
                  <a:lnTo>
                    <a:pt x="33915" y="44501"/>
                  </a:lnTo>
                  <a:lnTo>
                    <a:pt x="0" y="10159"/>
                  </a:lnTo>
                  <a:lnTo>
                    <a:pt x="1016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4367" y="1011910"/>
              <a:ext cx="5012435" cy="6766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4929" y="959992"/>
              <a:ext cx="5303901" cy="74472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258557" y="1196162"/>
            <a:ext cx="422529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-10" dirty="0">
                <a:latin typeface="Microsoft Sans Serif"/>
                <a:cs typeface="Microsoft Sans Serif"/>
              </a:rPr>
              <a:t>To </a:t>
            </a:r>
            <a:r>
              <a:rPr sz="1300" dirty="0">
                <a:latin typeface="Microsoft Sans Serif"/>
                <a:cs typeface="Microsoft Sans Serif"/>
              </a:rPr>
              <a:t>be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the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investor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of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choice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for those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spc="50" dirty="0">
                <a:latin typeface="Microsoft Sans Serif"/>
                <a:cs typeface="Microsoft Sans Serif"/>
              </a:rPr>
              <a:t>with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visionary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ideas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20167" y="955230"/>
            <a:ext cx="5346700" cy="1643380"/>
            <a:chOff x="6420167" y="955230"/>
            <a:chExt cx="5346700" cy="1643380"/>
          </a:xfrm>
        </p:grpSpPr>
        <p:sp>
          <p:nvSpPr>
            <p:cNvPr id="11" name="object 11"/>
            <p:cNvSpPr/>
            <p:nvPr/>
          </p:nvSpPr>
          <p:spPr>
            <a:xfrm>
              <a:off x="6424929" y="959992"/>
              <a:ext cx="744855" cy="744855"/>
            </a:xfrm>
            <a:custGeom>
              <a:avLst/>
              <a:gdLst/>
              <a:ahLst/>
              <a:cxnLst/>
              <a:rect l="l" t="t" r="r" b="b"/>
              <a:pathLst>
                <a:path w="744854" h="744855">
                  <a:moveTo>
                    <a:pt x="0" y="372364"/>
                  </a:moveTo>
                  <a:lnTo>
                    <a:pt x="2901" y="325662"/>
                  </a:lnTo>
                  <a:lnTo>
                    <a:pt x="11375" y="280690"/>
                  </a:lnTo>
                  <a:lnTo>
                    <a:pt x="25070" y="237796"/>
                  </a:lnTo>
                  <a:lnTo>
                    <a:pt x="43639" y="197330"/>
                  </a:lnTo>
                  <a:lnTo>
                    <a:pt x="66732" y="159641"/>
                  </a:lnTo>
                  <a:lnTo>
                    <a:pt x="94001" y="125077"/>
                  </a:lnTo>
                  <a:lnTo>
                    <a:pt x="125097" y="93989"/>
                  </a:lnTo>
                  <a:lnTo>
                    <a:pt x="159670" y="66725"/>
                  </a:lnTo>
                  <a:lnTo>
                    <a:pt x="197372" y="43635"/>
                  </a:lnTo>
                  <a:lnTo>
                    <a:pt x="237854" y="25069"/>
                  </a:lnTo>
                  <a:lnTo>
                    <a:pt x="280767" y="11374"/>
                  </a:lnTo>
                  <a:lnTo>
                    <a:pt x="325762" y="2901"/>
                  </a:lnTo>
                  <a:lnTo>
                    <a:pt x="372491" y="0"/>
                  </a:lnTo>
                  <a:lnTo>
                    <a:pt x="419192" y="2901"/>
                  </a:lnTo>
                  <a:lnTo>
                    <a:pt x="464164" y="11374"/>
                  </a:lnTo>
                  <a:lnTo>
                    <a:pt x="507058" y="25069"/>
                  </a:lnTo>
                  <a:lnTo>
                    <a:pt x="547524" y="43635"/>
                  </a:lnTo>
                  <a:lnTo>
                    <a:pt x="585213" y="66725"/>
                  </a:lnTo>
                  <a:lnTo>
                    <a:pt x="619777" y="93989"/>
                  </a:lnTo>
                  <a:lnTo>
                    <a:pt x="650865" y="125077"/>
                  </a:lnTo>
                  <a:lnTo>
                    <a:pt x="678129" y="159641"/>
                  </a:lnTo>
                  <a:lnTo>
                    <a:pt x="701219" y="197330"/>
                  </a:lnTo>
                  <a:lnTo>
                    <a:pt x="719785" y="237796"/>
                  </a:lnTo>
                  <a:lnTo>
                    <a:pt x="733480" y="280690"/>
                  </a:lnTo>
                  <a:lnTo>
                    <a:pt x="741953" y="325662"/>
                  </a:lnTo>
                  <a:lnTo>
                    <a:pt x="744854" y="372364"/>
                  </a:lnTo>
                  <a:lnTo>
                    <a:pt x="741953" y="419090"/>
                  </a:lnTo>
                  <a:lnTo>
                    <a:pt x="733480" y="464079"/>
                  </a:lnTo>
                  <a:lnTo>
                    <a:pt x="719785" y="506983"/>
                  </a:lnTo>
                  <a:lnTo>
                    <a:pt x="701219" y="547453"/>
                  </a:lnTo>
                  <a:lnTo>
                    <a:pt x="678129" y="585142"/>
                  </a:lnTo>
                  <a:lnTo>
                    <a:pt x="650865" y="619701"/>
                  </a:lnTo>
                  <a:lnTo>
                    <a:pt x="619777" y="650782"/>
                  </a:lnTo>
                  <a:lnTo>
                    <a:pt x="585213" y="678037"/>
                  </a:lnTo>
                  <a:lnTo>
                    <a:pt x="547524" y="701117"/>
                  </a:lnTo>
                  <a:lnTo>
                    <a:pt x="507058" y="719674"/>
                  </a:lnTo>
                  <a:lnTo>
                    <a:pt x="464164" y="733361"/>
                  </a:lnTo>
                  <a:lnTo>
                    <a:pt x="419192" y="741828"/>
                  </a:lnTo>
                  <a:lnTo>
                    <a:pt x="372491" y="744728"/>
                  </a:lnTo>
                  <a:lnTo>
                    <a:pt x="325762" y="741828"/>
                  </a:lnTo>
                  <a:lnTo>
                    <a:pt x="280767" y="733361"/>
                  </a:lnTo>
                  <a:lnTo>
                    <a:pt x="237854" y="719674"/>
                  </a:lnTo>
                  <a:lnTo>
                    <a:pt x="197372" y="701117"/>
                  </a:lnTo>
                  <a:lnTo>
                    <a:pt x="159670" y="678037"/>
                  </a:lnTo>
                  <a:lnTo>
                    <a:pt x="125097" y="650782"/>
                  </a:lnTo>
                  <a:lnTo>
                    <a:pt x="94001" y="619701"/>
                  </a:lnTo>
                  <a:lnTo>
                    <a:pt x="66732" y="585142"/>
                  </a:lnTo>
                  <a:lnTo>
                    <a:pt x="43639" y="547453"/>
                  </a:lnTo>
                  <a:lnTo>
                    <a:pt x="25070" y="506983"/>
                  </a:lnTo>
                  <a:lnTo>
                    <a:pt x="11375" y="464079"/>
                  </a:lnTo>
                  <a:lnTo>
                    <a:pt x="2901" y="419090"/>
                  </a:lnTo>
                  <a:lnTo>
                    <a:pt x="0" y="3723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5095" y="1904974"/>
              <a:ext cx="4521708" cy="6766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5149" y="1853564"/>
              <a:ext cx="4813681" cy="74485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748778" y="1998979"/>
            <a:ext cx="3918585" cy="4114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280"/>
              </a:spcBef>
            </a:pPr>
            <a:r>
              <a:rPr sz="1300" spc="-10" dirty="0">
                <a:latin typeface="Microsoft Sans Serif"/>
                <a:cs typeface="Microsoft Sans Serif"/>
              </a:rPr>
              <a:t>To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crowd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in</a:t>
            </a:r>
            <a:r>
              <a:rPr sz="1300" spc="25" dirty="0">
                <a:latin typeface="Microsoft Sans Serif"/>
                <a:cs typeface="Microsoft Sans Serif"/>
              </a:rPr>
              <a:t> </a:t>
            </a:r>
            <a:r>
              <a:rPr sz="1300" spc="105" dirty="0">
                <a:latin typeface="Microsoft Sans Serif"/>
                <a:cs typeface="Microsoft Sans Serif"/>
              </a:rPr>
              <a:t>€30-</a:t>
            </a:r>
            <a:r>
              <a:rPr sz="1300" spc="65" dirty="0">
                <a:latin typeface="Microsoft Sans Serif"/>
                <a:cs typeface="Microsoft Sans Serif"/>
              </a:rPr>
              <a:t>50</a:t>
            </a:r>
            <a:r>
              <a:rPr sz="1300" spc="4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billion</a:t>
            </a:r>
            <a:r>
              <a:rPr sz="1300" spc="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investment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into</a:t>
            </a:r>
            <a:r>
              <a:rPr sz="1300" spc="2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European </a:t>
            </a:r>
            <a:r>
              <a:rPr sz="1300" dirty="0">
                <a:latin typeface="Microsoft Sans Serif"/>
                <a:cs typeface="Microsoft Sans Serif"/>
              </a:rPr>
              <a:t>deep</a:t>
            </a:r>
            <a:r>
              <a:rPr sz="1300" spc="-4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tech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10387" y="1848802"/>
            <a:ext cx="4856480" cy="2536825"/>
            <a:chOff x="6910387" y="1848802"/>
            <a:chExt cx="4856480" cy="2536825"/>
          </a:xfrm>
        </p:grpSpPr>
        <p:sp>
          <p:nvSpPr>
            <p:cNvPr id="16" name="object 16"/>
            <p:cNvSpPr/>
            <p:nvPr/>
          </p:nvSpPr>
          <p:spPr>
            <a:xfrm>
              <a:off x="6915150" y="1853564"/>
              <a:ext cx="744855" cy="744855"/>
            </a:xfrm>
            <a:custGeom>
              <a:avLst/>
              <a:gdLst/>
              <a:ahLst/>
              <a:cxnLst/>
              <a:rect l="l" t="t" r="r" b="b"/>
              <a:pathLst>
                <a:path w="744854" h="744855">
                  <a:moveTo>
                    <a:pt x="0" y="372490"/>
                  </a:moveTo>
                  <a:lnTo>
                    <a:pt x="2899" y="325762"/>
                  </a:lnTo>
                  <a:lnTo>
                    <a:pt x="11366" y="280767"/>
                  </a:lnTo>
                  <a:lnTo>
                    <a:pt x="25053" y="237854"/>
                  </a:lnTo>
                  <a:lnTo>
                    <a:pt x="43610" y="197372"/>
                  </a:lnTo>
                  <a:lnTo>
                    <a:pt x="66690" y="159670"/>
                  </a:lnTo>
                  <a:lnTo>
                    <a:pt x="93945" y="125097"/>
                  </a:lnTo>
                  <a:lnTo>
                    <a:pt x="125026" y="94001"/>
                  </a:lnTo>
                  <a:lnTo>
                    <a:pt x="159585" y="66732"/>
                  </a:lnTo>
                  <a:lnTo>
                    <a:pt x="197274" y="43639"/>
                  </a:lnTo>
                  <a:lnTo>
                    <a:pt x="237744" y="25070"/>
                  </a:lnTo>
                  <a:lnTo>
                    <a:pt x="280648" y="11375"/>
                  </a:lnTo>
                  <a:lnTo>
                    <a:pt x="325637" y="2901"/>
                  </a:lnTo>
                  <a:lnTo>
                    <a:pt x="372364" y="0"/>
                  </a:lnTo>
                  <a:lnTo>
                    <a:pt x="419065" y="2901"/>
                  </a:lnTo>
                  <a:lnTo>
                    <a:pt x="464037" y="11375"/>
                  </a:lnTo>
                  <a:lnTo>
                    <a:pt x="506931" y="25070"/>
                  </a:lnTo>
                  <a:lnTo>
                    <a:pt x="547397" y="43639"/>
                  </a:lnTo>
                  <a:lnTo>
                    <a:pt x="585086" y="66732"/>
                  </a:lnTo>
                  <a:lnTo>
                    <a:pt x="619650" y="94001"/>
                  </a:lnTo>
                  <a:lnTo>
                    <a:pt x="650738" y="125097"/>
                  </a:lnTo>
                  <a:lnTo>
                    <a:pt x="678002" y="159670"/>
                  </a:lnTo>
                  <a:lnTo>
                    <a:pt x="701092" y="197372"/>
                  </a:lnTo>
                  <a:lnTo>
                    <a:pt x="719658" y="237854"/>
                  </a:lnTo>
                  <a:lnTo>
                    <a:pt x="733353" y="280767"/>
                  </a:lnTo>
                  <a:lnTo>
                    <a:pt x="741826" y="325762"/>
                  </a:lnTo>
                  <a:lnTo>
                    <a:pt x="744727" y="372490"/>
                  </a:lnTo>
                  <a:lnTo>
                    <a:pt x="741826" y="419192"/>
                  </a:lnTo>
                  <a:lnTo>
                    <a:pt x="733353" y="464164"/>
                  </a:lnTo>
                  <a:lnTo>
                    <a:pt x="719658" y="507058"/>
                  </a:lnTo>
                  <a:lnTo>
                    <a:pt x="701092" y="547524"/>
                  </a:lnTo>
                  <a:lnTo>
                    <a:pt x="678002" y="585213"/>
                  </a:lnTo>
                  <a:lnTo>
                    <a:pt x="650738" y="619777"/>
                  </a:lnTo>
                  <a:lnTo>
                    <a:pt x="619650" y="650865"/>
                  </a:lnTo>
                  <a:lnTo>
                    <a:pt x="585086" y="678129"/>
                  </a:lnTo>
                  <a:lnTo>
                    <a:pt x="547397" y="701219"/>
                  </a:lnTo>
                  <a:lnTo>
                    <a:pt x="506931" y="719785"/>
                  </a:lnTo>
                  <a:lnTo>
                    <a:pt x="464037" y="733480"/>
                  </a:lnTo>
                  <a:lnTo>
                    <a:pt x="419065" y="741953"/>
                  </a:lnTo>
                  <a:lnTo>
                    <a:pt x="372364" y="744855"/>
                  </a:lnTo>
                  <a:lnTo>
                    <a:pt x="325637" y="741953"/>
                  </a:lnTo>
                  <a:lnTo>
                    <a:pt x="280648" y="733480"/>
                  </a:lnTo>
                  <a:lnTo>
                    <a:pt x="237744" y="719785"/>
                  </a:lnTo>
                  <a:lnTo>
                    <a:pt x="197274" y="701219"/>
                  </a:lnTo>
                  <a:lnTo>
                    <a:pt x="159585" y="678129"/>
                  </a:lnTo>
                  <a:lnTo>
                    <a:pt x="125026" y="650865"/>
                  </a:lnTo>
                  <a:lnTo>
                    <a:pt x="93945" y="619777"/>
                  </a:lnTo>
                  <a:lnTo>
                    <a:pt x="66690" y="585213"/>
                  </a:lnTo>
                  <a:lnTo>
                    <a:pt x="43610" y="547524"/>
                  </a:lnTo>
                  <a:lnTo>
                    <a:pt x="25053" y="507058"/>
                  </a:lnTo>
                  <a:lnTo>
                    <a:pt x="11366" y="464164"/>
                  </a:lnTo>
                  <a:lnTo>
                    <a:pt x="2899" y="419192"/>
                  </a:lnTo>
                  <a:lnTo>
                    <a:pt x="0" y="37249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9123" y="2799562"/>
              <a:ext cx="4297680" cy="6766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9177" y="2747263"/>
              <a:ext cx="4589653" cy="74485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139177" y="2747263"/>
              <a:ext cx="744855" cy="744855"/>
            </a:xfrm>
            <a:custGeom>
              <a:avLst/>
              <a:gdLst/>
              <a:ahLst/>
              <a:cxnLst/>
              <a:rect l="l" t="t" r="r" b="b"/>
              <a:pathLst>
                <a:path w="744854" h="744854">
                  <a:moveTo>
                    <a:pt x="0" y="372363"/>
                  </a:moveTo>
                  <a:lnTo>
                    <a:pt x="2901" y="325662"/>
                  </a:lnTo>
                  <a:lnTo>
                    <a:pt x="11375" y="280690"/>
                  </a:lnTo>
                  <a:lnTo>
                    <a:pt x="25070" y="237796"/>
                  </a:lnTo>
                  <a:lnTo>
                    <a:pt x="43639" y="197330"/>
                  </a:lnTo>
                  <a:lnTo>
                    <a:pt x="66732" y="159641"/>
                  </a:lnTo>
                  <a:lnTo>
                    <a:pt x="94001" y="125077"/>
                  </a:lnTo>
                  <a:lnTo>
                    <a:pt x="125097" y="93989"/>
                  </a:lnTo>
                  <a:lnTo>
                    <a:pt x="159670" y="66725"/>
                  </a:lnTo>
                  <a:lnTo>
                    <a:pt x="197372" y="43635"/>
                  </a:lnTo>
                  <a:lnTo>
                    <a:pt x="237854" y="25069"/>
                  </a:lnTo>
                  <a:lnTo>
                    <a:pt x="280767" y="11374"/>
                  </a:lnTo>
                  <a:lnTo>
                    <a:pt x="325762" y="2901"/>
                  </a:lnTo>
                  <a:lnTo>
                    <a:pt x="372491" y="0"/>
                  </a:lnTo>
                  <a:lnTo>
                    <a:pt x="419192" y="2901"/>
                  </a:lnTo>
                  <a:lnTo>
                    <a:pt x="464164" y="11374"/>
                  </a:lnTo>
                  <a:lnTo>
                    <a:pt x="507058" y="25069"/>
                  </a:lnTo>
                  <a:lnTo>
                    <a:pt x="547524" y="43635"/>
                  </a:lnTo>
                  <a:lnTo>
                    <a:pt x="585213" y="66725"/>
                  </a:lnTo>
                  <a:lnTo>
                    <a:pt x="619777" y="93989"/>
                  </a:lnTo>
                  <a:lnTo>
                    <a:pt x="650865" y="125077"/>
                  </a:lnTo>
                  <a:lnTo>
                    <a:pt x="678129" y="159641"/>
                  </a:lnTo>
                  <a:lnTo>
                    <a:pt x="701219" y="197330"/>
                  </a:lnTo>
                  <a:lnTo>
                    <a:pt x="719785" y="237796"/>
                  </a:lnTo>
                  <a:lnTo>
                    <a:pt x="733480" y="280690"/>
                  </a:lnTo>
                  <a:lnTo>
                    <a:pt x="741953" y="325662"/>
                  </a:lnTo>
                  <a:lnTo>
                    <a:pt x="744854" y="372363"/>
                  </a:lnTo>
                  <a:lnTo>
                    <a:pt x="741953" y="419092"/>
                  </a:lnTo>
                  <a:lnTo>
                    <a:pt x="733480" y="464087"/>
                  </a:lnTo>
                  <a:lnTo>
                    <a:pt x="719785" y="507000"/>
                  </a:lnTo>
                  <a:lnTo>
                    <a:pt x="701219" y="547482"/>
                  </a:lnTo>
                  <a:lnTo>
                    <a:pt x="678129" y="585184"/>
                  </a:lnTo>
                  <a:lnTo>
                    <a:pt x="650865" y="619757"/>
                  </a:lnTo>
                  <a:lnTo>
                    <a:pt x="619777" y="650853"/>
                  </a:lnTo>
                  <a:lnTo>
                    <a:pt x="585213" y="678122"/>
                  </a:lnTo>
                  <a:lnTo>
                    <a:pt x="547524" y="701215"/>
                  </a:lnTo>
                  <a:lnTo>
                    <a:pt x="507058" y="719784"/>
                  </a:lnTo>
                  <a:lnTo>
                    <a:pt x="464164" y="733479"/>
                  </a:lnTo>
                  <a:lnTo>
                    <a:pt x="419192" y="741953"/>
                  </a:lnTo>
                  <a:lnTo>
                    <a:pt x="372491" y="744855"/>
                  </a:lnTo>
                  <a:lnTo>
                    <a:pt x="325762" y="741953"/>
                  </a:lnTo>
                  <a:lnTo>
                    <a:pt x="280767" y="733479"/>
                  </a:lnTo>
                  <a:lnTo>
                    <a:pt x="237854" y="719784"/>
                  </a:lnTo>
                  <a:lnTo>
                    <a:pt x="197372" y="701215"/>
                  </a:lnTo>
                  <a:lnTo>
                    <a:pt x="159670" y="678122"/>
                  </a:lnTo>
                  <a:lnTo>
                    <a:pt x="125097" y="650853"/>
                  </a:lnTo>
                  <a:lnTo>
                    <a:pt x="94001" y="619757"/>
                  </a:lnTo>
                  <a:lnTo>
                    <a:pt x="66732" y="585184"/>
                  </a:lnTo>
                  <a:lnTo>
                    <a:pt x="43639" y="547482"/>
                  </a:lnTo>
                  <a:lnTo>
                    <a:pt x="25070" y="507000"/>
                  </a:lnTo>
                  <a:lnTo>
                    <a:pt x="11375" y="464087"/>
                  </a:lnTo>
                  <a:lnTo>
                    <a:pt x="2901" y="419092"/>
                  </a:lnTo>
                  <a:lnTo>
                    <a:pt x="0" y="3723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9123" y="3692626"/>
              <a:ext cx="4297680" cy="67668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39177" y="3640327"/>
              <a:ext cx="4589653" cy="74485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972806" y="2892932"/>
            <a:ext cx="3658235" cy="13049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182245">
              <a:lnSpc>
                <a:spcPts val="1440"/>
              </a:lnSpc>
              <a:spcBef>
                <a:spcPts val="280"/>
              </a:spcBef>
            </a:pPr>
            <a:r>
              <a:rPr sz="1300" spc="-10" dirty="0">
                <a:latin typeface="Microsoft Sans Serif"/>
                <a:cs typeface="Microsoft Sans Serif"/>
              </a:rPr>
              <a:t>To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pull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through high-</a:t>
            </a:r>
            <a:r>
              <a:rPr sz="1300" spc="-10" dirty="0">
                <a:latin typeface="Microsoft Sans Serif"/>
                <a:cs typeface="Microsoft Sans Serif"/>
              </a:rPr>
              <a:t>risk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technologies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in</a:t>
            </a:r>
            <a:r>
              <a:rPr sz="1300" spc="2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critical </a:t>
            </a:r>
            <a:r>
              <a:rPr sz="1300" spc="-35" dirty="0">
                <a:latin typeface="Microsoft Sans Serif"/>
                <a:cs typeface="Microsoft Sans Serif"/>
              </a:rPr>
              <a:t>areas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for society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and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open</a:t>
            </a:r>
            <a:r>
              <a:rPr sz="1300" spc="-10" dirty="0">
                <a:latin typeface="Microsoft Sans Serif"/>
                <a:cs typeface="Microsoft Sans Serif"/>
              </a:rPr>
              <a:t> strategic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autonomy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ts val="1500"/>
              </a:lnSpc>
            </a:pPr>
            <a:r>
              <a:rPr sz="1300" spc="-10" dirty="0">
                <a:latin typeface="Microsoft Sans Serif"/>
                <a:cs typeface="Microsoft Sans Serif"/>
              </a:rPr>
              <a:t>To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increase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the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number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of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European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unicorns</a:t>
            </a:r>
            <a:r>
              <a:rPr sz="1300" spc="-25" dirty="0">
                <a:latin typeface="Microsoft Sans Serif"/>
                <a:cs typeface="Microsoft Sans Serif"/>
              </a:rPr>
              <a:t> and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ts val="1500"/>
              </a:lnSpc>
            </a:pPr>
            <a:r>
              <a:rPr sz="1300" spc="-25" dirty="0">
                <a:latin typeface="Microsoft Sans Serif"/>
                <a:cs typeface="Microsoft Sans Serif"/>
              </a:rPr>
              <a:t>scale</a:t>
            </a:r>
            <a:r>
              <a:rPr sz="1300" spc="-5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ups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15150" y="3635565"/>
            <a:ext cx="4852035" cy="1643380"/>
            <a:chOff x="6915150" y="3635565"/>
            <a:chExt cx="4852035" cy="1643380"/>
          </a:xfrm>
        </p:grpSpPr>
        <p:sp>
          <p:nvSpPr>
            <p:cNvPr id="24" name="object 24"/>
            <p:cNvSpPr/>
            <p:nvPr/>
          </p:nvSpPr>
          <p:spPr>
            <a:xfrm>
              <a:off x="7139177" y="3640328"/>
              <a:ext cx="744855" cy="744855"/>
            </a:xfrm>
            <a:custGeom>
              <a:avLst/>
              <a:gdLst/>
              <a:ahLst/>
              <a:cxnLst/>
              <a:rect l="l" t="t" r="r" b="b"/>
              <a:pathLst>
                <a:path w="744854" h="744854">
                  <a:moveTo>
                    <a:pt x="0" y="372364"/>
                  </a:moveTo>
                  <a:lnTo>
                    <a:pt x="2901" y="325662"/>
                  </a:lnTo>
                  <a:lnTo>
                    <a:pt x="11375" y="280690"/>
                  </a:lnTo>
                  <a:lnTo>
                    <a:pt x="25070" y="237796"/>
                  </a:lnTo>
                  <a:lnTo>
                    <a:pt x="43639" y="197330"/>
                  </a:lnTo>
                  <a:lnTo>
                    <a:pt x="66732" y="159641"/>
                  </a:lnTo>
                  <a:lnTo>
                    <a:pt x="94001" y="125077"/>
                  </a:lnTo>
                  <a:lnTo>
                    <a:pt x="125097" y="93989"/>
                  </a:lnTo>
                  <a:lnTo>
                    <a:pt x="159670" y="66725"/>
                  </a:lnTo>
                  <a:lnTo>
                    <a:pt x="197372" y="43635"/>
                  </a:lnTo>
                  <a:lnTo>
                    <a:pt x="237854" y="25069"/>
                  </a:lnTo>
                  <a:lnTo>
                    <a:pt x="280767" y="11374"/>
                  </a:lnTo>
                  <a:lnTo>
                    <a:pt x="325762" y="2901"/>
                  </a:lnTo>
                  <a:lnTo>
                    <a:pt x="372491" y="0"/>
                  </a:lnTo>
                  <a:lnTo>
                    <a:pt x="419192" y="2901"/>
                  </a:lnTo>
                  <a:lnTo>
                    <a:pt x="464164" y="11374"/>
                  </a:lnTo>
                  <a:lnTo>
                    <a:pt x="507058" y="25069"/>
                  </a:lnTo>
                  <a:lnTo>
                    <a:pt x="547524" y="43635"/>
                  </a:lnTo>
                  <a:lnTo>
                    <a:pt x="585213" y="66725"/>
                  </a:lnTo>
                  <a:lnTo>
                    <a:pt x="619777" y="93989"/>
                  </a:lnTo>
                  <a:lnTo>
                    <a:pt x="650865" y="125077"/>
                  </a:lnTo>
                  <a:lnTo>
                    <a:pt x="678129" y="159641"/>
                  </a:lnTo>
                  <a:lnTo>
                    <a:pt x="701219" y="197330"/>
                  </a:lnTo>
                  <a:lnTo>
                    <a:pt x="719785" y="237796"/>
                  </a:lnTo>
                  <a:lnTo>
                    <a:pt x="733480" y="280690"/>
                  </a:lnTo>
                  <a:lnTo>
                    <a:pt x="741953" y="325662"/>
                  </a:lnTo>
                  <a:lnTo>
                    <a:pt x="744854" y="372364"/>
                  </a:lnTo>
                  <a:lnTo>
                    <a:pt x="741953" y="419092"/>
                  </a:lnTo>
                  <a:lnTo>
                    <a:pt x="733480" y="464087"/>
                  </a:lnTo>
                  <a:lnTo>
                    <a:pt x="719785" y="507000"/>
                  </a:lnTo>
                  <a:lnTo>
                    <a:pt x="701219" y="547482"/>
                  </a:lnTo>
                  <a:lnTo>
                    <a:pt x="678129" y="585184"/>
                  </a:lnTo>
                  <a:lnTo>
                    <a:pt x="650865" y="619757"/>
                  </a:lnTo>
                  <a:lnTo>
                    <a:pt x="619777" y="650853"/>
                  </a:lnTo>
                  <a:lnTo>
                    <a:pt x="585213" y="678122"/>
                  </a:lnTo>
                  <a:lnTo>
                    <a:pt x="547524" y="701215"/>
                  </a:lnTo>
                  <a:lnTo>
                    <a:pt x="507058" y="719784"/>
                  </a:lnTo>
                  <a:lnTo>
                    <a:pt x="464164" y="733479"/>
                  </a:lnTo>
                  <a:lnTo>
                    <a:pt x="419192" y="741953"/>
                  </a:lnTo>
                  <a:lnTo>
                    <a:pt x="372491" y="744855"/>
                  </a:lnTo>
                  <a:lnTo>
                    <a:pt x="325762" y="741953"/>
                  </a:lnTo>
                  <a:lnTo>
                    <a:pt x="280767" y="733479"/>
                  </a:lnTo>
                  <a:lnTo>
                    <a:pt x="237854" y="719784"/>
                  </a:lnTo>
                  <a:lnTo>
                    <a:pt x="197372" y="701215"/>
                  </a:lnTo>
                  <a:lnTo>
                    <a:pt x="159670" y="678122"/>
                  </a:lnTo>
                  <a:lnTo>
                    <a:pt x="125097" y="650853"/>
                  </a:lnTo>
                  <a:lnTo>
                    <a:pt x="94001" y="619757"/>
                  </a:lnTo>
                  <a:lnTo>
                    <a:pt x="66732" y="585184"/>
                  </a:lnTo>
                  <a:lnTo>
                    <a:pt x="43639" y="547482"/>
                  </a:lnTo>
                  <a:lnTo>
                    <a:pt x="25070" y="507000"/>
                  </a:lnTo>
                  <a:lnTo>
                    <a:pt x="11375" y="464087"/>
                  </a:lnTo>
                  <a:lnTo>
                    <a:pt x="2901" y="419092"/>
                  </a:lnTo>
                  <a:lnTo>
                    <a:pt x="0" y="3723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5095" y="4585690"/>
              <a:ext cx="4521708" cy="67668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15150" y="4534027"/>
              <a:ext cx="4813681" cy="74472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748778" y="4679950"/>
            <a:ext cx="3895090" cy="4114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280"/>
              </a:spcBef>
            </a:pPr>
            <a:r>
              <a:rPr sz="1300" spc="-10" dirty="0">
                <a:latin typeface="Microsoft Sans Serif"/>
                <a:cs typeface="Microsoft Sans Serif"/>
              </a:rPr>
              <a:t>To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catalyse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innovation impacts from</a:t>
            </a:r>
            <a:r>
              <a:rPr sz="1300" spc="1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European</a:t>
            </a:r>
            <a:r>
              <a:rPr sz="1300" spc="2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public </a:t>
            </a:r>
            <a:r>
              <a:rPr sz="1300" spc="-20" dirty="0">
                <a:latin typeface="Microsoft Sans Serif"/>
                <a:cs typeface="Microsoft Sans Serif"/>
              </a:rPr>
              <a:t>research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and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innovation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24929" y="4529264"/>
            <a:ext cx="5342255" cy="1643380"/>
            <a:chOff x="6424929" y="4529264"/>
            <a:chExt cx="5342255" cy="1643380"/>
          </a:xfrm>
        </p:grpSpPr>
        <p:sp>
          <p:nvSpPr>
            <p:cNvPr id="29" name="object 29"/>
            <p:cNvSpPr/>
            <p:nvPr/>
          </p:nvSpPr>
          <p:spPr>
            <a:xfrm>
              <a:off x="6915149" y="4534027"/>
              <a:ext cx="744855" cy="744855"/>
            </a:xfrm>
            <a:custGeom>
              <a:avLst/>
              <a:gdLst/>
              <a:ahLst/>
              <a:cxnLst/>
              <a:rect l="l" t="t" r="r" b="b"/>
              <a:pathLst>
                <a:path w="744854" h="744854">
                  <a:moveTo>
                    <a:pt x="0" y="372364"/>
                  </a:moveTo>
                  <a:lnTo>
                    <a:pt x="2899" y="325637"/>
                  </a:lnTo>
                  <a:lnTo>
                    <a:pt x="11366" y="280648"/>
                  </a:lnTo>
                  <a:lnTo>
                    <a:pt x="25053" y="237744"/>
                  </a:lnTo>
                  <a:lnTo>
                    <a:pt x="43610" y="197274"/>
                  </a:lnTo>
                  <a:lnTo>
                    <a:pt x="66690" y="159585"/>
                  </a:lnTo>
                  <a:lnTo>
                    <a:pt x="93945" y="125026"/>
                  </a:lnTo>
                  <a:lnTo>
                    <a:pt x="125026" y="93945"/>
                  </a:lnTo>
                  <a:lnTo>
                    <a:pt x="159585" y="66690"/>
                  </a:lnTo>
                  <a:lnTo>
                    <a:pt x="197274" y="43610"/>
                  </a:lnTo>
                  <a:lnTo>
                    <a:pt x="237744" y="25053"/>
                  </a:lnTo>
                  <a:lnTo>
                    <a:pt x="280648" y="11366"/>
                  </a:lnTo>
                  <a:lnTo>
                    <a:pt x="325637" y="2899"/>
                  </a:lnTo>
                  <a:lnTo>
                    <a:pt x="372364" y="0"/>
                  </a:lnTo>
                  <a:lnTo>
                    <a:pt x="419065" y="2899"/>
                  </a:lnTo>
                  <a:lnTo>
                    <a:pt x="464037" y="11366"/>
                  </a:lnTo>
                  <a:lnTo>
                    <a:pt x="506931" y="25053"/>
                  </a:lnTo>
                  <a:lnTo>
                    <a:pt x="547397" y="43610"/>
                  </a:lnTo>
                  <a:lnTo>
                    <a:pt x="585086" y="66690"/>
                  </a:lnTo>
                  <a:lnTo>
                    <a:pt x="619650" y="93945"/>
                  </a:lnTo>
                  <a:lnTo>
                    <a:pt x="650738" y="125026"/>
                  </a:lnTo>
                  <a:lnTo>
                    <a:pt x="678002" y="159585"/>
                  </a:lnTo>
                  <a:lnTo>
                    <a:pt x="701092" y="197274"/>
                  </a:lnTo>
                  <a:lnTo>
                    <a:pt x="719658" y="237744"/>
                  </a:lnTo>
                  <a:lnTo>
                    <a:pt x="733353" y="280648"/>
                  </a:lnTo>
                  <a:lnTo>
                    <a:pt x="741826" y="325637"/>
                  </a:lnTo>
                  <a:lnTo>
                    <a:pt x="744727" y="372364"/>
                  </a:lnTo>
                  <a:lnTo>
                    <a:pt x="741826" y="419065"/>
                  </a:lnTo>
                  <a:lnTo>
                    <a:pt x="733353" y="464037"/>
                  </a:lnTo>
                  <a:lnTo>
                    <a:pt x="719658" y="506931"/>
                  </a:lnTo>
                  <a:lnTo>
                    <a:pt x="701092" y="547397"/>
                  </a:lnTo>
                  <a:lnTo>
                    <a:pt x="678002" y="585086"/>
                  </a:lnTo>
                  <a:lnTo>
                    <a:pt x="650738" y="619650"/>
                  </a:lnTo>
                  <a:lnTo>
                    <a:pt x="619650" y="650738"/>
                  </a:lnTo>
                  <a:lnTo>
                    <a:pt x="585086" y="678002"/>
                  </a:lnTo>
                  <a:lnTo>
                    <a:pt x="547397" y="701092"/>
                  </a:lnTo>
                  <a:lnTo>
                    <a:pt x="506931" y="719658"/>
                  </a:lnTo>
                  <a:lnTo>
                    <a:pt x="464037" y="733353"/>
                  </a:lnTo>
                  <a:lnTo>
                    <a:pt x="419065" y="741826"/>
                  </a:lnTo>
                  <a:lnTo>
                    <a:pt x="372364" y="744728"/>
                  </a:lnTo>
                  <a:lnTo>
                    <a:pt x="325637" y="741826"/>
                  </a:lnTo>
                  <a:lnTo>
                    <a:pt x="280648" y="733353"/>
                  </a:lnTo>
                  <a:lnTo>
                    <a:pt x="237744" y="719658"/>
                  </a:lnTo>
                  <a:lnTo>
                    <a:pt x="197274" y="701092"/>
                  </a:lnTo>
                  <a:lnTo>
                    <a:pt x="159585" y="678002"/>
                  </a:lnTo>
                  <a:lnTo>
                    <a:pt x="125026" y="650738"/>
                  </a:lnTo>
                  <a:lnTo>
                    <a:pt x="93945" y="619650"/>
                  </a:lnTo>
                  <a:lnTo>
                    <a:pt x="66690" y="585086"/>
                  </a:lnTo>
                  <a:lnTo>
                    <a:pt x="43610" y="547397"/>
                  </a:lnTo>
                  <a:lnTo>
                    <a:pt x="25053" y="506931"/>
                  </a:lnTo>
                  <a:lnTo>
                    <a:pt x="11366" y="464037"/>
                  </a:lnTo>
                  <a:lnTo>
                    <a:pt x="2899" y="419065"/>
                  </a:lnTo>
                  <a:lnTo>
                    <a:pt x="0" y="3723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4367" y="5478780"/>
              <a:ext cx="5012435" cy="67668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4929" y="5427599"/>
              <a:ext cx="5303901" cy="74481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258557" y="5664809"/>
            <a:ext cx="250063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-10" dirty="0">
                <a:latin typeface="Microsoft Sans Serif"/>
                <a:cs typeface="Microsoft Sans Serif"/>
              </a:rPr>
              <a:t>To</a:t>
            </a:r>
            <a:r>
              <a:rPr sz="1300" spc="-6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achieve</a:t>
            </a:r>
            <a:r>
              <a:rPr sz="1300" spc="-6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operational</a:t>
            </a:r>
            <a:r>
              <a:rPr sz="1300" spc="-6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excellence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24929" y="5427598"/>
            <a:ext cx="744855" cy="744855"/>
          </a:xfrm>
          <a:custGeom>
            <a:avLst/>
            <a:gdLst/>
            <a:ahLst/>
            <a:cxnLst/>
            <a:rect l="l" t="t" r="r" b="b"/>
            <a:pathLst>
              <a:path w="744854" h="744854">
                <a:moveTo>
                  <a:pt x="0" y="372414"/>
                </a:moveTo>
                <a:lnTo>
                  <a:pt x="2901" y="325702"/>
                </a:lnTo>
                <a:lnTo>
                  <a:pt x="11375" y="280721"/>
                </a:lnTo>
                <a:lnTo>
                  <a:pt x="25070" y="237820"/>
                </a:lnTo>
                <a:lnTo>
                  <a:pt x="43639" y="197347"/>
                </a:lnTo>
                <a:lnTo>
                  <a:pt x="66732" y="159652"/>
                </a:lnTo>
                <a:lnTo>
                  <a:pt x="94001" y="125085"/>
                </a:lnTo>
                <a:lnTo>
                  <a:pt x="125097" y="93994"/>
                </a:lnTo>
                <a:lnTo>
                  <a:pt x="159670" y="66728"/>
                </a:lnTo>
                <a:lnTo>
                  <a:pt x="197372" y="43637"/>
                </a:lnTo>
                <a:lnTo>
                  <a:pt x="237854" y="25069"/>
                </a:lnTo>
                <a:lnTo>
                  <a:pt x="280767" y="11374"/>
                </a:lnTo>
                <a:lnTo>
                  <a:pt x="325762" y="2901"/>
                </a:lnTo>
                <a:lnTo>
                  <a:pt x="372491" y="0"/>
                </a:lnTo>
                <a:lnTo>
                  <a:pt x="419192" y="2901"/>
                </a:lnTo>
                <a:lnTo>
                  <a:pt x="464164" y="11374"/>
                </a:lnTo>
                <a:lnTo>
                  <a:pt x="507058" y="25069"/>
                </a:lnTo>
                <a:lnTo>
                  <a:pt x="547524" y="43637"/>
                </a:lnTo>
                <a:lnTo>
                  <a:pt x="585213" y="66728"/>
                </a:lnTo>
                <a:lnTo>
                  <a:pt x="619777" y="93994"/>
                </a:lnTo>
                <a:lnTo>
                  <a:pt x="650865" y="125085"/>
                </a:lnTo>
                <a:lnTo>
                  <a:pt x="678129" y="159652"/>
                </a:lnTo>
                <a:lnTo>
                  <a:pt x="701219" y="197347"/>
                </a:lnTo>
                <a:lnTo>
                  <a:pt x="719785" y="237820"/>
                </a:lnTo>
                <a:lnTo>
                  <a:pt x="733480" y="280721"/>
                </a:lnTo>
                <a:lnTo>
                  <a:pt x="741953" y="325702"/>
                </a:lnTo>
                <a:lnTo>
                  <a:pt x="744854" y="372414"/>
                </a:lnTo>
                <a:lnTo>
                  <a:pt x="741953" y="419126"/>
                </a:lnTo>
                <a:lnTo>
                  <a:pt x="733480" y="464107"/>
                </a:lnTo>
                <a:lnTo>
                  <a:pt x="719785" y="507007"/>
                </a:lnTo>
                <a:lnTo>
                  <a:pt x="701219" y="547479"/>
                </a:lnTo>
                <a:lnTo>
                  <a:pt x="678129" y="585172"/>
                </a:lnTo>
                <a:lnTo>
                  <a:pt x="650865" y="619738"/>
                </a:lnTo>
                <a:lnTo>
                  <a:pt x="619777" y="650828"/>
                </a:lnTo>
                <a:lnTo>
                  <a:pt x="585213" y="678092"/>
                </a:lnTo>
                <a:lnTo>
                  <a:pt x="547524" y="701182"/>
                </a:lnTo>
                <a:lnTo>
                  <a:pt x="507058" y="719748"/>
                </a:lnTo>
                <a:lnTo>
                  <a:pt x="464164" y="733442"/>
                </a:lnTo>
                <a:lnTo>
                  <a:pt x="419192" y="741915"/>
                </a:lnTo>
                <a:lnTo>
                  <a:pt x="372491" y="744816"/>
                </a:lnTo>
                <a:lnTo>
                  <a:pt x="325762" y="741915"/>
                </a:lnTo>
                <a:lnTo>
                  <a:pt x="280767" y="733442"/>
                </a:lnTo>
                <a:lnTo>
                  <a:pt x="237854" y="719748"/>
                </a:lnTo>
                <a:lnTo>
                  <a:pt x="197372" y="701182"/>
                </a:lnTo>
                <a:lnTo>
                  <a:pt x="159670" y="678092"/>
                </a:lnTo>
                <a:lnTo>
                  <a:pt x="125097" y="650828"/>
                </a:lnTo>
                <a:lnTo>
                  <a:pt x="94001" y="619738"/>
                </a:lnTo>
                <a:lnTo>
                  <a:pt x="66732" y="585172"/>
                </a:lnTo>
                <a:lnTo>
                  <a:pt x="43639" y="547479"/>
                </a:lnTo>
                <a:lnTo>
                  <a:pt x="25070" y="507007"/>
                </a:lnTo>
                <a:lnTo>
                  <a:pt x="11375" y="464107"/>
                </a:lnTo>
                <a:lnTo>
                  <a:pt x="2901" y="419126"/>
                </a:lnTo>
                <a:lnTo>
                  <a:pt x="0" y="37241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50772" y="5941567"/>
            <a:ext cx="4391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</a:t>
            </a:r>
            <a:r>
              <a:rPr sz="2800" u="sng" spc="-55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sng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2026</a:t>
            </a:r>
            <a:r>
              <a:rPr sz="2800" u="sng" spc="-35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sng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r>
              <a:rPr sz="2800" u="sng" spc="-45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sng" spc="-1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</a:t>
            </a:r>
            <a:endParaRPr sz="2800" dirty="0">
              <a:solidFill>
                <a:schemeClr val="accent6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276350"/>
            <a:chOff x="0" y="0"/>
            <a:chExt cx="12192000" cy="12763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276350"/>
            </a:xfrm>
            <a:custGeom>
              <a:avLst/>
              <a:gdLst/>
              <a:ahLst/>
              <a:cxnLst/>
              <a:rect l="l" t="t" r="r" b="b"/>
              <a:pathLst>
                <a:path w="12192000" h="1276350">
                  <a:moveTo>
                    <a:pt x="12192000" y="0"/>
                  </a:moveTo>
                  <a:lnTo>
                    <a:pt x="0" y="0"/>
                  </a:lnTo>
                  <a:lnTo>
                    <a:pt x="0" y="1276350"/>
                  </a:lnTo>
                  <a:lnTo>
                    <a:pt x="12192000" y="127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3564" y="327469"/>
              <a:ext cx="1799971" cy="60483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1819"/>
            <a:ext cx="2596896" cy="212617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776843" y="6769877"/>
            <a:ext cx="642620" cy="88265"/>
          </a:xfrm>
          <a:custGeom>
            <a:avLst/>
            <a:gdLst/>
            <a:ahLst/>
            <a:cxnLst/>
            <a:rect l="l" t="t" r="r" b="b"/>
            <a:pathLst>
              <a:path w="642620" h="88265">
                <a:moveTo>
                  <a:pt x="642480" y="0"/>
                </a:moveTo>
                <a:lnTo>
                  <a:pt x="0" y="0"/>
                </a:lnTo>
                <a:lnTo>
                  <a:pt x="0" y="88122"/>
                </a:lnTo>
                <a:lnTo>
                  <a:pt x="642480" y="88122"/>
                </a:lnTo>
                <a:lnTo>
                  <a:pt x="642480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object 8"/>
            <p:cNvSpPr/>
            <p:nvPr/>
          </p:nvSpPr>
          <p:spPr>
            <a:xfrm>
              <a:off x="9939146" y="5499646"/>
              <a:ext cx="808990" cy="265430"/>
            </a:xfrm>
            <a:custGeom>
              <a:avLst/>
              <a:gdLst/>
              <a:ahLst/>
              <a:cxnLst/>
              <a:rect l="l" t="t" r="r" b="b"/>
              <a:pathLst>
                <a:path w="808990" h="265429">
                  <a:moveTo>
                    <a:pt x="808380" y="0"/>
                  </a:moveTo>
                  <a:lnTo>
                    <a:pt x="0" y="0"/>
                  </a:lnTo>
                  <a:lnTo>
                    <a:pt x="0" y="265048"/>
                  </a:lnTo>
                  <a:lnTo>
                    <a:pt x="808380" y="265048"/>
                  </a:lnTo>
                  <a:lnTo>
                    <a:pt x="808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5248275" cy="1733550"/>
            </a:xfrm>
            <a:custGeom>
              <a:avLst/>
              <a:gdLst/>
              <a:ahLst/>
              <a:cxnLst/>
              <a:rect l="l" t="t" r="r" b="b"/>
              <a:pathLst>
                <a:path w="5248275" h="1733550">
                  <a:moveTo>
                    <a:pt x="5247894" y="0"/>
                  </a:moveTo>
                  <a:lnTo>
                    <a:pt x="0" y="0"/>
                  </a:lnTo>
                  <a:lnTo>
                    <a:pt x="0" y="1733423"/>
                  </a:lnTo>
                  <a:lnTo>
                    <a:pt x="5247894" y="1733423"/>
                  </a:lnTo>
                  <a:lnTo>
                    <a:pt x="5247894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456" y="522363"/>
              <a:ext cx="4570730" cy="498475"/>
            </a:xfrm>
            <a:custGeom>
              <a:avLst/>
              <a:gdLst/>
              <a:ahLst/>
              <a:cxnLst/>
              <a:rect l="l" t="t" r="r" b="b"/>
              <a:pathLst>
                <a:path w="4570730" h="498475">
                  <a:moveTo>
                    <a:pt x="2604503" y="0"/>
                  </a:moveTo>
                  <a:lnTo>
                    <a:pt x="1964423" y="0"/>
                  </a:lnTo>
                  <a:lnTo>
                    <a:pt x="1964423" y="10655"/>
                  </a:lnTo>
                  <a:lnTo>
                    <a:pt x="2604503" y="10655"/>
                  </a:lnTo>
                  <a:lnTo>
                    <a:pt x="2604503" y="0"/>
                  </a:lnTo>
                  <a:close/>
                </a:path>
                <a:path w="4570730" h="498475">
                  <a:moveTo>
                    <a:pt x="4570463" y="487667"/>
                  </a:moveTo>
                  <a:lnTo>
                    <a:pt x="0" y="487667"/>
                  </a:lnTo>
                  <a:lnTo>
                    <a:pt x="0" y="498335"/>
                  </a:lnTo>
                  <a:lnTo>
                    <a:pt x="4570463" y="498335"/>
                  </a:lnTo>
                  <a:lnTo>
                    <a:pt x="4570463" y="4876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0" y="0"/>
            <a:ext cx="5248275" cy="1758815"/>
          </a:xfrm>
          <a:prstGeom prst="rect">
            <a:avLst/>
          </a:prstGeom>
          <a:ln w="19050">
            <a:solidFill>
              <a:srgbClr val="042333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76835" algn="ctr">
              <a:lnSpc>
                <a:spcPct val="100000"/>
              </a:lnSpc>
              <a:spcBef>
                <a:spcPts val="755"/>
              </a:spcBef>
            </a:pPr>
            <a:r>
              <a:rPr sz="3200" b="1" spc="80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</a:t>
            </a:r>
            <a:endParaRPr sz="3200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77190" marR="290195" algn="ctr">
              <a:lnSpc>
                <a:spcPct val="100000"/>
              </a:lnSpc>
            </a:pPr>
            <a:r>
              <a:rPr sz="3200" b="1" spc="75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</a:t>
            </a:r>
            <a:r>
              <a:rPr sz="3200" b="1" spc="-315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200" b="1" spc="-10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INSTRUMENTS</a:t>
            </a:r>
            <a:r>
              <a:rPr sz="3200" b="1" spc="-10" dirty="0">
                <a:solidFill>
                  <a:schemeClr val="accent6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chemeClr val="accent6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2026</a:t>
            </a:r>
            <a:endParaRPr lang="en-GB" sz="3200" b="1" spc="-20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77190" marR="290195" algn="ctr">
              <a:lnSpc>
                <a:spcPct val="100000"/>
              </a:lnSpc>
            </a:pPr>
            <a:endParaRPr sz="1100" dirty="0">
              <a:solidFill>
                <a:schemeClr val="accent6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26055" y="1497711"/>
            <a:ext cx="871855" cy="10795"/>
          </a:xfrm>
          <a:custGeom>
            <a:avLst/>
            <a:gdLst/>
            <a:ahLst/>
            <a:cxnLst/>
            <a:rect l="l" t="t" r="r" b="b"/>
            <a:pathLst>
              <a:path w="871855" h="10794">
                <a:moveTo>
                  <a:pt x="871728" y="0"/>
                </a:moveTo>
                <a:lnTo>
                  <a:pt x="0" y="0"/>
                </a:lnTo>
                <a:lnTo>
                  <a:pt x="0" y="10667"/>
                </a:lnTo>
                <a:lnTo>
                  <a:pt x="871728" y="10667"/>
                </a:lnTo>
                <a:lnTo>
                  <a:pt x="871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38792" y="6629806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latin typeface="Trebuchet MS"/>
                <a:cs typeface="Trebuchet MS"/>
              </a:rPr>
              <a:t>TRL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-70" dirty="0">
                <a:latin typeface="Trebuchet MS"/>
                <a:cs typeface="Trebuchet MS"/>
              </a:rPr>
              <a:t>3-</a:t>
            </a:r>
            <a:r>
              <a:rPr sz="1400" b="1" spc="-50" dirty="0">
                <a:latin typeface="Trebuchet MS"/>
                <a:cs typeface="Trebuchet MS"/>
              </a:rPr>
              <a:t>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81191" y="6077203"/>
            <a:ext cx="6007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latin typeface="Trebuchet MS"/>
                <a:cs typeface="Trebuchet MS"/>
              </a:rPr>
              <a:t>TRL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-95" dirty="0">
                <a:latin typeface="Trebuchet MS"/>
                <a:cs typeface="Trebuchet MS"/>
              </a:rPr>
              <a:t>4-</a:t>
            </a:r>
            <a:r>
              <a:rPr sz="1400" b="1" spc="-50" dirty="0">
                <a:latin typeface="Trebuchet MS"/>
                <a:cs typeface="Trebuchet MS"/>
              </a:rPr>
              <a:t>7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4995" y="6612128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latin typeface="Trebuchet MS"/>
                <a:cs typeface="Trebuchet MS"/>
              </a:rPr>
              <a:t>TRL</a:t>
            </a:r>
            <a:r>
              <a:rPr sz="1400" b="1" spc="-105" dirty="0">
                <a:latin typeface="Trebuchet MS"/>
                <a:cs typeface="Trebuchet MS"/>
              </a:rPr>
              <a:t> </a:t>
            </a:r>
            <a:r>
              <a:rPr sz="1400" b="1" spc="-70" dirty="0">
                <a:latin typeface="Trebuchet MS"/>
                <a:cs typeface="Trebuchet MS"/>
              </a:rPr>
              <a:t>1-</a:t>
            </a:r>
            <a:r>
              <a:rPr sz="1400" b="1" spc="-50" dirty="0"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06767" y="4839715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latin typeface="Trebuchet MS"/>
                <a:cs typeface="Trebuchet MS"/>
              </a:rPr>
              <a:t>TRL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-70" dirty="0">
                <a:latin typeface="Trebuchet MS"/>
                <a:cs typeface="Trebuchet MS"/>
              </a:rPr>
              <a:t>4-</a:t>
            </a:r>
            <a:r>
              <a:rPr sz="1400" b="1" spc="-50" dirty="0">
                <a:latin typeface="Trebuchet MS"/>
                <a:cs typeface="Trebuchet MS"/>
              </a:rPr>
              <a:t>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9672" y="4008246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latin typeface="Trebuchet MS"/>
                <a:cs typeface="Trebuchet MS"/>
              </a:rPr>
              <a:t>TRL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-70" dirty="0">
                <a:latin typeface="Trebuchet MS"/>
                <a:cs typeface="Trebuchet MS"/>
              </a:rPr>
              <a:t>6-</a:t>
            </a:r>
            <a:r>
              <a:rPr sz="1400" b="1" spc="-125" dirty="0">
                <a:latin typeface="Trebuchet MS"/>
                <a:cs typeface="Trebuchet MS"/>
              </a:rPr>
              <a:t>G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8"/>
              <a:ext cx="12192000" cy="1093470"/>
            </a:xfrm>
            <a:custGeom>
              <a:avLst/>
              <a:gdLst/>
              <a:ahLst/>
              <a:cxnLst/>
              <a:rect l="l" t="t" r="r" b="b"/>
              <a:pathLst>
                <a:path w="12192000" h="1093470">
                  <a:moveTo>
                    <a:pt x="12192000" y="0"/>
                  </a:moveTo>
                  <a:lnTo>
                    <a:pt x="0" y="0"/>
                  </a:lnTo>
                  <a:lnTo>
                    <a:pt x="0" y="1093304"/>
                  </a:lnTo>
                  <a:lnTo>
                    <a:pt x="12192000" y="10933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7358" y="185712"/>
              <a:ext cx="2069592" cy="69363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32066" y="1839341"/>
            <a:ext cx="4999990" cy="1837689"/>
          </a:xfrm>
          <a:prstGeom prst="rect">
            <a:avLst/>
          </a:prstGeom>
          <a:solidFill>
            <a:srgbClr val="55358B">
              <a:alpha val="79998"/>
            </a:srgbClr>
          </a:solidFill>
        </p:spPr>
        <p:txBody>
          <a:bodyPr vert="horz" wrap="square" lIns="0" tIns="1530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endParaRPr sz="2000">
              <a:latin typeface="Times New Roman"/>
              <a:cs typeface="Times New Roman"/>
            </a:endParaRPr>
          </a:p>
          <a:p>
            <a:pPr marL="149225" algn="ctr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Reform</a:t>
            </a:r>
            <a:r>
              <a:rPr sz="2000" b="1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2000" b="1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Accelerator</a:t>
            </a:r>
            <a:r>
              <a:rPr sz="20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full</a:t>
            </a:r>
            <a:r>
              <a:rPr sz="2000" b="1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endParaRPr sz="2000">
              <a:latin typeface="Segoe UI"/>
              <a:cs typeface="Segoe UI"/>
            </a:endParaRPr>
          </a:p>
          <a:p>
            <a:pPr marL="148590" algn="ctr">
              <a:lnSpc>
                <a:spcPts val="2280"/>
              </a:lnSpc>
            </a:pP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evaluation:</a:t>
            </a:r>
            <a:endParaRPr sz="2000">
              <a:latin typeface="Segoe UI"/>
              <a:cs typeface="Segoe UI"/>
            </a:endParaRPr>
          </a:p>
          <a:p>
            <a:pPr marL="334645" marR="180340" algn="ctr">
              <a:lnSpc>
                <a:spcPts val="1939"/>
              </a:lnSpc>
              <a:spcBef>
                <a:spcPts val="1040"/>
              </a:spcBef>
            </a:pP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shorter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forms,</a:t>
            </a:r>
            <a:r>
              <a:rPr sz="1800" i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more</a:t>
            </a:r>
            <a:r>
              <a:rPr sz="1800" i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frequent</a:t>
            </a:r>
            <a:r>
              <a:rPr sz="1800" i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deadlines,</a:t>
            </a:r>
            <a:r>
              <a:rPr sz="1800" i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faster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time</a:t>
            </a:r>
            <a:r>
              <a:rPr sz="1800" i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i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grant/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investment.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066" y="4423079"/>
            <a:ext cx="4999990" cy="2146935"/>
          </a:xfrm>
          <a:prstGeom prst="rect">
            <a:avLst/>
          </a:prstGeom>
          <a:solidFill>
            <a:srgbClr val="55358B">
              <a:alpha val="79998"/>
            </a:srgbClr>
          </a:solidFill>
        </p:spPr>
        <p:txBody>
          <a:bodyPr vert="horz" wrap="square" lIns="0" tIns="203200" rIns="0" bIns="0" rtlCol="0">
            <a:spAutoFit/>
          </a:bodyPr>
          <a:lstStyle/>
          <a:p>
            <a:pPr marL="1146810" marR="1051560" algn="ctr">
              <a:lnSpc>
                <a:spcPct val="132100"/>
              </a:lnSpc>
              <a:spcBef>
                <a:spcPts val="1600"/>
              </a:spcBef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Increased</a:t>
            </a:r>
            <a:r>
              <a:rPr sz="20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grant</a:t>
            </a:r>
            <a:r>
              <a:rPr sz="20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size</a:t>
            </a:r>
            <a:r>
              <a:rPr sz="20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egoe UI"/>
                <a:cs typeface="Segoe UI"/>
              </a:rPr>
              <a:t>for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Pathfinder</a:t>
            </a:r>
            <a:r>
              <a:rPr sz="20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Open:</a:t>
            </a:r>
            <a:endParaRPr sz="2000">
              <a:latin typeface="Segoe UI"/>
              <a:cs typeface="Segoe UI"/>
            </a:endParaRPr>
          </a:p>
          <a:p>
            <a:pPr marL="156210" algn="ctr">
              <a:lnSpc>
                <a:spcPts val="2075"/>
              </a:lnSpc>
              <a:spcBef>
                <a:spcPts val="955"/>
              </a:spcBef>
            </a:pP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from</a:t>
            </a:r>
            <a:r>
              <a:rPr sz="1800" i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€3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€4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million</a:t>
            </a:r>
            <a:r>
              <a:rPr sz="1800" i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increase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 impact/</a:t>
            </a:r>
            <a:endParaRPr sz="1800">
              <a:latin typeface="Segoe UI"/>
              <a:cs typeface="Segoe UI"/>
            </a:endParaRPr>
          </a:p>
          <a:p>
            <a:pPr marL="23495" algn="ctr">
              <a:lnSpc>
                <a:spcPts val="2075"/>
              </a:lnSpc>
            </a:pP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journey</a:t>
            </a:r>
            <a:r>
              <a:rPr sz="1800" i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i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innovation.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1767" y="1839341"/>
            <a:ext cx="4999990" cy="1837689"/>
          </a:xfrm>
          <a:prstGeom prst="rect">
            <a:avLst/>
          </a:prstGeom>
          <a:solidFill>
            <a:srgbClr val="55358B">
              <a:alpha val="79998"/>
            </a:srgbClr>
          </a:solidFill>
        </p:spPr>
        <p:txBody>
          <a:bodyPr vert="horz" wrap="square" lIns="0" tIns="146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0"/>
              </a:spcBef>
            </a:pPr>
            <a:endParaRPr sz="2000">
              <a:latin typeface="Times New Roman"/>
              <a:cs typeface="Times New Roman"/>
            </a:endParaRPr>
          </a:p>
          <a:p>
            <a:pPr marL="95250" algn="ctr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NEW!</a:t>
            </a:r>
            <a:r>
              <a:rPr sz="20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Advanced</a:t>
            </a:r>
            <a:r>
              <a:rPr sz="20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Innovation</a:t>
            </a:r>
            <a:endParaRPr sz="2000">
              <a:latin typeface="Segoe UI"/>
              <a:cs typeface="Segoe UI"/>
            </a:endParaRPr>
          </a:p>
          <a:p>
            <a:pPr marL="97790" algn="ctr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Challenges</a:t>
            </a:r>
            <a:r>
              <a:rPr sz="2000" b="1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(AIC)</a:t>
            </a:r>
            <a:r>
              <a:rPr sz="2000" b="1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pilot:</a:t>
            </a:r>
            <a:endParaRPr sz="2000">
              <a:latin typeface="Segoe UI"/>
              <a:cs typeface="Segoe UI"/>
            </a:endParaRPr>
          </a:p>
          <a:p>
            <a:pPr marL="431800" marR="330835" algn="ctr">
              <a:lnSpc>
                <a:spcPts val="1939"/>
              </a:lnSpc>
              <a:spcBef>
                <a:spcPts val="1035"/>
              </a:spcBef>
            </a:pP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Staged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funding</a:t>
            </a:r>
            <a:r>
              <a:rPr sz="1800" i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i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test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multiple</a:t>
            </a:r>
            <a:r>
              <a:rPr sz="1800" i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solutions</a:t>
            </a:r>
            <a:r>
              <a:rPr sz="1800" i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Segoe UI"/>
                <a:cs typeface="Segoe UI"/>
              </a:rPr>
              <a:t>to 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challenge.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3915" y="278333"/>
            <a:ext cx="29025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55358B"/>
                </a:solidFill>
                <a:latin typeface="Segoe UI"/>
                <a:cs typeface="Segoe UI"/>
              </a:rPr>
              <a:t>Main</a:t>
            </a:r>
            <a:r>
              <a:rPr sz="3200" b="1" spc="-15" dirty="0">
                <a:solidFill>
                  <a:srgbClr val="55358B"/>
                </a:solidFill>
                <a:latin typeface="Segoe UI"/>
                <a:cs typeface="Segoe UI"/>
              </a:rPr>
              <a:t> </a:t>
            </a:r>
            <a:r>
              <a:rPr sz="3200" b="1" spc="-10" dirty="0">
                <a:solidFill>
                  <a:srgbClr val="55358B"/>
                </a:solidFill>
                <a:latin typeface="Segoe UI"/>
                <a:cs typeface="Segoe UI"/>
              </a:rPr>
              <a:t>Novelties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1767" y="4423079"/>
            <a:ext cx="4999990" cy="2146935"/>
          </a:xfrm>
          <a:prstGeom prst="rect">
            <a:avLst/>
          </a:prstGeom>
          <a:solidFill>
            <a:srgbClr val="55358B">
              <a:alpha val="79998"/>
            </a:srgbClr>
          </a:solidFill>
        </p:spPr>
        <p:txBody>
          <a:bodyPr vert="horz" wrap="square" lIns="0" tIns="288925" rIns="0" bIns="0" rtlCol="0">
            <a:spAutoFit/>
          </a:bodyPr>
          <a:lstStyle/>
          <a:p>
            <a:pPr marL="95885" algn="ctr">
              <a:lnSpc>
                <a:spcPct val="100000"/>
              </a:lnSpc>
              <a:spcBef>
                <a:spcPts val="2275"/>
              </a:spcBef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Broader</a:t>
            </a:r>
            <a:r>
              <a:rPr sz="20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eligibility</a:t>
            </a:r>
            <a:r>
              <a:rPr sz="2000" b="1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20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EIC</a:t>
            </a:r>
            <a:r>
              <a:rPr sz="20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Transition:</a:t>
            </a:r>
            <a:endParaRPr sz="2000">
              <a:latin typeface="Segoe UI"/>
              <a:cs typeface="Segoe UI"/>
            </a:endParaRPr>
          </a:p>
          <a:p>
            <a:pPr marL="445770" marR="344170" algn="ctr">
              <a:lnSpc>
                <a:spcPct val="90000"/>
              </a:lnSpc>
              <a:spcBef>
                <a:spcPts val="1005"/>
              </a:spcBef>
              <a:tabLst>
                <a:tab pos="4171315" algn="l"/>
              </a:tabLst>
            </a:pP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follow</a:t>
            </a:r>
            <a:r>
              <a:rPr sz="1800" i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sz="1800" i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funding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1800" i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results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from</a:t>
            </a:r>
            <a:r>
              <a:rPr sz="1800" i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Segoe UI"/>
                <a:cs typeface="Segoe UI"/>
              </a:rPr>
              <a:t>Horizon </a:t>
            </a:r>
            <a:r>
              <a:rPr sz="1800" b="1" i="1" dirty="0">
                <a:solidFill>
                  <a:srgbClr val="FFFFFF"/>
                </a:solidFill>
                <a:latin typeface="Segoe UI"/>
                <a:cs typeface="Segoe UI"/>
              </a:rPr>
              <a:t>research</a:t>
            </a:r>
            <a:r>
              <a:rPr sz="1800" b="1" i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Segoe UI"/>
                <a:cs typeface="Segoe UI"/>
              </a:rPr>
              <a:t>infrastructures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1800" i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addition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Segoe UI"/>
                <a:cs typeface="Segoe UI"/>
              </a:rPr>
              <a:t>to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EIC</a:t>
            </a:r>
            <a:r>
              <a:rPr sz="1800" i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Pathfinder,</a:t>
            </a:r>
            <a:r>
              <a:rPr sz="1800" i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ERC</a:t>
            </a:r>
            <a:r>
              <a:rPr sz="1800" i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Proof</a:t>
            </a:r>
            <a:r>
              <a:rPr sz="1800" i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800" i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concept,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800" i="1" spc="-25" dirty="0">
                <a:solidFill>
                  <a:srgbClr val="FFFFFF"/>
                </a:solidFill>
                <a:latin typeface="Segoe UI"/>
                <a:cs typeface="Segoe UI"/>
              </a:rPr>
              <a:t>and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Horizon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Segoe UI"/>
                <a:cs typeface="Segoe UI"/>
              </a:rPr>
              <a:t>pillar</a:t>
            </a:r>
            <a:r>
              <a:rPr sz="1800" i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spc="-35" dirty="0">
                <a:solidFill>
                  <a:srgbClr val="FFFFFF"/>
                </a:solidFill>
                <a:latin typeface="Segoe UI"/>
                <a:cs typeface="Segoe UI"/>
              </a:rPr>
              <a:t>2.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7358" y="185712"/>
              <a:ext cx="2069592" cy="6936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1131570"/>
            </a:xfrm>
            <a:custGeom>
              <a:avLst/>
              <a:gdLst/>
              <a:ahLst/>
              <a:cxnLst/>
              <a:rect l="l" t="t" r="r" b="b"/>
              <a:pathLst>
                <a:path w="12192000" h="1131570">
                  <a:moveTo>
                    <a:pt x="0" y="1131315"/>
                  </a:moveTo>
                  <a:lnTo>
                    <a:pt x="12192000" y="113131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31315"/>
                  </a:lnTo>
                  <a:close/>
                </a:path>
              </a:pathLst>
            </a:custGeom>
            <a:solidFill>
              <a:srgbClr val="543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3469" y="163576"/>
              <a:ext cx="1801495" cy="6050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5323" y="1664030"/>
            <a:ext cx="30111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6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</a:t>
            </a:r>
            <a:r>
              <a:rPr sz="2000" b="1" u="sng" spc="6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</a:t>
            </a:r>
            <a:r>
              <a:rPr sz="2000" b="1" u="sng" spc="-18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6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Pathfinde</a:t>
            </a:r>
            <a:r>
              <a:rPr sz="2000" b="1" u="sng" spc="-6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sz="2000" b="1" u="sng" spc="-185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Challenges</a:t>
            </a:r>
            <a:endParaRPr sz="2000" dirty="0">
              <a:solidFill>
                <a:schemeClr val="accent6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259" y="2167204"/>
            <a:ext cx="4941570" cy="1257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Advanced</a:t>
            </a:r>
            <a:r>
              <a:rPr sz="1600" spc="-7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Materials</a:t>
            </a:r>
            <a:r>
              <a:rPr sz="1600" spc="-5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for</a:t>
            </a:r>
            <a:r>
              <a:rPr sz="1600" spc="-6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Miniaturised</a:t>
            </a:r>
            <a:r>
              <a:rPr sz="1600" spc="-3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Energy</a:t>
            </a:r>
            <a:endParaRPr sz="16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Harvesting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Systems</a:t>
            </a:r>
            <a:endParaRPr sz="16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AutoNum type="arabicPeriod" startAt="2"/>
              <a:tabLst>
                <a:tab pos="355600" algn="l"/>
              </a:tabLst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Biotechnology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for</a:t>
            </a:r>
            <a:r>
              <a:rPr sz="1600" spc="-6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Healthy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Ageing</a:t>
            </a:r>
            <a:endParaRPr sz="1600">
              <a:latin typeface="Segoe UI"/>
              <a:cs typeface="Segoe UI"/>
            </a:endParaRPr>
          </a:p>
          <a:p>
            <a:pPr marL="355600" marR="5080" indent="-343535">
              <a:lnSpc>
                <a:spcPct val="100000"/>
              </a:lnSpc>
              <a:buClr>
                <a:srgbClr val="C00000"/>
              </a:buClr>
              <a:buAutoNum type="arabicPeriod" startAt="2"/>
              <a:tabLst>
                <a:tab pos="355600" algn="l"/>
              </a:tabLst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DeepRAP:</a:t>
            </a:r>
            <a:r>
              <a:rPr sz="1600" spc="-3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Deep</a:t>
            </a:r>
            <a:r>
              <a:rPr sz="1600" spc="-5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Reasoning,</a:t>
            </a:r>
            <a:r>
              <a:rPr sz="1600" spc="-5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Abstraction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&amp;</a:t>
            </a:r>
            <a:r>
              <a:rPr sz="1600" spc="-5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Planning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towards</a:t>
            </a:r>
            <a:r>
              <a:rPr sz="1600" spc="-4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trustworthy</a:t>
            </a:r>
            <a:r>
              <a:rPr sz="1600" spc="-3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Cognitive</a:t>
            </a:r>
            <a:r>
              <a:rPr sz="1600" spc="-4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AI</a:t>
            </a:r>
            <a:r>
              <a:rPr sz="1600" spc="-3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Systems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4779" y="406145"/>
            <a:ext cx="477520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EIC</a:t>
            </a:r>
            <a:r>
              <a:rPr sz="3500" spc="-125" dirty="0"/>
              <a:t> </a:t>
            </a:r>
            <a:r>
              <a:rPr sz="3500" dirty="0"/>
              <a:t>Challenges</a:t>
            </a:r>
            <a:r>
              <a:rPr sz="3500" spc="-125" dirty="0"/>
              <a:t> </a:t>
            </a:r>
            <a:r>
              <a:rPr sz="3500" dirty="0"/>
              <a:t>for</a:t>
            </a:r>
            <a:r>
              <a:rPr sz="3500" spc="-65" dirty="0"/>
              <a:t> </a:t>
            </a:r>
            <a:r>
              <a:rPr sz="3500" spc="-20" dirty="0"/>
              <a:t>2026</a:t>
            </a:r>
            <a:endParaRPr sz="3500"/>
          </a:p>
        </p:txBody>
      </p:sp>
      <p:sp>
        <p:nvSpPr>
          <p:cNvPr id="10" name="object 10"/>
          <p:cNvSpPr txBox="1"/>
          <p:nvPr/>
        </p:nvSpPr>
        <p:spPr>
          <a:xfrm>
            <a:off x="3137661" y="3570008"/>
            <a:ext cx="5520055" cy="239014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000" b="1" u="sng" spc="6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</a:t>
            </a:r>
            <a:r>
              <a:rPr sz="2000" b="1" u="sng" spc="6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</a:t>
            </a:r>
            <a:r>
              <a:rPr sz="2000" b="1" u="sng" spc="-16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5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Accelerato</a:t>
            </a:r>
            <a:r>
              <a:rPr sz="2000" b="1" u="sng" spc="-5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sz="2000" b="1" u="sng" spc="-20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Challenges</a:t>
            </a:r>
            <a:endParaRPr sz="2000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450850" marR="253365" indent="-342900">
              <a:lnSpc>
                <a:spcPct val="100000"/>
              </a:lnSpc>
              <a:spcBef>
                <a:spcPts val="1050"/>
              </a:spcBef>
              <a:buClr>
                <a:srgbClr val="C00000"/>
              </a:buClr>
              <a:buAutoNum type="arabicPeriod"/>
              <a:tabLst>
                <a:tab pos="450850" algn="l"/>
              </a:tabLst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Advanced</a:t>
            </a:r>
            <a:r>
              <a:rPr sz="1600" spc="-8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Materials</a:t>
            </a:r>
            <a:r>
              <a:rPr sz="1600" spc="-5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for</a:t>
            </a:r>
            <a:r>
              <a:rPr sz="1600" spc="-6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Renewable</a:t>
            </a:r>
            <a:r>
              <a:rPr sz="1600" spc="-5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Energy</a:t>
            </a:r>
            <a:r>
              <a:rPr sz="1600" spc="-6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and</a:t>
            </a:r>
            <a:r>
              <a:rPr sz="1600" spc="-6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Energy Storage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Systems</a:t>
            </a:r>
            <a:endParaRPr sz="1600" dirty="0">
              <a:latin typeface="Segoe UI"/>
              <a:cs typeface="Segoe UI"/>
            </a:endParaRPr>
          </a:p>
          <a:p>
            <a:pPr marL="450850" marR="93345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AutoNum type="arabicPeriod"/>
              <a:tabLst>
                <a:tab pos="450850" algn="l"/>
              </a:tabLst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Alternative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Concepts</a:t>
            </a:r>
            <a:r>
              <a:rPr sz="1600" spc="-5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and</a:t>
            </a:r>
            <a:r>
              <a:rPr sz="1600" spc="-6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Key</a:t>
            </a:r>
            <a:r>
              <a:rPr sz="1600" spc="-5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Enabling</a:t>
            </a:r>
            <a:r>
              <a:rPr sz="1600" spc="-3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F1F1F1"/>
                </a:solidFill>
                <a:latin typeface="Segoe UI"/>
                <a:cs typeface="Segoe UI"/>
              </a:rPr>
              <a:t>Technologies</a:t>
            </a:r>
            <a:r>
              <a:rPr sz="1600" spc="-4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25" dirty="0">
                <a:solidFill>
                  <a:srgbClr val="F1F1F1"/>
                </a:solidFill>
                <a:latin typeface="Segoe UI"/>
                <a:cs typeface="Segoe UI"/>
              </a:rPr>
              <a:t>for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Fusion</a:t>
            </a:r>
            <a:r>
              <a:rPr sz="1600" spc="-7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Power</a:t>
            </a:r>
            <a:r>
              <a:rPr sz="1600" spc="-5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Plants</a:t>
            </a:r>
            <a:endParaRPr sz="1600" dirty="0">
              <a:latin typeface="Segoe UI"/>
              <a:cs typeface="Segoe UI"/>
            </a:endParaRPr>
          </a:p>
          <a:p>
            <a:pPr marL="45085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AutoNum type="arabicPeriod"/>
              <a:tabLst>
                <a:tab pos="450850" algn="l"/>
              </a:tabLst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Biotech</a:t>
            </a:r>
            <a:r>
              <a:rPr sz="1600" spc="-5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for</a:t>
            </a:r>
            <a:r>
              <a:rPr sz="1600" spc="-5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Regenerating</a:t>
            </a:r>
            <a:r>
              <a:rPr sz="1600" spc="-5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Agricultural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 Soils</a:t>
            </a:r>
            <a:endParaRPr sz="1600" dirty="0">
              <a:latin typeface="Segoe UI"/>
              <a:cs typeface="Segoe UI"/>
            </a:endParaRPr>
          </a:p>
          <a:p>
            <a:pPr marL="450850" indent="-342900">
              <a:lnSpc>
                <a:spcPct val="100000"/>
              </a:lnSpc>
              <a:spcBef>
                <a:spcPts val="110"/>
              </a:spcBef>
              <a:buClr>
                <a:srgbClr val="C00000"/>
              </a:buClr>
              <a:buAutoNum type="arabicPeriod"/>
              <a:tabLst>
                <a:tab pos="450850" algn="l"/>
              </a:tabLst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Boosting</a:t>
            </a:r>
            <a:r>
              <a:rPr sz="1600" spc="-5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the</a:t>
            </a:r>
            <a:r>
              <a:rPr sz="1600" spc="-5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European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Critical</a:t>
            </a:r>
            <a:r>
              <a:rPr sz="1600" spc="-2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Raw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Materials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value</a:t>
            </a:r>
            <a:r>
              <a:rPr sz="1600" spc="-6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chain</a:t>
            </a:r>
            <a:endParaRPr sz="1600" dirty="0">
              <a:latin typeface="Segoe UI"/>
              <a:cs typeface="Segoe UI"/>
            </a:endParaRPr>
          </a:p>
          <a:p>
            <a:pPr marL="45085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AutoNum type="arabicPeriod"/>
              <a:tabLst>
                <a:tab pos="450850" algn="l"/>
              </a:tabLst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Deep</a:t>
            </a:r>
            <a:r>
              <a:rPr sz="1600" spc="-5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30" dirty="0">
                <a:solidFill>
                  <a:srgbClr val="F1F1F1"/>
                </a:solidFill>
                <a:latin typeface="Segoe UI"/>
                <a:cs typeface="Segoe UI"/>
              </a:rPr>
              <a:t>Tech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for</a:t>
            </a:r>
            <a:r>
              <a:rPr sz="1600" spc="-5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Climate</a:t>
            </a:r>
            <a:r>
              <a:rPr sz="1600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Adaptation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4785" y="1688719"/>
            <a:ext cx="4257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7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</a:t>
            </a:r>
            <a:r>
              <a:rPr sz="2000" b="1" u="sng" spc="7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</a:t>
            </a:r>
            <a:r>
              <a:rPr sz="2000" b="1" u="sng" spc="-16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Advanced</a:t>
            </a:r>
            <a:r>
              <a:rPr sz="2000" b="1" u="sng" spc="-18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b="1" u="sng" spc="-4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</a:t>
            </a:r>
            <a:r>
              <a:rPr sz="2000" b="1" u="sng" spc="-4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n</a:t>
            </a:r>
            <a:r>
              <a:rPr sz="2000" b="1" u="sng" spc="-195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Challenges</a:t>
            </a:r>
            <a:endParaRPr sz="2000" dirty="0">
              <a:solidFill>
                <a:schemeClr val="accent6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2990" y="2165730"/>
            <a:ext cx="5085715" cy="101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8915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Accelerating</a:t>
            </a:r>
            <a:r>
              <a:rPr sz="1600" spc="-7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Physical</a:t>
            </a:r>
            <a:r>
              <a:rPr sz="1600" spc="-3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AI:</a:t>
            </a:r>
            <a:r>
              <a:rPr sz="1600" spc="-7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Embodied</a:t>
            </a:r>
            <a:r>
              <a:rPr sz="1600" spc="-7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Intelligence</a:t>
            </a:r>
            <a:r>
              <a:rPr sz="1600" spc="-5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25" dirty="0">
                <a:solidFill>
                  <a:srgbClr val="F1F1F1"/>
                </a:solidFill>
                <a:latin typeface="Segoe UI"/>
                <a:cs typeface="Segoe UI"/>
              </a:rPr>
              <a:t>for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the</a:t>
            </a:r>
            <a:r>
              <a:rPr sz="1600" spc="-6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Next</a:t>
            </a:r>
            <a:r>
              <a:rPr sz="1600" spc="-4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Frontier</a:t>
            </a:r>
            <a:r>
              <a:rPr sz="1600" spc="-3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of</a:t>
            </a:r>
            <a:r>
              <a:rPr sz="1600" spc="-6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AI-Powered</a:t>
            </a:r>
            <a:r>
              <a:rPr sz="1600" spc="-1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Robotics</a:t>
            </a:r>
            <a:endParaRPr sz="16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AutoNum type="arabicPeriod"/>
              <a:tabLst>
                <a:tab pos="354965" algn="l"/>
              </a:tabLst>
            </a:pP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Translating</a:t>
            </a:r>
            <a:r>
              <a:rPr sz="1600" spc="-7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Disruptive</a:t>
            </a:r>
            <a:r>
              <a:rPr sz="1600" spc="-6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New</a:t>
            </a:r>
            <a:r>
              <a:rPr sz="1600" spc="-6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Approach</a:t>
            </a:r>
            <a:r>
              <a:rPr sz="1600" spc="-6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Methodologies</a:t>
            </a:r>
            <a:endParaRPr sz="16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(NAMs)</a:t>
            </a:r>
            <a:r>
              <a:rPr sz="1600" spc="-3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1F1F1"/>
                </a:solidFill>
                <a:latin typeface="Segoe UI"/>
                <a:cs typeface="Segoe UI"/>
              </a:rPr>
              <a:t>into</a:t>
            </a:r>
            <a:r>
              <a:rPr sz="1600" spc="-6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Segoe UI"/>
                <a:cs typeface="Segoe UI"/>
              </a:rPr>
              <a:t>Practice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2544</Words>
  <Application>Microsoft Office PowerPoint</Application>
  <PresentationFormat>Widescreen</PresentationFormat>
  <Paragraphs>583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Meiryo</vt:lpstr>
      <vt:lpstr>Aptos</vt:lpstr>
      <vt:lpstr>Arial</vt:lpstr>
      <vt:lpstr>Arial MT</vt:lpstr>
      <vt:lpstr>Calibri</vt:lpstr>
      <vt:lpstr>Microsoft Sans Serif</vt:lpstr>
      <vt:lpstr>Roboto</vt:lpstr>
      <vt:lpstr>Segoe UI</vt:lpstr>
      <vt:lpstr>Segoe UI Semibold</vt:lpstr>
      <vt:lpstr>Source Sans Pro Black</vt:lpstr>
      <vt:lpstr>Times New Roman</vt:lpstr>
      <vt:lpstr>Trebuchet MS</vt:lpstr>
      <vt:lpstr>Verdana</vt:lpstr>
      <vt:lpstr>Wingdings</vt:lpstr>
      <vt:lpstr>Wingdings,Sans-Serif</vt:lpstr>
      <vt:lpstr>Office Theme</vt:lpstr>
      <vt:lpstr>EUROPEAN INNOVATION COUNCIL (EIC)</vt:lpstr>
      <vt:lpstr>PowerPoint Presentation</vt:lpstr>
      <vt:lpstr>APVĀRSNIS EIROPA KONKURSU APKOPOJUMS</vt:lpstr>
      <vt:lpstr>PowerPoint Presentation</vt:lpstr>
      <vt:lpstr>PowerPoint Presentation</vt:lpstr>
      <vt:lpstr>Six Strategic Goals for the EIC - European Innovation Council</vt:lpstr>
      <vt:lpstr>PowerPoint Presentation</vt:lpstr>
      <vt:lpstr>Main Novelties</vt:lpstr>
      <vt:lpstr>EIC Challenges for 2026</vt:lpstr>
      <vt:lpstr>EIC Pathfinder calls 2026 – Summary table</vt:lpstr>
      <vt:lpstr>EIC Transition calls 2026 – Summary table</vt:lpstr>
      <vt:lpstr>AIC call 2026 (pilot) – Summary table</vt:lpstr>
      <vt:lpstr>EIC Advanced Innovation Challenges 2026</vt:lpstr>
      <vt:lpstr>EIC Advanced Innovation Challenge (AIC) - pilot</vt:lpstr>
      <vt:lpstr>EIC Accelerator calls 2026 – Summary table</vt:lpstr>
      <vt:lpstr>EIC Accelerator: Main novelties in 2026 Short proposal</vt:lpstr>
      <vt:lpstr>EIC Accelerator: Main novelties in 2026 Full proposal</vt:lpstr>
      <vt:lpstr>Technology expert interviews</vt:lpstr>
      <vt:lpstr>PowerPoint Presentation</vt:lpstr>
      <vt:lpstr>EIC TOP 4 PARTICIPANTS</vt:lpstr>
      <vt:lpstr>EIC WP2026 </vt:lpstr>
      <vt:lpstr>EIC WP2026 </vt:lpstr>
      <vt:lpstr>EIC WP2026 </vt:lpstr>
      <vt:lpstr>EIC WP2026 </vt:lpstr>
      <vt:lpstr>EIC WP2026 </vt:lpstr>
      <vt:lpstr>PATHFINDER OPEN</vt:lpstr>
      <vt:lpstr>PATHFINDER OPEN</vt:lpstr>
      <vt:lpstr>TRANSITION</vt:lpstr>
      <vt:lpstr>ACCELERATOR OPEN</vt:lpstr>
      <vt:lpstr>ACCELERATOR CHALLENGES</vt:lpstr>
      <vt:lpstr>PowerPoint Presentation</vt:lpstr>
      <vt:lpstr>State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Darja Matt - ETAG</dc:creator>
  <cp:lastModifiedBy>Marija Plotniece</cp:lastModifiedBy>
  <cp:revision>1</cp:revision>
  <dcterms:created xsi:type="dcterms:W3CDTF">2025-12-17T04:50:22Z</dcterms:created>
  <dcterms:modified xsi:type="dcterms:W3CDTF">2025-12-17T05:27:24Z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2025-12-04T00:00:00Z</vt:filetime>
  </property>
  <property fmtid="{D5CDD505-2E9C-101B-9397-08002B2CF9AE}" pid="3" name="Creator">
    <vt:lpwstr>Microsoft® PowerPoint® Microsoft 365 jaoks</vt:lpwstr>
  </property>
  <property fmtid="{D5CDD505-2E9C-101B-9397-08002B2CF9AE}" pid="4" name="LastSaved">
    <vt:filetime>2025-12-17T00:00:00Z</vt:filetime>
  </property>
  <property fmtid="{D5CDD505-2E9C-101B-9397-08002B2CF9AE}" pid="5" name="MSIP_Label_defa4170-0d19-0005-0004-bc88714345d2_ActionId">
    <vt:lpwstr>6094d989-4cd8-41ac-ab9b-b0d214a5aa86</vt:lpwstr>
  </property>
  <property fmtid="{D5CDD505-2E9C-101B-9397-08002B2CF9AE}" pid="6" name="MSIP_Label_defa4170-0d19-0005-0004-bc88714345d2_ContentBits">
    <vt:lpwstr>0</vt:lpwstr>
  </property>
  <property fmtid="{D5CDD505-2E9C-101B-9397-08002B2CF9AE}" pid="7" name="MSIP_Label_defa4170-0d19-0005-0004-bc88714345d2_Enabled">
    <vt:lpwstr>true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etDate">
    <vt:lpwstr>2025-11-24T10:25:01Z</vt:lpwstr>
  </property>
  <property fmtid="{D5CDD505-2E9C-101B-9397-08002B2CF9AE}" pid="11" name="MSIP_Label_defa4170-0d19-0005-0004-bc88714345d2_SiteId">
    <vt:lpwstr>8fe098d2-428d-4bd4-9803-7195fe96f0e2</vt:lpwstr>
  </property>
  <property fmtid="{D5CDD505-2E9C-101B-9397-08002B2CF9AE}" pid="12" name="MSIP_Label_defa4170-0d19-0005-0004-bc88714345d2_Tag">
    <vt:lpwstr>10, 3, 0, 1</vt:lpwstr>
  </property>
  <property fmtid="{D5CDD505-2E9C-101B-9397-08002B2CF9AE}" pid="13" name="Producer">
    <vt:lpwstr>Microsoft® PowerPoint® Microsoft 365 jaoks</vt:lpwstr>
  </property>
</Properties>
</file>