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0"/>
  </p:notesMasterIdLst>
  <p:sldIdLst>
    <p:sldId id="256" r:id="rId5"/>
    <p:sldId id="425" r:id="rId6"/>
    <p:sldId id="426" r:id="rId7"/>
    <p:sldId id="427" r:id="rId8"/>
    <p:sldId id="428" r:id="rId9"/>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3300"/>
    <a:srgbClr val="3333CC"/>
    <a:srgbClr val="339933"/>
    <a:srgbClr val="9900CC"/>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26" autoAdjust="0"/>
    <p:restoredTop sz="94434" autoAdjust="0"/>
  </p:normalViewPr>
  <p:slideViewPr>
    <p:cSldViewPr snapToGrid="0" snapToObjects="1">
      <p:cViewPr varScale="1">
        <p:scale>
          <a:sx n="86" d="100"/>
          <a:sy n="86" d="100"/>
        </p:scale>
        <p:origin x="1286" y="91"/>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03.08.2022</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vpp@lzp.gov.lv" TargetMode="External"/><Relationship Id="rId1" Type="http://schemas.openxmlformats.org/officeDocument/2006/relationships/slideLayout" Target="../slideLayouts/slideLayout2.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813391" y="3147237"/>
            <a:ext cx="7772400" cy="2310810"/>
          </a:xfrm>
        </p:spPr>
        <p:txBody>
          <a:bodyPr>
            <a:normAutofit/>
          </a:bodyPr>
          <a:lstStyle/>
          <a:p>
            <a:r>
              <a:rPr lang="lv-LV" sz="1600" b="1" dirty="0">
                <a:solidFill>
                  <a:schemeClr val="accent2">
                    <a:lumMod val="75000"/>
                  </a:schemeClr>
                </a:solidFill>
              </a:rPr>
              <a:t>Valsts pētījumu programmas “Letonika latviskas un </a:t>
            </a:r>
            <a:br>
              <a:rPr lang="lv-LV" sz="1600" b="1" dirty="0">
                <a:solidFill>
                  <a:schemeClr val="accent2">
                    <a:lumMod val="75000"/>
                  </a:schemeClr>
                </a:solidFill>
              </a:rPr>
            </a:br>
            <a:r>
              <a:rPr lang="lv-LV" sz="1600" b="1" dirty="0">
                <a:solidFill>
                  <a:schemeClr val="accent2">
                    <a:lumMod val="75000"/>
                  </a:schemeClr>
                </a:solidFill>
              </a:rPr>
              <a:t>eiropeiskas sabiedrības </a:t>
            </a:r>
            <a:br>
              <a:rPr lang="lv-LV" sz="1600" b="1" dirty="0">
                <a:solidFill>
                  <a:schemeClr val="accent2">
                    <a:lumMod val="75000"/>
                  </a:schemeClr>
                </a:solidFill>
              </a:rPr>
            </a:br>
            <a:r>
              <a:rPr lang="lv-LV" sz="1600" b="1" dirty="0">
                <a:solidFill>
                  <a:schemeClr val="accent2">
                    <a:lumMod val="75000"/>
                  </a:schemeClr>
                </a:solidFill>
              </a:rPr>
              <a:t>attīstībai” </a:t>
            </a:r>
          </a:p>
          <a:p>
            <a:endParaRPr lang="lv-LV" sz="1600" b="1" dirty="0">
              <a:solidFill>
                <a:schemeClr val="accent2">
                  <a:lumMod val="75000"/>
                </a:schemeClr>
              </a:solidFill>
            </a:endParaRPr>
          </a:p>
          <a:p>
            <a:r>
              <a:rPr lang="lv-LV" sz="1600" b="1" dirty="0">
                <a:solidFill>
                  <a:schemeClr val="bg1">
                    <a:lumMod val="50000"/>
                  </a:schemeClr>
                </a:solidFill>
              </a:rPr>
              <a:t>projektu pieteikumu 3. atlases kārtas konkurss </a:t>
            </a:r>
          </a:p>
          <a:p>
            <a:endParaRPr lang="lv-LV" sz="1600" b="1" dirty="0">
              <a:solidFill>
                <a:schemeClr val="bg1">
                  <a:lumMod val="50000"/>
                </a:schemeClr>
              </a:solidFill>
            </a:endParaRPr>
          </a:p>
          <a:p>
            <a:r>
              <a:rPr lang="lv-LV" sz="1600" b="1" dirty="0">
                <a:solidFill>
                  <a:schemeClr val="bg1">
                    <a:lumMod val="50000"/>
                  </a:schemeClr>
                </a:solidFill>
              </a:rPr>
              <a:t>2022. gada 5. jūlijs</a:t>
            </a:r>
          </a:p>
          <a:p>
            <a:endParaRPr lang="lv-LV" sz="1600" b="1" dirty="0">
              <a:solidFill>
                <a:schemeClr val="bg1">
                  <a:lumMod val="50000"/>
                </a:schemeClr>
              </a:solidFill>
            </a:endParaRPr>
          </a:p>
        </p:txBody>
      </p:sp>
      <p:pic>
        <p:nvPicPr>
          <p:cNvPr id="4" name="Picture 3">
            <a:extLst>
              <a:ext uri="{FF2B5EF4-FFF2-40B4-BE49-F238E27FC236}">
                <a16:creationId xmlns:a16="http://schemas.microsoft.com/office/drawing/2014/main" id="{41714FEF-78AB-CD15-ACA8-16CE6DE1B07D}"/>
              </a:ext>
            </a:extLst>
          </p:cNvPr>
          <p:cNvPicPr>
            <a:picLocks noChangeAspect="1"/>
          </p:cNvPicPr>
          <p:nvPr/>
        </p:nvPicPr>
        <p:blipFill>
          <a:blip r:embed="rId3"/>
          <a:stretch>
            <a:fillRect/>
          </a:stretch>
        </p:blipFill>
        <p:spPr>
          <a:xfrm>
            <a:off x="5633884" y="171381"/>
            <a:ext cx="3105555" cy="138205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4BCD95-8054-45C2-8D52-E7499734CD9A}"/>
              </a:ext>
            </a:extLst>
          </p:cNvPr>
          <p:cNvSpPr>
            <a:spLocks noGrp="1"/>
          </p:cNvSpPr>
          <p:nvPr>
            <p:ph type="title"/>
          </p:nvPr>
        </p:nvSpPr>
        <p:spPr>
          <a:xfrm>
            <a:off x="1889257" y="699556"/>
            <a:ext cx="5569006" cy="641748"/>
          </a:xfrm>
        </p:spPr>
        <p:txBody>
          <a:bodyPr>
            <a:normAutofit/>
          </a:bodyPr>
          <a:lstStyle/>
          <a:p>
            <a:r>
              <a:rPr lang="lv-LV" sz="2200" dirty="0"/>
              <a:t>Galvenie nosacījumi</a:t>
            </a:r>
          </a:p>
        </p:txBody>
      </p:sp>
      <p:sp>
        <p:nvSpPr>
          <p:cNvPr id="4" name="Text Placeholder 3">
            <a:extLst>
              <a:ext uri="{FF2B5EF4-FFF2-40B4-BE49-F238E27FC236}">
                <a16:creationId xmlns:a16="http://schemas.microsoft.com/office/drawing/2014/main" id="{ED26B6D6-9A4A-4FFC-BA46-3E17B39398CA}"/>
              </a:ext>
            </a:extLst>
          </p:cNvPr>
          <p:cNvSpPr>
            <a:spLocks noGrp="1"/>
          </p:cNvSpPr>
          <p:nvPr>
            <p:ph type="body" sz="quarter" idx="10"/>
          </p:nvPr>
        </p:nvSpPr>
        <p:spPr>
          <a:xfrm>
            <a:off x="2578234" y="5798465"/>
            <a:ext cx="1981200" cy="304800"/>
          </a:xfrm>
        </p:spPr>
        <p:txBody>
          <a:bodyPr/>
          <a:lstStyle/>
          <a:p>
            <a:endParaRPr lang="lv-LV"/>
          </a:p>
        </p:txBody>
      </p:sp>
      <p:sp>
        <p:nvSpPr>
          <p:cNvPr id="5" name="Text Placeholder 4">
            <a:extLst>
              <a:ext uri="{FF2B5EF4-FFF2-40B4-BE49-F238E27FC236}">
                <a16:creationId xmlns:a16="http://schemas.microsoft.com/office/drawing/2014/main" id="{1CBBB3B0-08D1-464E-91E4-E129F4CDF0E3}"/>
              </a:ext>
            </a:extLst>
          </p:cNvPr>
          <p:cNvSpPr>
            <a:spLocks noGrp="1"/>
          </p:cNvSpPr>
          <p:nvPr>
            <p:ph type="body" sz="quarter" idx="12"/>
          </p:nvPr>
        </p:nvSpPr>
        <p:spPr>
          <a:xfrm>
            <a:off x="4864234" y="5798465"/>
            <a:ext cx="3657600" cy="304800"/>
          </a:xfrm>
        </p:spPr>
        <p:txBody>
          <a:bodyPr/>
          <a:lstStyle/>
          <a:p>
            <a:endParaRPr lang="lv-LV"/>
          </a:p>
        </p:txBody>
      </p:sp>
      <p:sp>
        <p:nvSpPr>
          <p:cNvPr id="61" name="Rectangle 60">
            <a:extLst>
              <a:ext uri="{FF2B5EF4-FFF2-40B4-BE49-F238E27FC236}">
                <a16:creationId xmlns:a16="http://schemas.microsoft.com/office/drawing/2014/main" id="{2E74A694-ECDA-406B-B3C5-2BFE677824AA}"/>
              </a:ext>
            </a:extLst>
          </p:cNvPr>
          <p:cNvSpPr/>
          <p:nvPr/>
        </p:nvSpPr>
        <p:spPr>
          <a:xfrm>
            <a:off x="-1" y="3489458"/>
            <a:ext cx="1802651" cy="2890381"/>
          </a:xfrm>
          <a:prstGeom prst="rect">
            <a:avLst/>
          </a:prstGeom>
          <a:solidFill>
            <a:schemeClr val="accent2">
              <a:lumMod val="5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100" kern="0" dirty="0">
                <a:solidFill>
                  <a:prstClr val="white"/>
                </a:solidFill>
                <a:latin typeface="Trebuchet MS" panose="020B0603020202020204"/>
                <a:ea typeface="+mn-ea"/>
              </a:rPr>
              <a:t> </a:t>
            </a: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r>
              <a:rPr lang="lv-LV" sz="1050" kern="0" dirty="0">
                <a:solidFill>
                  <a:prstClr val="white"/>
                </a:solidFill>
                <a:latin typeface="Trebuchet MS" panose="020B0603020202020204"/>
                <a:ea typeface="+mn-ea"/>
              </a:rPr>
              <a:t>Radīt jaunas zināšanas un risinājumus, lai sekmētu ilgtspējīgu Latvijas sabiedrības un valsts attīstību. Tas ietver valodas, vēstures, kultūras, latviešu un mazākumtautību identitātes pētniecību, izglītības transformācijas iespēju izpēti, kā arī nepieciešamā cilvēkkapitāla paplašināšanu.</a:t>
            </a:r>
            <a:endParaRPr kumimoji="0" lang="lv-LV" sz="105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2" name="Rectangle 61">
            <a:extLst>
              <a:ext uri="{FF2B5EF4-FFF2-40B4-BE49-F238E27FC236}">
                <a16:creationId xmlns:a16="http://schemas.microsoft.com/office/drawing/2014/main" id="{7D90BE40-D357-482E-8EE1-23F9A04175B5}"/>
              </a:ext>
            </a:extLst>
          </p:cNvPr>
          <p:cNvSpPr/>
          <p:nvPr/>
        </p:nvSpPr>
        <p:spPr>
          <a:xfrm>
            <a:off x="1802651" y="3489458"/>
            <a:ext cx="1828800" cy="2890381"/>
          </a:xfrm>
          <a:prstGeom prst="rect">
            <a:avLst/>
          </a:prstGeom>
          <a:solidFill>
            <a:schemeClr val="accent2">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rPr>
              <a:t>Projekta iesniedzēji un projekta sadarbības partneri ir zinātniskās institūcijas, kas atbilst pētniecības organizācijas </a:t>
            </a:r>
            <a:r>
              <a:rPr kumimoji="0" lang="lv-LV" sz="1100" b="0" i="0" u="none" strike="noStrike" kern="0" cap="none" spc="0" normalizeH="0" baseline="0" noProof="0" dirty="0" err="1">
                <a:ln>
                  <a:noFill/>
                </a:ln>
                <a:solidFill>
                  <a:prstClr val="white"/>
                </a:solidFill>
                <a:effectLst/>
                <a:uLnTx/>
                <a:uFillTx/>
                <a:latin typeface="Trebuchet MS" panose="020B0603020202020204"/>
                <a:ea typeface="+mn-ea"/>
                <a:cs typeface="+mn-cs"/>
              </a:rPr>
              <a:t>de</a:t>
            </a:r>
            <a:r>
              <a:rPr lang="lv-LV" sz="1100" kern="0" dirty="0" err="1">
                <a:solidFill>
                  <a:prstClr val="white"/>
                </a:solidFill>
                <a:latin typeface="Trebuchet MS" panose="020B0603020202020204"/>
                <a:ea typeface="+mn-ea"/>
              </a:rPr>
              <a:t>finīcijai</a:t>
            </a:r>
            <a:endParaRPr lang="lv-LV" sz="1100" kern="0" dirty="0">
              <a:solidFill>
                <a:prstClr val="white"/>
              </a:solidFill>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p:txBody>
      </p:sp>
      <p:sp>
        <p:nvSpPr>
          <p:cNvPr id="63" name="Rectangle 62">
            <a:extLst>
              <a:ext uri="{FF2B5EF4-FFF2-40B4-BE49-F238E27FC236}">
                <a16:creationId xmlns:a16="http://schemas.microsoft.com/office/drawing/2014/main" id="{8CD16480-2C63-4FBC-AB52-3E7A1D573037}"/>
              </a:ext>
            </a:extLst>
          </p:cNvPr>
          <p:cNvSpPr/>
          <p:nvPr/>
        </p:nvSpPr>
        <p:spPr>
          <a:xfrm>
            <a:off x="3631451" y="3489458"/>
            <a:ext cx="1828800" cy="2890381"/>
          </a:xfrm>
          <a:prstGeom prst="rect">
            <a:avLst/>
          </a:prstGeom>
          <a:solidFill>
            <a:schemeClr val="accent2">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Kopējais konkursa finansējums </a:t>
            </a:r>
            <a:r>
              <a:rPr lang="lv-LV" sz="1100" kern="0" dirty="0">
                <a:latin typeface="Trebuchet MS" panose="020B0603020202020204"/>
                <a:ea typeface="+mn-ea"/>
              </a:rPr>
              <a:t>ir </a:t>
            </a:r>
          </a:p>
          <a:p>
            <a:pPr marL="0" marR="0" lvl="0" indent="0" algn="ctr" defTabSz="457200" eaLnBrk="1" fontAlgn="auto" latinLnBrk="0" hangingPunct="1">
              <a:lnSpc>
                <a:spcPct val="100000"/>
              </a:lnSpc>
              <a:spcBef>
                <a:spcPts val="0"/>
              </a:spcBef>
              <a:spcAft>
                <a:spcPts val="0"/>
              </a:spcAft>
              <a:buClrTx/>
              <a:buSzTx/>
              <a:buFontTx/>
              <a:buNone/>
              <a:tabLst/>
              <a:defRPr/>
            </a:pPr>
            <a:r>
              <a:rPr lang="lv-LV" sz="1100" b="1" kern="0" dirty="0">
                <a:latin typeface="Trebuchet MS" panose="020B0603020202020204"/>
                <a:ea typeface="+mn-ea"/>
              </a:rPr>
              <a:t>415 025 euro. </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b="1" kern="0" dirty="0">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Viena projekta </a:t>
            </a:r>
            <a:r>
              <a:rPr kumimoji="0" lang="lv-LV" sz="1100" b="0" u="none" strike="noStrike" kern="0" cap="none" spc="0" normalizeH="0" baseline="0" noProof="0" dirty="0">
                <a:ln>
                  <a:noFill/>
                </a:ln>
                <a:effectLst/>
                <a:uLnTx/>
                <a:uFillTx/>
                <a:latin typeface="Trebuchet MS" panose="020B0603020202020204"/>
                <a:ea typeface="+mn-ea"/>
                <a:cs typeface="+mn-cs"/>
              </a:rPr>
              <a:t>maksimālais finansējums </a:t>
            </a:r>
            <a:r>
              <a:rPr kumimoji="0" lang="lv-LV" sz="1100" b="1" u="none" strike="noStrike" kern="0" cap="none" spc="0" normalizeH="0" baseline="0" noProof="0" dirty="0">
                <a:ln>
                  <a:noFill/>
                </a:ln>
                <a:effectLst/>
                <a:uLnTx/>
                <a:uFillTx/>
                <a:latin typeface="Trebuchet MS" panose="020B0603020202020204"/>
                <a:ea typeface="+mn-ea"/>
                <a:cs typeface="+mn-cs"/>
              </a:rPr>
              <a:t>ir 415 025 euro</a:t>
            </a:r>
            <a:endParaRPr kumimoji="0" lang="lv-LV" sz="1100" b="1" i="1" u="none" strike="noStrike" kern="0" cap="none" spc="0" normalizeH="0" baseline="0" noProof="0" dirty="0">
              <a:ln>
                <a:noFill/>
              </a:ln>
              <a:effectLst/>
              <a:uLnTx/>
              <a:uFillTx/>
              <a:latin typeface="Trebuchet MS" panose="020B0603020202020204"/>
              <a:ea typeface="+mn-ea"/>
              <a:cs typeface="+mn-cs"/>
            </a:endParaRPr>
          </a:p>
        </p:txBody>
      </p:sp>
      <p:sp>
        <p:nvSpPr>
          <p:cNvPr id="64" name="Rectangle 63">
            <a:extLst>
              <a:ext uri="{FF2B5EF4-FFF2-40B4-BE49-F238E27FC236}">
                <a16:creationId xmlns:a16="http://schemas.microsoft.com/office/drawing/2014/main" id="{F09C899B-7BF9-4FC0-B004-E8692F3C681D}"/>
              </a:ext>
            </a:extLst>
          </p:cNvPr>
          <p:cNvSpPr/>
          <p:nvPr/>
        </p:nvSpPr>
        <p:spPr>
          <a:xfrm>
            <a:off x="5460251" y="3489458"/>
            <a:ext cx="1828800" cy="2890381"/>
          </a:xfrm>
          <a:prstGeom prst="rect">
            <a:avLst/>
          </a:prstGeom>
          <a:solidFill>
            <a:schemeClr val="accent2">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effectLst/>
              <a:uLnTx/>
              <a:uFillTx/>
              <a:latin typeface="Trebuchet MS" panose="020B0603020202020204"/>
              <a:ea typeface="+mn-ea"/>
              <a:cs typeface="+mn-cs"/>
            </a:endParaRPr>
          </a:p>
          <a:p>
            <a:pPr algn="ctr" defTabSz="457200" fontAlgn="auto">
              <a:spcBef>
                <a:spcPts val="0"/>
              </a:spcBef>
              <a:spcAft>
                <a:spcPts val="0"/>
              </a:spcAft>
            </a:pPr>
            <a:r>
              <a:rPr lang="lv-LV" sz="1100" kern="0" dirty="0">
                <a:latin typeface="Trebuchet MS" panose="020B0603020202020204"/>
                <a:ea typeface="+mn-ea"/>
              </a:rPr>
              <a:t>Projekta īstenošanu  plānots uzsākt </a:t>
            </a:r>
            <a:r>
              <a:rPr lang="lv-LV" sz="1100" b="1" kern="0" dirty="0">
                <a:latin typeface="Trebuchet MS" panose="020B0603020202020204"/>
                <a:ea typeface="+mn-ea"/>
              </a:rPr>
              <a:t>2022.gada oktobrī</a:t>
            </a:r>
          </a:p>
          <a:p>
            <a:pPr algn="ctr" defTabSz="457200" fontAlgn="auto">
              <a:spcBef>
                <a:spcPts val="0"/>
              </a:spcBef>
              <a:spcAft>
                <a:spcPts val="0"/>
              </a:spcAft>
            </a:pPr>
            <a:endParaRPr lang="lv-LV" sz="1100" b="1" kern="0" dirty="0">
              <a:latin typeface="Trebuchet MS" panose="020B0603020202020204"/>
              <a:ea typeface="+mn-ea"/>
            </a:endParaRPr>
          </a:p>
          <a:p>
            <a:pPr algn="ctr" defTabSz="457200" fontAlgn="auto">
              <a:spcBef>
                <a:spcPts val="0"/>
              </a:spcBef>
              <a:spcAft>
                <a:spcPts val="0"/>
              </a:spcAft>
            </a:pPr>
            <a:r>
              <a:rPr lang="lv-LV" sz="1100" kern="0" dirty="0">
                <a:latin typeface="Trebuchet MS" panose="020B0603020202020204"/>
              </a:rPr>
              <a:t>Projekta īstenošanas periods ir </a:t>
            </a:r>
            <a:r>
              <a:rPr lang="lv-LV" sz="1100" b="1" kern="0" dirty="0">
                <a:latin typeface="Trebuchet MS" panose="020B0603020202020204"/>
              </a:rPr>
              <a:t>26 mēneši</a:t>
            </a:r>
          </a:p>
          <a:p>
            <a:pPr marL="0" marR="0" lvl="0" indent="0" algn="ctr" defTabSz="457200" eaLnBrk="1" fontAlgn="auto" latinLnBrk="0" hangingPunct="1">
              <a:lnSpc>
                <a:spcPct val="100000"/>
              </a:lnSpc>
              <a:spcBef>
                <a:spcPts val="0"/>
              </a:spcBef>
              <a:spcAft>
                <a:spcPts val="0"/>
              </a:spcAft>
              <a:buClrTx/>
              <a:buSzTx/>
              <a:buFontTx/>
              <a:buNone/>
              <a:tabLst/>
              <a:defRPr/>
            </a:pPr>
            <a:endParaRPr lang="lv-LV" sz="1100" kern="0" dirty="0">
              <a:latin typeface="Trebuchet MS" panose="020B0603020202020204"/>
              <a:ea typeface="+mn-ea"/>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100" b="0" i="0" u="none" strike="noStrike" kern="0" cap="none" spc="0" normalizeH="0" baseline="0" noProof="0" dirty="0">
                <a:ln>
                  <a:noFill/>
                </a:ln>
                <a:effectLst/>
                <a:uLnTx/>
                <a:uFillTx/>
                <a:latin typeface="Trebuchet MS" panose="020B0603020202020204"/>
                <a:ea typeface="+mn-ea"/>
                <a:cs typeface="+mn-cs"/>
              </a:rPr>
              <a:t>Projekta ietvaros zinātniskās grupas iekļautajiem studējošajiem paredz, ka visu studējošo kopējā vidējā slodze visā projekta īstenošanas laikā ir vismaz </a:t>
            </a:r>
            <a:r>
              <a:rPr kumimoji="0" lang="lv-LV" sz="1100" b="1" i="0" u="none" strike="noStrike" kern="0" cap="none" spc="0" normalizeH="0" baseline="0" noProof="0" dirty="0">
                <a:ln>
                  <a:noFill/>
                </a:ln>
                <a:effectLst/>
                <a:uLnTx/>
                <a:uFillTx/>
                <a:latin typeface="Trebuchet MS" panose="020B0603020202020204"/>
                <a:ea typeface="+mn-ea"/>
                <a:cs typeface="+mn-cs"/>
              </a:rPr>
              <a:t>1,5 PLE.</a:t>
            </a:r>
          </a:p>
        </p:txBody>
      </p:sp>
      <p:sp>
        <p:nvSpPr>
          <p:cNvPr id="65" name="Rectangle 64">
            <a:extLst>
              <a:ext uri="{FF2B5EF4-FFF2-40B4-BE49-F238E27FC236}">
                <a16:creationId xmlns:a16="http://schemas.microsoft.com/office/drawing/2014/main" id="{5AC1F7B5-D280-48B1-8175-3216121D4F3B}"/>
              </a:ext>
            </a:extLst>
          </p:cNvPr>
          <p:cNvSpPr/>
          <p:nvPr/>
        </p:nvSpPr>
        <p:spPr>
          <a:xfrm>
            <a:off x="7289050" y="3489458"/>
            <a:ext cx="1854949" cy="2890381"/>
          </a:xfrm>
          <a:prstGeom prst="rect">
            <a:avLst/>
          </a:prstGeom>
          <a:solidFill>
            <a:schemeClr val="accent2">
              <a:lumMod val="20000"/>
              <a:lumOff val="8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900"/>
              </a:spcAft>
              <a:buClrTx/>
              <a:buSzTx/>
              <a:buFontTx/>
              <a:buNone/>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iesniegums sastāv no:</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lang="lv-LV" sz="1100" kern="0" noProof="1">
                <a:latin typeface="Trebuchet MS" panose="020B0603020202020204"/>
                <a:ea typeface="+mn-ea"/>
              </a:rPr>
              <a:t>administratīvās daļas (A, D, E, F, G, H un I daļas)</a:t>
            </a:r>
          </a:p>
          <a:p>
            <a:pPr marL="228600" marR="0" lvl="0" indent="-228600" algn="ctr" defTabSz="457200" eaLnBrk="1" fontAlgn="auto" latinLnBrk="0" hangingPunct="1">
              <a:lnSpc>
                <a:spcPct val="100000"/>
              </a:lnSpc>
              <a:spcBef>
                <a:spcPts val="0"/>
              </a:spcBef>
              <a:spcAft>
                <a:spcPts val="900"/>
              </a:spcAft>
              <a:buClrTx/>
              <a:buSzTx/>
              <a:buFontTx/>
              <a:buAutoNum type="arabicPeriod"/>
              <a:tabLst/>
              <a:defRPr/>
            </a:pPr>
            <a:r>
              <a:rPr kumimoji="0" lang="lv-LV" sz="1100" b="0" i="0" u="none" strike="noStrike" kern="0" cap="none" spc="0" normalizeH="0" baseline="0" noProof="1">
                <a:ln>
                  <a:noFill/>
                </a:ln>
                <a:effectLst/>
                <a:uLnTx/>
                <a:uFillTx/>
                <a:latin typeface="Trebuchet MS" panose="020B0603020202020204"/>
                <a:ea typeface="+mn-ea"/>
                <a:cs typeface="+mn-cs"/>
              </a:rPr>
              <a:t>saturiskās daļas (B un C daļas)</a:t>
            </a:r>
          </a:p>
          <a:p>
            <a:pPr marR="0" lvl="0" algn="ctr" defTabSz="457200" eaLnBrk="1" fontAlgn="auto" latinLnBrk="0" hangingPunct="1">
              <a:lnSpc>
                <a:spcPct val="100000"/>
              </a:lnSpc>
              <a:spcBef>
                <a:spcPts val="0"/>
              </a:spcBef>
              <a:spcAft>
                <a:spcPts val="900"/>
              </a:spcAft>
              <a:buClrTx/>
              <a:buSzTx/>
              <a:tabLst/>
              <a:defRPr/>
            </a:pPr>
            <a:endParaRPr lang="lv-LV" sz="1100" kern="0" noProof="1">
              <a:latin typeface="Trebuchet MS" panose="020B0603020202020204"/>
              <a:ea typeface="+mn-ea"/>
            </a:endParaRPr>
          </a:p>
          <a:p>
            <a:pPr marR="0" lvl="0" algn="ctr" defTabSz="457200" eaLnBrk="1" fontAlgn="auto" latinLnBrk="0" hangingPunct="1">
              <a:lnSpc>
                <a:spcPct val="100000"/>
              </a:lnSpc>
              <a:spcBef>
                <a:spcPts val="0"/>
              </a:spcBef>
              <a:spcAft>
                <a:spcPts val="900"/>
              </a:spcAft>
              <a:buClrTx/>
              <a:buSzTx/>
              <a:tabLst/>
              <a:defRPr/>
            </a:pPr>
            <a:r>
              <a:rPr kumimoji="0" lang="lv-LV" sz="1100" b="0" i="0" u="none" strike="noStrike" kern="0" cap="none" spc="0" normalizeH="0" baseline="0" noProof="1">
                <a:ln>
                  <a:noFill/>
                </a:ln>
                <a:effectLst/>
                <a:uLnTx/>
                <a:uFillTx/>
                <a:latin typeface="Trebuchet MS" panose="020B0603020202020204"/>
                <a:ea typeface="+mn-ea"/>
                <a:cs typeface="+mn-cs"/>
              </a:rPr>
              <a:t>Projekta iesniegumā sniegtajai informācijai jābūt </a:t>
            </a:r>
            <a:r>
              <a:rPr kumimoji="0" lang="lv-LV" sz="1100" b="1" i="0" u="none" strike="noStrike" kern="0" cap="none" spc="0" normalizeH="0" baseline="0" noProof="1">
                <a:ln>
                  <a:noFill/>
                </a:ln>
                <a:effectLst/>
                <a:uLnTx/>
                <a:uFillTx/>
                <a:latin typeface="Trebuchet MS" panose="020B0603020202020204"/>
                <a:ea typeface="+mn-ea"/>
                <a:cs typeface="+mn-cs"/>
              </a:rPr>
              <a:t>patiesai un sa</a:t>
            </a:r>
            <a:r>
              <a:rPr lang="lv-LV" sz="1100" b="1" kern="0" noProof="1">
                <a:latin typeface="Trebuchet MS" panose="020B0603020202020204"/>
                <a:ea typeface="+mn-ea"/>
              </a:rPr>
              <a:t>vstarpēji saskanīgai</a:t>
            </a:r>
            <a:endParaRPr kumimoji="0" lang="lv-LV" sz="1100" b="1" i="0" u="none" strike="noStrike" kern="0" cap="none" spc="0" normalizeH="0" baseline="0" noProof="0" dirty="0">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effectLst/>
              <a:uLnTx/>
              <a:uFillTx/>
              <a:latin typeface="Trebuchet MS" panose="020B0603020202020204"/>
              <a:ea typeface="+mn-ea"/>
              <a:cs typeface="+mn-cs"/>
            </a:endParaRPr>
          </a:p>
          <a:p>
            <a:pPr marL="0" marR="0" lvl="0" indent="0" algn="ctr" defTabSz="45720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effectLst/>
              <a:uLnTx/>
              <a:uFillTx/>
              <a:latin typeface="Trebuchet MS" panose="020B0603020202020204"/>
              <a:ea typeface="+mn-ea"/>
              <a:cs typeface="+mn-cs"/>
            </a:endParaRPr>
          </a:p>
        </p:txBody>
      </p:sp>
      <p:sp>
        <p:nvSpPr>
          <p:cNvPr id="66" name="Oval 65">
            <a:extLst>
              <a:ext uri="{FF2B5EF4-FFF2-40B4-BE49-F238E27FC236}">
                <a16:creationId xmlns:a16="http://schemas.microsoft.com/office/drawing/2014/main" id="{EBFFF558-83B6-4A64-ADCA-776B370D39E5}"/>
              </a:ext>
            </a:extLst>
          </p:cNvPr>
          <p:cNvSpPr/>
          <p:nvPr/>
        </p:nvSpPr>
        <p:spPr>
          <a:xfrm>
            <a:off x="650126" y="2029851"/>
            <a:ext cx="476250" cy="476250"/>
          </a:xfrm>
          <a:prstGeom prst="ellipse">
            <a:avLst/>
          </a:prstGeom>
          <a:solidFill>
            <a:schemeClr val="accent2">
              <a:lumMod val="50000"/>
            </a:schemeClr>
          </a:solidFill>
          <a:ln>
            <a:solidFill>
              <a:schemeClr val="tx1"/>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8DE81E16-37D7-49F8-B1F0-583377AE3BD7}"/>
              </a:ext>
            </a:extLst>
          </p:cNvPr>
          <p:cNvSpPr/>
          <p:nvPr/>
        </p:nvSpPr>
        <p:spPr>
          <a:xfrm>
            <a:off x="2478926" y="2029851"/>
            <a:ext cx="476250" cy="476250"/>
          </a:xfrm>
          <a:prstGeom prst="ellipse">
            <a:avLst/>
          </a:prstGeom>
          <a:solidFill>
            <a:schemeClr val="accent2">
              <a:lumMod val="75000"/>
            </a:schemeClr>
          </a:solidFill>
          <a:ln>
            <a:solidFill>
              <a:schemeClr val="tx1"/>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bg1">
                    <a:lumMod val="95000"/>
                  </a:scheme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2FC25768-0FC8-4128-BE4B-27F537E1CB1F}"/>
              </a:ext>
            </a:extLst>
          </p:cNvPr>
          <p:cNvSpPr/>
          <p:nvPr/>
        </p:nvSpPr>
        <p:spPr>
          <a:xfrm>
            <a:off x="4307726" y="2029851"/>
            <a:ext cx="476250" cy="476250"/>
          </a:xfrm>
          <a:prstGeom prst="ellipse">
            <a:avLst/>
          </a:prstGeom>
          <a:solidFill>
            <a:schemeClr val="accent2">
              <a:lumMod val="60000"/>
              <a:lumOff val="40000"/>
            </a:schemeClr>
          </a:solidFill>
          <a:ln>
            <a:solidFill>
              <a:schemeClr val="tx1"/>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chemeClr val="tx1"/>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F5B278F2-776D-44B0-9C28-19EC563283CA}"/>
              </a:ext>
            </a:extLst>
          </p:cNvPr>
          <p:cNvSpPr/>
          <p:nvPr/>
        </p:nvSpPr>
        <p:spPr>
          <a:xfrm>
            <a:off x="6136526" y="2029851"/>
            <a:ext cx="476250" cy="476250"/>
          </a:xfrm>
          <a:prstGeom prst="ellipse">
            <a:avLst/>
          </a:prstGeom>
          <a:solidFill>
            <a:schemeClr val="accent2">
              <a:lumMod val="40000"/>
              <a:lumOff val="60000"/>
            </a:schemeClr>
          </a:solidFill>
          <a:ln>
            <a:solidFill>
              <a:schemeClr val="tx1"/>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33DAECB0-2DFA-41F8-A19B-C5EB733EA830}"/>
              </a:ext>
            </a:extLst>
          </p:cNvPr>
          <p:cNvSpPr/>
          <p:nvPr/>
        </p:nvSpPr>
        <p:spPr>
          <a:xfrm>
            <a:off x="7965326" y="2029851"/>
            <a:ext cx="476250" cy="476250"/>
          </a:xfrm>
          <a:prstGeom prst="ellipse">
            <a:avLst/>
          </a:prstGeom>
          <a:solidFill>
            <a:schemeClr val="accent2">
              <a:lumMod val="20000"/>
              <a:lumOff val="80000"/>
            </a:schemeClr>
          </a:solidFill>
          <a:ln>
            <a:solidFill>
              <a:schemeClr val="tx1"/>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sp>
        <p:nvSpPr>
          <p:cNvPr id="84" name="Rectangle 83">
            <a:extLst>
              <a:ext uri="{FF2B5EF4-FFF2-40B4-BE49-F238E27FC236}">
                <a16:creationId xmlns:a16="http://schemas.microsoft.com/office/drawing/2014/main" id="{0B76F506-77B0-4200-99E0-6CDEAC2031E3}"/>
              </a:ext>
            </a:extLst>
          </p:cNvPr>
          <p:cNvSpPr/>
          <p:nvPr/>
        </p:nvSpPr>
        <p:spPr>
          <a:xfrm>
            <a:off x="425627" y="2586094"/>
            <a:ext cx="9252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Mērķis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5" name="Rectangle 84">
            <a:extLst>
              <a:ext uri="{FF2B5EF4-FFF2-40B4-BE49-F238E27FC236}">
                <a16:creationId xmlns:a16="http://schemas.microsoft.com/office/drawing/2014/main" id="{387FE31A-BE2E-4E7F-923D-E1BF4735EA3F}"/>
              </a:ext>
            </a:extLst>
          </p:cNvPr>
          <p:cNvSpPr/>
          <p:nvPr/>
        </p:nvSpPr>
        <p:spPr>
          <a:xfrm>
            <a:off x="2013978" y="2586094"/>
            <a:ext cx="1406154"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iesniedzēji</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6" name="Rectangle 85">
            <a:extLst>
              <a:ext uri="{FF2B5EF4-FFF2-40B4-BE49-F238E27FC236}">
                <a16:creationId xmlns:a16="http://schemas.microsoft.com/office/drawing/2014/main" id="{FDAEDD95-63E3-44A1-B8DF-139D3FB9AB9B}"/>
              </a:ext>
            </a:extLst>
          </p:cNvPr>
          <p:cNvSpPr/>
          <p:nvPr/>
        </p:nvSpPr>
        <p:spPr>
          <a:xfrm>
            <a:off x="3775777" y="2586094"/>
            <a:ext cx="1534395"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Finansējums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7" name="Rectangle 86">
            <a:extLst>
              <a:ext uri="{FF2B5EF4-FFF2-40B4-BE49-F238E27FC236}">
                <a16:creationId xmlns:a16="http://schemas.microsoft.com/office/drawing/2014/main" id="{EA85BF73-9B3A-4AEA-8EC9-C2AE23BE1E2D}"/>
              </a:ext>
            </a:extLst>
          </p:cNvPr>
          <p:cNvSpPr/>
          <p:nvPr/>
        </p:nvSpPr>
        <p:spPr>
          <a:xfrm>
            <a:off x="5857525" y="2586094"/>
            <a:ext cx="1034257"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Detaļas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88" name="Rectangle 87">
            <a:extLst>
              <a:ext uri="{FF2B5EF4-FFF2-40B4-BE49-F238E27FC236}">
                <a16:creationId xmlns:a16="http://schemas.microsoft.com/office/drawing/2014/main" id="{270F4BEC-E22D-40B2-A9B8-18986691F261}"/>
              </a:ext>
            </a:extLst>
          </p:cNvPr>
          <p:cNvSpPr/>
          <p:nvPr/>
        </p:nvSpPr>
        <p:spPr>
          <a:xfrm>
            <a:off x="7429526" y="2586094"/>
            <a:ext cx="1544013" cy="292388"/>
          </a:xfrm>
          <a:prstGeom prst="rect">
            <a:avLst/>
          </a:prstGeom>
        </p:spPr>
        <p:txBody>
          <a:bodyPr wrap="none" anchor="ctr">
            <a:spAutoFit/>
          </a:bodyPr>
          <a:lstStyle/>
          <a:p>
            <a:pPr algn="ctr" defTabSz="457200" fontAlgn="auto">
              <a:spcBef>
                <a:spcPts val="0"/>
              </a:spcBef>
              <a:spcAft>
                <a:spcPts val="0"/>
              </a:spcAft>
            </a:pPr>
            <a:r>
              <a:rPr lang="lv-LV" sz="1300" b="1" cap="all" dirty="0">
                <a:solidFill>
                  <a:srgbClr val="DCD8DC">
                    <a:lumMod val="10000"/>
                  </a:srgbClr>
                </a:solidFill>
                <a:latin typeface="Verdana" panose="020B0604030504040204" pitchFamily="34" charset="0"/>
                <a:ea typeface="Verdana" panose="020B0604030504040204" pitchFamily="34" charset="0"/>
              </a:rPr>
              <a:t>Sastāvdaļas</a:t>
            </a:r>
            <a:endParaRPr lang="en-US" sz="1300" b="1" cap="all" dirty="0">
              <a:solidFill>
                <a:srgbClr val="DCD8DC">
                  <a:lumMod val="10000"/>
                </a:srgbClr>
              </a:solidFill>
              <a:latin typeface="Verdana" panose="020B0604030504040204" pitchFamily="34" charset="0"/>
              <a:ea typeface="Verdana" panose="020B0604030504040204" pitchFamily="34" charset="0"/>
            </a:endParaRPr>
          </a:p>
        </p:txBody>
      </p:sp>
      <p:sp>
        <p:nvSpPr>
          <p:cNvPr id="37" name="Pentagon 2">
            <a:extLst>
              <a:ext uri="{FF2B5EF4-FFF2-40B4-BE49-F238E27FC236}">
                <a16:creationId xmlns:a16="http://schemas.microsoft.com/office/drawing/2014/main" id="{D20D5652-538D-8B1F-FB6F-DB11FCC4A1CF}"/>
              </a:ext>
            </a:extLst>
          </p:cNvPr>
          <p:cNvSpPr/>
          <p:nvPr/>
        </p:nvSpPr>
        <p:spPr>
          <a:xfrm>
            <a:off x="1761754" y="1271651"/>
            <a:ext cx="6863327" cy="534120"/>
          </a:xfrm>
          <a:prstGeom prst="homePlate">
            <a:avLst/>
          </a:prstGeom>
          <a:ln>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lv-LV" sz="1400" dirty="0">
                <a:latin typeface="Verdana" panose="020B0604030504040204" pitchFamily="34" charset="0"/>
                <a:ea typeface="Verdana" panose="020B0604030504040204" pitchFamily="34" charset="0"/>
              </a:rPr>
              <a:t>Projektu iesniegšanas termiņš ir </a:t>
            </a:r>
            <a:r>
              <a:rPr lang="lv-LV" sz="1400" b="1" dirty="0">
                <a:solidFill>
                  <a:srgbClr val="C00000"/>
                </a:solidFill>
                <a:latin typeface="Verdana" panose="020B0604030504040204" pitchFamily="34" charset="0"/>
                <a:ea typeface="Verdana" panose="020B0604030504040204" pitchFamily="34" charset="0"/>
              </a:rPr>
              <a:t>2022.gada 4.augusts</a:t>
            </a:r>
          </a:p>
        </p:txBody>
      </p:sp>
      <p:pic>
        <p:nvPicPr>
          <p:cNvPr id="38" name="Picture 37">
            <a:extLst>
              <a:ext uri="{FF2B5EF4-FFF2-40B4-BE49-F238E27FC236}">
                <a16:creationId xmlns:a16="http://schemas.microsoft.com/office/drawing/2014/main" id="{82FD6FC2-11AA-0A10-FDCF-254E1D66FC01}"/>
              </a:ext>
            </a:extLst>
          </p:cNvPr>
          <p:cNvPicPr>
            <a:picLocks noChangeAspect="1"/>
          </p:cNvPicPr>
          <p:nvPr/>
        </p:nvPicPr>
        <p:blipFill>
          <a:blip r:embed="rId2"/>
          <a:stretch>
            <a:fillRect/>
          </a:stretch>
        </p:blipFill>
        <p:spPr>
          <a:xfrm>
            <a:off x="6612776" y="90340"/>
            <a:ext cx="2417902" cy="1076030"/>
          </a:xfrm>
          <a:prstGeom prst="rect">
            <a:avLst/>
          </a:prstGeom>
        </p:spPr>
      </p:pic>
      <p:pic>
        <p:nvPicPr>
          <p:cNvPr id="3" name="Picture 2">
            <a:extLst>
              <a:ext uri="{FF2B5EF4-FFF2-40B4-BE49-F238E27FC236}">
                <a16:creationId xmlns:a16="http://schemas.microsoft.com/office/drawing/2014/main" id="{C875B1A1-6C0B-4674-9684-344686770FFB}"/>
              </a:ext>
            </a:extLst>
          </p:cNvPr>
          <p:cNvPicPr>
            <a:picLocks noChangeAspect="1"/>
          </p:cNvPicPr>
          <p:nvPr/>
        </p:nvPicPr>
        <p:blipFill>
          <a:blip r:embed="rId3"/>
          <a:stretch>
            <a:fillRect/>
          </a:stretch>
        </p:blipFill>
        <p:spPr>
          <a:xfrm>
            <a:off x="4259675" y="2852383"/>
            <a:ext cx="524301" cy="530398"/>
          </a:xfrm>
          <a:prstGeom prst="rect">
            <a:avLst/>
          </a:prstGeom>
        </p:spPr>
      </p:pic>
      <p:pic>
        <p:nvPicPr>
          <p:cNvPr id="6" name="Picture 5">
            <a:extLst>
              <a:ext uri="{FF2B5EF4-FFF2-40B4-BE49-F238E27FC236}">
                <a16:creationId xmlns:a16="http://schemas.microsoft.com/office/drawing/2014/main" id="{29D760D6-A823-4015-82E6-31E918904143}"/>
              </a:ext>
            </a:extLst>
          </p:cNvPr>
          <p:cNvPicPr>
            <a:picLocks noChangeAspect="1"/>
          </p:cNvPicPr>
          <p:nvPr/>
        </p:nvPicPr>
        <p:blipFill>
          <a:blip r:embed="rId4"/>
          <a:stretch>
            <a:fillRect/>
          </a:stretch>
        </p:blipFill>
        <p:spPr>
          <a:xfrm>
            <a:off x="555714" y="2893976"/>
            <a:ext cx="539926" cy="539926"/>
          </a:xfrm>
          <a:prstGeom prst="rect">
            <a:avLst/>
          </a:prstGeom>
        </p:spPr>
      </p:pic>
      <p:pic>
        <p:nvPicPr>
          <p:cNvPr id="7" name="Picture 6">
            <a:extLst>
              <a:ext uri="{FF2B5EF4-FFF2-40B4-BE49-F238E27FC236}">
                <a16:creationId xmlns:a16="http://schemas.microsoft.com/office/drawing/2014/main" id="{1B77CEDA-8814-4564-9B84-D6CCCD1411A7}"/>
              </a:ext>
            </a:extLst>
          </p:cNvPr>
          <p:cNvPicPr>
            <a:picLocks noChangeAspect="1"/>
          </p:cNvPicPr>
          <p:nvPr/>
        </p:nvPicPr>
        <p:blipFill>
          <a:blip r:embed="rId5"/>
          <a:stretch>
            <a:fillRect/>
          </a:stretch>
        </p:blipFill>
        <p:spPr>
          <a:xfrm>
            <a:off x="2491840" y="2905206"/>
            <a:ext cx="463336" cy="463336"/>
          </a:xfrm>
          <a:prstGeom prst="rect">
            <a:avLst/>
          </a:prstGeom>
        </p:spPr>
      </p:pic>
      <p:pic>
        <p:nvPicPr>
          <p:cNvPr id="8" name="Picture 7">
            <a:extLst>
              <a:ext uri="{FF2B5EF4-FFF2-40B4-BE49-F238E27FC236}">
                <a16:creationId xmlns:a16="http://schemas.microsoft.com/office/drawing/2014/main" id="{3E891ED9-69AF-4411-BC35-8A671E6A33B9}"/>
              </a:ext>
            </a:extLst>
          </p:cNvPr>
          <p:cNvPicPr>
            <a:picLocks noChangeAspect="1"/>
          </p:cNvPicPr>
          <p:nvPr/>
        </p:nvPicPr>
        <p:blipFill>
          <a:blip r:embed="rId6"/>
          <a:stretch>
            <a:fillRect/>
          </a:stretch>
        </p:blipFill>
        <p:spPr>
          <a:xfrm>
            <a:off x="6114787" y="2852383"/>
            <a:ext cx="579170" cy="530398"/>
          </a:xfrm>
          <a:prstGeom prst="rect">
            <a:avLst/>
          </a:prstGeom>
        </p:spPr>
      </p:pic>
      <p:pic>
        <p:nvPicPr>
          <p:cNvPr id="9" name="Picture 8">
            <a:extLst>
              <a:ext uri="{FF2B5EF4-FFF2-40B4-BE49-F238E27FC236}">
                <a16:creationId xmlns:a16="http://schemas.microsoft.com/office/drawing/2014/main" id="{A3EC2667-625C-43A5-B473-167155E1B496}"/>
              </a:ext>
            </a:extLst>
          </p:cNvPr>
          <p:cNvPicPr>
            <a:picLocks noChangeAspect="1"/>
          </p:cNvPicPr>
          <p:nvPr/>
        </p:nvPicPr>
        <p:blipFill>
          <a:blip r:embed="rId7"/>
          <a:stretch>
            <a:fillRect/>
          </a:stretch>
        </p:blipFill>
        <p:spPr>
          <a:xfrm>
            <a:off x="7898985" y="2850057"/>
            <a:ext cx="542591" cy="518205"/>
          </a:xfrm>
          <a:prstGeom prst="rect">
            <a:avLst/>
          </a:prstGeom>
        </p:spPr>
      </p:pic>
    </p:spTree>
    <p:extLst>
      <p:ext uri="{BB962C8B-B14F-4D97-AF65-F5344CB8AC3E}">
        <p14:creationId xmlns:p14="http://schemas.microsoft.com/office/powerpoint/2010/main" val="1013669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p:txBody>
          <a:bodyPr/>
          <a:lstStyle/>
          <a:p>
            <a:r>
              <a:rPr lang="lv-LV" dirty="0"/>
              <a:t>Konkursa laika līnija </a:t>
            </a:r>
            <a:br>
              <a:rPr lang="lv-LV"/>
            </a:br>
            <a:r>
              <a:rPr lang="lv-LV" sz="1800" b="0"/>
              <a:t>Letonika 3.kārta</a:t>
            </a:r>
            <a:endParaRPr lang="lv-LV" sz="1800" b="0" dirty="0"/>
          </a:p>
        </p:txBody>
      </p:sp>
      <p:sp>
        <p:nvSpPr>
          <p:cNvPr id="4" name="Text Placeholder 3">
            <a:extLst>
              <a:ext uri="{FF2B5EF4-FFF2-40B4-BE49-F238E27FC236}">
                <a16:creationId xmlns:a16="http://schemas.microsoft.com/office/drawing/2014/main" id="{BF691541-26E7-4332-88E7-2DEC1B1B02E9}"/>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01014513-6C0A-402D-9DBC-CFE33A44DA99}"/>
              </a:ext>
            </a:extLst>
          </p:cNvPr>
          <p:cNvSpPr>
            <a:spLocks noGrp="1"/>
          </p:cNvSpPr>
          <p:nvPr>
            <p:ph type="body" sz="quarter" idx="12"/>
          </p:nvPr>
        </p:nvSpPr>
        <p:spPr/>
        <p:txBody>
          <a:bodyPr/>
          <a:lstStyle/>
          <a:p>
            <a:endParaRPr lang="lv-LV"/>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329323" y="1513385"/>
            <a:ext cx="8485354" cy="4730375"/>
            <a:chOff x="1824625" y="863282"/>
            <a:chExt cx="8485354" cy="4730375"/>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Projektu iesniegšana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Administratīvā izvērtēšana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Individuālie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cap="all" dirty="0">
                  <a:solidFill>
                    <a:prstClr val="black"/>
                  </a:solidFill>
                  <a:latin typeface="Verdana" panose="020B0604030504040204" pitchFamily="34" charset="0"/>
                  <a:ea typeface="Verdana" panose="020B0604030504040204" pitchFamily="34" charset="0"/>
                </a:rPr>
                <a:t>Konsolidētie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Lēmumi par finansēšanu/</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rPr>
                <a:t>noraidīšanu</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04</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a:t>
              </a: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8</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/202</a:t>
              </a: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a:t>
              </a:r>
            </a:p>
          </p:txBody>
        </p:sp>
        <p:sp>
          <p:nvSpPr>
            <p:cNvPr id="72" name="Rectangle 71">
              <a:extLst>
                <a:ext uri="{FF2B5EF4-FFF2-40B4-BE49-F238E27FC236}">
                  <a16:creationId xmlns:a16="http://schemas.microsoft.com/office/drawing/2014/main" id="{582856AF-E601-49FA-82E9-32B8F28CF8E8}"/>
                </a:ext>
              </a:extLst>
            </p:cNvPr>
            <p:cNvSpPr/>
            <p:nvPr/>
          </p:nvSpPr>
          <p:spPr>
            <a:xfrm>
              <a:off x="3738914" y="5086349"/>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17</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/08/202</a:t>
              </a: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a:t>
              </a:r>
            </a:p>
          </p:txBody>
        </p:sp>
        <p:sp>
          <p:nvSpPr>
            <p:cNvPr id="73" name="Rectangle 72">
              <a:extLst>
                <a:ext uri="{FF2B5EF4-FFF2-40B4-BE49-F238E27FC236}">
                  <a16:creationId xmlns:a16="http://schemas.microsoft.com/office/drawing/2014/main" id="{C6B978EC-24BE-47C1-A1C3-5E18482139F0}"/>
                </a:ext>
              </a:extLst>
            </p:cNvPr>
            <p:cNvSpPr/>
            <p:nvPr/>
          </p:nvSpPr>
          <p:spPr>
            <a:xfrm>
              <a:off x="531030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16/09/202</a:t>
              </a: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a:t>
              </a: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23</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/09/202</a:t>
              </a: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a:t>
              </a: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30</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/09/202</a:t>
              </a:r>
              <a:r>
                <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rPr>
                <a:t>2</a:t>
              </a: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475930"/>
              <a:ext cx="1239271" cy="1290781"/>
              <a:chOff x="190371" y="2473878"/>
              <a:chExt cx="3068645" cy="1721040"/>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473878"/>
                <a:ext cx="3068645"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Informācijas apkopošana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107995"/>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Projekta pieteikumu lūdzam iesniegt NZDIS LZP informācijas sistēmā laicīgi, bet ne vēlāk kā </a:t>
                </a:r>
                <a:r>
                  <a:rPr lang="lv-LV" sz="800" kern="0" noProof="1">
                    <a:solidFill>
                      <a:prstClr val="black">
                        <a:lumMod val="65000"/>
                        <a:lumOff val="35000"/>
                      </a:prstClr>
                    </a:solidFill>
                    <a:latin typeface="Verdana" panose="020B0604030504040204" pitchFamily="34" charset="0"/>
                    <a:ea typeface="Verdana" panose="020B0604030504040204" pitchFamily="34" charset="0"/>
                  </a:rPr>
                  <a:t>04</a:t>
                </a: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.08.2022. plkst. 23:59</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248362"/>
              <a:ext cx="1305892" cy="1537002"/>
              <a:chOff x="138037" y="2473878"/>
              <a:chExt cx="3233610" cy="2049334"/>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473878"/>
                <a:ext cx="323361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Lēmumi par noraidīšanu</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3"/>
                <a:ext cx="2926080" cy="1436289"/>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Projekta pieteikuma atbilstības administratīvajiem kritērijiem izvērtēšana, nepieciešamības gadījumā noraidot projekta </a:t>
                </a:r>
                <a:r>
                  <a:rPr lang="lv-LV" sz="800" kern="0" noProof="1">
                    <a:solidFill>
                      <a:prstClr val="black">
                        <a:lumMod val="65000"/>
                        <a:lumOff val="35000"/>
                      </a:prstClr>
                    </a:solidFill>
                    <a:latin typeface="Verdana" panose="020B0604030504040204" pitchFamily="34" charset="0"/>
                    <a:ea typeface="Verdana" panose="020B0604030504040204" pitchFamily="34" charset="0"/>
                  </a:rPr>
                  <a:t>pieteikumu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777189"/>
              <a:ext cx="1181696" cy="1660113"/>
              <a:chOff x="332936" y="2473878"/>
              <a:chExt cx="2926080" cy="2213482"/>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473878"/>
                <a:ext cx="2926080" cy="61555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Zinātniskā izvērtēšana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2"/>
                <a:ext cx="2926080" cy="1600438"/>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Katra projekta pieteikuma zinātniskajā izvērtēšanā tiek piesaistīti vismaz divi ārvalstu zinātniskie eksperti, kuri sniedz savu viedokli par projekta </a:t>
                </a:r>
                <a:r>
                  <a:rPr lang="lv-LV" sz="800" kern="0" noProof="1">
                    <a:solidFill>
                      <a:prstClr val="black">
                        <a:lumMod val="65000"/>
                        <a:lumOff val="35000"/>
                      </a:prstClr>
                    </a:solidFill>
                    <a:latin typeface="Verdana" panose="020B0604030504040204" pitchFamily="34" charset="0"/>
                    <a:ea typeface="Verdana" panose="020B0604030504040204" pitchFamily="34" charset="0"/>
                  </a:rPr>
                  <a:t>pieteikumu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385929"/>
              <a:ext cx="1277033" cy="1598556"/>
              <a:chOff x="332934" y="2227657"/>
              <a:chExt cx="3162150" cy="2131405"/>
            </a:xfrm>
          </p:grpSpPr>
          <p:sp>
            <p:nvSpPr>
              <p:cNvPr id="101" name="TextBox 100">
                <a:extLst>
                  <a:ext uri="{FF2B5EF4-FFF2-40B4-BE49-F238E27FC236}">
                    <a16:creationId xmlns:a16="http://schemas.microsoft.com/office/drawing/2014/main" id="{3FCBF897-E89E-48C7-AB5F-8EF14DEB0350}"/>
                  </a:ext>
                </a:extLst>
              </p:cNvPr>
              <p:cNvSpPr txBox="1"/>
              <p:nvPr/>
            </p:nvSpPr>
            <p:spPr>
              <a:xfrm>
                <a:off x="332936" y="2227657"/>
                <a:ext cx="2926080" cy="861773"/>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lang="lv-LV" sz="1200" b="1" kern="0" noProof="1">
                    <a:solidFill>
                      <a:prstClr val="black"/>
                    </a:solidFill>
                    <a:latin typeface="Verdana" panose="020B0604030504040204" pitchFamily="34" charset="0"/>
                    <a:ea typeface="Verdana" panose="020B0604030504040204" pitchFamily="34" charset="0"/>
                  </a:rPr>
                  <a:t>Konsolidētā vērtējuma sagatavošana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162150" cy="1272141"/>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Nepieciešamības gadījumā tiek organizētas ekspertu savstarpējās konsultācijas, lai saskaņotu konsolidēto vērtējumu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863282"/>
              <a:ext cx="1193343" cy="1840373"/>
              <a:chOff x="332936" y="1981436"/>
              <a:chExt cx="2954920" cy="2453828"/>
            </a:xfrm>
          </p:grpSpPr>
          <p:sp>
            <p:nvSpPr>
              <p:cNvPr id="99" name="TextBox 98">
                <a:extLst>
                  <a:ext uri="{FF2B5EF4-FFF2-40B4-BE49-F238E27FC236}">
                    <a16:creationId xmlns:a16="http://schemas.microsoft.com/office/drawing/2014/main" id="{25F1FB28-A3C5-4EE8-960C-42ECF80C3FAA}"/>
                  </a:ext>
                </a:extLst>
              </p:cNvPr>
              <p:cNvSpPr txBox="1"/>
              <p:nvPr/>
            </p:nvSpPr>
            <p:spPr>
              <a:xfrm>
                <a:off x="361776" y="1981436"/>
                <a:ext cx="2926080" cy="1107995"/>
              </a:xfrm>
              <a:prstGeom prst="rect">
                <a:avLst/>
              </a:prstGeom>
              <a:noFill/>
            </p:spPr>
            <p:txBody>
              <a:bodyPr wrap="square" lIns="0" rIns="0" rtlCol="0" anchor="b">
                <a:spAutoFit/>
              </a:bodyPr>
              <a:lstStyle/>
              <a:p>
                <a:pPr marL="0" marR="0" lvl="0" indent="0" algn="r" defTabSz="45720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rPr>
                  <a:t>Lēmuma sagatavošana un nosūtīšana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5"/>
                <a:ext cx="2926080" cy="1436289"/>
              </a:xfrm>
              <a:prstGeom prst="rect">
                <a:avLst/>
              </a:prstGeom>
              <a:noFill/>
            </p:spPr>
            <p:txBody>
              <a:bodyPr wrap="square" lIns="0" rIns="0" rtlCol="0" anchor="t">
                <a:spAutoFit/>
              </a:bodyPr>
              <a:lstStyle/>
              <a:p>
                <a:pPr marL="0" marR="0" lvl="0" indent="0" algn="just" defTabSz="45720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rPr>
                  <a:t>Pamatojoties uz konsolidēto vērtējumu, tiek pieņemts lēmums par finansēšanu vai noraidīšanu, ņemot vērā projekta pieteikumu ranžēšanu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379673" y="3151032"/>
              <a:ext cx="539492" cy="602985"/>
              <a:chOff x="6474230" y="3058374"/>
              <a:chExt cx="719322" cy="803979"/>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823518" y="305837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474230" y="3205128"/>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837836" y="2385409"/>
              <a:ext cx="472143" cy="668430"/>
              <a:chOff x="11085115" y="2037545"/>
              <a:chExt cx="629524" cy="891240"/>
            </a:xfrm>
          </p:grpSpPr>
          <p:sp>
            <p:nvSpPr>
              <p:cNvPr id="87" name="Freeform: Shape 86">
                <a:extLst>
                  <a:ext uri="{FF2B5EF4-FFF2-40B4-BE49-F238E27FC236}">
                    <a16:creationId xmlns:a16="http://schemas.microsoft.com/office/drawing/2014/main" id="{09F0CEA3-0EB8-4452-833D-27C5486EB6E0}"/>
                  </a:ext>
                </a:extLst>
              </p:cNvPr>
              <p:cNvSpPr/>
              <p:nvPr/>
            </p:nvSpPr>
            <p:spPr>
              <a:xfrm>
                <a:off x="11085115" y="2242985"/>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322524"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defTabSz="45720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endParaRPr>
              </a:p>
            </p:txBody>
          </p:sp>
        </p:grpSp>
      </p:grpSp>
      <p:pic>
        <p:nvPicPr>
          <p:cNvPr id="56" name="Picture 55">
            <a:extLst>
              <a:ext uri="{FF2B5EF4-FFF2-40B4-BE49-F238E27FC236}">
                <a16:creationId xmlns:a16="http://schemas.microsoft.com/office/drawing/2014/main" id="{9C29BF0C-CBC2-76A8-9953-A612262E1293}"/>
              </a:ext>
            </a:extLst>
          </p:cNvPr>
          <p:cNvPicPr>
            <a:picLocks noChangeAspect="1"/>
          </p:cNvPicPr>
          <p:nvPr/>
        </p:nvPicPr>
        <p:blipFill>
          <a:blip r:embed="rId2"/>
          <a:stretch>
            <a:fillRect/>
          </a:stretch>
        </p:blipFill>
        <p:spPr>
          <a:xfrm>
            <a:off x="6412971" y="97693"/>
            <a:ext cx="2559578" cy="1139079"/>
          </a:xfrm>
          <a:prstGeom prst="rect">
            <a:avLst/>
          </a:prstGeom>
        </p:spPr>
      </p:pic>
    </p:spTree>
    <p:extLst>
      <p:ext uri="{BB962C8B-B14F-4D97-AF65-F5344CB8AC3E}">
        <p14:creationId xmlns:p14="http://schemas.microsoft.com/office/powerpoint/2010/main" val="2239897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29B995-BEA1-46A0-89AA-C7B408747686}"/>
              </a:ext>
            </a:extLst>
          </p:cNvPr>
          <p:cNvSpPr>
            <a:spLocks noGrp="1"/>
          </p:cNvSpPr>
          <p:nvPr>
            <p:ph type="title"/>
          </p:nvPr>
        </p:nvSpPr>
        <p:spPr>
          <a:xfrm>
            <a:off x="1710813" y="240890"/>
            <a:ext cx="6975987" cy="1036642"/>
          </a:xfrm>
        </p:spPr>
        <p:txBody>
          <a:bodyPr>
            <a:noAutofit/>
          </a:bodyPr>
          <a:lstStyle/>
          <a:p>
            <a:r>
              <a:rPr lang="lv-LV" sz="2000" dirty="0"/>
              <a:t>VPP “Letonika latviskas un </a:t>
            </a:r>
            <a:br>
              <a:rPr lang="lv-LV" sz="2000" dirty="0"/>
            </a:br>
            <a:r>
              <a:rPr lang="lv-LV" sz="2000" dirty="0"/>
              <a:t>eiropeiskas sabiedrības </a:t>
            </a:r>
            <a:br>
              <a:rPr lang="lv-LV" sz="2000" dirty="0"/>
            </a:br>
            <a:r>
              <a:rPr lang="lv-LV" sz="2000" dirty="0"/>
              <a:t>attīstībai” projektu pieteikumu </a:t>
            </a:r>
            <a:br>
              <a:rPr lang="lv-LV" sz="2000" dirty="0"/>
            </a:br>
            <a:r>
              <a:rPr lang="lv-LV" sz="2000" dirty="0"/>
              <a:t>atklātā konkursa 3.kārtas uzdevumi</a:t>
            </a:r>
          </a:p>
        </p:txBody>
      </p:sp>
      <p:sp>
        <p:nvSpPr>
          <p:cNvPr id="3" name="Content Placeholder 2">
            <a:extLst>
              <a:ext uri="{FF2B5EF4-FFF2-40B4-BE49-F238E27FC236}">
                <a16:creationId xmlns:a16="http://schemas.microsoft.com/office/drawing/2014/main" id="{00586C78-E96E-30E1-AB2A-1AD5151AC32D}"/>
              </a:ext>
            </a:extLst>
          </p:cNvPr>
          <p:cNvSpPr>
            <a:spLocks noGrp="1"/>
          </p:cNvSpPr>
          <p:nvPr>
            <p:ph idx="1"/>
          </p:nvPr>
        </p:nvSpPr>
        <p:spPr>
          <a:xfrm>
            <a:off x="1637071" y="1833716"/>
            <a:ext cx="6902245" cy="4677697"/>
          </a:xfrm>
        </p:spPr>
        <p:txBody>
          <a:bodyPr>
            <a:normAutofit fontScale="55000" lnSpcReduction="20000"/>
          </a:bodyPr>
          <a:lstStyle/>
          <a:p>
            <a:pPr algn="just"/>
            <a:r>
              <a:rPr lang="lv-LV" dirty="0"/>
              <a:t>«Latviešu literatūra un tās pētniecība valstiskās identitātes un iekļaujošas sabiedrības perspektīvā. Šā uzdevuma priekšmets ir starpdisciplināra latviešu literatūras un literāro procesu izpēte, kas iekļauj šādus virzienus: </a:t>
            </a:r>
          </a:p>
          <a:p>
            <a:pPr algn="just"/>
            <a:endParaRPr lang="lv-LV" dirty="0"/>
          </a:p>
          <a:p>
            <a:pPr marL="457200" indent="-457200" algn="just">
              <a:buAutoNum type="alphaLcParenBoth"/>
            </a:pPr>
            <a:r>
              <a:rPr lang="lv-LV" dirty="0"/>
              <a:t>literatūras teorija un kultūras studijas: literatūras potenciāls identitāšu pētniecībā un Eiropas piederības veidošanā, atklājot kultūras un varas attiecību dinamiku. Kritisku un starpdisciplināru teoriju pielietojums latviešu literatūras telpā sabiedrībai aktuālu tēmu analīzei un izpratnei. Literatūras loma sabiedriskās domas un politisko naratīvu veidošanā mūsdienās un vēsturiskā skatījumā; </a:t>
            </a:r>
          </a:p>
          <a:p>
            <a:pPr marL="457200" indent="-457200" algn="just">
              <a:buAutoNum type="alphaLcParenBoth"/>
            </a:pPr>
            <a:r>
              <a:rPr lang="lv-LV" dirty="0"/>
              <a:t>tekstoloģija un tehnoloģijas: starpdisciplināri pētījumi par literatūras radīšanu un tulkošanu (tai skaitā par eksperimentālu rakstību, digitālu kopradi, epistolāro, ceļojumu, vēsturisko, biogrāfisko un autobiogrāfisko literatūru un citiem rakstības veidiem un hibrīdiem žanriem). Literatūra digitālo humanitāro zinātņu perspektīvā. Literatūras mediju un izdevējdarbības studijas, literārās gaumes, grāmatu patēriņa un aprites pētniecība, literatūras un periodikas cenzūras un pašcenzūras studijas dažādos vēstures posmos; </a:t>
            </a:r>
          </a:p>
          <a:p>
            <a:pPr marL="457200" indent="-457200" algn="just">
              <a:buAutoNum type="alphaLcParenBoth"/>
            </a:pPr>
            <a:r>
              <a:rPr lang="lv-LV" dirty="0"/>
              <a:t>literatūras izglītība un sabiedriskā zinātne: jauni mācību līdzekļi un digitālie resursi literārās kompetences pilnveidošanai dažādās sabiedrības grupās Latvijā un diasporā: zinātniski pamatoti digitālās lasītprasmes instrumenti izmantošanai digitālajos mācību līdzekļos un daiļliteratūras digitālajos resursos, lai veicinātu lasītprasmes attīstību visos izglītības vecumposmos no piecu gadu vecuma, kas paredz lasītāja dominantā uztveres tipa vajadzību ievērošanu (papildus vizuālajam – audiālais, kinestētiskais), kā arī audiālo un papildinātās realitātes risinājumu pielietojumu specifisku mācīšanās traucējumu ietekmes mazināšanai lasītprasmes jomā (tai skaitā, piemēram, disleksijas, disgrāfijas gadījumos); amatierzinātnes un sabiedrības iesaiste Latvijā un diasporā, literatūrkritika un literatūra mediju telpā. Literatūra un lasīšanas paradumu dinamika, tās pārnese uz citām radošo industriju nozarēm."</a:t>
            </a:r>
          </a:p>
        </p:txBody>
      </p:sp>
      <p:pic>
        <p:nvPicPr>
          <p:cNvPr id="6" name="Picture 5">
            <a:extLst>
              <a:ext uri="{FF2B5EF4-FFF2-40B4-BE49-F238E27FC236}">
                <a16:creationId xmlns:a16="http://schemas.microsoft.com/office/drawing/2014/main" id="{CD0AA9C8-435E-1ADF-ED7A-ED1A5D1DE0E7}"/>
              </a:ext>
            </a:extLst>
          </p:cNvPr>
          <p:cNvPicPr>
            <a:picLocks noChangeAspect="1"/>
          </p:cNvPicPr>
          <p:nvPr/>
        </p:nvPicPr>
        <p:blipFill>
          <a:blip r:embed="rId2"/>
          <a:stretch>
            <a:fillRect/>
          </a:stretch>
        </p:blipFill>
        <p:spPr>
          <a:xfrm>
            <a:off x="6412971" y="97693"/>
            <a:ext cx="2559578" cy="1139079"/>
          </a:xfrm>
          <a:prstGeom prst="rect">
            <a:avLst/>
          </a:prstGeom>
        </p:spPr>
      </p:pic>
      <p:pic>
        <p:nvPicPr>
          <p:cNvPr id="7" name="Picture 4" descr="Image result for checklist icon">
            <a:extLst>
              <a:ext uri="{FF2B5EF4-FFF2-40B4-BE49-F238E27FC236}">
                <a16:creationId xmlns:a16="http://schemas.microsoft.com/office/drawing/2014/main" id="{3E0BF24B-469A-C5BB-4E0B-22379762D14F}"/>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56019" y="4108581"/>
            <a:ext cx="269357" cy="269975"/>
          </a:xfrm>
          <a:prstGeom prst="rect">
            <a:avLst/>
          </a:prstGeom>
          <a:solidFill>
            <a:srgbClr val="FF9900"/>
          </a:solidFill>
          <a:ln>
            <a:noFill/>
          </a:ln>
        </p:spPr>
      </p:pic>
      <p:pic>
        <p:nvPicPr>
          <p:cNvPr id="8" name="Picture 4" descr="Image result for checklist icon">
            <a:extLst>
              <a:ext uri="{FF2B5EF4-FFF2-40B4-BE49-F238E27FC236}">
                <a16:creationId xmlns:a16="http://schemas.microsoft.com/office/drawing/2014/main" id="{45E6E8B2-74ED-A52D-FE70-965AB66A54AB}"/>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28913" y="3170616"/>
            <a:ext cx="269357" cy="269975"/>
          </a:xfrm>
          <a:prstGeom prst="rect">
            <a:avLst/>
          </a:prstGeom>
          <a:solidFill>
            <a:srgbClr val="FF9900"/>
          </a:solidFill>
          <a:ln>
            <a:noFill/>
          </a:ln>
        </p:spPr>
      </p:pic>
      <p:pic>
        <p:nvPicPr>
          <p:cNvPr id="9" name="Picture 4" descr="Image result for checklist icon">
            <a:extLst>
              <a:ext uri="{FF2B5EF4-FFF2-40B4-BE49-F238E27FC236}">
                <a16:creationId xmlns:a16="http://schemas.microsoft.com/office/drawing/2014/main" id="{2E9073AB-E74D-05B8-1804-1B1F794EFF77}"/>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733382" y="2479445"/>
            <a:ext cx="269357" cy="269975"/>
          </a:xfrm>
          <a:prstGeom prst="rect">
            <a:avLst/>
          </a:prstGeom>
          <a:solidFill>
            <a:srgbClr val="FF9900"/>
          </a:solidFill>
          <a:ln>
            <a:noFill/>
          </a:ln>
        </p:spPr>
      </p:pic>
    </p:spTree>
    <p:extLst>
      <p:ext uri="{BB962C8B-B14F-4D97-AF65-F5344CB8AC3E}">
        <p14:creationId xmlns:p14="http://schemas.microsoft.com/office/powerpoint/2010/main" val="3718738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D83334-800C-1C38-4C2E-CAE2DA1628C2}"/>
              </a:ext>
            </a:extLst>
          </p:cNvPr>
          <p:cNvSpPr>
            <a:spLocks noGrp="1"/>
          </p:cNvSpPr>
          <p:nvPr>
            <p:ph idx="1"/>
          </p:nvPr>
        </p:nvSpPr>
        <p:spPr>
          <a:xfrm>
            <a:off x="1342103" y="2106561"/>
            <a:ext cx="6297561" cy="2170471"/>
          </a:xfrm>
        </p:spPr>
        <p:txBody>
          <a:bodyPr>
            <a:normAutofit lnSpcReduction="10000"/>
          </a:bodyPr>
          <a:lstStyle/>
          <a:p>
            <a:pPr algn="ctr" fontAlgn="base"/>
            <a:r>
              <a:rPr lang="lv-LV" b="0" i="0" dirty="0">
                <a:solidFill>
                  <a:srgbClr val="333333"/>
                </a:solidFill>
                <a:effectLst/>
              </a:rPr>
              <a:t>Informatīvais vebinārs projektu pieteikumu iesniedzējiem šoreiz netiks rīkots, taču interesenti ir laipni aicināti uzdot jautājumus, rakstot uz elektroniskā pasta adresi: </a:t>
            </a:r>
            <a:r>
              <a:rPr lang="lv-LV" b="0" i="0" u="sng" dirty="0">
                <a:solidFill>
                  <a:srgbClr val="333333"/>
                </a:solidFill>
                <a:effectLst/>
                <a:hlinkClick r:id="rId2"/>
              </a:rPr>
              <a:t>vpp@lzp.gov.lv</a:t>
            </a:r>
            <a:r>
              <a:rPr lang="lv-LV" b="0" i="0" dirty="0">
                <a:solidFill>
                  <a:srgbClr val="333333"/>
                </a:solidFill>
                <a:effectLst/>
              </a:rPr>
              <a:t>.</a:t>
            </a:r>
          </a:p>
          <a:p>
            <a:br>
              <a:rPr lang="lv-LV" b="0" i="0" dirty="0">
                <a:solidFill>
                  <a:srgbClr val="333333"/>
                </a:solidFill>
                <a:effectLst/>
                <a:latin typeface="helvetica" panose="020B0604020202020204" pitchFamily="34" charset="0"/>
              </a:rPr>
            </a:br>
            <a:endParaRPr lang="lv-LV" dirty="0"/>
          </a:p>
        </p:txBody>
      </p:sp>
      <p:pic>
        <p:nvPicPr>
          <p:cNvPr id="6" name="Picture 5">
            <a:extLst>
              <a:ext uri="{FF2B5EF4-FFF2-40B4-BE49-F238E27FC236}">
                <a16:creationId xmlns:a16="http://schemas.microsoft.com/office/drawing/2014/main" id="{C0F7CC1B-B501-D9A1-74D7-1D7777C28E57}"/>
              </a:ext>
            </a:extLst>
          </p:cNvPr>
          <p:cNvPicPr>
            <a:picLocks noChangeAspect="1"/>
          </p:cNvPicPr>
          <p:nvPr/>
        </p:nvPicPr>
        <p:blipFill>
          <a:blip r:embed="rId3"/>
          <a:stretch>
            <a:fillRect/>
          </a:stretch>
        </p:blipFill>
        <p:spPr>
          <a:xfrm>
            <a:off x="6127222" y="368080"/>
            <a:ext cx="2559578" cy="1139079"/>
          </a:xfrm>
          <a:prstGeom prst="rect">
            <a:avLst/>
          </a:prstGeom>
        </p:spPr>
      </p:pic>
      <p:pic>
        <p:nvPicPr>
          <p:cNvPr id="2" name="Picture 1">
            <a:extLst>
              <a:ext uri="{FF2B5EF4-FFF2-40B4-BE49-F238E27FC236}">
                <a16:creationId xmlns:a16="http://schemas.microsoft.com/office/drawing/2014/main" id="{D9CCDD14-8D29-4502-9522-60667F72A964}"/>
              </a:ext>
            </a:extLst>
          </p:cNvPr>
          <p:cNvPicPr>
            <a:picLocks noChangeAspect="1"/>
          </p:cNvPicPr>
          <p:nvPr/>
        </p:nvPicPr>
        <p:blipFill>
          <a:blip r:embed="rId4"/>
          <a:stretch>
            <a:fillRect/>
          </a:stretch>
        </p:blipFill>
        <p:spPr>
          <a:xfrm>
            <a:off x="3896813" y="3989232"/>
            <a:ext cx="1188139" cy="1205610"/>
          </a:xfrm>
          <a:prstGeom prst="rect">
            <a:avLst/>
          </a:prstGeom>
        </p:spPr>
      </p:pic>
    </p:spTree>
    <p:extLst>
      <p:ext uri="{BB962C8B-B14F-4D97-AF65-F5344CB8AC3E}">
        <p14:creationId xmlns:p14="http://schemas.microsoft.com/office/powerpoint/2010/main" val="4269178579"/>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D65BEE-874F-4245-AC24-84C8DCC85B13}">
  <ds:schemaRefs>
    <ds:schemaRef ds:uri="2f243a88-1479-4942-bbce-7bc383319ad9"/>
    <ds:schemaRef ds:uri="73924fda-3357-40d4-9fae-85802a249899"/>
    <ds:schemaRef ds:uri="http://www.w3.org/XML/1998/namespace"/>
    <ds:schemaRef ds:uri="http://purl.org/dc/terms/"/>
    <ds:schemaRef ds:uri="http://purl.org/dc/elements/1.1/"/>
    <ds:schemaRef ds:uri="http://schemas.microsoft.com/office/2006/documentManagement/types"/>
    <ds:schemaRef ds:uri="http://purl.org/dc/dcmitype/"/>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812DCFA8-FC87-4267-BBA5-B7F20CE9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7814</TotalTime>
  <Words>648</Words>
  <Application>Microsoft Office PowerPoint</Application>
  <PresentationFormat>On-screen Show (4:3)</PresentationFormat>
  <Paragraphs>70</Paragraphs>
  <Slides>5</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vt:i4>
      </vt:variant>
    </vt:vector>
  </HeadingPairs>
  <TitlesOfParts>
    <vt:vector size="13" baseType="lpstr">
      <vt:lpstr>MS PGothic</vt:lpstr>
      <vt:lpstr>Arial</vt:lpstr>
      <vt:lpstr>Calibri</vt:lpstr>
      <vt:lpstr>helvetica</vt:lpstr>
      <vt:lpstr>Times New Roman</vt:lpstr>
      <vt:lpstr>Trebuchet MS</vt:lpstr>
      <vt:lpstr>Verdana</vt:lpstr>
      <vt:lpstr>89_Prezentacija_templateLV</vt:lpstr>
      <vt:lpstr>PowerPoint Presentation</vt:lpstr>
      <vt:lpstr>Galvenie nosacījumi</vt:lpstr>
      <vt:lpstr>Konkursa laika līnija  Letonika 3.kārta</vt:lpstr>
      <vt:lpstr>VPP “Letonika latviskas un  eiropeiskas sabiedrības  attīstībai” projektu pieteikumu  atklātā konkursa 3.kārtas uzdevumi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Laura Dūša</cp:lastModifiedBy>
  <cp:revision>339</cp:revision>
  <cp:lastPrinted>2018-07-25T08:20:02Z</cp:lastPrinted>
  <dcterms:created xsi:type="dcterms:W3CDTF">2014-11-20T14:46:47Z</dcterms:created>
  <dcterms:modified xsi:type="dcterms:W3CDTF">2022-08-03T11:15:36Z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