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0"/>
  </p:notesMasterIdLst>
  <p:sldIdLst>
    <p:sldId id="256" r:id="rId5"/>
    <p:sldId id="425" r:id="rId6"/>
    <p:sldId id="426" r:id="rId7"/>
    <p:sldId id="427" r:id="rId8"/>
    <p:sldId id="428" r:id="rId9"/>
  </p:sldIdLst>
  <p:sldSz cx="9144000" cy="6858000" type="screen4x3"/>
  <p:notesSz cx="7010400" cy="9296400"/>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3300"/>
    <a:srgbClr val="3333CC"/>
    <a:srgbClr val="339933"/>
    <a:srgbClr val="9900CC"/>
    <a:srgbClr val="0099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26" autoAdjust="0"/>
    <p:restoredTop sz="94434" autoAdjust="0"/>
  </p:normalViewPr>
  <p:slideViewPr>
    <p:cSldViewPr snapToGrid="0" snapToObjects="1">
      <p:cViewPr varScale="1">
        <p:scale>
          <a:sx n="86" d="100"/>
          <a:sy n="86" d="100"/>
        </p:scale>
        <p:origin x="1286" y="9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smtClean="0">
                <a:latin typeface="Calibri" pitchFamily="34" charset="0"/>
              </a:defRPr>
            </a:lvl1pPr>
          </a:lstStyle>
          <a:p>
            <a:pPr>
              <a:defRPr/>
            </a:pPr>
            <a:fld id="{9A854E35-A7A4-431C-A825-7AD4ED84DFE8}" type="datetimeFigureOut">
              <a:rPr lang="lv-LV" altLang="lv-LV"/>
              <a:pPr>
                <a:defRPr/>
              </a:pPr>
              <a:t>03.08.2022</a:t>
            </a:fld>
            <a:endParaRPr lang="lv-LV" altLang="lv-LV"/>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anose="020F0502020204030204" pitchFamily="34" charset="0"/>
              </a:defRPr>
            </a:lvl1pPr>
          </a:lstStyle>
          <a:p>
            <a:fld id="{7C0C5635-619F-4398-8614-605C03EF5C27}" type="slidenum">
              <a:rPr lang="lv-LV" altLang="lv-LV"/>
              <a:pPr/>
              <a:t>‹#›</a:t>
            </a:fld>
            <a:endParaRPr lang="lv-LV" altLang="lv-LV"/>
          </a:p>
        </p:txBody>
      </p:sp>
    </p:spTree>
    <p:extLst>
      <p:ext uri="{BB962C8B-B14F-4D97-AF65-F5344CB8AC3E}">
        <p14:creationId xmlns:p14="http://schemas.microsoft.com/office/powerpoint/2010/main" val="259044364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C0C5635-619F-4398-8614-605C03EF5C27}" type="slidenum">
              <a:rPr lang="lv-LV" altLang="lv-LV" smtClean="0"/>
              <a:pPr/>
              <a:t>1</a:t>
            </a:fld>
            <a:endParaRPr lang="lv-LV" altLang="lv-LV"/>
          </a:p>
        </p:txBody>
      </p:sp>
    </p:spTree>
    <p:extLst>
      <p:ext uri="{BB962C8B-B14F-4D97-AF65-F5344CB8AC3E}">
        <p14:creationId xmlns:p14="http://schemas.microsoft.com/office/powerpoint/2010/main" val="22990917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4403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2946E5A-BBED-4218-981B-333F83EE957B}" type="slidenum">
              <a:rPr lang="en-US" altLang="lv-LV"/>
              <a:pPr/>
              <a:t>‹#›</a:t>
            </a:fld>
            <a:endParaRPr lang="en-US" altLang="lv-LV"/>
          </a:p>
        </p:txBody>
      </p:sp>
    </p:spTree>
    <p:extLst>
      <p:ext uri="{BB962C8B-B14F-4D97-AF65-F5344CB8AC3E}">
        <p14:creationId xmlns:p14="http://schemas.microsoft.com/office/powerpoint/2010/main" val="69682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4C5A49C-EBE2-4BEA-B73B-7AC8FD5DDD66}" type="slidenum">
              <a:rPr lang="en-US" altLang="lv-LV"/>
              <a:pPr/>
              <a:t>‹#›</a:t>
            </a:fld>
            <a:endParaRPr lang="en-US" altLang="lv-LV"/>
          </a:p>
        </p:txBody>
      </p:sp>
    </p:spTree>
    <p:extLst>
      <p:ext uri="{BB962C8B-B14F-4D97-AF65-F5344CB8AC3E}">
        <p14:creationId xmlns:p14="http://schemas.microsoft.com/office/powerpoint/2010/main" val="37361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ED2C4E4-78E8-4814-8E80-88192C39BA48}" type="slidenum">
              <a:rPr lang="en-US" altLang="lv-LV"/>
              <a:pPr/>
              <a:t>‹#›</a:t>
            </a:fld>
            <a:endParaRPr lang="en-US" altLang="lv-LV"/>
          </a:p>
        </p:txBody>
      </p:sp>
    </p:spTree>
    <p:extLst>
      <p:ext uri="{BB962C8B-B14F-4D97-AF65-F5344CB8AC3E}">
        <p14:creationId xmlns:p14="http://schemas.microsoft.com/office/powerpoint/2010/main" val="40580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32310182-7320-45BF-A513-C3BE84D4C81C}" type="slidenum">
              <a:rPr lang="en-US" altLang="lv-LV"/>
              <a:pPr/>
              <a:t>‹#›</a:t>
            </a:fld>
            <a:endParaRPr lang="en-US" altLang="lv-LV"/>
          </a:p>
        </p:txBody>
      </p:sp>
    </p:spTree>
    <p:extLst>
      <p:ext uri="{BB962C8B-B14F-4D97-AF65-F5344CB8AC3E}">
        <p14:creationId xmlns:p14="http://schemas.microsoft.com/office/powerpoint/2010/main" val="341601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5374C58-29BA-4833-81C9-1E55DA96EF6A}" type="slidenum">
              <a:rPr lang="en-US" altLang="lv-LV"/>
              <a:pPr/>
              <a:t>‹#›</a:t>
            </a:fld>
            <a:endParaRPr lang="en-US" altLang="lv-LV"/>
          </a:p>
        </p:txBody>
      </p:sp>
    </p:spTree>
    <p:extLst>
      <p:ext uri="{BB962C8B-B14F-4D97-AF65-F5344CB8AC3E}">
        <p14:creationId xmlns:p14="http://schemas.microsoft.com/office/powerpoint/2010/main" val="386635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7A82987-0D2F-4B65-8E41-A1B3FBDD2CF2}" type="slidenum">
              <a:rPr lang="en-US" altLang="lv-LV"/>
              <a:pPr/>
              <a:t>‹#›</a:t>
            </a:fld>
            <a:endParaRPr lang="en-US" altLang="lv-LV"/>
          </a:p>
        </p:txBody>
      </p:sp>
    </p:spTree>
    <p:extLst>
      <p:ext uri="{BB962C8B-B14F-4D97-AF65-F5344CB8AC3E}">
        <p14:creationId xmlns:p14="http://schemas.microsoft.com/office/powerpoint/2010/main" val="418876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70C9E78-A642-4421-918F-624A0AA194E3}" type="slidenum">
              <a:rPr lang="en-US" altLang="lv-LV"/>
              <a:pPr/>
              <a:t>‹#›</a:t>
            </a:fld>
            <a:endParaRPr lang="en-US" altLang="lv-LV"/>
          </a:p>
        </p:txBody>
      </p:sp>
    </p:spTree>
    <p:extLst>
      <p:ext uri="{BB962C8B-B14F-4D97-AF65-F5344CB8AC3E}">
        <p14:creationId xmlns:p14="http://schemas.microsoft.com/office/powerpoint/2010/main" val="277030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72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a:defRPr/>
            </a:pPr>
            <a:r>
              <a:rPr lang="lv-LV" altLang="lv-LV"/>
              <a:t>13.06.2019.</a:t>
            </a: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E3D5101D-DD3B-4E58-9C27-C75BE7F84F75}"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sldNum="0" hdr="0" ftr="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vpp@lzp.gov.lv"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727F2E-F502-4897-9B4C-5A6DCFB7B95B}"/>
              </a:ext>
            </a:extLst>
          </p:cNvPr>
          <p:cNvSpPr>
            <a:spLocks noGrp="1"/>
          </p:cNvSpPr>
          <p:nvPr>
            <p:ph type="body" sz="quarter" idx="11"/>
          </p:nvPr>
        </p:nvSpPr>
        <p:spPr>
          <a:xfrm>
            <a:off x="813391" y="3147237"/>
            <a:ext cx="7772400" cy="2310810"/>
          </a:xfrm>
        </p:spPr>
        <p:txBody>
          <a:bodyPr>
            <a:normAutofit/>
          </a:bodyPr>
          <a:lstStyle/>
          <a:p>
            <a:r>
              <a:rPr lang="lv-LV" sz="1600" b="1" dirty="0">
                <a:solidFill>
                  <a:schemeClr val="accent2">
                    <a:lumMod val="75000"/>
                  </a:schemeClr>
                </a:solidFill>
              </a:rPr>
              <a:t>Valsts pētījumu programmas “Letonika latviskas un </a:t>
            </a:r>
            <a:br>
              <a:rPr lang="lv-LV" sz="1600" b="1" dirty="0">
                <a:solidFill>
                  <a:schemeClr val="accent2">
                    <a:lumMod val="75000"/>
                  </a:schemeClr>
                </a:solidFill>
              </a:rPr>
            </a:br>
            <a:r>
              <a:rPr lang="lv-LV" sz="1600" b="1" dirty="0">
                <a:solidFill>
                  <a:schemeClr val="accent2">
                    <a:lumMod val="75000"/>
                  </a:schemeClr>
                </a:solidFill>
              </a:rPr>
              <a:t>eiropeiskas sabiedrības </a:t>
            </a:r>
            <a:br>
              <a:rPr lang="lv-LV" sz="1600" b="1" dirty="0">
                <a:solidFill>
                  <a:schemeClr val="accent2">
                    <a:lumMod val="75000"/>
                  </a:schemeClr>
                </a:solidFill>
              </a:rPr>
            </a:br>
            <a:r>
              <a:rPr lang="lv-LV" sz="1600" b="1" dirty="0">
                <a:solidFill>
                  <a:schemeClr val="accent2">
                    <a:lumMod val="75000"/>
                  </a:schemeClr>
                </a:solidFill>
              </a:rPr>
              <a:t>attīstībai” </a:t>
            </a:r>
          </a:p>
          <a:p>
            <a:endParaRPr lang="lv-LV" sz="1600" b="1" dirty="0">
              <a:solidFill>
                <a:schemeClr val="accent2">
                  <a:lumMod val="75000"/>
                </a:schemeClr>
              </a:solidFill>
            </a:endParaRPr>
          </a:p>
          <a:p>
            <a:r>
              <a:rPr lang="lv-LV" sz="1600" b="1" dirty="0">
                <a:solidFill>
                  <a:schemeClr val="bg1">
                    <a:lumMod val="50000"/>
                  </a:schemeClr>
                </a:solidFill>
              </a:rPr>
              <a:t>projektu pieteikumu 3. atlases kārtas konkurss </a:t>
            </a:r>
          </a:p>
          <a:p>
            <a:endParaRPr lang="lv-LV" sz="1600" b="1" dirty="0">
              <a:solidFill>
                <a:schemeClr val="bg1">
                  <a:lumMod val="50000"/>
                </a:schemeClr>
              </a:solidFill>
            </a:endParaRPr>
          </a:p>
          <a:p>
            <a:r>
              <a:rPr lang="lv-LV" sz="1600" b="1" dirty="0">
                <a:solidFill>
                  <a:schemeClr val="bg1">
                    <a:lumMod val="50000"/>
                  </a:schemeClr>
                </a:solidFill>
              </a:rPr>
              <a:t>2022. gada 5. jūlijs</a:t>
            </a:r>
          </a:p>
          <a:p>
            <a:endParaRPr lang="lv-LV" sz="1600" b="1" dirty="0">
              <a:solidFill>
                <a:schemeClr val="bg1">
                  <a:lumMod val="50000"/>
                </a:schemeClr>
              </a:solidFill>
            </a:endParaRPr>
          </a:p>
        </p:txBody>
      </p:sp>
      <p:pic>
        <p:nvPicPr>
          <p:cNvPr id="4" name="Picture 3">
            <a:extLst>
              <a:ext uri="{FF2B5EF4-FFF2-40B4-BE49-F238E27FC236}">
                <a16:creationId xmlns:a16="http://schemas.microsoft.com/office/drawing/2014/main" id="{41714FEF-78AB-CD15-ACA8-16CE6DE1B07D}"/>
              </a:ext>
            </a:extLst>
          </p:cNvPr>
          <p:cNvPicPr>
            <a:picLocks noChangeAspect="1"/>
          </p:cNvPicPr>
          <p:nvPr/>
        </p:nvPicPr>
        <p:blipFill>
          <a:blip r:embed="rId3"/>
          <a:stretch>
            <a:fillRect/>
          </a:stretch>
        </p:blipFill>
        <p:spPr>
          <a:xfrm>
            <a:off x="5633884" y="171381"/>
            <a:ext cx="3105555" cy="138205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BCD95-8054-45C2-8D52-E7499734CD9A}"/>
              </a:ext>
            </a:extLst>
          </p:cNvPr>
          <p:cNvSpPr>
            <a:spLocks noGrp="1"/>
          </p:cNvSpPr>
          <p:nvPr>
            <p:ph type="title"/>
          </p:nvPr>
        </p:nvSpPr>
        <p:spPr>
          <a:xfrm>
            <a:off x="1889257" y="699556"/>
            <a:ext cx="5569006" cy="641748"/>
          </a:xfrm>
        </p:spPr>
        <p:txBody>
          <a:bodyPr>
            <a:normAutofit/>
          </a:bodyPr>
          <a:lstStyle/>
          <a:p>
            <a:r>
              <a:rPr lang="lv-LV" sz="2200" dirty="0"/>
              <a:t>Galvenie nosacījumi</a:t>
            </a:r>
          </a:p>
        </p:txBody>
      </p:sp>
      <p:sp>
        <p:nvSpPr>
          <p:cNvPr id="4" name="Text Placeholder 3">
            <a:extLst>
              <a:ext uri="{FF2B5EF4-FFF2-40B4-BE49-F238E27FC236}">
                <a16:creationId xmlns:a16="http://schemas.microsoft.com/office/drawing/2014/main" id="{ED26B6D6-9A4A-4FFC-BA46-3E17B39398CA}"/>
              </a:ext>
            </a:extLst>
          </p:cNvPr>
          <p:cNvSpPr>
            <a:spLocks noGrp="1"/>
          </p:cNvSpPr>
          <p:nvPr>
            <p:ph type="body" sz="quarter" idx="10"/>
          </p:nvPr>
        </p:nvSpPr>
        <p:spPr>
          <a:xfrm>
            <a:off x="2578234" y="5798465"/>
            <a:ext cx="1981200" cy="304800"/>
          </a:xfrm>
        </p:spPr>
        <p:txBody>
          <a:bodyPr/>
          <a:lstStyle/>
          <a:p>
            <a:endParaRPr lang="lv-LV"/>
          </a:p>
        </p:txBody>
      </p:sp>
      <p:sp>
        <p:nvSpPr>
          <p:cNvPr id="5" name="Text Placeholder 4">
            <a:extLst>
              <a:ext uri="{FF2B5EF4-FFF2-40B4-BE49-F238E27FC236}">
                <a16:creationId xmlns:a16="http://schemas.microsoft.com/office/drawing/2014/main" id="{1CBBB3B0-08D1-464E-91E4-E129F4CDF0E3}"/>
              </a:ext>
            </a:extLst>
          </p:cNvPr>
          <p:cNvSpPr>
            <a:spLocks noGrp="1"/>
          </p:cNvSpPr>
          <p:nvPr>
            <p:ph type="body" sz="quarter" idx="12"/>
          </p:nvPr>
        </p:nvSpPr>
        <p:spPr>
          <a:xfrm>
            <a:off x="4864234" y="5798465"/>
            <a:ext cx="3657600" cy="304800"/>
          </a:xfrm>
        </p:spPr>
        <p:txBody>
          <a:bodyPr/>
          <a:lstStyle/>
          <a:p>
            <a:endParaRPr lang="lv-LV"/>
          </a:p>
        </p:txBody>
      </p:sp>
      <p:sp>
        <p:nvSpPr>
          <p:cNvPr id="61" name="Rectangle 60">
            <a:extLst>
              <a:ext uri="{FF2B5EF4-FFF2-40B4-BE49-F238E27FC236}">
                <a16:creationId xmlns:a16="http://schemas.microsoft.com/office/drawing/2014/main" id="{2E74A694-ECDA-406B-B3C5-2BFE677824AA}"/>
              </a:ext>
            </a:extLst>
          </p:cNvPr>
          <p:cNvSpPr/>
          <p:nvPr/>
        </p:nvSpPr>
        <p:spPr>
          <a:xfrm>
            <a:off x="-1" y="3489458"/>
            <a:ext cx="1802651" cy="2890381"/>
          </a:xfrm>
          <a:prstGeom prst="rect">
            <a:avLst/>
          </a:prstGeom>
          <a:solidFill>
            <a:schemeClr val="accent2">
              <a:lumMod val="50000"/>
            </a:schemeClr>
          </a:solidFill>
          <a:ln w="15875" cap="flat" cmpd="sng" algn="ctr">
            <a:noFill/>
            <a:prstDash val="solid"/>
          </a:ln>
          <a:effectLst/>
        </p:spPr>
        <p:txBody>
          <a:bodyPr rot="0" spcFirstLastPara="0" vertOverflow="overflow" horzOverflow="overflow" vert="horz" wrap="square" lIns="137160" tIns="137160" rIns="137160" bIns="34290" numCol="1" spcCol="0" rtlCol="0" fromWordArt="0" anchor="t"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1100" kern="0" dirty="0">
                <a:solidFill>
                  <a:prstClr val="white"/>
                </a:solidFill>
                <a:latin typeface="Trebuchet MS" panose="020B0603020202020204"/>
                <a:ea typeface="+mn-ea"/>
              </a:rPr>
              <a:t> </a:t>
            </a:r>
            <a:endParaRPr kumimoji="0" lang="lv-LV" sz="1100" b="0" i="0" u="none" strike="noStrike" kern="0" cap="none" spc="0" normalizeH="0" baseline="0" noProof="0" dirty="0">
              <a:ln>
                <a:noFill/>
              </a:ln>
              <a:solidFill>
                <a:prstClr val="white"/>
              </a:solidFill>
              <a:effectLst/>
              <a:uLnTx/>
              <a:uFillTx/>
              <a:latin typeface="Trebuchet MS" panose="020B0603020202020204"/>
              <a:ea typeface="+mn-ea"/>
              <a:cs typeface="+mn-cs"/>
            </a:endParaRPr>
          </a:p>
          <a:p>
            <a:pPr marL="0" marR="0" lvl="0" indent="0" defTabSz="457200" eaLnBrk="1" fontAlgn="auto" latinLnBrk="0" hangingPunct="1">
              <a:lnSpc>
                <a:spcPct val="100000"/>
              </a:lnSpc>
              <a:spcBef>
                <a:spcPts val="0"/>
              </a:spcBef>
              <a:spcAft>
                <a:spcPts val="0"/>
              </a:spcAft>
              <a:buClrTx/>
              <a:buSzTx/>
              <a:buFontTx/>
              <a:buNone/>
              <a:tabLst/>
              <a:defRPr/>
            </a:pPr>
            <a:r>
              <a:rPr lang="lv-LV" sz="1050" kern="0" dirty="0">
                <a:solidFill>
                  <a:prstClr val="white"/>
                </a:solidFill>
                <a:latin typeface="Trebuchet MS" panose="020B0603020202020204"/>
                <a:ea typeface="+mn-ea"/>
              </a:rPr>
              <a:t>Radīt jaunas zināšanas un risinājumus, lai sekmētu ilgtspējīgu Latvijas sabiedrības un valsts attīstību. Tas ietver valodas, vēstures, kultūras, latviešu un mazākumtautību identitātes pētniecību, izglītības transformācijas iespēju izpēti, kā arī nepieciešamā cilvēkkapitāla paplašināšanu.</a:t>
            </a:r>
            <a:endParaRPr kumimoji="0" lang="lv-LV" sz="1050" b="0" i="0" u="none" strike="noStrike" kern="0" cap="none" spc="0" normalizeH="0" baseline="0" noProof="0" dirty="0">
              <a:ln>
                <a:noFill/>
              </a:ln>
              <a:solidFill>
                <a:prstClr val="white"/>
              </a:solidFill>
              <a:effectLst/>
              <a:uLnTx/>
              <a:uFillTx/>
              <a:latin typeface="Trebuchet MS" panose="020B0603020202020204"/>
              <a:ea typeface="+mn-ea"/>
              <a:cs typeface="+mn-cs"/>
            </a:endParaRPr>
          </a:p>
        </p:txBody>
      </p:sp>
      <p:sp>
        <p:nvSpPr>
          <p:cNvPr id="62" name="Rectangle 61">
            <a:extLst>
              <a:ext uri="{FF2B5EF4-FFF2-40B4-BE49-F238E27FC236}">
                <a16:creationId xmlns:a16="http://schemas.microsoft.com/office/drawing/2014/main" id="{7D90BE40-D357-482E-8EE1-23F9A04175B5}"/>
              </a:ext>
            </a:extLst>
          </p:cNvPr>
          <p:cNvSpPr/>
          <p:nvPr/>
        </p:nvSpPr>
        <p:spPr>
          <a:xfrm>
            <a:off x="1802651" y="3489458"/>
            <a:ext cx="1828800" cy="2890381"/>
          </a:xfrm>
          <a:prstGeom prst="rect">
            <a:avLst/>
          </a:prstGeom>
          <a:solidFill>
            <a:schemeClr val="accent2">
              <a:lumMod val="75000"/>
            </a:schemeClr>
          </a:solidFill>
          <a:ln w="15875" cap="flat" cmpd="sng" algn="ctr">
            <a:noFill/>
            <a:prstDash val="solid"/>
          </a:ln>
          <a:effectLst/>
        </p:spPr>
        <p:txBody>
          <a:bodyPr rot="0" spcFirstLastPara="0" vertOverflow="overflow" horzOverflow="overflow" vert="horz" wrap="square" lIns="137160" tIns="137160" rIns="137160" bIns="3429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100" b="0" i="0" u="none" strike="noStrike" kern="0" cap="none" spc="0" normalizeH="0" baseline="0" noProof="0" dirty="0">
                <a:ln>
                  <a:noFill/>
                </a:ln>
                <a:solidFill>
                  <a:prstClr val="white"/>
                </a:solidFill>
                <a:effectLst/>
                <a:uLnTx/>
                <a:uFillTx/>
                <a:latin typeface="Trebuchet MS" panose="020B0603020202020204"/>
                <a:ea typeface="+mn-ea"/>
                <a:cs typeface="+mn-cs"/>
              </a:rPr>
              <a:t>Projekta iesniedzēji un projekta sadarbības partneri ir zinātniskās institūcijas, kas atbilst pētniecības organizācijas </a:t>
            </a:r>
            <a:r>
              <a:rPr kumimoji="0" lang="lv-LV" sz="1100" b="0" i="0" u="none" strike="noStrike" kern="0" cap="none" spc="0" normalizeH="0" baseline="0" noProof="0" dirty="0" err="1">
                <a:ln>
                  <a:noFill/>
                </a:ln>
                <a:solidFill>
                  <a:prstClr val="white"/>
                </a:solidFill>
                <a:effectLst/>
                <a:uLnTx/>
                <a:uFillTx/>
                <a:latin typeface="Trebuchet MS" panose="020B0603020202020204"/>
                <a:ea typeface="+mn-ea"/>
                <a:cs typeface="+mn-cs"/>
              </a:rPr>
              <a:t>de</a:t>
            </a:r>
            <a:r>
              <a:rPr lang="lv-LV" sz="1100" kern="0" dirty="0" err="1">
                <a:solidFill>
                  <a:prstClr val="white"/>
                </a:solidFill>
                <a:latin typeface="Trebuchet MS" panose="020B0603020202020204"/>
                <a:ea typeface="+mn-ea"/>
              </a:rPr>
              <a:t>finīcijai</a:t>
            </a:r>
            <a:endParaRPr lang="lv-LV" sz="1100" kern="0" dirty="0">
              <a:solidFill>
                <a:prstClr val="white"/>
              </a:solidFill>
              <a:latin typeface="Trebuchet MS" panose="020B0603020202020204"/>
              <a:ea typeface="+mn-ea"/>
            </a:endParaRP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lv-LV" sz="1100" b="0" i="0" u="none" strike="noStrike" kern="0" cap="none" spc="0" normalizeH="0" baseline="0" noProof="0" dirty="0">
              <a:ln>
                <a:noFill/>
              </a:ln>
              <a:solidFill>
                <a:prstClr val="white"/>
              </a:solidFill>
              <a:effectLst/>
              <a:uLnTx/>
              <a:uFillTx/>
              <a:latin typeface="Trebuchet MS" panose="020B0603020202020204"/>
              <a:ea typeface="+mn-ea"/>
              <a:cs typeface="+mn-cs"/>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lv-LV" sz="1100" b="0" i="0" u="none" strike="noStrike" kern="0" cap="none" spc="0" normalizeH="0" baseline="0" noProof="0" dirty="0">
              <a:ln>
                <a:noFill/>
              </a:ln>
              <a:solidFill>
                <a:prstClr val="white"/>
              </a:solidFill>
              <a:effectLst/>
              <a:uLnTx/>
              <a:uFillTx/>
              <a:latin typeface="Trebuchet MS" panose="020B0603020202020204"/>
              <a:ea typeface="+mn-ea"/>
              <a:cs typeface="+mn-cs"/>
            </a:endParaRPr>
          </a:p>
        </p:txBody>
      </p:sp>
      <p:sp>
        <p:nvSpPr>
          <p:cNvPr id="63" name="Rectangle 62">
            <a:extLst>
              <a:ext uri="{FF2B5EF4-FFF2-40B4-BE49-F238E27FC236}">
                <a16:creationId xmlns:a16="http://schemas.microsoft.com/office/drawing/2014/main" id="{8CD16480-2C63-4FBC-AB52-3E7A1D573037}"/>
              </a:ext>
            </a:extLst>
          </p:cNvPr>
          <p:cNvSpPr/>
          <p:nvPr/>
        </p:nvSpPr>
        <p:spPr>
          <a:xfrm>
            <a:off x="3631451" y="3489458"/>
            <a:ext cx="1828800" cy="2890381"/>
          </a:xfrm>
          <a:prstGeom prst="rect">
            <a:avLst/>
          </a:prstGeom>
          <a:solidFill>
            <a:schemeClr val="accent2">
              <a:lumMod val="60000"/>
              <a:lumOff val="40000"/>
            </a:schemeClr>
          </a:solidFill>
          <a:ln w="15875" cap="flat" cmpd="sng" algn="ctr">
            <a:noFill/>
            <a:prstDash val="solid"/>
          </a:ln>
          <a:effectLst/>
        </p:spPr>
        <p:txBody>
          <a:bodyPr rot="0" spcFirstLastPara="0" vertOverflow="overflow" horzOverflow="overflow" vert="horz" wrap="square" lIns="137160" tIns="137160" rIns="137160" bIns="34290" numCol="1" spcCol="0" rtlCol="0" fromWordArt="0" anchor="t"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lv-LV" sz="1100" b="0" i="0" u="none" strike="noStrike" kern="0" cap="none" spc="0" normalizeH="0" baseline="0" noProof="0" dirty="0">
              <a:ln>
                <a:noFill/>
              </a:ln>
              <a:solidFill>
                <a:prstClr val="white"/>
              </a:solidFill>
              <a:effectLst/>
              <a:uLnTx/>
              <a:uFillTx/>
              <a:latin typeface="Trebuchet MS" panose="020B0603020202020204"/>
              <a:ea typeface="+mn-ea"/>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100" b="0" i="0" u="none" strike="noStrike" kern="0" cap="none" spc="0" normalizeH="0" baseline="0" noProof="0" dirty="0">
                <a:ln>
                  <a:noFill/>
                </a:ln>
                <a:effectLst/>
                <a:uLnTx/>
                <a:uFillTx/>
                <a:latin typeface="Trebuchet MS" panose="020B0603020202020204"/>
                <a:ea typeface="+mn-ea"/>
                <a:cs typeface="+mn-cs"/>
              </a:rPr>
              <a:t>Kopējais konkursa finansējums </a:t>
            </a:r>
            <a:r>
              <a:rPr lang="lv-LV" sz="1100" kern="0" dirty="0">
                <a:latin typeface="Trebuchet MS" panose="020B0603020202020204"/>
                <a:ea typeface="+mn-ea"/>
              </a:rPr>
              <a:t>ir </a:t>
            </a:r>
          </a:p>
          <a:p>
            <a:pPr marL="0" marR="0" lvl="0" indent="0" algn="ctr" defTabSz="457200" eaLnBrk="1" fontAlgn="auto" latinLnBrk="0" hangingPunct="1">
              <a:lnSpc>
                <a:spcPct val="100000"/>
              </a:lnSpc>
              <a:spcBef>
                <a:spcPts val="0"/>
              </a:spcBef>
              <a:spcAft>
                <a:spcPts val="0"/>
              </a:spcAft>
              <a:buClrTx/>
              <a:buSzTx/>
              <a:buFontTx/>
              <a:buNone/>
              <a:tabLst/>
              <a:defRPr/>
            </a:pPr>
            <a:r>
              <a:rPr lang="lv-LV" sz="1100" b="1" kern="0" dirty="0">
                <a:latin typeface="Trebuchet MS" panose="020B0603020202020204"/>
                <a:ea typeface="+mn-ea"/>
              </a:rPr>
              <a:t>415 025 euro. </a:t>
            </a:r>
          </a:p>
          <a:p>
            <a:pPr marL="0" marR="0" lvl="0" indent="0" algn="ctr" defTabSz="457200" eaLnBrk="1" fontAlgn="auto" latinLnBrk="0" hangingPunct="1">
              <a:lnSpc>
                <a:spcPct val="100000"/>
              </a:lnSpc>
              <a:spcBef>
                <a:spcPts val="0"/>
              </a:spcBef>
              <a:spcAft>
                <a:spcPts val="0"/>
              </a:spcAft>
              <a:buClrTx/>
              <a:buSzTx/>
              <a:buFontTx/>
              <a:buNone/>
              <a:tabLst/>
              <a:defRPr/>
            </a:pPr>
            <a:endParaRPr lang="lv-LV" sz="1100" b="1" kern="0" dirty="0">
              <a:latin typeface="Trebuchet MS" panose="020B0603020202020204"/>
              <a:ea typeface="+mn-ea"/>
            </a:endParaRPr>
          </a:p>
          <a:p>
            <a:pPr marL="0" marR="0" lvl="0" indent="0" algn="ctr" defTabSz="457200" eaLnBrk="1" fontAlgn="auto" latinLnBrk="0" hangingPunct="1">
              <a:lnSpc>
                <a:spcPct val="100000"/>
              </a:lnSpc>
              <a:spcBef>
                <a:spcPts val="0"/>
              </a:spcBef>
              <a:spcAft>
                <a:spcPts val="0"/>
              </a:spcAft>
              <a:buClrTx/>
              <a:buSzTx/>
              <a:buFontTx/>
              <a:buNone/>
              <a:tabLst/>
              <a:defRPr/>
            </a:pPr>
            <a:endParaRPr kumimoji="0" lang="lv-LV" sz="1100" b="0" i="0" u="none" strike="noStrike" kern="0" cap="none" spc="0" normalizeH="0" baseline="0" noProof="0" dirty="0">
              <a:ln>
                <a:noFill/>
              </a:ln>
              <a:effectLst/>
              <a:uLnTx/>
              <a:uFillTx/>
              <a:latin typeface="Trebuchet MS" panose="020B0603020202020204"/>
              <a:ea typeface="+mn-ea"/>
              <a:cs typeface="+mn-cs"/>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100" b="0" i="0" u="none" strike="noStrike" kern="0" cap="none" spc="0" normalizeH="0" baseline="0" noProof="0" dirty="0">
                <a:ln>
                  <a:noFill/>
                </a:ln>
                <a:effectLst/>
                <a:uLnTx/>
                <a:uFillTx/>
                <a:latin typeface="Trebuchet MS" panose="020B0603020202020204"/>
                <a:ea typeface="+mn-ea"/>
                <a:cs typeface="+mn-cs"/>
              </a:rPr>
              <a:t>Viena projekta </a:t>
            </a:r>
            <a:r>
              <a:rPr kumimoji="0" lang="lv-LV" sz="1100" b="0" u="none" strike="noStrike" kern="0" cap="none" spc="0" normalizeH="0" baseline="0" noProof="0" dirty="0">
                <a:ln>
                  <a:noFill/>
                </a:ln>
                <a:effectLst/>
                <a:uLnTx/>
                <a:uFillTx/>
                <a:latin typeface="Trebuchet MS" panose="020B0603020202020204"/>
                <a:ea typeface="+mn-ea"/>
                <a:cs typeface="+mn-cs"/>
              </a:rPr>
              <a:t>maksimālais finansējums </a:t>
            </a:r>
            <a:r>
              <a:rPr kumimoji="0" lang="lv-LV" sz="1100" b="1" u="none" strike="noStrike" kern="0" cap="none" spc="0" normalizeH="0" baseline="0" noProof="0" dirty="0">
                <a:ln>
                  <a:noFill/>
                </a:ln>
                <a:effectLst/>
                <a:uLnTx/>
                <a:uFillTx/>
                <a:latin typeface="Trebuchet MS" panose="020B0603020202020204"/>
                <a:ea typeface="+mn-ea"/>
                <a:cs typeface="+mn-cs"/>
              </a:rPr>
              <a:t>ir 415 025 euro</a:t>
            </a:r>
            <a:endParaRPr kumimoji="0" lang="lv-LV" sz="1100" b="1" i="1" u="none" strike="noStrike" kern="0" cap="none" spc="0" normalizeH="0" baseline="0" noProof="0" dirty="0">
              <a:ln>
                <a:noFill/>
              </a:ln>
              <a:effectLst/>
              <a:uLnTx/>
              <a:uFillTx/>
              <a:latin typeface="Trebuchet MS" panose="020B0603020202020204"/>
              <a:ea typeface="+mn-ea"/>
              <a:cs typeface="+mn-cs"/>
            </a:endParaRPr>
          </a:p>
        </p:txBody>
      </p:sp>
      <p:sp>
        <p:nvSpPr>
          <p:cNvPr id="64" name="Rectangle 63">
            <a:extLst>
              <a:ext uri="{FF2B5EF4-FFF2-40B4-BE49-F238E27FC236}">
                <a16:creationId xmlns:a16="http://schemas.microsoft.com/office/drawing/2014/main" id="{F09C899B-7BF9-4FC0-B004-E8692F3C681D}"/>
              </a:ext>
            </a:extLst>
          </p:cNvPr>
          <p:cNvSpPr/>
          <p:nvPr/>
        </p:nvSpPr>
        <p:spPr>
          <a:xfrm>
            <a:off x="5460251" y="3489458"/>
            <a:ext cx="1828800" cy="2890381"/>
          </a:xfrm>
          <a:prstGeom prst="rect">
            <a:avLst/>
          </a:prstGeom>
          <a:solidFill>
            <a:schemeClr val="accent2">
              <a:lumMod val="40000"/>
              <a:lumOff val="60000"/>
            </a:schemeClr>
          </a:solidFill>
          <a:ln w="15875" cap="flat" cmpd="sng" algn="ctr">
            <a:noFill/>
            <a:prstDash val="solid"/>
          </a:ln>
          <a:effectLst/>
        </p:spPr>
        <p:txBody>
          <a:bodyPr rot="0" spcFirstLastPara="0" vertOverflow="overflow" horzOverflow="overflow" vert="horz" wrap="square" lIns="137160" tIns="137160" rIns="137160" bIns="34290" numCol="1" spcCol="0" rtlCol="0" fromWordArt="0" anchor="t"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lv-LV" sz="1100" b="0" i="0" u="none" strike="noStrike" kern="0" cap="none" spc="0" normalizeH="0" baseline="0" noProof="0" dirty="0">
              <a:ln>
                <a:noFill/>
              </a:ln>
              <a:effectLst/>
              <a:uLnTx/>
              <a:uFillTx/>
              <a:latin typeface="Trebuchet MS" panose="020B0603020202020204"/>
              <a:ea typeface="+mn-ea"/>
              <a:cs typeface="+mn-cs"/>
            </a:endParaRPr>
          </a:p>
          <a:p>
            <a:pPr algn="ctr" defTabSz="457200" fontAlgn="auto">
              <a:spcBef>
                <a:spcPts val="0"/>
              </a:spcBef>
              <a:spcAft>
                <a:spcPts val="0"/>
              </a:spcAft>
            </a:pPr>
            <a:r>
              <a:rPr lang="lv-LV" sz="1100" kern="0" dirty="0">
                <a:latin typeface="Trebuchet MS" panose="020B0603020202020204"/>
                <a:ea typeface="+mn-ea"/>
              </a:rPr>
              <a:t>Projekta īstenošanu  plānots uzsākt </a:t>
            </a:r>
            <a:r>
              <a:rPr lang="lv-LV" sz="1100" b="1" kern="0" dirty="0">
                <a:latin typeface="Trebuchet MS" panose="020B0603020202020204"/>
                <a:ea typeface="+mn-ea"/>
              </a:rPr>
              <a:t>2022.gada oktobrī</a:t>
            </a:r>
          </a:p>
          <a:p>
            <a:pPr algn="ctr" defTabSz="457200" fontAlgn="auto">
              <a:spcBef>
                <a:spcPts val="0"/>
              </a:spcBef>
              <a:spcAft>
                <a:spcPts val="0"/>
              </a:spcAft>
            </a:pPr>
            <a:endParaRPr lang="lv-LV" sz="1100" b="1" kern="0" dirty="0">
              <a:latin typeface="Trebuchet MS" panose="020B0603020202020204"/>
              <a:ea typeface="+mn-ea"/>
            </a:endParaRPr>
          </a:p>
          <a:p>
            <a:pPr algn="ctr" defTabSz="457200" fontAlgn="auto">
              <a:spcBef>
                <a:spcPts val="0"/>
              </a:spcBef>
              <a:spcAft>
                <a:spcPts val="0"/>
              </a:spcAft>
            </a:pPr>
            <a:r>
              <a:rPr lang="lv-LV" sz="1100" kern="0" dirty="0">
                <a:latin typeface="Trebuchet MS" panose="020B0603020202020204"/>
              </a:rPr>
              <a:t>Projekta īstenošanas periods ir </a:t>
            </a:r>
            <a:r>
              <a:rPr lang="lv-LV" sz="1100" b="1" kern="0" dirty="0">
                <a:latin typeface="Trebuchet MS" panose="020B0603020202020204"/>
              </a:rPr>
              <a:t>26 mēneši</a:t>
            </a:r>
          </a:p>
          <a:p>
            <a:pPr marL="0" marR="0" lvl="0" indent="0" algn="ctr" defTabSz="457200" eaLnBrk="1" fontAlgn="auto" latinLnBrk="0" hangingPunct="1">
              <a:lnSpc>
                <a:spcPct val="100000"/>
              </a:lnSpc>
              <a:spcBef>
                <a:spcPts val="0"/>
              </a:spcBef>
              <a:spcAft>
                <a:spcPts val="0"/>
              </a:spcAft>
              <a:buClrTx/>
              <a:buSzTx/>
              <a:buFontTx/>
              <a:buNone/>
              <a:tabLst/>
              <a:defRPr/>
            </a:pPr>
            <a:endParaRPr lang="lv-LV" sz="1100" kern="0" dirty="0">
              <a:latin typeface="Trebuchet MS" panose="020B0603020202020204"/>
              <a:ea typeface="+mn-ea"/>
            </a:endParaRPr>
          </a:p>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100" b="0" i="0" u="none" strike="noStrike" kern="0" cap="none" spc="0" normalizeH="0" baseline="0" noProof="0" dirty="0">
                <a:ln>
                  <a:noFill/>
                </a:ln>
                <a:effectLst/>
                <a:uLnTx/>
                <a:uFillTx/>
                <a:latin typeface="Trebuchet MS" panose="020B0603020202020204"/>
                <a:ea typeface="+mn-ea"/>
                <a:cs typeface="+mn-cs"/>
              </a:rPr>
              <a:t>Projekta ietvaros zinātniskās grupas iekļautajiem studējošajiem paredz, ka visu studējošo kopējā vidējā slodze visā projekta īstenošanas laikā ir vismaz </a:t>
            </a:r>
            <a:r>
              <a:rPr kumimoji="0" lang="lv-LV" sz="1100" b="1" i="0" u="none" strike="noStrike" kern="0" cap="none" spc="0" normalizeH="0" baseline="0" noProof="0" dirty="0">
                <a:ln>
                  <a:noFill/>
                </a:ln>
                <a:effectLst/>
                <a:uLnTx/>
                <a:uFillTx/>
                <a:latin typeface="Trebuchet MS" panose="020B0603020202020204"/>
                <a:ea typeface="+mn-ea"/>
                <a:cs typeface="+mn-cs"/>
              </a:rPr>
              <a:t>1,5 PLE.</a:t>
            </a:r>
          </a:p>
        </p:txBody>
      </p:sp>
      <p:sp>
        <p:nvSpPr>
          <p:cNvPr id="65" name="Rectangle 64">
            <a:extLst>
              <a:ext uri="{FF2B5EF4-FFF2-40B4-BE49-F238E27FC236}">
                <a16:creationId xmlns:a16="http://schemas.microsoft.com/office/drawing/2014/main" id="{5AC1F7B5-D280-48B1-8175-3216121D4F3B}"/>
              </a:ext>
            </a:extLst>
          </p:cNvPr>
          <p:cNvSpPr/>
          <p:nvPr/>
        </p:nvSpPr>
        <p:spPr>
          <a:xfrm>
            <a:off x="7289050" y="3489458"/>
            <a:ext cx="1854949" cy="2890381"/>
          </a:xfrm>
          <a:prstGeom prst="rect">
            <a:avLst/>
          </a:prstGeom>
          <a:solidFill>
            <a:schemeClr val="accent2">
              <a:lumMod val="20000"/>
              <a:lumOff val="80000"/>
            </a:schemeClr>
          </a:solidFill>
          <a:ln w="15875" cap="flat" cmpd="sng" algn="ctr">
            <a:noFill/>
            <a:prstDash val="solid"/>
          </a:ln>
          <a:effectLst/>
        </p:spPr>
        <p:txBody>
          <a:bodyPr rot="0" spcFirstLastPara="0" vertOverflow="overflow" horzOverflow="overflow" vert="horz" wrap="square" lIns="137160" tIns="137160" rIns="137160" bIns="34290" numCol="1" spcCol="0" rtlCol="0" fromWordArt="0" anchor="t"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900"/>
              </a:spcAft>
              <a:buClrTx/>
              <a:buSzTx/>
              <a:buFontTx/>
              <a:buNone/>
              <a:tabLst/>
              <a:defRPr/>
            </a:pPr>
            <a:r>
              <a:rPr kumimoji="0" lang="lv-LV" sz="1100" b="0" i="0" u="none" strike="noStrike" kern="0" cap="none" spc="0" normalizeH="0" baseline="0" noProof="1">
                <a:ln>
                  <a:noFill/>
                </a:ln>
                <a:effectLst/>
                <a:uLnTx/>
                <a:uFillTx/>
                <a:latin typeface="Trebuchet MS" panose="020B0603020202020204"/>
                <a:ea typeface="+mn-ea"/>
                <a:cs typeface="+mn-cs"/>
              </a:rPr>
              <a:t>Projekta iesniegums sastāv no:</a:t>
            </a:r>
          </a:p>
          <a:p>
            <a:pPr marL="228600" marR="0" lvl="0" indent="-228600" algn="ctr" defTabSz="457200" eaLnBrk="1" fontAlgn="auto" latinLnBrk="0" hangingPunct="1">
              <a:lnSpc>
                <a:spcPct val="100000"/>
              </a:lnSpc>
              <a:spcBef>
                <a:spcPts val="0"/>
              </a:spcBef>
              <a:spcAft>
                <a:spcPts val="900"/>
              </a:spcAft>
              <a:buClrTx/>
              <a:buSzTx/>
              <a:buFontTx/>
              <a:buAutoNum type="arabicPeriod"/>
              <a:tabLst/>
              <a:defRPr/>
            </a:pPr>
            <a:r>
              <a:rPr lang="lv-LV" sz="1100" kern="0" noProof="1">
                <a:latin typeface="Trebuchet MS" panose="020B0603020202020204"/>
                <a:ea typeface="+mn-ea"/>
              </a:rPr>
              <a:t>administratīvās daļas (A, D, E, F, G, H un I daļas)</a:t>
            </a:r>
          </a:p>
          <a:p>
            <a:pPr marL="228600" marR="0" lvl="0" indent="-228600" algn="ctr" defTabSz="457200" eaLnBrk="1" fontAlgn="auto" latinLnBrk="0" hangingPunct="1">
              <a:lnSpc>
                <a:spcPct val="100000"/>
              </a:lnSpc>
              <a:spcBef>
                <a:spcPts val="0"/>
              </a:spcBef>
              <a:spcAft>
                <a:spcPts val="900"/>
              </a:spcAft>
              <a:buClrTx/>
              <a:buSzTx/>
              <a:buFontTx/>
              <a:buAutoNum type="arabicPeriod"/>
              <a:tabLst/>
              <a:defRPr/>
            </a:pPr>
            <a:r>
              <a:rPr kumimoji="0" lang="lv-LV" sz="1100" b="0" i="0" u="none" strike="noStrike" kern="0" cap="none" spc="0" normalizeH="0" baseline="0" noProof="1">
                <a:ln>
                  <a:noFill/>
                </a:ln>
                <a:effectLst/>
                <a:uLnTx/>
                <a:uFillTx/>
                <a:latin typeface="Trebuchet MS" panose="020B0603020202020204"/>
                <a:ea typeface="+mn-ea"/>
                <a:cs typeface="+mn-cs"/>
              </a:rPr>
              <a:t>saturiskās daļas (B un C daļas)</a:t>
            </a:r>
          </a:p>
          <a:p>
            <a:pPr marR="0" lvl="0" algn="ctr" defTabSz="457200" eaLnBrk="1" fontAlgn="auto" latinLnBrk="0" hangingPunct="1">
              <a:lnSpc>
                <a:spcPct val="100000"/>
              </a:lnSpc>
              <a:spcBef>
                <a:spcPts val="0"/>
              </a:spcBef>
              <a:spcAft>
                <a:spcPts val="900"/>
              </a:spcAft>
              <a:buClrTx/>
              <a:buSzTx/>
              <a:tabLst/>
              <a:defRPr/>
            </a:pPr>
            <a:endParaRPr lang="lv-LV" sz="1100" kern="0" noProof="1">
              <a:latin typeface="Trebuchet MS" panose="020B0603020202020204"/>
              <a:ea typeface="+mn-ea"/>
            </a:endParaRPr>
          </a:p>
          <a:p>
            <a:pPr marR="0" lvl="0" algn="ctr" defTabSz="457200" eaLnBrk="1" fontAlgn="auto" latinLnBrk="0" hangingPunct="1">
              <a:lnSpc>
                <a:spcPct val="100000"/>
              </a:lnSpc>
              <a:spcBef>
                <a:spcPts val="0"/>
              </a:spcBef>
              <a:spcAft>
                <a:spcPts val="900"/>
              </a:spcAft>
              <a:buClrTx/>
              <a:buSzTx/>
              <a:tabLst/>
              <a:defRPr/>
            </a:pPr>
            <a:r>
              <a:rPr kumimoji="0" lang="lv-LV" sz="1100" b="0" i="0" u="none" strike="noStrike" kern="0" cap="none" spc="0" normalizeH="0" baseline="0" noProof="1">
                <a:ln>
                  <a:noFill/>
                </a:ln>
                <a:effectLst/>
                <a:uLnTx/>
                <a:uFillTx/>
                <a:latin typeface="Trebuchet MS" panose="020B0603020202020204"/>
                <a:ea typeface="+mn-ea"/>
                <a:cs typeface="+mn-cs"/>
              </a:rPr>
              <a:t>Projekta iesniegumā sniegtajai informācijai jābūt </a:t>
            </a:r>
            <a:r>
              <a:rPr kumimoji="0" lang="lv-LV" sz="1100" b="1" i="0" u="none" strike="noStrike" kern="0" cap="none" spc="0" normalizeH="0" baseline="0" noProof="1">
                <a:ln>
                  <a:noFill/>
                </a:ln>
                <a:effectLst/>
                <a:uLnTx/>
                <a:uFillTx/>
                <a:latin typeface="Trebuchet MS" panose="020B0603020202020204"/>
                <a:ea typeface="+mn-ea"/>
                <a:cs typeface="+mn-cs"/>
              </a:rPr>
              <a:t>patiesai un sa</a:t>
            </a:r>
            <a:r>
              <a:rPr lang="lv-LV" sz="1100" b="1" kern="0" noProof="1">
                <a:latin typeface="Trebuchet MS" panose="020B0603020202020204"/>
                <a:ea typeface="+mn-ea"/>
              </a:rPr>
              <a:t>vstarpēji saskanīgai</a:t>
            </a:r>
            <a:endParaRPr kumimoji="0" lang="lv-LV" sz="1100" b="1" i="0" u="none" strike="noStrike" kern="0" cap="none" spc="0" normalizeH="0" baseline="0" noProof="0" dirty="0">
              <a:ln>
                <a:noFill/>
              </a:ln>
              <a:effectLst/>
              <a:uLnTx/>
              <a:uFillTx/>
              <a:latin typeface="Trebuchet MS" panose="020B0603020202020204"/>
              <a:ea typeface="+mn-ea"/>
              <a:cs typeface="+mn-cs"/>
            </a:endParaRPr>
          </a:p>
          <a:p>
            <a:pPr marL="0" marR="0" lvl="0" indent="0" algn="ctr" defTabSz="457200" eaLnBrk="1" fontAlgn="auto" latinLnBrk="0" hangingPunct="1">
              <a:lnSpc>
                <a:spcPct val="100000"/>
              </a:lnSpc>
              <a:spcBef>
                <a:spcPts val="0"/>
              </a:spcBef>
              <a:spcAft>
                <a:spcPts val="900"/>
              </a:spcAft>
              <a:buClrTx/>
              <a:buSzTx/>
              <a:buFontTx/>
              <a:buNone/>
              <a:tabLst/>
              <a:defRPr/>
            </a:pPr>
            <a:endParaRPr kumimoji="0" lang="lv-LV" sz="1100" b="0" i="0" u="none" strike="noStrike" kern="0" cap="none" spc="0" normalizeH="0" baseline="0" noProof="1">
              <a:ln>
                <a:noFill/>
              </a:ln>
              <a:effectLst/>
              <a:uLnTx/>
              <a:uFillTx/>
              <a:latin typeface="Trebuchet MS" panose="020B0603020202020204"/>
              <a:ea typeface="+mn-ea"/>
              <a:cs typeface="+mn-cs"/>
            </a:endParaRPr>
          </a:p>
          <a:p>
            <a:pPr marL="0" marR="0" lvl="0" indent="0" algn="ctr" defTabSz="457200" eaLnBrk="1" fontAlgn="auto" latinLnBrk="0" hangingPunct="1">
              <a:lnSpc>
                <a:spcPct val="100000"/>
              </a:lnSpc>
              <a:spcBef>
                <a:spcPts val="0"/>
              </a:spcBef>
              <a:spcAft>
                <a:spcPts val="900"/>
              </a:spcAft>
              <a:buClrTx/>
              <a:buSzTx/>
              <a:buFontTx/>
              <a:buNone/>
              <a:tabLst/>
              <a:defRPr/>
            </a:pPr>
            <a:endParaRPr kumimoji="0" lang="lv-LV" sz="1100" b="0" i="0" u="none" strike="noStrike" kern="0" cap="none" spc="0" normalizeH="0" baseline="0" noProof="1">
              <a:ln>
                <a:noFill/>
              </a:ln>
              <a:effectLst/>
              <a:uLnTx/>
              <a:uFillTx/>
              <a:latin typeface="Trebuchet MS" panose="020B0603020202020204"/>
              <a:ea typeface="+mn-ea"/>
              <a:cs typeface="+mn-cs"/>
            </a:endParaRPr>
          </a:p>
          <a:p>
            <a:pPr marL="0" marR="0" lvl="0" indent="0" algn="ctr" defTabSz="457200" eaLnBrk="1" fontAlgn="auto" latinLnBrk="0" hangingPunct="1">
              <a:lnSpc>
                <a:spcPct val="100000"/>
              </a:lnSpc>
              <a:spcBef>
                <a:spcPts val="0"/>
              </a:spcBef>
              <a:spcAft>
                <a:spcPts val="900"/>
              </a:spcAft>
              <a:buClrTx/>
              <a:buSzTx/>
              <a:buFontTx/>
              <a:buNone/>
              <a:tabLst/>
              <a:defRPr/>
            </a:pPr>
            <a:endParaRPr kumimoji="0" lang="lv-LV" sz="1100" b="0" i="0" u="none" strike="noStrike" kern="0" cap="none" spc="0" normalizeH="0" baseline="0" noProof="1">
              <a:ln>
                <a:noFill/>
              </a:ln>
              <a:effectLst/>
              <a:uLnTx/>
              <a:uFillTx/>
              <a:latin typeface="Trebuchet MS" panose="020B0603020202020204"/>
              <a:ea typeface="+mn-ea"/>
              <a:cs typeface="+mn-cs"/>
            </a:endParaRPr>
          </a:p>
          <a:p>
            <a:pPr marL="0" marR="0" lvl="0" indent="0" algn="ctr" defTabSz="457200" eaLnBrk="1" fontAlgn="auto" latinLnBrk="0" hangingPunct="1">
              <a:lnSpc>
                <a:spcPct val="100000"/>
              </a:lnSpc>
              <a:spcBef>
                <a:spcPts val="0"/>
              </a:spcBef>
              <a:spcAft>
                <a:spcPts val="900"/>
              </a:spcAft>
              <a:buClrTx/>
              <a:buSzTx/>
              <a:buFontTx/>
              <a:buNone/>
              <a:tabLst/>
              <a:defRPr/>
            </a:pPr>
            <a:endParaRPr kumimoji="0" lang="en-US" sz="1100" b="0" i="0" u="none" strike="noStrike" kern="0" cap="none" spc="0" normalizeH="0" baseline="0" noProof="1">
              <a:ln>
                <a:noFill/>
              </a:ln>
              <a:effectLst/>
              <a:uLnTx/>
              <a:uFillTx/>
              <a:latin typeface="Trebuchet MS" panose="020B0603020202020204"/>
              <a:ea typeface="+mn-ea"/>
              <a:cs typeface="+mn-cs"/>
            </a:endParaRPr>
          </a:p>
        </p:txBody>
      </p:sp>
      <p:sp>
        <p:nvSpPr>
          <p:cNvPr id="66" name="Oval 65">
            <a:extLst>
              <a:ext uri="{FF2B5EF4-FFF2-40B4-BE49-F238E27FC236}">
                <a16:creationId xmlns:a16="http://schemas.microsoft.com/office/drawing/2014/main" id="{EBFFF558-83B6-4A64-ADCA-776B370D39E5}"/>
              </a:ext>
            </a:extLst>
          </p:cNvPr>
          <p:cNvSpPr/>
          <p:nvPr/>
        </p:nvSpPr>
        <p:spPr>
          <a:xfrm>
            <a:off x="650126" y="2029851"/>
            <a:ext cx="476250" cy="476250"/>
          </a:xfrm>
          <a:prstGeom prst="ellipse">
            <a:avLst/>
          </a:prstGeom>
          <a:solidFill>
            <a:schemeClr val="accent2">
              <a:lumMod val="50000"/>
            </a:schemeClr>
          </a:solidFill>
          <a:ln>
            <a:solidFill>
              <a:schemeClr val="tx1"/>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chemeClr val="bg1">
                    <a:lumMod val="95000"/>
                  </a:schemeClr>
                </a:solidFill>
                <a:effectLst/>
                <a:uLnTx/>
                <a:uFillTx/>
                <a:latin typeface="Trebuchet MS" panose="020B0603020202020204"/>
                <a:ea typeface="+mn-ea"/>
                <a:cs typeface="+mn-cs"/>
              </a:rPr>
              <a:t>1</a:t>
            </a:r>
          </a:p>
        </p:txBody>
      </p:sp>
      <p:sp>
        <p:nvSpPr>
          <p:cNvPr id="67" name="Oval 66">
            <a:extLst>
              <a:ext uri="{FF2B5EF4-FFF2-40B4-BE49-F238E27FC236}">
                <a16:creationId xmlns:a16="http://schemas.microsoft.com/office/drawing/2014/main" id="{8DE81E16-37D7-49F8-B1F0-583377AE3BD7}"/>
              </a:ext>
            </a:extLst>
          </p:cNvPr>
          <p:cNvSpPr/>
          <p:nvPr/>
        </p:nvSpPr>
        <p:spPr>
          <a:xfrm>
            <a:off x="2478926" y="2029851"/>
            <a:ext cx="476250" cy="476250"/>
          </a:xfrm>
          <a:prstGeom prst="ellipse">
            <a:avLst/>
          </a:prstGeom>
          <a:solidFill>
            <a:schemeClr val="accent2">
              <a:lumMod val="75000"/>
            </a:schemeClr>
          </a:solidFill>
          <a:ln>
            <a:solidFill>
              <a:schemeClr val="tx1"/>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chemeClr val="bg1">
                    <a:lumMod val="95000"/>
                  </a:schemeClr>
                </a:solidFill>
                <a:effectLst/>
                <a:uLnTx/>
                <a:uFillTx/>
                <a:latin typeface="Trebuchet MS" panose="020B0603020202020204"/>
                <a:ea typeface="+mn-ea"/>
                <a:cs typeface="+mn-cs"/>
              </a:rPr>
              <a:t>2</a:t>
            </a:r>
          </a:p>
        </p:txBody>
      </p:sp>
      <p:sp>
        <p:nvSpPr>
          <p:cNvPr id="68" name="Oval 67">
            <a:extLst>
              <a:ext uri="{FF2B5EF4-FFF2-40B4-BE49-F238E27FC236}">
                <a16:creationId xmlns:a16="http://schemas.microsoft.com/office/drawing/2014/main" id="{2FC25768-0FC8-4128-BE4B-27F537E1CB1F}"/>
              </a:ext>
            </a:extLst>
          </p:cNvPr>
          <p:cNvSpPr/>
          <p:nvPr/>
        </p:nvSpPr>
        <p:spPr>
          <a:xfrm>
            <a:off x="4307726" y="2029851"/>
            <a:ext cx="476250" cy="476250"/>
          </a:xfrm>
          <a:prstGeom prst="ellipse">
            <a:avLst/>
          </a:prstGeom>
          <a:solidFill>
            <a:schemeClr val="accent2">
              <a:lumMod val="60000"/>
              <a:lumOff val="40000"/>
            </a:schemeClr>
          </a:solidFill>
          <a:ln>
            <a:solidFill>
              <a:schemeClr val="tx1"/>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schemeClr val="tx1"/>
                </a:solidFill>
                <a:effectLst/>
                <a:uLnTx/>
                <a:uFillTx/>
                <a:latin typeface="Trebuchet MS" panose="020B0603020202020204"/>
                <a:ea typeface="+mn-ea"/>
                <a:cs typeface="+mn-cs"/>
              </a:rPr>
              <a:t>3</a:t>
            </a:r>
          </a:p>
        </p:txBody>
      </p:sp>
      <p:sp>
        <p:nvSpPr>
          <p:cNvPr id="69" name="Oval 68">
            <a:extLst>
              <a:ext uri="{FF2B5EF4-FFF2-40B4-BE49-F238E27FC236}">
                <a16:creationId xmlns:a16="http://schemas.microsoft.com/office/drawing/2014/main" id="{F5B278F2-776D-44B0-9C28-19EC563283CA}"/>
              </a:ext>
            </a:extLst>
          </p:cNvPr>
          <p:cNvSpPr/>
          <p:nvPr/>
        </p:nvSpPr>
        <p:spPr>
          <a:xfrm>
            <a:off x="6136526" y="2029851"/>
            <a:ext cx="476250" cy="476250"/>
          </a:xfrm>
          <a:prstGeom prst="ellipse">
            <a:avLst/>
          </a:prstGeom>
          <a:solidFill>
            <a:schemeClr val="accent2">
              <a:lumMod val="40000"/>
              <a:lumOff val="60000"/>
            </a:schemeClr>
          </a:solidFill>
          <a:ln>
            <a:solidFill>
              <a:schemeClr val="tx1"/>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effectLst/>
                <a:uLnTx/>
                <a:uFillTx/>
                <a:latin typeface="Trebuchet MS" panose="020B0603020202020204"/>
                <a:ea typeface="+mn-ea"/>
                <a:cs typeface="+mn-cs"/>
              </a:rPr>
              <a:t>4</a:t>
            </a:r>
          </a:p>
        </p:txBody>
      </p:sp>
      <p:sp>
        <p:nvSpPr>
          <p:cNvPr id="70" name="Oval 69">
            <a:extLst>
              <a:ext uri="{FF2B5EF4-FFF2-40B4-BE49-F238E27FC236}">
                <a16:creationId xmlns:a16="http://schemas.microsoft.com/office/drawing/2014/main" id="{33DAECB0-2DFA-41F8-A19B-C5EB733EA830}"/>
              </a:ext>
            </a:extLst>
          </p:cNvPr>
          <p:cNvSpPr/>
          <p:nvPr/>
        </p:nvSpPr>
        <p:spPr>
          <a:xfrm>
            <a:off x="7965326" y="2029851"/>
            <a:ext cx="476250" cy="476250"/>
          </a:xfrm>
          <a:prstGeom prst="ellipse">
            <a:avLst/>
          </a:prstGeom>
          <a:solidFill>
            <a:schemeClr val="accent2">
              <a:lumMod val="20000"/>
              <a:lumOff val="80000"/>
            </a:schemeClr>
          </a:solidFill>
          <a:ln>
            <a:solidFill>
              <a:schemeClr val="tx1"/>
            </a:solidFill>
          </a:ln>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lumMod val="85000"/>
                    <a:lumOff val="15000"/>
                  </a:prstClr>
                </a:solidFill>
                <a:effectLst/>
                <a:uLnTx/>
                <a:uFillTx/>
                <a:latin typeface="Trebuchet MS" panose="020B0603020202020204"/>
                <a:ea typeface="+mn-ea"/>
                <a:cs typeface="+mn-cs"/>
              </a:rPr>
              <a:t>5</a:t>
            </a:r>
          </a:p>
        </p:txBody>
      </p:sp>
      <p:sp>
        <p:nvSpPr>
          <p:cNvPr id="84" name="Rectangle 83">
            <a:extLst>
              <a:ext uri="{FF2B5EF4-FFF2-40B4-BE49-F238E27FC236}">
                <a16:creationId xmlns:a16="http://schemas.microsoft.com/office/drawing/2014/main" id="{0B76F506-77B0-4200-99E0-6CDEAC2031E3}"/>
              </a:ext>
            </a:extLst>
          </p:cNvPr>
          <p:cNvSpPr/>
          <p:nvPr/>
        </p:nvSpPr>
        <p:spPr>
          <a:xfrm>
            <a:off x="425627" y="2586094"/>
            <a:ext cx="925254" cy="292388"/>
          </a:xfrm>
          <a:prstGeom prst="rect">
            <a:avLst/>
          </a:prstGeom>
        </p:spPr>
        <p:txBody>
          <a:bodyPr wrap="none" anchor="ctr">
            <a:spAutoFit/>
          </a:bodyPr>
          <a:lstStyle/>
          <a:p>
            <a:pPr algn="ctr" defTabSz="457200" fontAlgn="auto">
              <a:spcBef>
                <a:spcPts val="0"/>
              </a:spcBef>
              <a:spcAft>
                <a:spcPts val="0"/>
              </a:spcAft>
            </a:pPr>
            <a:r>
              <a:rPr lang="lv-LV" sz="1300" b="1" cap="all" dirty="0">
                <a:solidFill>
                  <a:srgbClr val="DCD8DC">
                    <a:lumMod val="10000"/>
                  </a:srgbClr>
                </a:solidFill>
                <a:latin typeface="Verdana" panose="020B0604030504040204" pitchFamily="34" charset="0"/>
                <a:ea typeface="Verdana" panose="020B0604030504040204" pitchFamily="34" charset="0"/>
              </a:rPr>
              <a:t>Mērķis</a:t>
            </a:r>
            <a:endParaRPr lang="en-US" sz="1300" b="1" cap="all" dirty="0">
              <a:solidFill>
                <a:srgbClr val="DCD8DC">
                  <a:lumMod val="10000"/>
                </a:srgbClr>
              </a:solidFill>
              <a:latin typeface="Verdana" panose="020B0604030504040204" pitchFamily="34" charset="0"/>
              <a:ea typeface="Verdana" panose="020B0604030504040204" pitchFamily="34" charset="0"/>
            </a:endParaRPr>
          </a:p>
        </p:txBody>
      </p:sp>
      <p:sp>
        <p:nvSpPr>
          <p:cNvPr id="85" name="Rectangle 84">
            <a:extLst>
              <a:ext uri="{FF2B5EF4-FFF2-40B4-BE49-F238E27FC236}">
                <a16:creationId xmlns:a16="http://schemas.microsoft.com/office/drawing/2014/main" id="{387FE31A-BE2E-4E7F-923D-E1BF4735EA3F}"/>
              </a:ext>
            </a:extLst>
          </p:cNvPr>
          <p:cNvSpPr/>
          <p:nvPr/>
        </p:nvSpPr>
        <p:spPr>
          <a:xfrm>
            <a:off x="2013978" y="2586094"/>
            <a:ext cx="1406154" cy="292388"/>
          </a:xfrm>
          <a:prstGeom prst="rect">
            <a:avLst/>
          </a:prstGeom>
        </p:spPr>
        <p:txBody>
          <a:bodyPr wrap="none" anchor="ctr">
            <a:spAutoFit/>
          </a:bodyPr>
          <a:lstStyle/>
          <a:p>
            <a:pPr algn="ctr" defTabSz="457200" fontAlgn="auto">
              <a:spcBef>
                <a:spcPts val="0"/>
              </a:spcBef>
              <a:spcAft>
                <a:spcPts val="0"/>
              </a:spcAft>
            </a:pPr>
            <a:r>
              <a:rPr lang="lv-LV" sz="1300" b="1" cap="all" dirty="0">
                <a:solidFill>
                  <a:srgbClr val="DCD8DC">
                    <a:lumMod val="10000"/>
                  </a:srgbClr>
                </a:solidFill>
                <a:latin typeface="Verdana" panose="020B0604030504040204" pitchFamily="34" charset="0"/>
                <a:ea typeface="Verdana" panose="020B0604030504040204" pitchFamily="34" charset="0"/>
              </a:rPr>
              <a:t>iesniedzēji</a:t>
            </a:r>
            <a:endParaRPr lang="en-US" sz="1300" b="1" cap="all" dirty="0">
              <a:solidFill>
                <a:srgbClr val="DCD8DC">
                  <a:lumMod val="10000"/>
                </a:srgbClr>
              </a:solidFill>
              <a:latin typeface="Verdana" panose="020B0604030504040204" pitchFamily="34" charset="0"/>
              <a:ea typeface="Verdana" panose="020B0604030504040204" pitchFamily="34" charset="0"/>
            </a:endParaRPr>
          </a:p>
        </p:txBody>
      </p:sp>
      <p:sp>
        <p:nvSpPr>
          <p:cNvPr id="86" name="Rectangle 85">
            <a:extLst>
              <a:ext uri="{FF2B5EF4-FFF2-40B4-BE49-F238E27FC236}">
                <a16:creationId xmlns:a16="http://schemas.microsoft.com/office/drawing/2014/main" id="{FDAEDD95-63E3-44A1-B8DF-139D3FB9AB9B}"/>
              </a:ext>
            </a:extLst>
          </p:cNvPr>
          <p:cNvSpPr/>
          <p:nvPr/>
        </p:nvSpPr>
        <p:spPr>
          <a:xfrm>
            <a:off x="3775777" y="2586094"/>
            <a:ext cx="1534395" cy="292388"/>
          </a:xfrm>
          <a:prstGeom prst="rect">
            <a:avLst/>
          </a:prstGeom>
        </p:spPr>
        <p:txBody>
          <a:bodyPr wrap="none" anchor="ctr">
            <a:spAutoFit/>
          </a:bodyPr>
          <a:lstStyle/>
          <a:p>
            <a:pPr algn="ctr" defTabSz="457200" fontAlgn="auto">
              <a:spcBef>
                <a:spcPts val="0"/>
              </a:spcBef>
              <a:spcAft>
                <a:spcPts val="0"/>
              </a:spcAft>
            </a:pPr>
            <a:r>
              <a:rPr lang="lv-LV" sz="1300" b="1" cap="all" dirty="0">
                <a:solidFill>
                  <a:srgbClr val="DCD8DC">
                    <a:lumMod val="10000"/>
                  </a:srgbClr>
                </a:solidFill>
                <a:latin typeface="Verdana" panose="020B0604030504040204" pitchFamily="34" charset="0"/>
                <a:ea typeface="Verdana" panose="020B0604030504040204" pitchFamily="34" charset="0"/>
              </a:rPr>
              <a:t>Finansējums</a:t>
            </a:r>
            <a:endParaRPr lang="en-US" sz="1300" b="1" cap="all" dirty="0">
              <a:solidFill>
                <a:srgbClr val="DCD8DC">
                  <a:lumMod val="10000"/>
                </a:srgbClr>
              </a:solidFill>
              <a:latin typeface="Verdana" panose="020B0604030504040204" pitchFamily="34" charset="0"/>
              <a:ea typeface="Verdana" panose="020B0604030504040204" pitchFamily="34" charset="0"/>
            </a:endParaRPr>
          </a:p>
        </p:txBody>
      </p:sp>
      <p:sp>
        <p:nvSpPr>
          <p:cNvPr id="87" name="Rectangle 86">
            <a:extLst>
              <a:ext uri="{FF2B5EF4-FFF2-40B4-BE49-F238E27FC236}">
                <a16:creationId xmlns:a16="http://schemas.microsoft.com/office/drawing/2014/main" id="{EA85BF73-9B3A-4AEA-8EC9-C2AE23BE1E2D}"/>
              </a:ext>
            </a:extLst>
          </p:cNvPr>
          <p:cNvSpPr/>
          <p:nvPr/>
        </p:nvSpPr>
        <p:spPr>
          <a:xfrm>
            <a:off x="5857525" y="2586094"/>
            <a:ext cx="1034257" cy="292388"/>
          </a:xfrm>
          <a:prstGeom prst="rect">
            <a:avLst/>
          </a:prstGeom>
        </p:spPr>
        <p:txBody>
          <a:bodyPr wrap="none" anchor="ctr">
            <a:spAutoFit/>
          </a:bodyPr>
          <a:lstStyle/>
          <a:p>
            <a:pPr algn="ctr" defTabSz="457200" fontAlgn="auto">
              <a:spcBef>
                <a:spcPts val="0"/>
              </a:spcBef>
              <a:spcAft>
                <a:spcPts val="0"/>
              </a:spcAft>
            </a:pPr>
            <a:r>
              <a:rPr lang="lv-LV" sz="1300" b="1" cap="all" dirty="0">
                <a:solidFill>
                  <a:srgbClr val="DCD8DC">
                    <a:lumMod val="10000"/>
                  </a:srgbClr>
                </a:solidFill>
                <a:latin typeface="Verdana" panose="020B0604030504040204" pitchFamily="34" charset="0"/>
                <a:ea typeface="Verdana" panose="020B0604030504040204" pitchFamily="34" charset="0"/>
              </a:rPr>
              <a:t>Detaļas</a:t>
            </a:r>
            <a:endParaRPr lang="en-US" sz="1300" b="1" cap="all" dirty="0">
              <a:solidFill>
                <a:srgbClr val="DCD8DC">
                  <a:lumMod val="10000"/>
                </a:srgbClr>
              </a:solidFill>
              <a:latin typeface="Verdana" panose="020B0604030504040204" pitchFamily="34" charset="0"/>
              <a:ea typeface="Verdana" panose="020B0604030504040204" pitchFamily="34" charset="0"/>
            </a:endParaRPr>
          </a:p>
        </p:txBody>
      </p:sp>
      <p:sp>
        <p:nvSpPr>
          <p:cNvPr id="88" name="Rectangle 87">
            <a:extLst>
              <a:ext uri="{FF2B5EF4-FFF2-40B4-BE49-F238E27FC236}">
                <a16:creationId xmlns:a16="http://schemas.microsoft.com/office/drawing/2014/main" id="{270F4BEC-E22D-40B2-A9B8-18986691F261}"/>
              </a:ext>
            </a:extLst>
          </p:cNvPr>
          <p:cNvSpPr/>
          <p:nvPr/>
        </p:nvSpPr>
        <p:spPr>
          <a:xfrm>
            <a:off x="7429526" y="2586094"/>
            <a:ext cx="1544013" cy="292388"/>
          </a:xfrm>
          <a:prstGeom prst="rect">
            <a:avLst/>
          </a:prstGeom>
        </p:spPr>
        <p:txBody>
          <a:bodyPr wrap="none" anchor="ctr">
            <a:spAutoFit/>
          </a:bodyPr>
          <a:lstStyle/>
          <a:p>
            <a:pPr algn="ctr" defTabSz="457200" fontAlgn="auto">
              <a:spcBef>
                <a:spcPts val="0"/>
              </a:spcBef>
              <a:spcAft>
                <a:spcPts val="0"/>
              </a:spcAft>
            </a:pPr>
            <a:r>
              <a:rPr lang="lv-LV" sz="1300" b="1" cap="all" dirty="0">
                <a:solidFill>
                  <a:srgbClr val="DCD8DC">
                    <a:lumMod val="10000"/>
                  </a:srgbClr>
                </a:solidFill>
                <a:latin typeface="Verdana" panose="020B0604030504040204" pitchFamily="34" charset="0"/>
                <a:ea typeface="Verdana" panose="020B0604030504040204" pitchFamily="34" charset="0"/>
              </a:rPr>
              <a:t>Sastāvdaļas</a:t>
            </a:r>
            <a:endParaRPr lang="en-US" sz="1300" b="1" cap="all" dirty="0">
              <a:solidFill>
                <a:srgbClr val="DCD8DC">
                  <a:lumMod val="10000"/>
                </a:srgbClr>
              </a:solidFill>
              <a:latin typeface="Verdana" panose="020B0604030504040204" pitchFamily="34" charset="0"/>
              <a:ea typeface="Verdana" panose="020B0604030504040204" pitchFamily="34" charset="0"/>
            </a:endParaRPr>
          </a:p>
        </p:txBody>
      </p:sp>
      <p:sp>
        <p:nvSpPr>
          <p:cNvPr id="37" name="Pentagon 2">
            <a:extLst>
              <a:ext uri="{FF2B5EF4-FFF2-40B4-BE49-F238E27FC236}">
                <a16:creationId xmlns:a16="http://schemas.microsoft.com/office/drawing/2014/main" id="{D20D5652-538D-8B1F-FB6F-DB11FCC4A1CF}"/>
              </a:ext>
            </a:extLst>
          </p:cNvPr>
          <p:cNvSpPr/>
          <p:nvPr/>
        </p:nvSpPr>
        <p:spPr>
          <a:xfrm>
            <a:off x="1761754" y="1271651"/>
            <a:ext cx="6863327" cy="534120"/>
          </a:xfrm>
          <a:prstGeom prst="homePlate">
            <a:avLst/>
          </a:prstGeom>
          <a:ln>
            <a:solidFill>
              <a:schemeClr val="accent2">
                <a:lumMod val="75000"/>
              </a:schemeClr>
            </a:solidFill>
          </a:ln>
        </p:spPr>
        <p:style>
          <a:lnRef idx="2">
            <a:schemeClr val="accent4"/>
          </a:lnRef>
          <a:fillRef idx="1">
            <a:schemeClr val="lt1"/>
          </a:fillRef>
          <a:effectRef idx="0">
            <a:schemeClr val="accent4"/>
          </a:effectRef>
          <a:fontRef idx="minor">
            <a:schemeClr val="dk1"/>
          </a:fontRef>
        </p:style>
        <p:txBody>
          <a:bodyPr rtlCol="0" anchor="ctr"/>
          <a:lstStyle/>
          <a:p>
            <a:r>
              <a:rPr lang="lv-LV" sz="1400" dirty="0">
                <a:latin typeface="Verdana" panose="020B0604030504040204" pitchFamily="34" charset="0"/>
                <a:ea typeface="Verdana" panose="020B0604030504040204" pitchFamily="34" charset="0"/>
              </a:rPr>
              <a:t>Projektu iesniegšanas termiņš ir </a:t>
            </a:r>
            <a:r>
              <a:rPr lang="lv-LV" sz="1400" b="1" dirty="0">
                <a:solidFill>
                  <a:srgbClr val="C00000"/>
                </a:solidFill>
                <a:latin typeface="Verdana" panose="020B0604030504040204" pitchFamily="34" charset="0"/>
                <a:ea typeface="Verdana" panose="020B0604030504040204" pitchFamily="34" charset="0"/>
              </a:rPr>
              <a:t>2022.gada 4.augusts</a:t>
            </a:r>
          </a:p>
        </p:txBody>
      </p:sp>
      <p:pic>
        <p:nvPicPr>
          <p:cNvPr id="38" name="Picture 37">
            <a:extLst>
              <a:ext uri="{FF2B5EF4-FFF2-40B4-BE49-F238E27FC236}">
                <a16:creationId xmlns:a16="http://schemas.microsoft.com/office/drawing/2014/main" id="{82FD6FC2-11AA-0A10-FDCF-254E1D66FC01}"/>
              </a:ext>
            </a:extLst>
          </p:cNvPr>
          <p:cNvPicPr>
            <a:picLocks noChangeAspect="1"/>
          </p:cNvPicPr>
          <p:nvPr/>
        </p:nvPicPr>
        <p:blipFill>
          <a:blip r:embed="rId2"/>
          <a:stretch>
            <a:fillRect/>
          </a:stretch>
        </p:blipFill>
        <p:spPr>
          <a:xfrm>
            <a:off x="6612776" y="90340"/>
            <a:ext cx="2417902" cy="1076030"/>
          </a:xfrm>
          <a:prstGeom prst="rect">
            <a:avLst/>
          </a:prstGeom>
        </p:spPr>
      </p:pic>
      <p:pic>
        <p:nvPicPr>
          <p:cNvPr id="3" name="Picture 2">
            <a:extLst>
              <a:ext uri="{FF2B5EF4-FFF2-40B4-BE49-F238E27FC236}">
                <a16:creationId xmlns:a16="http://schemas.microsoft.com/office/drawing/2014/main" id="{C875B1A1-6C0B-4674-9684-344686770FFB}"/>
              </a:ext>
            </a:extLst>
          </p:cNvPr>
          <p:cNvPicPr>
            <a:picLocks noChangeAspect="1"/>
          </p:cNvPicPr>
          <p:nvPr/>
        </p:nvPicPr>
        <p:blipFill>
          <a:blip r:embed="rId3"/>
          <a:stretch>
            <a:fillRect/>
          </a:stretch>
        </p:blipFill>
        <p:spPr>
          <a:xfrm>
            <a:off x="4259675" y="2852383"/>
            <a:ext cx="524301" cy="530398"/>
          </a:xfrm>
          <a:prstGeom prst="rect">
            <a:avLst/>
          </a:prstGeom>
        </p:spPr>
      </p:pic>
      <p:pic>
        <p:nvPicPr>
          <p:cNvPr id="6" name="Picture 5">
            <a:extLst>
              <a:ext uri="{FF2B5EF4-FFF2-40B4-BE49-F238E27FC236}">
                <a16:creationId xmlns:a16="http://schemas.microsoft.com/office/drawing/2014/main" id="{29D760D6-A823-4015-82E6-31E918904143}"/>
              </a:ext>
            </a:extLst>
          </p:cNvPr>
          <p:cNvPicPr>
            <a:picLocks noChangeAspect="1"/>
          </p:cNvPicPr>
          <p:nvPr/>
        </p:nvPicPr>
        <p:blipFill>
          <a:blip r:embed="rId4"/>
          <a:stretch>
            <a:fillRect/>
          </a:stretch>
        </p:blipFill>
        <p:spPr>
          <a:xfrm>
            <a:off x="555714" y="2893976"/>
            <a:ext cx="539926" cy="539926"/>
          </a:xfrm>
          <a:prstGeom prst="rect">
            <a:avLst/>
          </a:prstGeom>
        </p:spPr>
      </p:pic>
      <p:pic>
        <p:nvPicPr>
          <p:cNvPr id="7" name="Picture 6">
            <a:extLst>
              <a:ext uri="{FF2B5EF4-FFF2-40B4-BE49-F238E27FC236}">
                <a16:creationId xmlns:a16="http://schemas.microsoft.com/office/drawing/2014/main" id="{1B77CEDA-8814-4564-9B84-D6CCCD1411A7}"/>
              </a:ext>
            </a:extLst>
          </p:cNvPr>
          <p:cNvPicPr>
            <a:picLocks noChangeAspect="1"/>
          </p:cNvPicPr>
          <p:nvPr/>
        </p:nvPicPr>
        <p:blipFill>
          <a:blip r:embed="rId5"/>
          <a:stretch>
            <a:fillRect/>
          </a:stretch>
        </p:blipFill>
        <p:spPr>
          <a:xfrm>
            <a:off x="2491840" y="2905206"/>
            <a:ext cx="463336" cy="463336"/>
          </a:xfrm>
          <a:prstGeom prst="rect">
            <a:avLst/>
          </a:prstGeom>
        </p:spPr>
      </p:pic>
      <p:pic>
        <p:nvPicPr>
          <p:cNvPr id="8" name="Picture 7">
            <a:extLst>
              <a:ext uri="{FF2B5EF4-FFF2-40B4-BE49-F238E27FC236}">
                <a16:creationId xmlns:a16="http://schemas.microsoft.com/office/drawing/2014/main" id="{3E891ED9-69AF-4411-BC35-8A671E6A33B9}"/>
              </a:ext>
            </a:extLst>
          </p:cNvPr>
          <p:cNvPicPr>
            <a:picLocks noChangeAspect="1"/>
          </p:cNvPicPr>
          <p:nvPr/>
        </p:nvPicPr>
        <p:blipFill>
          <a:blip r:embed="rId6"/>
          <a:stretch>
            <a:fillRect/>
          </a:stretch>
        </p:blipFill>
        <p:spPr>
          <a:xfrm>
            <a:off x="6114787" y="2852383"/>
            <a:ext cx="579170" cy="530398"/>
          </a:xfrm>
          <a:prstGeom prst="rect">
            <a:avLst/>
          </a:prstGeom>
        </p:spPr>
      </p:pic>
      <p:pic>
        <p:nvPicPr>
          <p:cNvPr id="9" name="Picture 8">
            <a:extLst>
              <a:ext uri="{FF2B5EF4-FFF2-40B4-BE49-F238E27FC236}">
                <a16:creationId xmlns:a16="http://schemas.microsoft.com/office/drawing/2014/main" id="{A3EC2667-625C-43A5-B473-167155E1B496}"/>
              </a:ext>
            </a:extLst>
          </p:cNvPr>
          <p:cNvPicPr>
            <a:picLocks noChangeAspect="1"/>
          </p:cNvPicPr>
          <p:nvPr/>
        </p:nvPicPr>
        <p:blipFill>
          <a:blip r:embed="rId7"/>
          <a:stretch>
            <a:fillRect/>
          </a:stretch>
        </p:blipFill>
        <p:spPr>
          <a:xfrm>
            <a:off x="7898985" y="2850057"/>
            <a:ext cx="542591" cy="518205"/>
          </a:xfrm>
          <a:prstGeom prst="rect">
            <a:avLst/>
          </a:prstGeom>
        </p:spPr>
      </p:pic>
    </p:spTree>
    <p:extLst>
      <p:ext uri="{BB962C8B-B14F-4D97-AF65-F5344CB8AC3E}">
        <p14:creationId xmlns:p14="http://schemas.microsoft.com/office/powerpoint/2010/main" val="1013669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14536-A8C6-4991-ABEC-CFDC585C9CE2}"/>
              </a:ext>
            </a:extLst>
          </p:cNvPr>
          <p:cNvSpPr>
            <a:spLocks noGrp="1"/>
          </p:cNvSpPr>
          <p:nvPr>
            <p:ph type="title"/>
          </p:nvPr>
        </p:nvSpPr>
        <p:spPr/>
        <p:txBody>
          <a:bodyPr/>
          <a:lstStyle/>
          <a:p>
            <a:r>
              <a:rPr lang="lv-LV" dirty="0"/>
              <a:t>Konkursa laika līnija </a:t>
            </a:r>
            <a:br>
              <a:rPr lang="lv-LV"/>
            </a:br>
            <a:r>
              <a:rPr lang="lv-LV" sz="1800" b="0"/>
              <a:t>Letonika 3.kārta</a:t>
            </a:r>
            <a:endParaRPr lang="lv-LV" sz="1800" b="0" dirty="0"/>
          </a:p>
        </p:txBody>
      </p:sp>
      <p:sp>
        <p:nvSpPr>
          <p:cNvPr id="4" name="Text Placeholder 3">
            <a:extLst>
              <a:ext uri="{FF2B5EF4-FFF2-40B4-BE49-F238E27FC236}">
                <a16:creationId xmlns:a16="http://schemas.microsoft.com/office/drawing/2014/main" id="{BF691541-26E7-4332-88E7-2DEC1B1B02E9}"/>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01014513-6C0A-402D-9DBC-CFE33A44DA99}"/>
              </a:ext>
            </a:extLst>
          </p:cNvPr>
          <p:cNvSpPr>
            <a:spLocks noGrp="1"/>
          </p:cNvSpPr>
          <p:nvPr>
            <p:ph type="body" sz="quarter" idx="12"/>
          </p:nvPr>
        </p:nvSpPr>
        <p:spPr/>
        <p:txBody>
          <a:bodyPr/>
          <a:lstStyle/>
          <a:p>
            <a:endParaRPr lang="lv-LV"/>
          </a:p>
        </p:txBody>
      </p:sp>
      <p:grpSp>
        <p:nvGrpSpPr>
          <p:cNvPr id="60" name="Group 59">
            <a:extLst>
              <a:ext uri="{FF2B5EF4-FFF2-40B4-BE49-F238E27FC236}">
                <a16:creationId xmlns:a16="http://schemas.microsoft.com/office/drawing/2014/main" id="{6A1C68C1-B986-4197-AA8F-CF371A2226EF}"/>
              </a:ext>
            </a:extLst>
          </p:cNvPr>
          <p:cNvGrpSpPr/>
          <p:nvPr/>
        </p:nvGrpSpPr>
        <p:grpSpPr>
          <a:xfrm>
            <a:off x="329323" y="1513385"/>
            <a:ext cx="8485354" cy="4730375"/>
            <a:chOff x="1824625" y="863282"/>
            <a:chExt cx="8485354" cy="4730375"/>
          </a:xfrm>
        </p:grpSpPr>
        <p:sp>
          <p:nvSpPr>
            <p:cNvPr id="61" name="Rectangle 60">
              <a:extLst>
                <a:ext uri="{FF2B5EF4-FFF2-40B4-BE49-F238E27FC236}">
                  <a16:creationId xmlns:a16="http://schemas.microsoft.com/office/drawing/2014/main" id="{DD09EE97-D44D-4AC7-86FC-D3895F2D2C8E}"/>
                </a:ext>
              </a:extLst>
            </p:cNvPr>
            <p:cNvSpPr/>
            <p:nvPr/>
          </p:nvSpPr>
          <p:spPr>
            <a:xfrm>
              <a:off x="2167525" y="4638419"/>
              <a:ext cx="1571390" cy="955235"/>
            </a:xfrm>
            <a:prstGeom prst="rect">
              <a:avLst/>
            </a:prstGeom>
            <a:solidFill>
              <a:schemeClr val="bg1">
                <a:lumMod val="50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rPr>
                <a:t>Projektu iesniegšana</a:t>
              </a:r>
              <a:endParaRPr kumimoji="0" lang="en-US"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p:txBody>
        </p:sp>
        <p:sp>
          <p:nvSpPr>
            <p:cNvPr id="62" name="Rectangle 61">
              <a:extLst>
                <a:ext uri="{FF2B5EF4-FFF2-40B4-BE49-F238E27FC236}">
                  <a16:creationId xmlns:a16="http://schemas.microsoft.com/office/drawing/2014/main" id="{01C391BC-2201-47A9-B054-A95928F5A8E4}"/>
                </a:ext>
              </a:extLst>
            </p:cNvPr>
            <p:cNvSpPr/>
            <p:nvPr/>
          </p:nvSpPr>
          <p:spPr>
            <a:xfrm>
              <a:off x="3738915" y="4294022"/>
              <a:ext cx="1571390" cy="1299632"/>
            </a:xfrm>
            <a:prstGeom prst="rect">
              <a:avLst/>
            </a:prstGeom>
            <a:solidFill>
              <a:schemeClr val="bg1">
                <a:lumMod val="65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rPr>
                <a:t>Administratīvā izvērtēšana</a:t>
              </a:r>
              <a:endParaRPr kumimoji="0" lang="en-US"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p:txBody>
        </p:sp>
        <p:sp>
          <p:nvSpPr>
            <p:cNvPr id="63" name="Rectangle 62">
              <a:extLst>
                <a:ext uri="{FF2B5EF4-FFF2-40B4-BE49-F238E27FC236}">
                  <a16:creationId xmlns:a16="http://schemas.microsoft.com/office/drawing/2014/main" id="{9D038304-2DED-404C-8C4B-77CA0C65AD0F}"/>
                </a:ext>
              </a:extLst>
            </p:cNvPr>
            <p:cNvSpPr/>
            <p:nvPr/>
          </p:nvSpPr>
          <p:spPr>
            <a:xfrm>
              <a:off x="5310305" y="3949624"/>
              <a:ext cx="1571390" cy="1644031"/>
            </a:xfrm>
            <a:prstGeom prst="rect">
              <a:avLst/>
            </a:prstGeom>
            <a:solidFill>
              <a:schemeClr val="bg1">
                <a:lumMod val="75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rPr>
                <a:t>Individuālie vērtējumi</a:t>
              </a:r>
              <a:endParaRPr kumimoji="0" lang="en-US"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p:txBody>
        </p:sp>
        <p:sp>
          <p:nvSpPr>
            <p:cNvPr id="64" name="Rectangle 63">
              <a:extLst>
                <a:ext uri="{FF2B5EF4-FFF2-40B4-BE49-F238E27FC236}">
                  <a16:creationId xmlns:a16="http://schemas.microsoft.com/office/drawing/2014/main" id="{58F05990-D05E-4E68-9D68-0F8EBD64E64B}"/>
                </a:ext>
              </a:extLst>
            </p:cNvPr>
            <p:cNvSpPr/>
            <p:nvPr/>
          </p:nvSpPr>
          <p:spPr>
            <a:xfrm>
              <a:off x="6881695" y="3605227"/>
              <a:ext cx="1571390" cy="1988429"/>
            </a:xfrm>
            <a:prstGeom prst="rect">
              <a:avLst/>
            </a:prstGeom>
            <a:solidFill>
              <a:schemeClr val="bg1">
                <a:lumMod val="85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1050" b="1" kern="0" cap="all" dirty="0">
                  <a:solidFill>
                    <a:prstClr val="black"/>
                  </a:solidFill>
                  <a:latin typeface="Verdana" panose="020B0604030504040204" pitchFamily="34" charset="0"/>
                  <a:ea typeface="Verdana" panose="020B0604030504040204" pitchFamily="34" charset="0"/>
                </a:rPr>
                <a:t>Konsolidētie vērtējumi</a:t>
              </a:r>
              <a:endParaRPr kumimoji="0" lang="en-US"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p:txBody>
        </p:sp>
        <p:sp>
          <p:nvSpPr>
            <p:cNvPr id="65" name="Rectangle 64">
              <a:extLst>
                <a:ext uri="{FF2B5EF4-FFF2-40B4-BE49-F238E27FC236}">
                  <a16:creationId xmlns:a16="http://schemas.microsoft.com/office/drawing/2014/main" id="{6173F550-1F6E-4257-9C7B-A3E240754AA2}"/>
                </a:ext>
              </a:extLst>
            </p:cNvPr>
            <p:cNvSpPr/>
            <p:nvPr/>
          </p:nvSpPr>
          <p:spPr>
            <a:xfrm>
              <a:off x="8453085" y="3260829"/>
              <a:ext cx="1562189" cy="2332827"/>
            </a:xfrm>
            <a:prstGeom prst="rect">
              <a:avLst/>
            </a:prstGeom>
            <a:solidFill>
              <a:schemeClr val="bg1">
                <a:lumMod val="95000"/>
              </a:schemeClr>
            </a:solidFill>
            <a:ln w="15875" cap="flat" cmpd="sng" algn="ctr">
              <a:noFill/>
              <a:prstDash val="solid"/>
            </a:ln>
            <a:effectLst/>
          </p:spPr>
          <p:txBody>
            <a:bodyPr tIns="68580" rtlCol="0" anchor="t" anchorCtr="0"/>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rPr>
                <a:t>Lēmumi par finansēšanu/</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rPr>
                <a:t>noraidīšanu</a:t>
              </a:r>
              <a:endParaRPr kumimoji="0" lang="en-US" sz="1050" b="1" i="0" u="none" strike="noStrike" kern="0" cap="all"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p:txBody>
        </p:sp>
        <p:sp>
          <p:nvSpPr>
            <p:cNvPr id="66" name="Rectangle 65">
              <a:extLst>
                <a:ext uri="{FF2B5EF4-FFF2-40B4-BE49-F238E27FC236}">
                  <a16:creationId xmlns:a16="http://schemas.microsoft.com/office/drawing/2014/main" id="{A8EEF864-3BD8-4454-B351-A21A2D280FB2}"/>
                </a:ext>
              </a:extLst>
            </p:cNvPr>
            <p:cNvSpPr/>
            <p:nvPr/>
          </p:nvSpPr>
          <p:spPr>
            <a:xfrm>
              <a:off x="2167525" y="4452728"/>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endParaRPr>
            </a:p>
          </p:txBody>
        </p:sp>
        <p:sp>
          <p:nvSpPr>
            <p:cNvPr id="67" name="Rectangle 66">
              <a:extLst>
                <a:ext uri="{FF2B5EF4-FFF2-40B4-BE49-F238E27FC236}">
                  <a16:creationId xmlns:a16="http://schemas.microsoft.com/office/drawing/2014/main" id="{61F33B05-285F-40E2-95C0-3EEE6A59AB30}"/>
                </a:ext>
              </a:extLst>
            </p:cNvPr>
            <p:cNvSpPr/>
            <p:nvPr/>
          </p:nvSpPr>
          <p:spPr>
            <a:xfrm>
              <a:off x="3738914" y="4107847"/>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Verdana" panose="020B0604030504040204" pitchFamily="34" charset="0"/>
                <a:ea typeface="Verdana" panose="020B0604030504040204" pitchFamily="34" charset="0"/>
              </a:endParaRPr>
            </a:p>
          </p:txBody>
        </p:sp>
        <p:sp>
          <p:nvSpPr>
            <p:cNvPr id="68" name="Rectangle 67">
              <a:extLst>
                <a:ext uri="{FF2B5EF4-FFF2-40B4-BE49-F238E27FC236}">
                  <a16:creationId xmlns:a16="http://schemas.microsoft.com/office/drawing/2014/main" id="{FBB5A382-E862-48DA-98D0-FAB5AF22C5E0}"/>
                </a:ext>
              </a:extLst>
            </p:cNvPr>
            <p:cNvSpPr/>
            <p:nvPr/>
          </p:nvSpPr>
          <p:spPr>
            <a:xfrm>
              <a:off x="5310304" y="3762967"/>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Verdana" panose="020B0604030504040204" pitchFamily="34" charset="0"/>
                <a:ea typeface="Verdana" panose="020B0604030504040204" pitchFamily="34" charset="0"/>
              </a:endParaRPr>
            </a:p>
          </p:txBody>
        </p:sp>
        <p:sp>
          <p:nvSpPr>
            <p:cNvPr id="69" name="Rectangle 68">
              <a:extLst>
                <a:ext uri="{FF2B5EF4-FFF2-40B4-BE49-F238E27FC236}">
                  <a16:creationId xmlns:a16="http://schemas.microsoft.com/office/drawing/2014/main" id="{D3E71256-9836-43BC-A3F9-25AFDD8B4373}"/>
                </a:ext>
              </a:extLst>
            </p:cNvPr>
            <p:cNvSpPr/>
            <p:nvPr/>
          </p:nvSpPr>
          <p:spPr>
            <a:xfrm>
              <a:off x="6881695" y="3418086"/>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Verdana" panose="020B0604030504040204" pitchFamily="34" charset="0"/>
                <a:ea typeface="Verdana" panose="020B0604030504040204" pitchFamily="34" charset="0"/>
              </a:endParaRPr>
            </a:p>
          </p:txBody>
        </p:sp>
        <p:sp>
          <p:nvSpPr>
            <p:cNvPr id="70" name="Rectangle 69">
              <a:extLst>
                <a:ext uri="{FF2B5EF4-FFF2-40B4-BE49-F238E27FC236}">
                  <a16:creationId xmlns:a16="http://schemas.microsoft.com/office/drawing/2014/main" id="{92A92682-ED42-496B-A55D-76071018E6C6}"/>
                </a:ext>
              </a:extLst>
            </p:cNvPr>
            <p:cNvSpPr/>
            <p:nvPr/>
          </p:nvSpPr>
          <p:spPr>
            <a:xfrm>
              <a:off x="8453086" y="3073205"/>
              <a:ext cx="1571390" cy="187891"/>
            </a:xfrm>
            <a:prstGeom prst="rect">
              <a:avLst/>
            </a:prstGeom>
            <a:solidFill>
              <a:schemeClr val="accent2">
                <a:lumMod val="60000"/>
                <a:lumOff val="4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Verdana" panose="020B0604030504040204" pitchFamily="34" charset="0"/>
                <a:ea typeface="Verdana" panose="020B0604030504040204" pitchFamily="34" charset="0"/>
              </a:endParaRPr>
            </a:p>
          </p:txBody>
        </p:sp>
        <p:sp>
          <p:nvSpPr>
            <p:cNvPr id="71" name="Rectangle 70">
              <a:extLst>
                <a:ext uri="{FF2B5EF4-FFF2-40B4-BE49-F238E27FC236}">
                  <a16:creationId xmlns:a16="http://schemas.microsoft.com/office/drawing/2014/main" id="{7194FF81-0AFD-4A7A-BF67-A5388EF397F9}"/>
                </a:ext>
              </a:extLst>
            </p:cNvPr>
            <p:cNvSpPr/>
            <p:nvPr/>
          </p:nvSpPr>
          <p:spPr>
            <a:xfrm>
              <a:off x="2167525"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1050" b="1" kern="0" dirty="0">
                  <a:solidFill>
                    <a:prstClr val="white"/>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04</a:t>
              </a:r>
              <a:r>
                <a:rPr kumimoji="0" lang="lv-LV"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/0</a:t>
              </a:r>
              <a:r>
                <a:rPr kumimoji="0" lang="en-US"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8</a:t>
              </a:r>
              <a:r>
                <a:rPr kumimoji="0" lang="lv-LV"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/202</a:t>
              </a:r>
              <a:r>
                <a:rPr kumimoji="0" lang="en-US"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2</a:t>
              </a:r>
            </a:p>
          </p:txBody>
        </p:sp>
        <p:sp>
          <p:nvSpPr>
            <p:cNvPr id="72" name="Rectangle 71">
              <a:extLst>
                <a:ext uri="{FF2B5EF4-FFF2-40B4-BE49-F238E27FC236}">
                  <a16:creationId xmlns:a16="http://schemas.microsoft.com/office/drawing/2014/main" id="{582856AF-E601-49FA-82E9-32B8F28CF8E8}"/>
                </a:ext>
              </a:extLst>
            </p:cNvPr>
            <p:cNvSpPr/>
            <p:nvPr/>
          </p:nvSpPr>
          <p:spPr>
            <a:xfrm>
              <a:off x="3738914" y="5086349"/>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1050" b="1" kern="0" dirty="0">
                  <a:solidFill>
                    <a:prstClr val="white"/>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17</a:t>
              </a:r>
              <a:r>
                <a:rPr kumimoji="0" lang="lv-LV"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/08/202</a:t>
              </a:r>
              <a:r>
                <a:rPr kumimoji="0" lang="en-US"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2</a:t>
              </a:r>
            </a:p>
          </p:txBody>
        </p:sp>
        <p:sp>
          <p:nvSpPr>
            <p:cNvPr id="73" name="Rectangle 72">
              <a:extLst>
                <a:ext uri="{FF2B5EF4-FFF2-40B4-BE49-F238E27FC236}">
                  <a16:creationId xmlns:a16="http://schemas.microsoft.com/office/drawing/2014/main" id="{C6B978EC-24BE-47C1-A1C3-5E18482139F0}"/>
                </a:ext>
              </a:extLst>
            </p:cNvPr>
            <p:cNvSpPr/>
            <p:nvPr/>
          </p:nvSpPr>
          <p:spPr>
            <a:xfrm>
              <a:off x="5310306"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lv-LV"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16/09/202</a:t>
              </a:r>
              <a:r>
                <a:rPr kumimoji="0" lang="en-US"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2</a:t>
              </a:r>
            </a:p>
          </p:txBody>
        </p:sp>
        <p:sp>
          <p:nvSpPr>
            <p:cNvPr id="74" name="Rectangle 73">
              <a:extLst>
                <a:ext uri="{FF2B5EF4-FFF2-40B4-BE49-F238E27FC236}">
                  <a16:creationId xmlns:a16="http://schemas.microsoft.com/office/drawing/2014/main" id="{314CC303-9CBE-4343-BB76-7CE0F531AC53}"/>
                </a:ext>
              </a:extLst>
            </p:cNvPr>
            <p:cNvSpPr/>
            <p:nvPr/>
          </p:nvSpPr>
          <p:spPr>
            <a:xfrm>
              <a:off x="6881695"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1050" b="1" kern="0" dirty="0">
                  <a:solidFill>
                    <a:prstClr val="white"/>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23</a:t>
              </a:r>
              <a:r>
                <a:rPr kumimoji="0" lang="lv-LV"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/09/202</a:t>
              </a:r>
              <a:r>
                <a:rPr kumimoji="0" lang="en-US"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2</a:t>
              </a:r>
            </a:p>
          </p:txBody>
        </p:sp>
        <p:sp>
          <p:nvSpPr>
            <p:cNvPr id="75" name="Rectangle 74">
              <a:extLst>
                <a:ext uri="{FF2B5EF4-FFF2-40B4-BE49-F238E27FC236}">
                  <a16:creationId xmlns:a16="http://schemas.microsoft.com/office/drawing/2014/main" id="{4DCA2F27-ED72-45E1-BBC0-D20CCBDC7C9A}"/>
                </a:ext>
              </a:extLst>
            </p:cNvPr>
            <p:cNvSpPr/>
            <p:nvPr/>
          </p:nvSpPr>
          <p:spPr>
            <a:xfrm>
              <a:off x="8453086" y="5086352"/>
              <a:ext cx="1571390" cy="507305"/>
            </a:xfrm>
            <a:prstGeom prst="rect">
              <a:avLst/>
            </a:prstGeom>
            <a:solidFill>
              <a:schemeClr val="accent2">
                <a:lumMod val="50000"/>
              </a:schemeClr>
            </a:solidFill>
            <a:ln w="1587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lang="lv-LV" sz="1050" b="1" kern="0" dirty="0">
                  <a:solidFill>
                    <a:prstClr val="white"/>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30</a:t>
              </a:r>
              <a:r>
                <a:rPr kumimoji="0" lang="lv-LV"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/09/202</a:t>
              </a:r>
              <a:r>
                <a:rPr kumimoji="0" lang="en-US" sz="105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rPr>
                <a:t>2</a:t>
              </a:r>
            </a:p>
          </p:txBody>
        </p:sp>
        <p:grpSp>
          <p:nvGrpSpPr>
            <p:cNvPr id="76" name="Group 75">
              <a:extLst>
                <a:ext uri="{FF2B5EF4-FFF2-40B4-BE49-F238E27FC236}">
                  <a16:creationId xmlns:a16="http://schemas.microsoft.com/office/drawing/2014/main" id="{68689A9E-0098-4F3F-9619-E37F9D1C04AD}"/>
                </a:ext>
              </a:extLst>
            </p:cNvPr>
            <p:cNvGrpSpPr/>
            <p:nvPr/>
          </p:nvGrpSpPr>
          <p:grpSpPr>
            <a:xfrm>
              <a:off x="2296113" y="2475930"/>
              <a:ext cx="1239271" cy="1290781"/>
              <a:chOff x="190371" y="2473878"/>
              <a:chExt cx="3068645" cy="1721040"/>
            </a:xfrm>
          </p:grpSpPr>
          <p:sp>
            <p:nvSpPr>
              <p:cNvPr id="107" name="TextBox 106">
                <a:extLst>
                  <a:ext uri="{FF2B5EF4-FFF2-40B4-BE49-F238E27FC236}">
                    <a16:creationId xmlns:a16="http://schemas.microsoft.com/office/drawing/2014/main" id="{89A55ECD-1D5D-4946-AA60-E81A3258407B}"/>
                  </a:ext>
                </a:extLst>
              </p:cNvPr>
              <p:cNvSpPr txBox="1"/>
              <p:nvPr/>
            </p:nvSpPr>
            <p:spPr>
              <a:xfrm>
                <a:off x="190371" y="2473878"/>
                <a:ext cx="3068645" cy="615553"/>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kumimoji="0" lang="lv-LV" sz="1200" b="1" i="0" u="none" strike="noStrike" kern="0" cap="none" spc="0" normalizeH="0" baseline="0" noProof="1">
                    <a:ln>
                      <a:noFill/>
                    </a:ln>
                    <a:solidFill>
                      <a:prstClr val="black"/>
                    </a:solidFill>
                    <a:effectLst/>
                    <a:uLnTx/>
                    <a:uFillTx/>
                    <a:latin typeface="Verdana" panose="020B0604030504040204" pitchFamily="34" charset="0"/>
                    <a:ea typeface="Verdana" panose="020B0604030504040204" pitchFamily="34" charset="0"/>
                  </a:rPr>
                  <a:t>Informācijas apkopošana</a:t>
                </a:r>
                <a:endParaRPr kumimoji="0" lang="en-US" sz="1200" b="1" i="0" u="none" strike="noStrike" kern="0" cap="none" spc="0" normalizeH="0" baseline="0" noProof="1">
                  <a:ln>
                    <a:noFill/>
                  </a:ln>
                  <a:solidFill>
                    <a:prstClr val="black"/>
                  </a:solidFill>
                  <a:effectLst/>
                  <a:uLnTx/>
                  <a:uFillTx/>
                  <a:latin typeface="Verdana" panose="020B0604030504040204" pitchFamily="34" charset="0"/>
                  <a:ea typeface="Verdana" panose="020B0604030504040204" pitchFamily="34" charset="0"/>
                </a:endParaRPr>
              </a:p>
            </p:txBody>
          </p:sp>
          <p:sp>
            <p:nvSpPr>
              <p:cNvPr id="108" name="TextBox 107">
                <a:extLst>
                  <a:ext uri="{FF2B5EF4-FFF2-40B4-BE49-F238E27FC236}">
                    <a16:creationId xmlns:a16="http://schemas.microsoft.com/office/drawing/2014/main" id="{D4F61813-9504-45D5-A002-B9DECB4CED3E}"/>
                  </a:ext>
                </a:extLst>
              </p:cNvPr>
              <p:cNvSpPr txBox="1"/>
              <p:nvPr/>
            </p:nvSpPr>
            <p:spPr>
              <a:xfrm>
                <a:off x="332936" y="3086923"/>
                <a:ext cx="2926080" cy="1107995"/>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rPr>
                  <a:t>Projekta pieteikumu lūdzam iesniegt NZDIS LZP informācijas sistēmā laicīgi, bet ne vēlāk kā </a:t>
                </a:r>
                <a:r>
                  <a:rPr lang="lv-LV" sz="800" kern="0" noProof="1">
                    <a:solidFill>
                      <a:prstClr val="black">
                        <a:lumMod val="65000"/>
                        <a:lumOff val="35000"/>
                      </a:prstClr>
                    </a:solidFill>
                    <a:latin typeface="Verdana" panose="020B0604030504040204" pitchFamily="34" charset="0"/>
                    <a:ea typeface="Verdana" panose="020B0604030504040204" pitchFamily="34" charset="0"/>
                  </a:rPr>
                  <a:t>04</a:t>
                </a:r>
                <a:r>
                  <a:rPr kumimoji="0" lang="lv-LV"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rPr>
                  <a:t>.08.2022. plkst. 23:59</a:t>
                </a:r>
                <a:endParaRPr kumimoji="0" lang="en-US"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endParaRPr>
              </a:p>
            </p:txBody>
          </p:sp>
        </p:grpSp>
        <p:grpSp>
          <p:nvGrpSpPr>
            <p:cNvPr id="77" name="Group 76">
              <a:extLst>
                <a:ext uri="{FF2B5EF4-FFF2-40B4-BE49-F238E27FC236}">
                  <a16:creationId xmlns:a16="http://schemas.microsoft.com/office/drawing/2014/main" id="{0A82BA3B-E056-48F6-9610-DD5C4DA3CEB7}"/>
                </a:ext>
              </a:extLst>
            </p:cNvPr>
            <p:cNvGrpSpPr/>
            <p:nvPr/>
          </p:nvGrpSpPr>
          <p:grpSpPr>
            <a:xfrm>
              <a:off x="3767660" y="2248362"/>
              <a:ext cx="1305892" cy="1537002"/>
              <a:chOff x="138037" y="2473878"/>
              <a:chExt cx="3233610" cy="2049334"/>
            </a:xfrm>
          </p:grpSpPr>
          <p:sp>
            <p:nvSpPr>
              <p:cNvPr id="105" name="TextBox 104">
                <a:extLst>
                  <a:ext uri="{FF2B5EF4-FFF2-40B4-BE49-F238E27FC236}">
                    <a16:creationId xmlns:a16="http://schemas.microsoft.com/office/drawing/2014/main" id="{D9C3A6CA-A425-4696-A11C-46A67285A4AB}"/>
                  </a:ext>
                </a:extLst>
              </p:cNvPr>
              <p:cNvSpPr txBox="1"/>
              <p:nvPr/>
            </p:nvSpPr>
            <p:spPr>
              <a:xfrm>
                <a:off x="138037" y="2473878"/>
                <a:ext cx="3233610" cy="615553"/>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kumimoji="0" lang="lv-LV" sz="1200" b="1" i="0" u="none" strike="noStrike" kern="0" cap="none" spc="0" normalizeH="0" baseline="0" noProof="1">
                    <a:ln>
                      <a:noFill/>
                    </a:ln>
                    <a:solidFill>
                      <a:prstClr val="black"/>
                    </a:solidFill>
                    <a:effectLst/>
                    <a:uLnTx/>
                    <a:uFillTx/>
                    <a:latin typeface="Verdana" panose="020B0604030504040204" pitchFamily="34" charset="0"/>
                    <a:ea typeface="Verdana" panose="020B0604030504040204" pitchFamily="34" charset="0"/>
                  </a:rPr>
                  <a:t>Lēmumi par noraidīšanu</a:t>
                </a:r>
                <a:endParaRPr kumimoji="0" lang="en-US" sz="1200" b="1" i="0" u="none" strike="noStrike" kern="0" cap="none" spc="0" normalizeH="0" baseline="0" noProof="1">
                  <a:ln>
                    <a:noFill/>
                  </a:ln>
                  <a:solidFill>
                    <a:prstClr val="black"/>
                  </a:solidFill>
                  <a:effectLst/>
                  <a:uLnTx/>
                  <a:uFillTx/>
                  <a:latin typeface="Verdana" panose="020B0604030504040204" pitchFamily="34" charset="0"/>
                  <a:ea typeface="Verdana" panose="020B0604030504040204" pitchFamily="34" charset="0"/>
                </a:endParaRPr>
              </a:p>
            </p:txBody>
          </p:sp>
          <p:sp>
            <p:nvSpPr>
              <p:cNvPr id="106" name="TextBox 105">
                <a:extLst>
                  <a:ext uri="{FF2B5EF4-FFF2-40B4-BE49-F238E27FC236}">
                    <a16:creationId xmlns:a16="http://schemas.microsoft.com/office/drawing/2014/main" id="{11CC68CF-767C-48C1-B43B-1CB43EC0E016}"/>
                  </a:ext>
                </a:extLst>
              </p:cNvPr>
              <p:cNvSpPr txBox="1"/>
              <p:nvPr/>
            </p:nvSpPr>
            <p:spPr>
              <a:xfrm>
                <a:off x="332936" y="3086923"/>
                <a:ext cx="2926080" cy="1436289"/>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rPr>
                  <a:t>Projekta pieteikuma atbilstības administratīvajiem kritērijiem izvērtēšana, nepieciešamības gadījumā noraidot projekta </a:t>
                </a:r>
                <a:r>
                  <a:rPr lang="lv-LV" sz="800" kern="0" noProof="1">
                    <a:solidFill>
                      <a:prstClr val="black">
                        <a:lumMod val="65000"/>
                        <a:lumOff val="35000"/>
                      </a:prstClr>
                    </a:solidFill>
                    <a:latin typeface="Verdana" panose="020B0604030504040204" pitchFamily="34" charset="0"/>
                    <a:ea typeface="Verdana" panose="020B0604030504040204" pitchFamily="34" charset="0"/>
                  </a:rPr>
                  <a:t>pieteikumu</a:t>
                </a:r>
                <a:endParaRPr kumimoji="0" lang="en-US"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endParaRPr>
              </a:p>
            </p:txBody>
          </p:sp>
        </p:grpSp>
        <p:grpSp>
          <p:nvGrpSpPr>
            <p:cNvPr id="78" name="Group 77">
              <a:extLst>
                <a:ext uri="{FF2B5EF4-FFF2-40B4-BE49-F238E27FC236}">
                  <a16:creationId xmlns:a16="http://schemas.microsoft.com/office/drawing/2014/main" id="{530F7BBC-A00F-4655-826C-46969B50273D}"/>
                </a:ext>
              </a:extLst>
            </p:cNvPr>
            <p:cNvGrpSpPr/>
            <p:nvPr/>
          </p:nvGrpSpPr>
          <p:grpSpPr>
            <a:xfrm>
              <a:off x="5467722" y="1777189"/>
              <a:ext cx="1181696" cy="1660113"/>
              <a:chOff x="332936" y="2473878"/>
              <a:chExt cx="2926080" cy="2213482"/>
            </a:xfrm>
          </p:grpSpPr>
          <p:sp>
            <p:nvSpPr>
              <p:cNvPr id="103" name="TextBox 102">
                <a:extLst>
                  <a:ext uri="{FF2B5EF4-FFF2-40B4-BE49-F238E27FC236}">
                    <a16:creationId xmlns:a16="http://schemas.microsoft.com/office/drawing/2014/main" id="{A945A724-ED13-48AB-B385-153B64AD73AA}"/>
                  </a:ext>
                </a:extLst>
              </p:cNvPr>
              <p:cNvSpPr txBox="1"/>
              <p:nvPr/>
            </p:nvSpPr>
            <p:spPr>
              <a:xfrm>
                <a:off x="332936" y="2473878"/>
                <a:ext cx="2926080" cy="615553"/>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kumimoji="0" lang="lv-LV" sz="1200" b="1" i="0" u="none" strike="noStrike" kern="0" cap="none" spc="0" normalizeH="0" baseline="0" noProof="1">
                    <a:ln>
                      <a:noFill/>
                    </a:ln>
                    <a:solidFill>
                      <a:prstClr val="black"/>
                    </a:solidFill>
                    <a:effectLst/>
                    <a:uLnTx/>
                    <a:uFillTx/>
                    <a:latin typeface="Verdana" panose="020B0604030504040204" pitchFamily="34" charset="0"/>
                    <a:ea typeface="Verdana" panose="020B0604030504040204" pitchFamily="34" charset="0"/>
                  </a:rPr>
                  <a:t>Zinātniskā izvērtēšana</a:t>
                </a:r>
                <a:endParaRPr kumimoji="0" lang="en-US" sz="1200" b="1" i="0" u="none" strike="noStrike" kern="0" cap="none" spc="0" normalizeH="0" baseline="0" noProof="1">
                  <a:ln>
                    <a:noFill/>
                  </a:ln>
                  <a:solidFill>
                    <a:prstClr val="black"/>
                  </a:solidFill>
                  <a:effectLst/>
                  <a:uLnTx/>
                  <a:uFillTx/>
                  <a:latin typeface="Verdana" panose="020B0604030504040204" pitchFamily="34" charset="0"/>
                  <a:ea typeface="Verdana" panose="020B0604030504040204" pitchFamily="34" charset="0"/>
                </a:endParaRPr>
              </a:p>
            </p:txBody>
          </p:sp>
          <p:sp>
            <p:nvSpPr>
              <p:cNvPr id="104" name="TextBox 103">
                <a:extLst>
                  <a:ext uri="{FF2B5EF4-FFF2-40B4-BE49-F238E27FC236}">
                    <a16:creationId xmlns:a16="http://schemas.microsoft.com/office/drawing/2014/main" id="{D54F4DC1-8578-4FE4-A976-BEF833F8A33B}"/>
                  </a:ext>
                </a:extLst>
              </p:cNvPr>
              <p:cNvSpPr txBox="1"/>
              <p:nvPr/>
            </p:nvSpPr>
            <p:spPr>
              <a:xfrm>
                <a:off x="332936" y="3086922"/>
                <a:ext cx="2926080" cy="1600438"/>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rPr>
                  <a:t>Katra projekta pieteikuma zinātniskajā izvērtēšanā tiek piesaistīti vismaz divi ārvalstu zinātniskie eksperti, kuri sniedz savu viedokli par projekta </a:t>
                </a:r>
                <a:r>
                  <a:rPr lang="lv-LV" sz="800" kern="0" noProof="1">
                    <a:solidFill>
                      <a:prstClr val="black">
                        <a:lumMod val="65000"/>
                        <a:lumOff val="35000"/>
                      </a:prstClr>
                    </a:solidFill>
                    <a:latin typeface="Verdana" panose="020B0604030504040204" pitchFamily="34" charset="0"/>
                    <a:ea typeface="Verdana" panose="020B0604030504040204" pitchFamily="34" charset="0"/>
                  </a:rPr>
                  <a:t>pieteikumu</a:t>
                </a:r>
                <a:endParaRPr kumimoji="0" lang="en-US"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endParaRPr>
              </a:p>
            </p:txBody>
          </p:sp>
        </p:grpSp>
        <p:grpSp>
          <p:nvGrpSpPr>
            <p:cNvPr id="79" name="Group 78">
              <a:extLst>
                <a:ext uri="{FF2B5EF4-FFF2-40B4-BE49-F238E27FC236}">
                  <a16:creationId xmlns:a16="http://schemas.microsoft.com/office/drawing/2014/main" id="{9B33F1D0-A6B7-45C5-A1D1-A1EE4381F351}"/>
                </a:ext>
              </a:extLst>
            </p:cNvPr>
            <p:cNvGrpSpPr/>
            <p:nvPr/>
          </p:nvGrpSpPr>
          <p:grpSpPr>
            <a:xfrm>
              <a:off x="6881693" y="1385929"/>
              <a:ext cx="1277033" cy="1598556"/>
              <a:chOff x="332934" y="2227657"/>
              <a:chExt cx="3162150" cy="2131405"/>
            </a:xfrm>
          </p:grpSpPr>
          <p:sp>
            <p:nvSpPr>
              <p:cNvPr id="101" name="TextBox 100">
                <a:extLst>
                  <a:ext uri="{FF2B5EF4-FFF2-40B4-BE49-F238E27FC236}">
                    <a16:creationId xmlns:a16="http://schemas.microsoft.com/office/drawing/2014/main" id="{3FCBF897-E89E-48C7-AB5F-8EF14DEB0350}"/>
                  </a:ext>
                </a:extLst>
              </p:cNvPr>
              <p:cNvSpPr txBox="1"/>
              <p:nvPr/>
            </p:nvSpPr>
            <p:spPr>
              <a:xfrm>
                <a:off x="332936" y="2227657"/>
                <a:ext cx="2926080" cy="861773"/>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lang="lv-LV" sz="1200" b="1" kern="0" noProof="1">
                    <a:solidFill>
                      <a:prstClr val="black"/>
                    </a:solidFill>
                    <a:latin typeface="Verdana" panose="020B0604030504040204" pitchFamily="34" charset="0"/>
                    <a:ea typeface="Verdana" panose="020B0604030504040204" pitchFamily="34" charset="0"/>
                  </a:rPr>
                  <a:t>Konsolidētā vērtējuma sagatavošana</a:t>
                </a:r>
                <a:endParaRPr kumimoji="0" lang="en-US" sz="1200" b="1" i="0" u="none" strike="noStrike" kern="0" cap="none" spc="0" normalizeH="0" baseline="0" noProof="1">
                  <a:ln>
                    <a:noFill/>
                  </a:ln>
                  <a:solidFill>
                    <a:prstClr val="black"/>
                  </a:solidFill>
                  <a:effectLst/>
                  <a:uLnTx/>
                  <a:uFillTx/>
                  <a:latin typeface="Verdana" panose="020B0604030504040204" pitchFamily="34" charset="0"/>
                  <a:ea typeface="Verdana" panose="020B0604030504040204" pitchFamily="34" charset="0"/>
                </a:endParaRPr>
              </a:p>
            </p:txBody>
          </p:sp>
          <p:sp>
            <p:nvSpPr>
              <p:cNvPr id="102" name="TextBox 101">
                <a:extLst>
                  <a:ext uri="{FF2B5EF4-FFF2-40B4-BE49-F238E27FC236}">
                    <a16:creationId xmlns:a16="http://schemas.microsoft.com/office/drawing/2014/main" id="{4E69BC05-4F62-4B09-95AF-5832ACB2D1A3}"/>
                  </a:ext>
                </a:extLst>
              </p:cNvPr>
              <p:cNvSpPr txBox="1"/>
              <p:nvPr/>
            </p:nvSpPr>
            <p:spPr>
              <a:xfrm>
                <a:off x="332934" y="3086921"/>
                <a:ext cx="3162150" cy="1272141"/>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rPr>
                  <a:t>Nepieciešamības gadījumā tiek organizētas ekspertu savstarpējās konsultācijas, lai saskaņotu konsolidēto vērtējumu</a:t>
                </a:r>
                <a:endParaRPr kumimoji="0" lang="en-US"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endParaRPr>
              </a:p>
            </p:txBody>
          </p:sp>
        </p:grpSp>
        <p:grpSp>
          <p:nvGrpSpPr>
            <p:cNvPr id="80" name="Group 79">
              <a:extLst>
                <a:ext uri="{FF2B5EF4-FFF2-40B4-BE49-F238E27FC236}">
                  <a16:creationId xmlns:a16="http://schemas.microsoft.com/office/drawing/2014/main" id="{3EFDBFB2-5005-4B9C-9AB3-AB4AFEFE5624}"/>
                </a:ext>
              </a:extLst>
            </p:cNvPr>
            <p:cNvGrpSpPr/>
            <p:nvPr/>
          </p:nvGrpSpPr>
          <p:grpSpPr>
            <a:xfrm>
              <a:off x="8631684" y="863282"/>
              <a:ext cx="1193343" cy="1840373"/>
              <a:chOff x="332936" y="1981436"/>
              <a:chExt cx="2954920" cy="2453828"/>
            </a:xfrm>
          </p:grpSpPr>
          <p:sp>
            <p:nvSpPr>
              <p:cNvPr id="99" name="TextBox 98">
                <a:extLst>
                  <a:ext uri="{FF2B5EF4-FFF2-40B4-BE49-F238E27FC236}">
                    <a16:creationId xmlns:a16="http://schemas.microsoft.com/office/drawing/2014/main" id="{25F1FB28-A3C5-4EE8-960C-42ECF80C3FAA}"/>
                  </a:ext>
                </a:extLst>
              </p:cNvPr>
              <p:cNvSpPr txBox="1"/>
              <p:nvPr/>
            </p:nvSpPr>
            <p:spPr>
              <a:xfrm>
                <a:off x="361776" y="1981436"/>
                <a:ext cx="2926080" cy="1107995"/>
              </a:xfrm>
              <a:prstGeom prst="rect">
                <a:avLst/>
              </a:prstGeom>
              <a:noFill/>
            </p:spPr>
            <p:txBody>
              <a:bodyPr wrap="square" lIns="0" rIns="0" rtlCol="0" anchor="b">
                <a:spAutoFit/>
              </a:bodyPr>
              <a:lstStyle/>
              <a:p>
                <a:pPr marL="0" marR="0" lvl="0" indent="0" algn="r" defTabSz="457200" eaLnBrk="1" fontAlgn="auto" latinLnBrk="0" hangingPunct="1">
                  <a:lnSpc>
                    <a:spcPct val="100000"/>
                  </a:lnSpc>
                  <a:spcBef>
                    <a:spcPts val="0"/>
                  </a:spcBef>
                  <a:spcAft>
                    <a:spcPts val="0"/>
                  </a:spcAft>
                  <a:buClrTx/>
                  <a:buSzTx/>
                  <a:buFontTx/>
                  <a:buNone/>
                  <a:tabLst/>
                  <a:defRPr/>
                </a:pPr>
                <a:r>
                  <a:rPr kumimoji="0" lang="lv-LV" sz="1200" b="1" i="0" u="none" strike="noStrike" kern="0" cap="none" spc="0" normalizeH="0" baseline="0" noProof="1">
                    <a:ln>
                      <a:noFill/>
                    </a:ln>
                    <a:solidFill>
                      <a:prstClr val="black"/>
                    </a:solidFill>
                    <a:effectLst/>
                    <a:uLnTx/>
                    <a:uFillTx/>
                    <a:latin typeface="Verdana" panose="020B0604030504040204" pitchFamily="34" charset="0"/>
                    <a:ea typeface="Verdana" panose="020B0604030504040204" pitchFamily="34" charset="0"/>
                  </a:rPr>
                  <a:t>Lēmuma sagatavošana un nosūtīšana</a:t>
                </a:r>
                <a:endParaRPr kumimoji="0" lang="en-US" sz="1200" b="1" i="0" u="none" strike="noStrike" kern="0" cap="none" spc="0" normalizeH="0" baseline="0" noProof="1">
                  <a:ln>
                    <a:noFill/>
                  </a:ln>
                  <a:solidFill>
                    <a:prstClr val="black"/>
                  </a:solidFill>
                  <a:effectLst/>
                  <a:uLnTx/>
                  <a:uFillTx/>
                  <a:latin typeface="Verdana" panose="020B0604030504040204" pitchFamily="34" charset="0"/>
                  <a:ea typeface="Verdana" panose="020B0604030504040204" pitchFamily="34" charset="0"/>
                </a:endParaRPr>
              </a:p>
            </p:txBody>
          </p:sp>
          <p:sp>
            <p:nvSpPr>
              <p:cNvPr id="100" name="TextBox 99">
                <a:extLst>
                  <a:ext uri="{FF2B5EF4-FFF2-40B4-BE49-F238E27FC236}">
                    <a16:creationId xmlns:a16="http://schemas.microsoft.com/office/drawing/2014/main" id="{FE580122-2007-444D-953B-C0D03E439442}"/>
                  </a:ext>
                </a:extLst>
              </p:cNvPr>
              <p:cNvSpPr txBox="1"/>
              <p:nvPr/>
            </p:nvSpPr>
            <p:spPr>
              <a:xfrm>
                <a:off x="332936" y="2998975"/>
                <a:ext cx="2926080" cy="1436289"/>
              </a:xfrm>
              <a:prstGeom prst="rect">
                <a:avLst/>
              </a:prstGeom>
              <a:noFill/>
            </p:spPr>
            <p:txBody>
              <a:bodyPr wrap="square" lIns="0" rIns="0" rtlCol="0" anchor="t">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kumimoji="0" lang="lv-LV"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rPr>
                  <a:t>Pamatojoties uz konsolidēto vērtējumu, tiek pieņemts lēmums par finansēšanu vai noraidīšanu, ņemot vērā projekta pieteikumu ranžēšanu</a:t>
                </a:r>
                <a:endParaRPr kumimoji="0" lang="en-US" sz="800" b="0" i="0" u="none" strike="noStrike" kern="0" cap="none" spc="0" normalizeH="0" baseline="0" noProof="1">
                  <a:ln>
                    <a:noFill/>
                  </a:ln>
                  <a:solidFill>
                    <a:prstClr val="black">
                      <a:lumMod val="65000"/>
                      <a:lumOff val="35000"/>
                    </a:prstClr>
                  </a:solidFill>
                  <a:effectLst/>
                  <a:uLnTx/>
                  <a:uFillTx/>
                  <a:latin typeface="Verdana" panose="020B0604030504040204" pitchFamily="34" charset="0"/>
                  <a:ea typeface="Verdana" panose="020B0604030504040204" pitchFamily="34" charset="0"/>
                </a:endParaRPr>
              </a:p>
            </p:txBody>
          </p:sp>
        </p:grpSp>
        <p:grpSp>
          <p:nvGrpSpPr>
            <p:cNvPr id="81" name="Graphic 79" descr="Flag">
              <a:extLst>
                <a:ext uri="{FF2B5EF4-FFF2-40B4-BE49-F238E27FC236}">
                  <a16:creationId xmlns:a16="http://schemas.microsoft.com/office/drawing/2014/main" id="{6AE9F584-DD3D-439B-AA8B-C8327E6BB861}"/>
                </a:ext>
              </a:extLst>
            </p:cNvPr>
            <p:cNvGrpSpPr/>
            <p:nvPr/>
          </p:nvGrpSpPr>
          <p:grpSpPr>
            <a:xfrm flipH="1">
              <a:off x="5073552" y="3124089"/>
              <a:ext cx="382821" cy="633328"/>
              <a:chOff x="4853649" y="3022446"/>
              <a:chExt cx="510428" cy="844436"/>
            </a:xfrm>
            <a:solidFill>
              <a:srgbClr val="5D739A">
                <a:lumMod val="75000"/>
              </a:srgbClr>
            </a:solidFill>
          </p:grpSpPr>
          <p:sp>
            <p:nvSpPr>
              <p:cNvPr id="97" name="Freeform: Shape 96">
                <a:extLst>
                  <a:ext uri="{FF2B5EF4-FFF2-40B4-BE49-F238E27FC236}">
                    <a16:creationId xmlns:a16="http://schemas.microsoft.com/office/drawing/2014/main" id="{9EBCE58D-524B-448D-905A-6497045F3C2B}"/>
                  </a:ext>
                </a:extLst>
              </p:cNvPr>
              <p:cNvSpPr/>
              <p:nvPr/>
            </p:nvSpPr>
            <p:spPr>
              <a:xfrm>
                <a:off x="4853649" y="3104883"/>
                <a:ext cx="57149" cy="761999"/>
              </a:xfrm>
              <a:custGeom>
                <a:avLst/>
                <a:gdLst>
                  <a:gd name="connsiteX0" fmla="*/ 28575 w 57150"/>
                  <a:gd name="connsiteY0" fmla="*/ 0 h 761999"/>
                  <a:gd name="connsiteX1" fmla="*/ 0 w 57150"/>
                  <a:gd name="connsiteY1" fmla="*/ 28575 h 761999"/>
                  <a:gd name="connsiteX2" fmla="*/ 0 w 57150"/>
                  <a:gd name="connsiteY2" fmla="*/ 762000 h 761999"/>
                  <a:gd name="connsiteX3" fmla="*/ 57150 w 57150"/>
                  <a:gd name="connsiteY3" fmla="*/ 762000 h 761999"/>
                  <a:gd name="connsiteX4" fmla="*/ 57150 w 57150"/>
                  <a:gd name="connsiteY4" fmla="*/ 28575 h 761999"/>
                  <a:gd name="connsiteX5" fmla="*/ 28575 w 57150"/>
                  <a:gd name="connsiteY5" fmla="*/ 0 h 76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61999">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solidFill>
                <a:schemeClr val="accent2">
                  <a:lumMod val="60000"/>
                  <a:lumOff val="4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sp>
            <p:nvSpPr>
              <p:cNvPr id="98" name="Freeform: Shape 97">
                <a:extLst>
                  <a:ext uri="{FF2B5EF4-FFF2-40B4-BE49-F238E27FC236}">
                    <a16:creationId xmlns:a16="http://schemas.microsoft.com/office/drawing/2014/main" id="{B9EA99CA-EF1F-4BA3-B847-FCED7C70F9ED}"/>
                  </a:ext>
                </a:extLst>
              </p:cNvPr>
              <p:cNvSpPr/>
              <p:nvPr/>
            </p:nvSpPr>
            <p:spPr>
              <a:xfrm>
                <a:off x="4925926" y="3022446"/>
                <a:ext cx="438151"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solidFill>
                <a:schemeClr val="accent2">
                  <a:lumMod val="60000"/>
                  <a:lumOff val="4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grpSp>
        <p:grpSp>
          <p:nvGrpSpPr>
            <p:cNvPr id="82" name="Graphic 71" descr="Flag">
              <a:extLst>
                <a:ext uri="{FF2B5EF4-FFF2-40B4-BE49-F238E27FC236}">
                  <a16:creationId xmlns:a16="http://schemas.microsoft.com/office/drawing/2014/main" id="{2CD53318-CC51-493B-8CAA-10DEDB24F129}"/>
                </a:ext>
              </a:extLst>
            </p:cNvPr>
            <p:cNvGrpSpPr/>
            <p:nvPr/>
          </p:nvGrpSpPr>
          <p:grpSpPr>
            <a:xfrm flipH="1">
              <a:off x="1824625" y="3761413"/>
              <a:ext cx="685800" cy="685800"/>
              <a:chOff x="400833" y="3872217"/>
              <a:chExt cx="914400" cy="914400"/>
            </a:xfrm>
            <a:solidFill>
              <a:srgbClr val="5E0F8F"/>
            </a:solidFill>
          </p:grpSpPr>
          <p:sp>
            <p:nvSpPr>
              <p:cNvPr id="95" name="Freeform: Shape 94">
                <a:extLst>
                  <a:ext uri="{FF2B5EF4-FFF2-40B4-BE49-F238E27FC236}">
                    <a16:creationId xmlns:a16="http://schemas.microsoft.com/office/drawing/2014/main" id="{3C0067F9-986C-490A-AD53-04CAADB0D026}"/>
                  </a:ext>
                </a:extLst>
              </p:cNvPr>
              <p:cNvSpPr/>
              <p:nvPr/>
            </p:nvSpPr>
            <p:spPr>
              <a:xfrm>
                <a:off x="591333" y="3949369"/>
                <a:ext cx="57150" cy="761999"/>
              </a:xfrm>
              <a:custGeom>
                <a:avLst/>
                <a:gdLst>
                  <a:gd name="connsiteX0" fmla="*/ 28575 w 57150"/>
                  <a:gd name="connsiteY0" fmla="*/ 0 h 761999"/>
                  <a:gd name="connsiteX1" fmla="*/ 0 w 57150"/>
                  <a:gd name="connsiteY1" fmla="*/ 28575 h 761999"/>
                  <a:gd name="connsiteX2" fmla="*/ 0 w 57150"/>
                  <a:gd name="connsiteY2" fmla="*/ 762000 h 761999"/>
                  <a:gd name="connsiteX3" fmla="*/ 57150 w 57150"/>
                  <a:gd name="connsiteY3" fmla="*/ 762000 h 761999"/>
                  <a:gd name="connsiteX4" fmla="*/ 57150 w 57150"/>
                  <a:gd name="connsiteY4" fmla="*/ 28575 h 761999"/>
                  <a:gd name="connsiteX5" fmla="*/ 28575 w 57150"/>
                  <a:gd name="connsiteY5" fmla="*/ 0 h 76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61999">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solidFill>
                <a:schemeClr val="accent2">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sp>
            <p:nvSpPr>
              <p:cNvPr id="96" name="Freeform: Shape 95">
                <a:extLst>
                  <a:ext uri="{FF2B5EF4-FFF2-40B4-BE49-F238E27FC236}">
                    <a16:creationId xmlns:a16="http://schemas.microsoft.com/office/drawing/2014/main" id="{6904E5EA-4851-4D98-9673-E1A853CDCDC4}"/>
                  </a:ext>
                </a:extLst>
              </p:cNvPr>
              <p:cNvSpPr/>
              <p:nvPr/>
            </p:nvSpPr>
            <p:spPr>
              <a:xfrm>
                <a:off x="686583" y="3947464"/>
                <a:ext cx="438150"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solidFill>
                <a:schemeClr val="accent2">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grpSp>
        <p:grpSp>
          <p:nvGrpSpPr>
            <p:cNvPr id="83" name="Graphic 81" descr="Flag">
              <a:extLst>
                <a:ext uri="{FF2B5EF4-FFF2-40B4-BE49-F238E27FC236}">
                  <a16:creationId xmlns:a16="http://schemas.microsoft.com/office/drawing/2014/main" id="{3A0460E3-B33F-4A45-80E6-EAF427004318}"/>
                </a:ext>
              </a:extLst>
            </p:cNvPr>
            <p:cNvGrpSpPr/>
            <p:nvPr/>
          </p:nvGrpSpPr>
          <p:grpSpPr>
            <a:xfrm flipH="1">
              <a:off x="8201589" y="2436760"/>
              <a:ext cx="396432" cy="584234"/>
              <a:chOff x="9045545" y="2106012"/>
              <a:chExt cx="528576" cy="778978"/>
            </a:xfrm>
            <a:solidFill>
              <a:srgbClr val="84ACB6"/>
            </a:solidFill>
          </p:grpSpPr>
          <p:sp>
            <p:nvSpPr>
              <p:cNvPr id="93" name="Freeform: Shape 92">
                <a:extLst>
                  <a:ext uri="{FF2B5EF4-FFF2-40B4-BE49-F238E27FC236}">
                    <a16:creationId xmlns:a16="http://schemas.microsoft.com/office/drawing/2014/main" id="{668E6BB3-7269-41CF-A2BE-798BE7F6F751}"/>
                  </a:ext>
                </a:extLst>
              </p:cNvPr>
              <p:cNvSpPr/>
              <p:nvPr/>
            </p:nvSpPr>
            <p:spPr>
              <a:xfrm>
                <a:off x="9045545" y="2122991"/>
                <a:ext cx="57149" cy="761999"/>
              </a:xfrm>
              <a:custGeom>
                <a:avLst/>
                <a:gdLst>
                  <a:gd name="connsiteX0" fmla="*/ 28575 w 57150"/>
                  <a:gd name="connsiteY0" fmla="*/ 0 h 761999"/>
                  <a:gd name="connsiteX1" fmla="*/ 0 w 57150"/>
                  <a:gd name="connsiteY1" fmla="*/ 28575 h 761999"/>
                  <a:gd name="connsiteX2" fmla="*/ 0 w 57150"/>
                  <a:gd name="connsiteY2" fmla="*/ 762000 h 761999"/>
                  <a:gd name="connsiteX3" fmla="*/ 57150 w 57150"/>
                  <a:gd name="connsiteY3" fmla="*/ 762000 h 761999"/>
                  <a:gd name="connsiteX4" fmla="*/ 57150 w 57150"/>
                  <a:gd name="connsiteY4" fmla="*/ 28575 h 761999"/>
                  <a:gd name="connsiteX5" fmla="*/ 28575 w 57150"/>
                  <a:gd name="connsiteY5" fmla="*/ 0 h 761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61999">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solidFill>
                <a:schemeClr val="accent2">
                  <a:lumMod val="75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sp>
            <p:nvSpPr>
              <p:cNvPr id="94" name="Freeform: Shape 93">
                <a:extLst>
                  <a:ext uri="{FF2B5EF4-FFF2-40B4-BE49-F238E27FC236}">
                    <a16:creationId xmlns:a16="http://schemas.microsoft.com/office/drawing/2014/main" id="{573160C8-4D47-4E76-BD76-FF993E2A37D3}"/>
                  </a:ext>
                </a:extLst>
              </p:cNvPr>
              <p:cNvSpPr/>
              <p:nvPr/>
            </p:nvSpPr>
            <p:spPr>
              <a:xfrm>
                <a:off x="9135970" y="2106012"/>
                <a:ext cx="438151"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solidFill>
                <a:schemeClr val="accent2">
                  <a:lumMod val="75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grpSp>
        <p:grpSp>
          <p:nvGrpSpPr>
            <p:cNvPr id="84" name="Graphic 77" descr="Walk">
              <a:extLst>
                <a:ext uri="{FF2B5EF4-FFF2-40B4-BE49-F238E27FC236}">
                  <a16:creationId xmlns:a16="http://schemas.microsoft.com/office/drawing/2014/main" id="{3396C80D-C55F-4D04-A24B-853CD78E1F68}"/>
                </a:ext>
              </a:extLst>
            </p:cNvPr>
            <p:cNvGrpSpPr/>
            <p:nvPr/>
          </p:nvGrpSpPr>
          <p:grpSpPr>
            <a:xfrm>
              <a:off x="2784474" y="3797136"/>
              <a:ext cx="400319" cy="647545"/>
              <a:chOff x="1680630" y="3919844"/>
              <a:chExt cx="533759" cy="863392"/>
            </a:xfrm>
            <a:solidFill>
              <a:srgbClr val="000000"/>
            </a:solidFill>
          </p:grpSpPr>
          <p:sp>
            <p:nvSpPr>
              <p:cNvPr id="91" name="Freeform: Shape 90">
                <a:extLst>
                  <a:ext uri="{FF2B5EF4-FFF2-40B4-BE49-F238E27FC236}">
                    <a16:creationId xmlns:a16="http://schemas.microsoft.com/office/drawing/2014/main" id="{DA198828-095E-40EA-989A-F2A5BF376AD8}"/>
                  </a:ext>
                </a:extLst>
              </p:cNvPr>
              <p:cNvSpPr/>
              <p:nvPr/>
            </p:nvSpPr>
            <p:spPr>
              <a:xfrm>
                <a:off x="1919016" y="3919844"/>
                <a:ext cx="152400" cy="152400"/>
              </a:xfrm>
              <a:custGeom>
                <a:avLst/>
                <a:gdLst>
                  <a:gd name="connsiteX0" fmla="*/ 152400 w 152400"/>
                  <a:gd name="connsiteY0" fmla="*/ 76200 h 152400"/>
                  <a:gd name="connsiteX1" fmla="*/ 76200 w 152400"/>
                  <a:gd name="connsiteY1" fmla="*/ 152400 h 152400"/>
                  <a:gd name="connsiteX2" fmla="*/ 0 w 152400"/>
                  <a:gd name="connsiteY2" fmla="*/ 76200 h 152400"/>
                  <a:gd name="connsiteX3" fmla="*/ 76200 w 152400"/>
                  <a:gd name="connsiteY3" fmla="*/ 0 h 152400"/>
                  <a:gd name="connsiteX4" fmla="*/ 152400 w 152400"/>
                  <a:gd name="connsiteY4" fmla="*/ 7620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sp>
            <p:nvSpPr>
              <p:cNvPr id="92" name="Freeform: Shape 91">
                <a:extLst>
                  <a:ext uri="{FF2B5EF4-FFF2-40B4-BE49-F238E27FC236}">
                    <a16:creationId xmlns:a16="http://schemas.microsoft.com/office/drawing/2014/main" id="{C671046F-BF1A-4C9D-BB74-3E3EEBA45821}"/>
                  </a:ext>
                </a:extLst>
              </p:cNvPr>
              <p:cNvSpPr/>
              <p:nvPr/>
            </p:nvSpPr>
            <p:spPr>
              <a:xfrm>
                <a:off x="1680630" y="4135537"/>
                <a:ext cx="533759" cy="647699"/>
              </a:xfrm>
              <a:custGeom>
                <a:avLst/>
                <a:gdLst>
                  <a:gd name="connsiteX0" fmla="*/ 507943 w 533759"/>
                  <a:gd name="connsiteY0" fmla="*/ 201930 h 647700"/>
                  <a:gd name="connsiteX1" fmla="*/ 409835 w 533759"/>
                  <a:gd name="connsiteY1" fmla="*/ 169545 h 647700"/>
                  <a:gd name="connsiteX2" fmla="*/ 353638 w 533759"/>
                  <a:gd name="connsiteY2" fmla="*/ 40005 h 647700"/>
                  <a:gd name="connsiteX3" fmla="*/ 286963 w 533759"/>
                  <a:gd name="connsiteY3" fmla="*/ 0 h 647700"/>
                  <a:gd name="connsiteX4" fmla="*/ 254578 w 533759"/>
                  <a:gd name="connsiteY4" fmla="*/ 7620 h 647700"/>
                  <a:gd name="connsiteX5" fmla="*/ 121228 w 533759"/>
                  <a:gd name="connsiteY5" fmla="*/ 60007 h 647700"/>
                  <a:gd name="connsiteX6" fmla="*/ 100273 w 533759"/>
                  <a:gd name="connsiteY6" fmla="*/ 80963 h 647700"/>
                  <a:gd name="connsiteX7" fmla="*/ 52648 w 533759"/>
                  <a:gd name="connsiteY7" fmla="*/ 195263 h 647700"/>
                  <a:gd name="connsiteX8" fmla="*/ 73603 w 533759"/>
                  <a:gd name="connsiteY8" fmla="*/ 244793 h 647700"/>
                  <a:gd name="connsiteX9" fmla="*/ 87890 w 533759"/>
                  <a:gd name="connsiteY9" fmla="*/ 247650 h 647700"/>
                  <a:gd name="connsiteX10" fmla="*/ 123133 w 533759"/>
                  <a:gd name="connsiteY10" fmla="*/ 223838 h 647700"/>
                  <a:gd name="connsiteX11" fmla="*/ 162185 w 533759"/>
                  <a:gd name="connsiteY11" fmla="*/ 124777 h 647700"/>
                  <a:gd name="connsiteX12" fmla="*/ 202190 w 533759"/>
                  <a:gd name="connsiteY12" fmla="*/ 109538 h 647700"/>
                  <a:gd name="connsiteX13" fmla="*/ 136468 w 533759"/>
                  <a:gd name="connsiteY13" fmla="*/ 430530 h 647700"/>
                  <a:gd name="connsiteX14" fmla="*/ 8833 w 533759"/>
                  <a:gd name="connsiteY14" fmla="*/ 585788 h 647700"/>
                  <a:gd name="connsiteX15" fmla="*/ 13595 w 533759"/>
                  <a:gd name="connsiteY15" fmla="*/ 639128 h 647700"/>
                  <a:gd name="connsiteX16" fmla="*/ 37408 w 533759"/>
                  <a:gd name="connsiteY16" fmla="*/ 647700 h 647700"/>
                  <a:gd name="connsiteX17" fmla="*/ 66935 w 533759"/>
                  <a:gd name="connsiteY17" fmla="*/ 633413 h 647700"/>
                  <a:gd name="connsiteX18" fmla="*/ 200285 w 533759"/>
                  <a:gd name="connsiteY18" fmla="*/ 471488 h 647700"/>
                  <a:gd name="connsiteX19" fmla="*/ 207905 w 533759"/>
                  <a:gd name="connsiteY19" fmla="*/ 455295 h 647700"/>
                  <a:gd name="connsiteX20" fmla="*/ 230765 w 533759"/>
                  <a:gd name="connsiteY20" fmla="*/ 344805 h 647700"/>
                  <a:gd name="connsiteX21" fmla="*/ 333635 w 533759"/>
                  <a:gd name="connsiteY21" fmla="*/ 419100 h 647700"/>
                  <a:gd name="connsiteX22" fmla="*/ 333635 w 533759"/>
                  <a:gd name="connsiteY22" fmla="*/ 609600 h 647700"/>
                  <a:gd name="connsiteX23" fmla="*/ 371735 w 533759"/>
                  <a:gd name="connsiteY23" fmla="*/ 647700 h 647700"/>
                  <a:gd name="connsiteX24" fmla="*/ 409835 w 533759"/>
                  <a:gd name="connsiteY24" fmla="*/ 609600 h 647700"/>
                  <a:gd name="connsiteX25" fmla="*/ 409835 w 533759"/>
                  <a:gd name="connsiteY25" fmla="*/ 400050 h 647700"/>
                  <a:gd name="connsiteX26" fmla="*/ 394595 w 533759"/>
                  <a:gd name="connsiteY26" fmla="*/ 369570 h 647700"/>
                  <a:gd name="connsiteX27" fmla="*/ 302203 w 533759"/>
                  <a:gd name="connsiteY27" fmla="*/ 301943 h 647700"/>
                  <a:gd name="connsiteX28" fmla="*/ 327920 w 533759"/>
                  <a:gd name="connsiteY28" fmla="*/ 173355 h 647700"/>
                  <a:gd name="connsiteX29" fmla="*/ 346018 w 533759"/>
                  <a:gd name="connsiteY29" fmla="*/ 215265 h 647700"/>
                  <a:gd name="connsiteX30" fmla="*/ 368878 w 533759"/>
                  <a:gd name="connsiteY30" fmla="*/ 236220 h 647700"/>
                  <a:gd name="connsiteX31" fmla="*/ 483178 w 533759"/>
                  <a:gd name="connsiteY31" fmla="*/ 274320 h 647700"/>
                  <a:gd name="connsiteX32" fmla="*/ 495560 w 533759"/>
                  <a:gd name="connsiteY32" fmla="*/ 276225 h 647700"/>
                  <a:gd name="connsiteX33" fmla="*/ 531755 w 533759"/>
                  <a:gd name="connsiteY33" fmla="*/ 250508 h 647700"/>
                  <a:gd name="connsiteX34" fmla="*/ 507943 w 533759"/>
                  <a:gd name="connsiteY34" fmla="*/ 201930 h 647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33759" h="647700">
                    <a:moveTo>
                      <a:pt x="507943" y="201930"/>
                    </a:moveTo>
                    <a:lnTo>
                      <a:pt x="409835" y="169545"/>
                    </a:lnTo>
                    <a:cubicBezTo>
                      <a:pt x="409835" y="169545"/>
                      <a:pt x="355543" y="43815"/>
                      <a:pt x="353638" y="40005"/>
                    </a:cubicBezTo>
                    <a:cubicBezTo>
                      <a:pt x="340303" y="16193"/>
                      <a:pt x="315538" y="0"/>
                      <a:pt x="286963" y="0"/>
                    </a:cubicBezTo>
                    <a:cubicBezTo>
                      <a:pt x="275533" y="0"/>
                      <a:pt x="264103" y="2857"/>
                      <a:pt x="254578" y="7620"/>
                    </a:cubicBezTo>
                    <a:lnTo>
                      <a:pt x="121228" y="60007"/>
                    </a:lnTo>
                    <a:cubicBezTo>
                      <a:pt x="111703" y="63818"/>
                      <a:pt x="104083" y="71438"/>
                      <a:pt x="100273" y="80963"/>
                    </a:cubicBezTo>
                    <a:lnTo>
                      <a:pt x="52648" y="195263"/>
                    </a:lnTo>
                    <a:cubicBezTo>
                      <a:pt x="45028" y="214313"/>
                      <a:pt x="53600" y="237173"/>
                      <a:pt x="73603" y="244793"/>
                    </a:cubicBezTo>
                    <a:cubicBezTo>
                      <a:pt x="78365" y="246698"/>
                      <a:pt x="83128" y="247650"/>
                      <a:pt x="87890" y="247650"/>
                    </a:cubicBezTo>
                    <a:cubicBezTo>
                      <a:pt x="103130" y="247650"/>
                      <a:pt x="117418" y="239077"/>
                      <a:pt x="123133" y="223838"/>
                    </a:cubicBezTo>
                    <a:lnTo>
                      <a:pt x="162185" y="124777"/>
                    </a:lnTo>
                    <a:lnTo>
                      <a:pt x="202190" y="109538"/>
                    </a:lnTo>
                    <a:lnTo>
                      <a:pt x="136468" y="430530"/>
                    </a:lnTo>
                    <a:lnTo>
                      <a:pt x="8833" y="585788"/>
                    </a:lnTo>
                    <a:cubicBezTo>
                      <a:pt x="-4502" y="601980"/>
                      <a:pt x="-2597" y="625793"/>
                      <a:pt x="13595" y="639128"/>
                    </a:cubicBezTo>
                    <a:cubicBezTo>
                      <a:pt x="20263" y="644843"/>
                      <a:pt x="28835" y="647700"/>
                      <a:pt x="37408" y="647700"/>
                    </a:cubicBezTo>
                    <a:cubicBezTo>
                      <a:pt x="48838" y="647700"/>
                      <a:pt x="59315" y="642938"/>
                      <a:pt x="66935" y="633413"/>
                    </a:cubicBezTo>
                    <a:lnTo>
                      <a:pt x="200285" y="471488"/>
                    </a:lnTo>
                    <a:cubicBezTo>
                      <a:pt x="204095" y="466725"/>
                      <a:pt x="206953" y="461010"/>
                      <a:pt x="207905" y="455295"/>
                    </a:cubicBezTo>
                    <a:lnTo>
                      <a:pt x="230765" y="344805"/>
                    </a:lnTo>
                    <a:lnTo>
                      <a:pt x="333635" y="419100"/>
                    </a:lnTo>
                    <a:lnTo>
                      <a:pt x="333635" y="609600"/>
                    </a:lnTo>
                    <a:cubicBezTo>
                      <a:pt x="333635" y="630555"/>
                      <a:pt x="350780" y="647700"/>
                      <a:pt x="371735" y="647700"/>
                    </a:cubicBezTo>
                    <a:cubicBezTo>
                      <a:pt x="392690" y="647700"/>
                      <a:pt x="409835" y="630555"/>
                      <a:pt x="409835" y="609600"/>
                    </a:cubicBezTo>
                    <a:lnTo>
                      <a:pt x="409835" y="400050"/>
                    </a:lnTo>
                    <a:cubicBezTo>
                      <a:pt x="409835" y="387668"/>
                      <a:pt x="404120" y="376238"/>
                      <a:pt x="394595" y="369570"/>
                    </a:cubicBezTo>
                    <a:lnTo>
                      <a:pt x="302203" y="301943"/>
                    </a:lnTo>
                    <a:lnTo>
                      <a:pt x="327920" y="173355"/>
                    </a:lnTo>
                    <a:lnTo>
                      <a:pt x="346018" y="215265"/>
                    </a:lnTo>
                    <a:cubicBezTo>
                      <a:pt x="350780" y="224790"/>
                      <a:pt x="358400" y="232410"/>
                      <a:pt x="368878" y="236220"/>
                    </a:cubicBezTo>
                    <a:lnTo>
                      <a:pt x="483178" y="274320"/>
                    </a:lnTo>
                    <a:cubicBezTo>
                      <a:pt x="486988" y="275273"/>
                      <a:pt x="490798" y="276225"/>
                      <a:pt x="495560" y="276225"/>
                    </a:cubicBezTo>
                    <a:cubicBezTo>
                      <a:pt x="511753" y="276225"/>
                      <a:pt x="526040" y="265748"/>
                      <a:pt x="531755" y="250508"/>
                    </a:cubicBezTo>
                    <a:cubicBezTo>
                      <a:pt x="538423" y="230505"/>
                      <a:pt x="527945" y="208598"/>
                      <a:pt x="507943" y="20193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grpSp>
        <p:grpSp>
          <p:nvGrpSpPr>
            <p:cNvPr id="85" name="Graphic 75" descr="Run">
              <a:extLst>
                <a:ext uri="{FF2B5EF4-FFF2-40B4-BE49-F238E27FC236}">
                  <a16:creationId xmlns:a16="http://schemas.microsoft.com/office/drawing/2014/main" id="{83955E29-A485-4DB0-9AB9-66E4EA51B365}"/>
                </a:ext>
              </a:extLst>
            </p:cNvPr>
            <p:cNvGrpSpPr/>
            <p:nvPr/>
          </p:nvGrpSpPr>
          <p:grpSpPr>
            <a:xfrm>
              <a:off x="6379673" y="3151032"/>
              <a:ext cx="539492" cy="602985"/>
              <a:chOff x="6474230" y="3058374"/>
              <a:chExt cx="719322" cy="803979"/>
            </a:xfrm>
            <a:solidFill>
              <a:srgbClr val="000000"/>
            </a:solidFill>
          </p:grpSpPr>
          <p:sp>
            <p:nvSpPr>
              <p:cNvPr id="89" name="Freeform: Shape 88">
                <a:extLst>
                  <a:ext uri="{FF2B5EF4-FFF2-40B4-BE49-F238E27FC236}">
                    <a16:creationId xmlns:a16="http://schemas.microsoft.com/office/drawing/2014/main" id="{35EB5DE9-FC58-44F1-8271-616F1D720242}"/>
                  </a:ext>
                </a:extLst>
              </p:cNvPr>
              <p:cNvSpPr/>
              <p:nvPr/>
            </p:nvSpPr>
            <p:spPr>
              <a:xfrm>
                <a:off x="6823518" y="3058374"/>
                <a:ext cx="152400" cy="152400"/>
              </a:xfrm>
              <a:custGeom>
                <a:avLst/>
                <a:gdLst>
                  <a:gd name="connsiteX0" fmla="*/ 152400 w 152400"/>
                  <a:gd name="connsiteY0" fmla="*/ 76200 h 152400"/>
                  <a:gd name="connsiteX1" fmla="*/ 76200 w 152400"/>
                  <a:gd name="connsiteY1" fmla="*/ 152400 h 152400"/>
                  <a:gd name="connsiteX2" fmla="*/ 0 w 152400"/>
                  <a:gd name="connsiteY2" fmla="*/ 76200 h 152400"/>
                  <a:gd name="connsiteX3" fmla="*/ 76200 w 152400"/>
                  <a:gd name="connsiteY3" fmla="*/ 0 h 152400"/>
                  <a:gd name="connsiteX4" fmla="*/ 152400 w 152400"/>
                  <a:gd name="connsiteY4" fmla="*/ 7620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sp>
            <p:nvSpPr>
              <p:cNvPr id="90" name="Freeform: Shape 89">
                <a:extLst>
                  <a:ext uri="{FF2B5EF4-FFF2-40B4-BE49-F238E27FC236}">
                    <a16:creationId xmlns:a16="http://schemas.microsoft.com/office/drawing/2014/main" id="{06BF1969-5AD9-41EC-B882-AF0ED258453C}"/>
                  </a:ext>
                </a:extLst>
              </p:cNvPr>
              <p:cNvSpPr/>
              <p:nvPr/>
            </p:nvSpPr>
            <p:spPr>
              <a:xfrm>
                <a:off x="6474230" y="3205128"/>
                <a:ext cx="719322" cy="657225"/>
              </a:xfrm>
              <a:custGeom>
                <a:avLst/>
                <a:gdLst>
                  <a:gd name="connsiteX0" fmla="*/ 699135 w 719322"/>
                  <a:gd name="connsiteY0" fmla="*/ 19050 h 657225"/>
                  <a:gd name="connsiteX1" fmla="*/ 647700 w 719322"/>
                  <a:gd name="connsiteY1" fmla="*/ 35243 h 657225"/>
                  <a:gd name="connsiteX2" fmla="*/ 614363 w 719322"/>
                  <a:gd name="connsiteY2" fmla="*/ 98107 h 657225"/>
                  <a:gd name="connsiteX3" fmla="*/ 467678 w 719322"/>
                  <a:gd name="connsiteY3" fmla="*/ 5715 h 657225"/>
                  <a:gd name="connsiteX4" fmla="*/ 447675 w 719322"/>
                  <a:gd name="connsiteY4" fmla="*/ 0 h 657225"/>
                  <a:gd name="connsiteX5" fmla="*/ 285750 w 719322"/>
                  <a:gd name="connsiteY5" fmla="*/ 0 h 657225"/>
                  <a:gd name="connsiteX6" fmla="*/ 252413 w 719322"/>
                  <a:gd name="connsiteY6" fmla="*/ 20003 h 657225"/>
                  <a:gd name="connsiteX7" fmla="*/ 190500 w 719322"/>
                  <a:gd name="connsiteY7" fmla="*/ 134302 h 657225"/>
                  <a:gd name="connsiteX8" fmla="*/ 205740 w 719322"/>
                  <a:gd name="connsiteY8" fmla="*/ 185738 h 657225"/>
                  <a:gd name="connsiteX9" fmla="*/ 223838 w 719322"/>
                  <a:gd name="connsiteY9" fmla="*/ 190500 h 657225"/>
                  <a:gd name="connsiteX10" fmla="*/ 257175 w 719322"/>
                  <a:gd name="connsiteY10" fmla="*/ 170498 h 657225"/>
                  <a:gd name="connsiteX11" fmla="*/ 308610 w 719322"/>
                  <a:gd name="connsiteY11" fmla="*/ 76200 h 657225"/>
                  <a:gd name="connsiteX12" fmla="*/ 364808 w 719322"/>
                  <a:gd name="connsiteY12" fmla="*/ 76200 h 657225"/>
                  <a:gd name="connsiteX13" fmla="*/ 196215 w 719322"/>
                  <a:gd name="connsiteY13" fmla="*/ 390525 h 657225"/>
                  <a:gd name="connsiteX14" fmla="*/ 38100 w 719322"/>
                  <a:gd name="connsiteY14" fmla="*/ 390525 h 657225"/>
                  <a:gd name="connsiteX15" fmla="*/ 0 w 719322"/>
                  <a:gd name="connsiteY15" fmla="*/ 428625 h 657225"/>
                  <a:gd name="connsiteX16" fmla="*/ 38100 w 719322"/>
                  <a:gd name="connsiteY16" fmla="*/ 466725 h 657225"/>
                  <a:gd name="connsiteX17" fmla="*/ 219075 w 719322"/>
                  <a:gd name="connsiteY17" fmla="*/ 466725 h 657225"/>
                  <a:gd name="connsiteX18" fmla="*/ 252413 w 719322"/>
                  <a:gd name="connsiteY18" fmla="*/ 446723 h 657225"/>
                  <a:gd name="connsiteX19" fmla="*/ 319088 w 719322"/>
                  <a:gd name="connsiteY19" fmla="*/ 323850 h 657225"/>
                  <a:gd name="connsiteX20" fmla="*/ 428625 w 719322"/>
                  <a:gd name="connsiteY20" fmla="*/ 425767 h 657225"/>
                  <a:gd name="connsiteX21" fmla="*/ 420053 w 719322"/>
                  <a:gd name="connsiteY21" fmla="*/ 617220 h 657225"/>
                  <a:gd name="connsiteX22" fmla="*/ 455295 w 719322"/>
                  <a:gd name="connsiteY22" fmla="*/ 657225 h 657225"/>
                  <a:gd name="connsiteX23" fmla="*/ 457200 w 719322"/>
                  <a:gd name="connsiteY23" fmla="*/ 657225 h 657225"/>
                  <a:gd name="connsiteX24" fmla="*/ 495300 w 719322"/>
                  <a:gd name="connsiteY24" fmla="*/ 621030 h 657225"/>
                  <a:gd name="connsiteX25" fmla="*/ 504825 w 719322"/>
                  <a:gd name="connsiteY25" fmla="*/ 411480 h 657225"/>
                  <a:gd name="connsiteX26" fmla="*/ 492443 w 719322"/>
                  <a:gd name="connsiteY26" fmla="*/ 381953 h 657225"/>
                  <a:gd name="connsiteX27" fmla="*/ 400050 w 719322"/>
                  <a:gd name="connsiteY27" fmla="*/ 296228 h 657225"/>
                  <a:gd name="connsiteX28" fmla="*/ 497205 w 719322"/>
                  <a:gd name="connsiteY28" fmla="*/ 115252 h 657225"/>
                  <a:gd name="connsiteX29" fmla="*/ 607695 w 719322"/>
                  <a:gd name="connsiteY29" fmla="*/ 184785 h 657225"/>
                  <a:gd name="connsiteX30" fmla="*/ 638175 w 719322"/>
                  <a:gd name="connsiteY30" fmla="*/ 189548 h 657225"/>
                  <a:gd name="connsiteX31" fmla="*/ 661988 w 719322"/>
                  <a:gd name="connsiteY31" fmla="*/ 170498 h 657225"/>
                  <a:gd name="connsiteX32" fmla="*/ 714375 w 719322"/>
                  <a:gd name="connsiteY32" fmla="*/ 70485 h 657225"/>
                  <a:gd name="connsiteX33" fmla="*/ 699135 w 719322"/>
                  <a:gd name="connsiteY33" fmla="*/ 19050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719322" h="657225">
                    <a:moveTo>
                      <a:pt x="699135" y="19050"/>
                    </a:moveTo>
                    <a:cubicBezTo>
                      <a:pt x="680085" y="9525"/>
                      <a:pt x="657225" y="16193"/>
                      <a:pt x="647700" y="35243"/>
                    </a:cubicBezTo>
                    <a:lnTo>
                      <a:pt x="614363" y="98107"/>
                    </a:lnTo>
                    <a:lnTo>
                      <a:pt x="467678" y="5715"/>
                    </a:lnTo>
                    <a:cubicBezTo>
                      <a:pt x="461963" y="1905"/>
                      <a:pt x="455295" y="0"/>
                      <a:pt x="447675" y="0"/>
                    </a:cubicBezTo>
                    <a:lnTo>
                      <a:pt x="285750" y="0"/>
                    </a:lnTo>
                    <a:cubicBezTo>
                      <a:pt x="271463" y="0"/>
                      <a:pt x="259080" y="7620"/>
                      <a:pt x="252413" y="20003"/>
                    </a:cubicBezTo>
                    <a:lnTo>
                      <a:pt x="190500" y="134302"/>
                    </a:lnTo>
                    <a:cubicBezTo>
                      <a:pt x="180023" y="152400"/>
                      <a:pt x="187643" y="176213"/>
                      <a:pt x="205740" y="185738"/>
                    </a:cubicBezTo>
                    <a:cubicBezTo>
                      <a:pt x="211455" y="188595"/>
                      <a:pt x="218122" y="190500"/>
                      <a:pt x="223838" y="190500"/>
                    </a:cubicBezTo>
                    <a:cubicBezTo>
                      <a:pt x="237172" y="190500"/>
                      <a:pt x="250508" y="182880"/>
                      <a:pt x="257175" y="170498"/>
                    </a:cubicBezTo>
                    <a:lnTo>
                      <a:pt x="308610" y="76200"/>
                    </a:lnTo>
                    <a:lnTo>
                      <a:pt x="364808" y="76200"/>
                    </a:lnTo>
                    <a:lnTo>
                      <a:pt x="196215" y="390525"/>
                    </a:lnTo>
                    <a:lnTo>
                      <a:pt x="38100" y="390525"/>
                    </a:lnTo>
                    <a:cubicBezTo>
                      <a:pt x="17145" y="390525"/>
                      <a:pt x="0" y="407670"/>
                      <a:pt x="0" y="428625"/>
                    </a:cubicBezTo>
                    <a:cubicBezTo>
                      <a:pt x="0" y="449580"/>
                      <a:pt x="17145" y="466725"/>
                      <a:pt x="38100" y="466725"/>
                    </a:cubicBezTo>
                    <a:lnTo>
                      <a:pt x="219075" y="466725"/>
                    </a:lnTo>
                    <a:cubicBezTo>
                      <a:pt x="233363" y="466725"/>
                      <a:pt x="245745" y="459105"/>
                      <a:pt x="252413" y="446723"/>
                    </a:cubicBezTo>
                    <a:lnTo>
                      <a:pt x="319088" y="323850"/>
                    </a:lnTo>
                    <a:lnTo>
                      <a:pt x="428625" y="425767"/>
                    </a:lnTo>
                    <a:lnTo>
                      <a:pt x="420053" y="617220"/>
                    </a:lnTo>
                    <a:cubicBezTo>
                      <a:pt x="418148" y="638175"/>
                      <a:pt x="434340" y="656273"/>
                      <a:pt x="455295" y="657225"/>
                    </a:cubicBezTo>
                    <a:cubicBezTo>
                      <a:pt x="456248" y="657225"/>
                      <a:pt x="456248" y="657225"/>
                      <a:pt x="457200" y="657225"/>
                    </a:cubicBezTo>
                    <a:cubicBezTo>
                      <a:pt x="477203" y="657225"/>
                      <a:pt x="494348" y="641033"/>
                      <a:pt x="495300" y="621030"/>
                    </a:cubicBezTo>
                    <a:lnTo>
                      <a:pt x="504825" y="411480"/>
                    </a:lnTo>
                    <a:cubicBezTo>
                      <a:pt x="505778" y="400050"/>
                      <a:pt x="501015" y="389573"/>
                      <a:pt x="492443" y="381953"/>
                    </a:cubicBezTo>
                    <a:lnTo>
                      <a:pt x="400050" y="296228"/>
                    </a:lnTo>
                    <a:lnTo>
                      <a:pt x="497205" y="115252"/>
                    </a:lnTo>
                    <a:lnTo>
                      <a:pt x="607695" y="184785"/>
                    </a:lnTo>
                    <a:cubicBezTo>
                      <a:pt x="616268" y="190500"/>
                      <a:pt x="627698" y="192405"/>
                      <a:pt x="638175" y="189548"/>
                    </a:cubicBezTo>
                    <a:cubicBezTo>
                      <a:pt x="648653" y="186690"/>
                      <a:pt x="657225" y="180023"/>
                      <a:pt x="661988" y="170498"/>
                    </a:cubicBezTo>
                    <a:lnTo>
                      <a:pt x="714375" y="70485"/>
                    </a:lnTo>
                    <a:cubicBezTo>
                      <a:pt x="724853" y="52388"/>
                      <a:pt x="718185" y="29528"/>
                      <a:pt x="699135" y="1905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grpSp>
        <p:grpSp>
          <p:nvGrpSpPr>
            <p:cNvPr id="86" name="Graphic 73" descr="Confused person">
              <a:extLst>
                <a:ext uri="{FF2B5EF4-FFF2-40B4-BE49-F238E27FC236}">
                  <a16:creationId xmlns:a16="http://schemas.microsoft.com/office/drawing/2014/main" id="{37FA611F-163A-416F-B121-BD36BB699D3F}"/>
                </a:ext>
              </a:extLst>
            </p:cNvPr>
            <p:cNvGrpSpPr/>
            <p:nvPr/>
          </p:nvGrpSpPr>
          <p:grpSpPr>
            <a:xfrm>
              <a:off x="9837836" y="2385409"/>
              <a:ext cx="472143" cy="668430"/>
              <a:chOff x="11085115" y="2037545"/>
              <a:chExt cx="629524" cy="891240"/>
            </a:xfrm>
          </p:grpSpPr>
          <p:sp>
            <p:nvSpPr>
              <p:cNvPr id="87" name="Freeform: Shape 86">
                <a:extLst>
                  <a:ext uri="{FF2B5EF4-FFF2-40B4-BE49-F238E27FC236}">
                    <a16:creationId xmlns:a16="http://schemas.microsoft.com/office/drawing/2014/main" id="{09F0CEA3-0EB8-4452-833D-27C5486EB6E0}"/>
                  </a:ext>
                </a:extLst>
              </p:cNvPr>
              <p:cNvSpPr/>
              <p:nvPr/>
            </p:nvSpPr>
            <p:spPr>
              <a:xfrm>
                <a:off x="11085115" y="2242985"/>
                <a:ext cx="629524" cy="685800"/>
              </a:xfrm>
              <a:custGeom>
                <a:avLst/>
                <a:gdLst>
                  <a:gd name="connsiteX0" fmla="*/ 629005 w 629524"/>
                  <a:gd name="connsiteY0" fmla="*/ 165164 h 685800"/>
                  <a:gd name="connsiteX1" fmla="*/ 585190 w 629524"/>
                  <a:gd name="connsiteY1" fmla="*/ 133826 h 685800"/>
                  <a:gd name="connsiteX2" fmla="*/ 501846 w 629524"/>
                  <a:gd name="connsiteY2" fmla="*/ 147733 h 685800"/>
                  <a:gd name="connsiteX3" fmla="*/ 467080 w 629524"/>
                  <a:gd name="connsiteY3" fmla="*/ 54578 h 685800"/>
                  <a:gd name="connsiteX4" fmla="*/ 314680 w 629524"/>
                  <a:gd name="connsiteY4" fmla="*/ 0 h 685800"/>
                  <a:gd name="connsiteX5" fmla="*/ 163137 w 629524"/>
                  <a:gd name="connsiteY5" fmla="*/ 54578 h 685800"/>
                  <a:gd name="connsiteX6" fmla="*/ 128085 w 629524"/>
                  <a:gd name="connsiteY6" fmla="*/ 147733 h 685800"/>
                  <a:gd name="connsiteX7" fmla="*/ 44742 w 629524"/>
                  <a:gd name="connsiteY7" fmla="*/ 133826 h 685800"/>
                  <a:gd name="connsiteX8" fmla="*/ 589 w 629524"/>
                  <a:gd name="connsiteY8" fmla="*/ 164709 h 685800"/>
                  <a:gd name="connsiteX9" fmla="*/ 31472 w 629524"/>
                  <a:gd name="connsiteY9" fmla="*/ 208862 h 685800"/>
                  <a:gd name="connsiteX10" fmla="*/ 32169 w 629524"/>
                  <a:gd name="connsiteY10" fmla="*/ 208978 h 685800"/>
                  <a:gd name="connsiteX11" fmla="*/ 146469 w 629524"/>
                  <a:gd name="connsiteY11" fmla="*/ 228028 h 685800"/>
                  <a:gd name="connsiteX12" fmla="*/ 152755 w 629524"/>
                  <a:gd name="connsiteY12" fmla="*/ 228600 h 685800"/>
                  <a:gd name="connsiteX13" fmla="*/ 188474 w 629524"/>
                  <a:gd name="connsiteY13" fmla="*/ 203835 h 685800"/>
                  <a:gd name="connsiteX14" fmla="*/ 211905 w 629524"/>
                  <a:gd name="connsiteY14" fmla="*/ 141065 h 685800"/>
                  <a:gd name="connsiteX15" fmla="*/ 219430 w 629524"/>
                  <a:gd name="connsiteY15" fmla="*/ 144399 h 685800"/>
                  <a:gd name="connsiteX16" fmla="*/ 219430 w 629524"/>
                  <a:gd name="connsiteY16" fmla="*/ 685800 h 685800"/>
                  <a:gd name="connsiteX17" fmla="*/ 295630 w 629524"/>
                  <a:gd name="connsiteY17" fmla="*/ 685800 h 685800"/>
                  <a:gd name="connsiteX18" fmla="*/ 295630 w 629524"/>
                  <a:gd name="connsiteY18" fmla="*/ 342900 h 685800"/>
                  <a:gd name="connsiteX19" fmla="*/ 333730 w 629524"/>
                  <a:gd name="connsiteY19" fmla="*/ 342900 h 685800"/>
                  <a:gd name="connsiteX20" fmla="*/ 333730 w 629524"/>
                  <a:gd name="connsiteY20" fmla="*/ 685800 h 685800"/>
                  <a:gd name="connsiteX21" fmla="*/ 409930 w 629524"/>
                  <a:gd name="connsiteY21" fmla="*/ 685800 h 685800"/>
                  <a:gd name="connsiteX22" fmla="*/ 409930 w 629524"/>
                  <a:gd name="connsiteY22" fmla="*/ 144494 h 685800"/>
                  <a:gd name="connsiteX23" fmla="*/ 417931 w 629524"/>
                  <a:gd name="connsiteY23" fmla="*/ 140970 h 685800"/>
                  <a:gd name="connsiteX24" fmla="*/ 441458 w 629524"/>
                  <a:gd name="connsiteY24" fmla="*/ 203835 h 685800"/>
                  <a:gd name="connsiteX25" fmla="*/ 477081 w 629524"/>
                  <a:gd name="connsiteY25" fmla="*/ 228600 h 685800"/>
                  <a:gd name="connsiteX26" fmla="*/ 483368 w 629524"/>
                  <a:gd name="connsiteY26" fmla="*/ 228028 h 685800"/>
                  <a:gd name="connsiteX27" fmla="*/ 597668 w 629524"/>
                  <a:gd name="connsiteY27" fmla="*/ 208978 h 685800"/>
                  <a:gd name="connsiteX28" fmla="*/ 629005 w 629524"/>
                  <a:gd name="connsiteY28" fmla="*/ 165164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29524" h="685800">
                    <a:moveTo>
                      <a:pt x="629005" y="165164"/>
                    </a:moveTo>
                    <a:cubicBezTo>
                      <a:pt x="625554" y="144414"/>
                      <a:pt x="605941" y="130386"/>
                      <a:pt x="585190" y="133826"/>
                    </a:cubicBezTo>
                    <a:lnTo>
                      <a:pt x="501846" y="147733"/>
                    </a:lnTo>
                    <a:cubicBezTo>
                      <a:pt x="501846" y="147733"/>
                      <a:pt x="467080" y="55435"/>
                      <a:pt x="467080" y="54578"/>
                    </a:cubicBezTo>
                    <a:cubicBezTo>
                      <a:pt x="449364" y="0"/>
                      <a:pt x="373354" y="0"/>
                      <a:pt x="314680" y="0"/>
                    </a:cubicBezTo>
                    <a:cubicBezTo>
                      <a:pt x="256006" y="0"/>
                      <a:pt x="180473" y="0"/>
                      <a:pt x="163137" y="54578"/>
                    </a:cubicBezTo>
                    <a:cubicBezTo>
                      <a:pt x="163137" y="55435"/>
                      <a:pt x="128085" y="147733"/>
                      <a:pt x="128085" y="147733"/>
                    </a:cubicBezTo>
                    <a:lnTo>
                      <a:pt x="44742" y="133826"/>
                    </a:lnTo>
                    <a:cubicBezTo>
                      <a:pt x="24021" y="130162"/>
                      <a:pt x="4254" y="143988"/>
                      <a:pt x="589" y="164709"/>
                    </a:cubicBezTo>
                    <a:cubicBezTo>
                      <a:pt x="-3076" y="185430"/>
                      <a:pt x="10752" y="205198"/>
                      <a:pt x="31472" y="208862"/>
                    </a:cubicBezTo>
                    <a:cubicBezTo>
                      <a:pt x="31704" y="208903"/>
                      <a:pt x="31936" y="208941"/>
                      <a:pt x="32169" y="208978"/>
                    </a:cubicBezTo>
                    <a:lnTo>
                      <a:pt x="146469" y="228028"/>
                    </a:lnTo>
                    <a:cubicBezTo>
                      <a:pt x="148542" y="228408"/>
                      <a:pt x="150646" y="228599"/>
                      <a:pt x="152755" y="228600"/>
                    </a:cubicBezTo>
                    <a:cubicBezTo>
                      <a:pt x="168664" y="228612"/>
                      <a:pt x="182906" y="218738"/>
                      <a:pt x="188474" y="203835"/>
                    </a:cubicBezTo>
                    <a:lnTo>
                      <a:pt x="211905" y="141065"/>
                    </a:lnTo>
                    <a:lnTo>
                      <a:pt x="219430" y="144399"/>
                    </a:lnTo>
                    <a:lnTo>
                      <a:pt x="219430" y="685800"/>
                    </a:lnTo>
                    <a:lnTo>
                      <a:pt x="295630" y="685800"/>
                    </a:lnTo>
                    <a:lnTo>
                      <a:pt x="295630" y="342900"/>
                    </a:lnTo>
                    <a:lnTo>
                      <a:pt x="333730" y="342900"/>
                    </a:lnTo>
                    <a:lnTo>
                      <a:pt x="333730" y="685800"/>
                    </a:lnTo>
                    <a:lnTo>
                      <a:pt x="409930" y="685800"/>
                    </a:lnTo>
                    <a:lnTo>
                      <a:pt x="409930" y="144494"/>
                    </a:lnTo>
                    <a:cubicBezTo>
                      <a:pt x="412692" y="143351"/>
                      <a:pt x="415359" y="142208"/>
                      <a:pt x="417931" y="140970"/>
                    </a:cubicBezTo>
                    <a:lnTo>
                      <a:pt x="441458" y="203835"/>
                    </a:lnTo>
                    <a:cubicBezTo>
                      <a:pt x="447014" y="218705"/>
                      <a:pt x="461207" y="228572"/>
                      <a:pt x="477081" y="228600"/>
                    </a:cubicBezTo>
                    <a:cubicBezTo>
                      <a:pt x="479190" y="228599"/>
                      <a:pt x="481294" y="228408"/>
                      <a:pt x="483368" y="228028"/>
                    </a:cubicBezTo>
                    <a:lnTo>
                      <a:pt x="597668" y="208978"/>
                    </a:lnTo>
                    <a:cubicBezTo>
                      <a:pt x="618418" y="205528"/>
                      <a:pt x="632446" y="185915"/>
                      <a:pt x="629005" y="165164"/>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sp>
            <p:nvSpPr>
              <p:cNvPr id="88" name="Freeform: Shape 87">
                <a:extLst>
                  <a:ext uri="{FF2B5EF4-FFF2-40B4-BE49-F238E27FC236}">
                    <a16:creationId xmlns:a16="http://schemas.microsoft.com/office/drawing/2014/main" id="{47000360-C65E-44C9-85B2-53E7FDA048B3}"/>
                  </a:ext>
                </a:extLst>
              </p:cNvPr>
              <p:cNvSpPr/>
              <p:nvPr/>
            </p:nvSpPr>
            <p:spPr>
              <a:xfrm>
                <a:off x="11322524" y="2037545"/>
                <a:ext cx="152400" cy="152400"/>
              </a:xfrm>
              <a:custGeom>
                <a:avLst/>
                <a:gdLst>
                  <a:gd name="connsiteX0" fmla="*/ 152400 w 152400"/>
                  <a:gd name="connsiteY0" fmla="*/ 76200 h 152400"/>
                  <a:gd name="connsiteX1" fmla="*/ 76200 w 152400"/>
                  <a:gd name="connsiteY1" fmla="*/ 152400 h 152400"/>
                  <a:gd name="connsiteX2" fmla="*/ 0 w 152400"/>
                  <a:gd name="connsiteY2" fmla="*/ 76200 h 152400"/>
                  <a:gd name="connsiteX3" fmla="*/ 76200 w 152400"/>
                  <a:gd name="connsiteY3" fmla="*/ 0 h 152400"/>
                  <a:gd name="connsiteX4" fmla="*/ 152400 w 152400"/>
                  <a:gd name="connsiteY4" fmla="*/ 7620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accent4">
                  <a:lumMod val="20000"/>
                  <a:lumOff val="80000"/>
                </a:scheme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grpSp>
      </p:grpSp>
      <p:pic>
        <p:nvPicPr>
          <p:cNvPr id="56" name="Picture 55">
            <a:extLst>
              <a:ext uri="{FF2B5EF4-FFF2-40B4-BE49-F238E27FC236}">
                <a16:creationId xmlns:a16="http://schemas.microsoft.com/office/drawing/2014/main" id="{9C29BF0C-CBC2-76A8-9953-A612262E1293}"/>
              </a:ext>
            </a:extLst>
          </p:cNvPr>
          <p:cNvPicPr>
            <a:picLocks noChangeAspect="1"/>
          </p:cNvPicPr>
          <p:nvPr/>
        </p:nvPicPr>
        <p:blipFill>
          <a:blip r:embed="rId2"/>
          <a:stretch>
            <a:fillRect/>
          </a:stretch>
        </p:blipFill>
        <p:spPr>
          <a:xfrm>
            <a:off x="6412971" y="97693"/>
            <a:ext cx="2559578" cy="1139079"/>
          </a:xfrm>
          <a:prstGeom prst="rect">
            <a:avLst/>
          </a:prstGeom>
        </p:spPr>
      </p:pic>
    </p:spTree>
    <p:extLst>
      <p:ext uri="{BB962C8B-B14F-4D97-AF65-F5344CB8AC3E}">
        <p14:creationId xmlns:p14="http://schemas.microsoft.com/office/powerpoint/2010/main" val="2239897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9B995-BEA1-46A0-89AA-C7B408747686}"/>
              </a:ext>
            </a:extLst>
          </p:cNvPr>
          <p:cNvSpPr>
            <a:spLocks noGrp="1"/>
          </p:cNvSpPr>
          <p:nvPr>
            <p:ph type="title"/>
          </p:nvPr>
        </p:nvSpPr>
        <p:spPr>
          <a:xfrm>
            <a:off x="1710813" y="240890"/>
            <a:ext cx="6975987" cy="1036642"/>
          </a:xfrm>
        </p:spPr>
        <p:txBody>
          <a:bodyPr>
            <a:noAutofit/>
          </a:bodyPr>
          <a:lstStyle/>
          <a:p>
            <a:r>
              <a:rPr lang="lv-LV" sz="2000" dirty="0"/>
              <a:t>VPP “Letonika latviskas un </a:t>
            </a:r>
            <a:br>
              <a:rPr lang="lv-LV" sz="2000" dirty="0"/>
            </a:br>
            <a:r>
              <a:rPr lang="lv-LV" sz="2000" dirty="0"/>
              <a:t>eiropeiskas sabiedrības </a:t>
            </a:r>
            <a:br>
              <a:rPr lang="lv-LV" sz="2000" dirty="0"/>
            </a:br>
            <a:r>
              <a:rPr lang="lv-LV" sz="2000" dirty="0"/>
              <a:t>attīstībai” projektu pieteikumu </a:t>
            </a:r>
            <a:br>
              <a:rPr lang="lv-LV" sz="2000" dirty="0"/>
            </a:br>
            <a:r>
              <a:rPr lang="lv-LV" sz="2000" dirty="0"/>
              <a:t>atklātā konkursa 3.kārtas uzdevumi</a:t>
            </a:r>
          </a:p>
        </p:txBody>
      </p:sp>
      <p:sp>
        <p:nvSpPr>
          <p:cNvPr id="3" name="Content Placeholder 2">
            <a:extLst>
              <a:ext uri="{FF2B5EF4-FFF2-40B4-BE49-F238E27FC236}">
                <a16:creationId xmlns:a16="http://schemas.microsoft.com/office/drawing/2014/main" id="{00586C78-E96E-30E1-AB2A-1AD5151AC32D}"/>
              </a:ext>
            </a:extLst>
          </p:cNvPr>
          <p:cNvSpPr>
            <a:spLocks noGrp="1"/>
          </p:cNvSpPr>
          <p:nvPr>
            <p:ph idx="1"/>
          </p:nvPr>
        </p:nvSpPr>
        <p:spPr>
          <a:xfrm>
            <a:off x="1637071" y="1833716"/>
            <a:ext cx="6902245" cy="4677697"/>
          </a:xfrm>
        </p:spPr>
        <p:txBody>
          <a:bodyPr>
            <a:normAutofit fontScale="55000" lnSpcReduction="20000"/>
          </a:bodyPr>
          <a:lstStyle/>
          <a:p>
            <a:pPr algn="just"/>
            <a:r>
              <a:rPr lang="lv-LV" dirty="0"/>
              <a:t>«Latviešu literatūra un tās pētniecība valstiskās identitātes un iekļaujošas sabiedrības perspektīvā. Šā uzdevuma priekšmets ir starpdisciplināra latviešu literatūras un literāro procesu izpēte, kas iekļauj šādus virzienus: </a:t>
            </a:r>
          </a:p>
          <a:p>
            <a:pPr algn="just"/>
            <a:endParaRPr lang="lv-LV" dirty="0"/>
          </a:p>
          <a:p>
            <a:pPr marL="457200" indent="-457200" algn="just">
              <a:buAutoNum type="alphaLcParenBoth"/>
            </a:pPr>
            <a:r>
              <a:rPr lang="lv-LV" dirty="0"/>
              <a:t>literatūras teorija un kultūras studijas: literatūras potenciāls identitāšu pētniecībā un Eiropas piederības veidošanā, atklājot kultūras un varas attiecību dinamiku. Kritisku un starpdisciplināru teoriju pielietojums latviešu literatūras telpā sabiedrībai aktuālu tēmu analīzei un izpratnei. Literatūras loma sabiedriskās domas un politisko naratīvu veidošanā mūsdienās un vēsturiskā skatījumā; </a:t>
            </a:r>
          </a:p>
          <a:p>
            <a:pPr marL="457200" indent="-457200" algn="just">
              <a:buAutoNum type="alphaLcParenBoth"/>
            </a:pPr>
            <a:r>
              <a:rPr lang="lv-LV" dirty="0"/>
              <a:t>tekstoloģija un tehnoloģijas: starpdisciplināri pētījumi par literatūras radīšanu un tulkošanu (tai skaitā par eksperimentālu rakstību, digitālu kopradi, epistolāro, ceļojumu, vēsturisko, biogrāfisko un autobiogrāfisko literatūru un citiem rakstības veidiem un hibrīdiem žanriem). Literatūra digitālo humanitāro zinātņu perspektīvā. Literatūras mediju un izdevējdarbības studijas, literārās gaumes, grāmatu patēriņa un aprites pētniecība, literatūras un periodikas cenzūras un pašcenzūras studijas dažādos vēstures posmos; </a:t>
            </a:r>
          </a:p>
          <a:p>
            <a:pPr marL="457200" indent="-457200" algn="just">
              <a:buAutoNum type="alphaLcParenBoth"/>
            </a:pPr>
            <a:r>
              <a:rPr lang="lv-LV" dirty="0"/>
              <a:t>literatūras izglītība un sabiedriskā zinātne: jauni mācību līdzekļi un digitālie resursi literārās kompetences pilnveidošanai dažādās sabiedrības grupās Latvijā un diasporā: zinātniski pamatoti digitālās lasītprasmes instrumenti izmantošanai digitālajos mācību līdzekļos un daiļliteratūras digitālajos resursos, lai veicinātu lasītprasmes attīstību visos izglītības vecumposmos no piecu gadu vecuma, kas paredz lasītāja dominantā uztveres tipa vajadzību ievērošanu (papildus vizuālajam – audiālais, kinestētiskais), kā arī audiālo un papildinātās realitātes risinājumu pielietojumu specifisku mācīšanās traucējumu ietekmes mazināšanai lasītprasmes jomā (tai skaitā, piemēram, disleksijas, disgrāfijas gadījumos); amatierzinātnes un sabiedrības iesaiste Latvijā un diasporā, literatūrkritika un literatūra mediju telpā. Literatūra un lasīšanas paradumu dinamika, tās pārnese uz citām radošo industriju nozarēm."</a:t>
            </a:r>
          </a:p>
        </p:txBody>
      </p:sp>
      <p:pic>
        <p:nvPicPr>
          <p:cNvPr id="6" name="Picture 5">
            <a:extLst>
              <a:ext uri="{FF2B5EF4-FFF2-40B4-BE49-F238E27FC236}">
                <a16:creationId xmlns:a16="http://schemas.microsoft.com/office/drawing/2014/main" id="{CD0AA9C8-435E-1ADF-ED7A-ED1A5D1DE0E7}"/>
              </a:ext>
            </a:extLst>
          </p:cNvPr>
          <p:cNvPicPr>
            <a:picLocks noChangeAspect="1"/>
          </p:cNvPicPr>
          <p:nvPr/>
        </p:nvPicPr>
        <p:blipFill>
          <a:blip r:embed="rId2"/>
          <a:stretch>
            <a:fillRect/>
          </a:stretch>
        </p:blipFill>
        <p:spPr>
          <a:xfrm>
            <a:off x="6412971" y="97693"/>
            <a:ext cx="2559578" cy="1139079"/>
          </a:xfrm>
          <a:prstGeom prst="rect">
            <a:avLst/>
          </a:prstGeom>
        </p:spPr>
      </p:pic>
      <p:pic>
        <p:nvPicPr>
          <p:cNvPr id="7" name="Picture 4" descr="Image result for checklist icon">
            <a:extLst>
              <a:ext uri="{FF2B5EF4-FFF2-40B4-BE49-F238E27FC236}">
                <a16:creationId xmlns:a16="http://schemas.microsoft.com/office/drawing/2014/main" id="{3E0BF24B-469A-C5BB-4E0B-22379762D14F}"/>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56019" y="4108581"/>
            <a:ext cx="269357" cy="269975"/>
          </a:xfrm>
          <a:prstGeom prst="rect">
            <a:avLst/>
          </a:prstGeom>
          <a:solidFill>
            <a:srgbClr val="FF9900"/>
          </a:solidFill>
          <a:ln>
            <a:noFill/>
          </a:ln>
        </p:spPr>
      </p:pic>
      <p:pic>
        <p:nvPicPr>
          <p:cNvPr id="8" name="Picture 4" descr="Image result for checklist icon">
            <a:extLst>
              <a:ext uri="{FF2B5EF4-FFF2-40B4-BE49-F238E27FC236}">
                <a16:creationId xmlns:a16="http://schemas.microsoft.com/office/drawing/2014/main" id="{45E6E8B2-74ED-A52D-FE70-965AB66A54AB}"/>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28913" y="3170616"/>
            <a:ext cx="269357" cy="269975"/>
          </a:xfrm>
          <a:prstGeom prst="rect">
            <a:avLst/>
          </a:prstGeom>
          <a:solidFill>
            <a:srgbClr val="FF9900"/>
          </a:solidFill>
          <a:ln>
            <a:noFill/>
          </a:ln>
        </p:spPr>
      </p:pic>
      <p:pic>
        <p:nvPicPr>
          <p:cNvPr id="9" name="Picture 4" descr="Image result for checklist icon">
            <a:extLst>
              <a:ext uri="{FF2B5EF4-FFF2-40B4-BE49-F238E27FC236}">
                <a16:creationId xmlns:a16="http://schemas.microsoft.com/office/drawing/2014/main" id="{2E9073AB-E74D-05B8-1804-1B1F794EFF77}"/>
              </a:ext>
            </a:extLst>
          </p:cNvPr>
          <p:cNvPicPr>
            <a:picLocks noChangeAspect="1" noChangeArrowheads="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33382" y="2479445"/>
            <a:ext cx="269357" cy="269975"/>
          </a:xfrm>
          <a:prstGeom prst="rect">
            <a:avLst/>
          </a:prstGeom>
          <a:solidFill>
            <a:srgbClr val="FF9900"/>
          </a:solidFill>
          <a:ln>
            <a:noFill/>
          </a:ln>
        </p:spPr>
      </p:pic>
    </p:spTree>
    <p:extLst>
      <p:ext uri="{BB962C8B-B14F-4D97-AF65-F5344CB8AC3E}">
        <p14:creationId xmlns:p14="http://schemas.microsoft.com/office/powerpoint/2010/main" val="3718738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D83334-800C-1C38-4C2E-CAE2DA1628C2}"/>
              </a:ext>
            </a:extLst>
          </p:cNvPr>
          <p:cNvSpPr>
            <a:spLocks noGrp="1"/>
          </p:cNvSpPr>
          <p:nvPr>
            <p:ph idx="1"/>
          </p:nvPr>
        </p:nvSpPr>
        <p:spPr>
          <a:xfrm>
            <a:off x="1342103" y="2106561"/>
            <a:ext cx="6297561" cy="2170471"/>
          </a:xfrm>
        </p:spPr>
        <p:txBody>
          <a:bodyPr>
            <a:normAutofit lnSpcReduction="10000"/>
          </a:bodyPr>
          <a:lstStyle/>
          <a:p>
            <a:pPr algn="ctr" fontAlgn="base"/>
            <a:r>
              <a:rPr lang="lv-LV" b="0" i="0" dirty="0">
                <a:solidFill>
                  <a:srgbClr val="333333"/>
                </a:solidFill>
                <a:effectLst/>
              </a:rPr>
              <a:t>Informatīvais vebinārs projektu pieteikumu iesniedzējiem šoreiz netiks rīkots, taču interesenti ir laipni aicināti uzdot jautājumus, rakstot uz elektroniskā pasta adresi: </a:t>
            </a:r>
            <a:r>
              <a:rPr lang="lv-LV" b="0" i="0" u="sng" dirty="0">
                <a:solidFill>
                  <a:srgbClr val="333333"/>
                </a:solidFill>
                <a:effectLst/>
                <a:hlinkClick r:id="rId2"/>
              </a:rPr>
              <a:t>vpp@lzp.gov.lv</a:t>
            </a:r>
            <a:r>
              <a:rPr lang="lv-LV" b="0" i="0" dirty="0">
                <a:solidFill>
                  <a:srgbClr val="333333"/>
                </a:solidFill>
                <a:effectLst/>
              </a:rPr>
              <a:t>.</a:t>
            </a:r>
          </a:p>
          <a:p>
            <a:br>
              <a:rPr lang="lv-LV" b="0" i="0" dirty="0">
                <a:solidFill>
                  <a:srgbClr val="333333"/>
                </a:solidFill>
                <a:effectLst/>
                <a:latin typeface="helvetica" panose="020B0604020202020204" pitchFamily="34" charset="0"/>
              </a:rPr>
            </a:br>
            <a:endParaRPr lang="lv-LV" dirty="0"/>
          </a:p>
        </p:txBody>
      </p:sp>
      <p:pic>
        <p:nvPicPr>
          <p:cNvPr id="6" name="Picture 5">
            <a:extLst>
              <a:ext uri="{FF2B5EF4-FFF2-40B4-BE49-F238E27FC236}">
                <a16:creationId xmlns:a16="http://schemas.microsoft.com/office/drawing/2014/main" id="{C0F7CC1B-B501-D9A1-74D7-1D7777C28E57}"/>
              </a:ext>
            </a:extLst>
          </p:cNvPr>
          <p:cNvPicPr>
            <a:picLocks noChangeAspect="1"/>
          </p:cNvPicPr>
          <p:nvPr/>
        </p:nvPicPr>
        <p:blipFill>
          <a:blip r:embed="rId3"/>
          <a:stretch>
            <a:fillRect/>
          </a:stretch>
        </p:blipFill>
        <p:spPr>
          <a:xfrm>
            <a:off x="6127222" y="368080"/>
            <a:ext cx="2559578" cy="1139079"/>
          </a:xfrm>
          <a:prstGeom prst="rect">
            <a:avLst/>
          </a:prstGeom>
        </p:spPr>
      </p:pic>
      <p:pic>
        <p:nvPicPr>
          <p:cNvPr id="2" name="Picture 1">
            <a:extLst>
              <a:ext uri="{FF2B5EF4-FFF2-40B4-BE49-F238E27FC236}">
                <a16:creationId xmlns:a16="http://schemas.microsoft.com/office/drawing/2014/main" id="{D9CCDD14-8D29-4502-9522-60667F72A964}"/>
              </a:ext>
            </a:extLst>
          </p:cNvPr>
          <p:cNvPicPr>
            <a:picLocks noChangeAspect="1"/>
          </p:cNvPicPr>
          <p:nvPr/>
        </p:nvPicPr>
        <p:blipFill>
          <a:blip r:embed="rId4"/>
          <a:stretch>
            <a:fillRect/>
          </a:stretch>
        </p:blipFill>
        <p:spPr>
          <a:xfrm>
            <a:off x="3896813" y="3989232"/>
            <a:ext cx="1188139" cy="1205610"/>
          </a:xfrm>
          <a:prstGeom prst="rect">
            <a:avLst/>
          </a:prstGeom>
        </p:spPr>
      </p:pic>
    </p:spTree>
    <p:extLst>
      <p:ext uri="{BB962C8B-B14F-4D97-AF65-F5344CB8AC3E}">
        <p14:creationId xmlns:p14="http://schemas.microsoft.com/office/powerpoint/2010/main" val="4269178579"/>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E136CC152EB1D245A5FDECA292492C8A" ma:contentTypeVersion="12" ma:contentTypeDescription="Izveidot jaunu dokumentu." ma:contentTypeScope="" ma:versionID="54c80280ee468a7eb91b2bc869efd3d0">
  <xsd:schema xmlns:xsd="http://www.w3.org/2001/XMLSchema" xmlns:xs="http://www.w3.org/2001/XMLSchema" xmlns:p="http://schemas.microsoft.com/office/2006/metadata/properties" xmlns:ns3="73924fda-3357-40d4-9fae-85802a249899" xmlns:ns4="2f243a88-1479-4942-bbce-7bc383319ad9" targetNamespace="http://schemas.microsoft.com/office/2006/metadata/properties" ma:root="true" ma:fieldsID="37ef7b6f2ea112840d154ee6becae9d0" ns3:_="" ns4:_="">
    <xsd:import namespace="73924fda-3357-40d4-9fae-85802a249899"/>
    <xsd:import namespace="2f243a88-1479-4942-bbce-7bc383319ad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24fda-3357-40d4-9fae-85802a2498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f243a88-1479-4942-bbce-7bc383319ad9" elementFormDefault="qualified">
    <xsd:import namespace="http://schemas.microsoft.com/office/2006/documentManagement/types"/>
    <xsd:import namespace="http://schemas.microsoft.com/office/infopath/2007/PartnerControls"/>
    <xsd:element name="SharedWithUsers" ma:index="14"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Koplietots ar: detalizēti" ma:internalName="SharedWithDetails" ma:readOnly="true">
      <xsd:simpleType>
        <xsd:restriction base="dms:Note">
          <xsd:maxLength value="255"/>
        </xsd:restriction>
      </xsd:simpleType>
    </xsd:element>
    <xsd:element name="SharingHintHash" ma:index="16" nillable="true" ma:displayName="Koplietošanas norādes jaucējkod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B984FC-6235-4B15-9A5B-8A1A45BD5E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924fda-3357-40d4-9fae-85802a249899"/>
    <ds:schemaRef ds:uri="2f243a88-1479-4942-bbce-7bc383319a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D65BEE-874F-4245-AC24-84C8DCC85B13}">
  <ds:schemaRefs>
    <ds:schemaRef ds:uri="2f243a88-1479-4942-bbce-7bc383319ad9"/>
    <ds:schemaRef ds:uri="73924fda-3357-40d4-9fae-85802a249899"/>
    <ds:schemaRef ds:uri="http://www.w3.org/XML/1998/namespace"/>
    <ds:schemaRef ds:uri="http://purl.org/dc/terms/"/>
    <ds:schemaRef ds:uri="http://purl.org/dc/elements/1.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812DCFA8-FC87-4267-BBA5-B7F20CE93B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7814</TotalTime>
  <Words>648</Words>
  <Application>Microsoft Office PowerPoint</Application>
  <PresentationFormat>On-screen Show (4:3)</PresentationFormat>
  <Paragraphs>70</Paragraphs>
  <Slides>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MS PGothic</vt:lpstr>
      <vt:lpstr>Arial</vt:lpstr>
      <vt:lpstr>Calibri</vt:lpstr>
      <vt:lpstr>helvetica</vt:lpstr>
      <vt:lpstr>Times New Roman</vt:lpstr>
      <vt:lpstr>Trebuchet MS</vt:lpstr>
      <vt:lpstr>Verdana</vt:lpstr>
      <vt:lpstr>89_Prezentacija_templateLV</vt:lpstr>
      <vt:lpstr>PowerPoint Presentation</vt:lpstr>
      <vt:lpstr>Galvenie nosacījumi</vt:lpstr>
      <vt:lpstr>Konkursa laika līnija  Letonika 3.kārta</vt:lpstr>
      <vt:lpstr>VPP “Letonika latviskas un  eiropeiskas sabiedrības  attīstībai” projektu pieteikumu  atklātā konkursa 3.kārtas uzdevumi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Ingmārs</dc:creator>
  <cp:lastModifiedBy>Laura Dūša</cp:lastModifiedBy>
  <cp:revision>339</cp:revision>
  <cp:lastPrinted>2018-07-25T08:20:02Z</cp:lastPrinted>
  <dcterms:created xsi:type="dcterms:W3CDTF">2014-11-20T14:46:47Z</dcterms:created>
  <dcterms:modified xsi:type="dcterms:W3CDTF">2022-08-03T11:15:36Z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0x010100E136CC152EB1D245A5FDECA292492C8A</vt:lpwstr>
  </property>
</Properties>
</file>