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355" r:id="rId6"/>
    <p:sldId id="357" r:id="rId7"/>
    <p:sldId id="358" r:id="rId8"/>
    <p:sldId id="359" r:id="rId9"/>
    <p:sldId id="367" r:id="rId10"/>
    <p:sldId id="368" r:id="rId11"/>
    <p:sldId id="369" r:id="rId12"/>
    <p:sldId id="264" r:id="rId13"/>
  </p:sldIdLst>
  <p:sldSz cx="9144000" cy="6858000" type="screen4x3"/>
  <p:notesSz cx="7010400" cy="9296400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D9E1F2"/>
    <a:srgbClr val="CC3300"/>
    <a:srgbClr val="3333CC"/>
    <a:srgbClr val="339933"/>
    <a:srgbClr val="0099FF"/>
    <a:srgbClr val="00C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26" autoAdjust="0"/>
    <p:restoredTop sz="94434" autoAdjust="0"/>
  </p:normalViewPr>
  <p:slideViewPr>
    <p:cSldViewPr snapToGrid="0" snapToObjects="1">
      <p:cViewPr varScale="1">
        <p:scale>
          <a:sx n="68" d="100"/>
          <a:sy n="68" d="100"/>
        </p:scale>
        <p:origin x="1180" y="48"/>
      </p:cViewPr>
      <p:guideLst>
        <p:guide orient="horz" pos="220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A854E35-A7A4-431C-A825-7AD4ED84DFE8}" type="datetimeFigureOut">
              <a:rPr lang="lv-LV" altLang="lv-LV"/>
              <a:pPr>
                <a:defRPr/>
              </a:pPr>
              <a:t>24.02.2021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C0C5635-619F-4398-8614-605C03EF5C27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590443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299091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403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2946E5A-BBED-4218-981B-333F83EE957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69682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4C5A49C-EBE2-4BEA-B73B-7AC8FD5DDD6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361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ED2C4E4-78E8-4814-8E80-88192C39BA4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5805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2310182-7320-45BF-A513-C3BE84D4C81C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1601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5374C58-29BA-4833-81C9-1E55DA96EF6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6635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7A82987-0D2F-4B65-8E41-A1B3FBDD2CF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8876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70C9E78-A642-4421-918F-624A0AA194E3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7030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23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lv-LV" altLang="lv-LV"/>
              <a:t>19.12.2018.</a:t>
            </a: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3D5101D-DD3B-4E58-9C27-C75BE7F84F75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hf sldNum="0" hdr="0" ftr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68489" y="3429000"/>
            <a:ext cx="8407021" cy="1235073"/>
          </a:xfrm>
        </p:spPr>
        <p:txBody>
          <a:bodyPr>
            <a:normAutofit/>
          </a:bodyPr>
          <a:lstStyle/>
          <a:p>
            <a:r>
              <a:rPr lang="lv-LV" altLang="lv-LV" dirty="0">
                <a:solidFill>
                  <a:srgbClr val="7030A0"/>
                </a:solidFill>
                <a:ea typeface="MS PGothic" panose="020B0600070205080204" pitchFamily="34" charset="-128"/>
              </a:rPr>
              <a:t>Latvijas Zinātnes </a:t>
            </a:r>
            <a:r>
              <a:rPr lang="lv-LV" altLang="lv-LV">
                <a:solidFill>
                  <a:srgbClr val="7030A0"/>
                </a:solidFill>
                <a:ea typeface="MS PGothic" panose="020B0600070205080204" pitchFamily="34" charset="-128"/>
              </a:rPr>
              <a:t>padomes stratēģija</a:t>
            </a:r>
            <a:endParaRPr lang="lv-LV" altLang="lv-LV" dirty="0">
              <a:solidFill>
                <a:srgbClr val="7030A0"/>
              </a:solidFill>
              <a:ea typeface="MS PGothic" panose="020B0600070205080204" pitchFamily="34" charset="-128"/>
            </a:endParaRP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6100548"/>
            <a:ext cx="7772400" cy="300251"/>
          </a:xfrm>
        </p:spPr>
        <p:txBody>
          <a:bodyPr>
            <a:normAutofit lnSpcReduction="10000"/>
          </a:bodyPr>
          <a:lstStyle/>
          <a:p>
            <a:r>
              <a:rPr lang="lv-LV" altLang="lv-LV" b="1" dirty="0">
                <a:ea typeface="MS PGothic" panose="020B0600070205080204" pitchFamily="34" charset="-128"/>
              </a:rPr>
              <a:t>26.02.2021.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">
            <a:extLst>
              <a:ext uri="{FF2B5EF4-FFF2-40B4-BE49-F238E27FC236}">
                <a16:creationId xmlns:a16="http://schemas.microsoft.com/office/drawing/2014/main" id="{D6E9DEEA-5316-4505-84AA-ED4278881166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xfrm>
            <a:off x="8592865" y="6223165"/>
            <a:ext cx="3048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4AE4558-CB1F-473A-98F2-B26A5D5A99FA}" type="slidenum">
              <a:rPr lang="en-US" altLang="lv-LV" smtClean="0"/>
              <a:pPr/>
              <a:t>2</a:t>
            </a:fld>
            <a:endParaRPr lang="en-US" altLang="lv-LV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D03150E7-6236-4459-8A99-9A07363E6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7807" y="348459"/>
            <a:ext cx="6096000" cy="1036642"/>
          </a:xfrm>
        </p:spPr>
        <p:txBody>
          <a:bodyPr/>
          <a:lstStyle/>
          <a:p>
            <a:r>
              <a:rPr lang="lv-LV" dirty="0">
                <a:solidFill>
                  <a:srgbClr val="7030A0"/>
                </a:solidFill>
              </a:rPr>
              <a:t>Darbības virzieni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E3D17E3-A64E-4A0B-B2BE-1C24792477D8}"/>
              </a:ext>
            </a:extLst>
          </p:cNvPr>
          <p:cNvGrpSpPr/>
          <p:nvPr/>
        </p:nvGrpSpPr>
        <p:grpSpPr>
          <a:xfrm>
            <a:off x="1287907" y="1782534"/>
            <a:ext cx="7398893" cy="489179"/>
            <a:chOff x="551927" y="376017"/>
            <a:chExt cx="9378958" cy="752426"/>
          </a:xfrm>
          <a:solidFill>
            <a:schemeClr val="accent4">
              <a:lumMod val="50000"/>
            </a:schemeClr>
          </a:solidFill>
        </p:grpSpPr>
        <p:sp>
          <p:nvSpPr>
            <p:cNvPr id="21" name="Rectangle 26">
              <a:extLst>
                <a:ext uri="{FF2B5EF4-FFF2-40B4-BE49-F238E27FC236}">
                  <a16:creationId xmlns:a16="http://schemas.microsoft.com/office/drawing/2014/main" id="{F0A55F4F-B994-4FFD-8DDB-3B7606D90E4E}"/>
                </a:ext>
              </a:extLst>
            </p:cNvPr>
            <p:cNvSpPr/>
            <p:nvPr/>
          </p:nvSpPr>
          <p:spPr>
            <a:xfrm>
              <a:off x="551927" y="376017"/>
              <a:ext cx="9378958" cy="752426"/>
            </a:xfrm>
            <a:prstGeom prst="homePlat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C5836D2-4893-48EE-BC3C-63726792A31A}"/>
                </a:ext>
              </a:extLst>
            </p:cNvPr>
            <p:cNvSpPr txBox="1"/>
            <p:nvPr/>
          </p:nvSpPr>
          <p:spPr>
            <a:xfrm>
              <a:off x="551927" y="376017"/>
              <a:ext cx="9378958" cy="752426"/>
            </a:xfrm>
            <a:prstGeom prst="homePlate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97239" tIns="43180" rIns="43180" bIns="43180" numCol="1" spcCol="1270" anchor="ctr" anchorCtr="0">
              <a:noAutofit/>
            </a:bodyPr>
            <a:lstStyle/>
            <a:p>
              <a:pPr defTabSz="755650">
                <a:lnSpc>
                  <a:spcPct val="90000"/>
                </a:lnSpc>
                <a:spcAft>
                  <a:spcPct val="35000"/>
                </a:spcAft>
              </a:pPr>
              <a:r>
                <a:rPr lang="lv-LV" sz="2000" b="1" dirty="0">
                  <a:solidFill>
                    <a:schemeClr val="bg1">
                      <a:lumMod val="65000"/>
                    </a:schemeClr>
                  </a:solidFill>
                  <a:latin typeface="Arial Narrow" pitchFamily="34" charset="0"/>
                </a:rPr>
                <a:t>Pilnvērtīga </a:t>
              </a:r>
              <a:r>
                <a:rPr lang="lv-LV" sz="2000" b="1" dirty="0" err="1">
                  <a:solidFill>
                    <a:schemeClr val="bg1">
                      <a:lumMod val="65000"/>
                    </a:schemeClr>
                  </a:solidFill>
                  <a:latin typeface="Arial Narrow" pitchFamily="34" charset="0"/>
                </a:rPr>
                <a:t>cilvēkkapitāla</a:t>
              </a:r>
              <a:r>
                <a:rPr lang="lv-LV" sz="2000" b="1" dirty="0">
                  <a:solidFill>
                    <a:schemeClr val="bg1">
                      <a:lumMod val="65000"/>
                    </a:schemeClr>
                  </a:solidFill>
                  <a:latin typeface="Arial Narrow" pitchFamily="34" charset="0"/>
                </a:rPr>
                <a:t> attīstība</a:t>
              </a:r>
              <a:endParaRPr lang="lv-LV" sz="2000" b="1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CD1DB16D-BF9E-4DE9-87D7-0D4A0F93DDB3}"/>
              </a:ext>
            </a:extLst>
          </p:cNvPr>
          <p:cNvSpPr/>
          <p:nvPr/>
        </p:nvSpPr>
        <p:spPr>
          <a:xfrm>
            <a:off x="817641" y="1664968"/>
            <a:ext cx="620415" cy="721045"/>
          </a:xfrm>
          <a:prstGeom prst="ellipse">
            <a:avLst/>
          </a:prstGeom>
          <a:ln>
            <a:solidFill>
              <a:schemeClr val="accent4">
                <a:lumMod val="50000"/>
                <a:alpha val="90000"/>
              </a:schemeClr>
            </a:solidFill>
          </a:ln>
        </p:spPr>
        <p:style>
          <a:lnRef idx="2">
            <a:schemeClr val="accent2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995AA3C-6339-4D04-9A28-0C898EFDEF18}"/>
              </a:ext>
            </a:extLst>
          </p:cNvPr>
          <p:cNvGrpSpPr/>
          <p:nvPr/>
        </p:nvGrpSpPr>
        <p:grpSpPr>
          <a:xfrm>
            <a:off x="1414964" y="2580187"/>
            <a:ext cx="7271836" cy="489180"/>
            <a:chOff x="954806" y="1504853"/>
            <a:chExt cx="8976078" cy="752426"/>
          </a:xfrm>
          <a:solidFill>
            <a:schemeClr val="accent4">
              <a:lumMod val="75000"/>
            </a:schemeClr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E83282A-3E15-4844-89BE-9823E35CD217}"/>
                </a:ext>
              </a:extLst>
            </p:cNvPr>
            <p:cNvSpPr/>
            <p:nvPr/>
          </p:nvSpPr>
          <p:spPr>
            <a:xfrm>
              <a:off x="983310" y="1504853"/>
              <a:ext cx="8947574" cy="752426"/>
            </a:xfrm>
            <a:prstGeom prst="homePlat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-13333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-13333"/>
              </a:schemeClr>
            </a:effectRef>
            <a:fontRef idx="minor">
              <a:schemeClr val="lt1"/>
            </a:fontRef>
          </p:style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06B8600-45D3-488E-84D0-B1A4F2031309}"/>
                </a:ext>
              </a:extLst>
            </p:cNvPr>
            <p:cNvSpPr txBox="1"/>
            <p:nvPr/>
          </p:nvSpPr>
          <p:spPr>
            <a:xfrm>
              <a:off x="954806" y="1504853"/>
              <a:ext cx="8947574" cy="752426"/>
            </a:xfrm>
            <a:prstGeom prst="homePlate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97239" tIns="43180" rIns="43180" bIns="43180" numCol="1" spcCol="1270" anchor="ctr" anchorCtr="0">
              <a:noAutofit/>
            </a:bodyPr>
            <a:lstStyle/>
            <a:p>
              <a:pPr defTabSz="755650">
                <a:lnSpc>
                  <a:spcPct val="90000"/>
                </a:lnSpc>
                <a:spcAft>
                  <a:spcPct val="35000"/>
                </a:spcAft>
              </a:pPr>
              <a:r>
                <a:rPr lang="lv-LV" sz="2000" b="1" dirty="0">
                  <a:solidFill>
                    <a:schemeClr val="tx1"/>
                  </a:solidFill>
                  <a:latin typeface="Arial Narrow" pitchFamily="34" charset="0"/>
                </a:rPr>
                <a:t>Latvijas zinātne kā stabils un uzticams partneris starptautiskajā sadarbībā</a:t>
              </a:r>
              <a:endParaRPr lang="lv-LV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0CED3CFE-1461-4E33-97E5-B90E1449598E}"/>
              </a:ext>
            </a:extLst>
          </p:cNvPr>
          <p:cNvSpPr/>
          <p:nvPr/>
        </p:nvSpPr>
        <p:spPr>
          <a:xfrm>
            <a:off x="938819" y="2464999"/>
            <a:ext cx="620416" cy="719555"/>
          </a:xfrm>
          <a:prstGeom prst="ellipse">
            <a:avLst/>
          </a:prstGeom>
          <a:ln>
            <a:solidFill>
              <a:schemeClr val="accent4">
                <a:lumMod val="75000"/>
                <a:alpha val="76667"/>
              </a:schemeClr>
            </a:solidFill>
          </a:ln>
        </p:spPr>
        <p:style>
          <a:lnRef idx="2">
            <a:schemeClr val="accent2">
              <a:alpha val="90000"/>
              <a:hueOff val="0"/>
              <a:satOff val="0"/>
              <a:lumOff val="0"/>
              <a:alphaOff val="-13333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DF589E4-C976-4223-9FD2-FFB0F40FA3D2}"/>
              </a:ext>
            </a:extLst>
          </p:cNvPr>
          <p:cNvGrpSpPr/>
          <p:nvPr/>
        </p:nvGrpSpPr>
        <p:grpSpPr>
          <a:xfrm>
            <a:off x="1408823" y="3402491"/>
            <a:ext cx="7184042" cy="489181"/>
            <a:chOff x="983310" y="2633689"/>
            <a:chExt cx="8955229" cy="75242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29" name="Rectangle 22">
              <a:extLst>
                <a:ext uri="{FF2B5EF4-FFF2-40B4-BE49-F238E27FC236}">
                  <a16:creationId xmlns:a16="http://schemas.microsoft.com/office/drawing/2014/main" id="{95BEAAED-6E6A-480D-A1C0-DCF0CF9FB2F3}"/>
                </a:ext>
              </a:extLst>
            </p:cNvPr>
            <p:cNvSpPr/>
            <p:nvPr/>
          </p:nvSpPr>
          <p:spPr>
            <a:xfrm>
              <a:off x="983310" y="2633689"/>
              <a:ext cx="8947574" cy="752426"/>
            </a:xfrm>
            <a:prstGeom prst="homePlat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-26667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-26667"/>
              </a:schemeClr>
            </a:effectRef>
            <a:fontRef idx="minor">
              <a:schemeClr val="lt1"/>
            </a:fontRef>
          </p:style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4C723FD-6166-4AA4-8C9A-D37F3C96B99A}"/>
                </a:ext>
              </a:extLst>
            </p:cNvPr>
            <p:cNvSpPr txBox="1"/>
            <p:nvPr/>
          </p:nvSpPr>
          <p:spPr>
            <a:xfrm>
              <a:off x="990965" y="2633689"/>
              <a:ext cx="8947574" cy="752426"/>
            </a:xfrm>
            <a:prstGeom prst="homePlate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97239" tIns="43180" rIns="43180" bIns="43180" numCol="1" spcCol="1270" anchor="ctr" anchorCtr="0">
              <a:noAutofit/>
            </a:bodyPr>
            <a:lstStyle/>
            <a:p>
              <a:pPr defTabSz="755650">
                <a:lnSpc>
                  <a:spcPct val="90000"/>
                </a:lnSpc>
                <a:spcAft>
                  <a:spcPct val="35000"/>
                </a:spcAft>
              </a:pPr>
              <a:r>
                <a:rPr lang="lv-LV" sz="2000" b="1" dirty="0">
                  <a:solidFill>
                    <a:schemeClr val="tx1"/>
                  </a:solidFill>
                  <a:latin typeface="Arial Narrow" pitchFamily="34" charset="0"/>
                </a:rPr>
                <a:t>Vadošais zinātniskās ekspertīzes centrs Latvijā</a:t>
              </a:r>
              <a:endParaRPr lang="lv-LV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40013F56-12E9-4A41-B0A0-0CE743AC6AC7}"/>
              </a:ext>
            </a:extLst>
          </p:cNvPr>
          <p:cNvSpPr/>
          <p:nvPr/>
        </p:nvSpPr>
        <p:spPr>
          <a:xfrm>
            <a:off x="1151369" y="3302983"/>
            <a:ext cx="620416" cy="719555"/>
          </a:xfrm>
          <a:prstGeom prst="ellipse">
            <a:avLst/>
          </a:prstGeom>
          <a:ln>
            <a:solidFill>
              <a:schemeClr val="accent4">
                <a:lumMod val="60000"/>
                <a:lumOff val="40000"/>
                <a:alpha val="63333"/>
              </a:schemeClr>
            </a:solidFill>
          </a:ln>
        </p:spPr>
        <p:style>
          <a:lnRef idx="2">
            <a:schemeClr val="accent2">
              <a:alpha val="90000"/>
              <a:hueOff val="0"/>
              <a:satOff val="0"/>
              <a:lumOff val="0"/>
              <a:alphaOff val="-26667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lv-LV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CECF0FA-20D5-4C62-9709-9DF967661834}"/>
              </a:ext>
            </a:extLst>
          </p:cNvPr>
          <p:cNvGrpSpPr/>
          <p:nvPr/>
        </p:nvGrpSpPr>
        <p:grpSpPr>
          <a:xfrm>
            <a:off x="1666436" y="4275575"/>
            <a:ext cx="7038452" cy="489182"/>
            <a:chOff x="551927" y="3762525"/>
            <a:chExt cx="9378958" cy="752426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33" name="Rectangle 20">
              <a:extLst>
                <a:ext uri="{FF2B5EF4-FFF2-40B4-BE49-F238E27FC236}">
                  <a16:creationId xmlns:a16="http://schemas.microsoft.com/office/drawing/2014/main" id="{5C1D1B3C-35D3-4844-BA4C-F4437BDE1A63}"/>
                </a:ext>
              </a:extLst>
            </p:cNvPr>
            <p:cNvSpPr/>
            <p:nvPr/>
          </p:nvSpPr>
          <p:spPr>
            <a:xfrm>
              <a:off x="551927" y="3762525"/>
              <a:ext cx="9378958" cy="752426"/>
            </a:xfrm>
            <a:prstGeom prst="homePlat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CEEC14A-9F8A-47DB-B95D-C42EB8F3A7C2}"/>
                </a:ext>
              </a:extLst>
            </p:cNvPr>
            <p:cNvSpPr txBox="1"/>
            <p:nvPr/>
          </p:nvSpPr>
          <p:spPr>
            <a:xfrm>
              <a:off x="551927" y="3762525"/>
              <a:ext cx="9378958" cy="752426"/>
            </a:xfrm>
            <a:prstGeom prst="homePlate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97239" tIns="43180" rIns="43180" bIns="43180" numCol="1" spcCol="1270" anchor="ctr" anchorCtr="0">
              <a:noAutofit/>
            </a:bodyPr>
            <a:lstStyle/>
            <a:p>
              <a:pPr defTabSz="755650">
                <a:lnSpc>
                  <a:spcPct val="90000"/>
                </a:lnSpc>
                <a:spcAft>
                  <a:spcPct val="35000"/>
                </a:spcAft>
              </a:pPr>
              <a:r>
                <a:rPr lang="lv-LV" sz="2000" b="1" dirty="0">
                  <a:solidFill>
                    <a:schemeClr val="tx1"/>
                  </a:solidFill>
                  <a:latin typeface="Arial Narrow" pitchFamily="34" charset="0"/>
                </a:rPr>
                <a:t>Atvērta un uz inovācijām vērsta zinātne</a:t>
              </a:r>
              <a:endParaRPr lang="lv-LV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5" name="Oval 34">
            <a:extLst>
              <a:ext uri="{FF2B5EF4-FFF2-40B4-BE49-F238E27FC236}">
                <a16:creationId xmlns:a16="http://schemas.microsoft.com/office/drawing/2014/main" id="{F13C010A-563A-4FA8-AD55-9E88DAEA17E5}"/>
              </a:ext>
            </a:extLst>
          </p:cNvPr>
          <p:cNvSpPr/>
          <p:nvPr/>
        </p:nvSpPr>
        <p:spPr>
          <a:xfrm>
            <a:off x="1392010" y="4140967"/>
            <a:ext cx="620415" cy="719556"/>
          </a:xfrm>
          <a:prstGeom prst="ellipse">
            <a:avLst/>
          </a:prstGeom>
          <a:ln>
            <a:solidFill>
              <a:schemeClr val="accent4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2">
              <a:alpha val="90000"/>
              <a:hueOff val="0"/>
              <a:satOff val="0"/>
              <a:lumOff val="0"/>
              <a:alphaOff val="-4000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63" name="Picture 20" descr="Image result for students icon">
            <a:extLst>
              <a:ext uri="{FF2B5EF4-FFF2-40B4-BE49-F238E27FC236}">
                <a16:creationId xmlns:a16="http://schemas.microsoft.com/office/drawing/2014/main" id="{25C81F2E-0871-4926-9E0F-CEC0AA86E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58" y="1780900"/>
            <a:ext cx="489179" cy="489179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pic>
        <p:nvPicPr>
          <p:cNvPr id="64" name="Picture 5">
            <a:extLst>
              <a:ext uri="{FF2B5EF4-FFF2-40B4-BE49-F238E27FC236}">
                <a16:creationId xmlns:a16="http://schemas.microsoft.com/office/drawing/2014/main" id="{46F55140-31C3-47D1-B341-C2D0F7933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027" y="3457130"/>
            <a:ext cx="464717" cy="464717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pic>
        <p:nvPicPr>
          <p:cNvPr id="65" name="Graphic 64" descr="Internet">
            <a:extLst>
              <a:ext uri="{FF2B5EF4-FFF2-40B4-BE49-F238E27FC236}">
                <a16:creationId xmlns:a16="http://schemas.microsoft.com/office/drawing/2014/main" id="{7DB0098E-D397-4799-9A66-E51FA3EEB7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0568" y="2578553"/>
            <a:ext cx="460817" cy="460817"/>
          </a:xfrm>
          <a:prstGeom prst="rect">
            <a:avLst/>
          </a:prstGeom>
          <a:effectLst/>
        </p:spPr>
      </p:pic>
      <p:grpSp>
        <p:nvGrpSpPr>
          <p:cNvPr id="66" name="Group 65">
            <a:extLst>
              <a:ext uri="{FF2B5EF4-FFF2-40B4-BE49-F238E27FC236}">
                <a16:creationId xmlns:a16="http://schemas.microsoft.com/office/drawing/2014/main" id="{412D7430-3C9C-487D-AE41-844069E0D9EC}"/>
              </a:ext>
            </a:extLst>
          </p:cNvPr>
          <p:cNvGrpSpPr/>
          <p:nvPr/>
        </p:nvGrpSpPr>
        <p:grpSpPr>
          <a:xfrm>
            <a:off x="1856725" y="5100545"/>
            <a:ext cx="6830075" cy="489182"/>
            <a:chOff x="90439" y="3734128"/>
            <a:chExt cx="9772757" cy="75242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67" name="Rectangle 20">
              <a:extLst>
                <a:ext uri="{FF2B5EF4-FFF2-40B4-BE49-F238E27FC236}">
                  <a16:creationId xmlns:a16="http://schemas.microsoft.com/office/drawing/2014/main" id="{FBEC9193-E476-4868-9CD6-FF1DE514EADF}"/>
                </a:ext>
              </a:extLst>
            </p:cNvPr>
            <p:cNvSpPr/>
            <p:nvPr/>
          </p:nvSpPr>
          <p:spPr>
            <a:xfrm>
              <a:off x="484238" y="3734128"/>
              <a:ext cx="9378958" cy="752426"/>
            </a:xfrm>
            <a:prstGeom prst="homePlat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573F9F3-F3B8-4040-AADE-C40E3EA908FF}"/>
                </a:ext>
              </a:extLst>
            </p:cNvPr>
            <p:cNvSpPr txBox="1"/>
            <p:nvPr/>
          </p:nvSpPr>
          <p:spPr>
            <a:xfrm>
              <a:off x="90439" y="3734128"/>
              <a:ext cx="9378958" cy="752426"/>
            </a:xfrm>
            <a:prstGeom prst="homePlate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97239" tIns="43180" rIns="43180" bIns="43180" numCol="1" spcCol="1270" anchor="ctr" anchorCtr="0">
              <a:noAutofit/>
            </a:bodyPr>
            <a:lstStyle/>
            <a:p>
              <a:pPr defTabSz="755650">
                <a:lnSpc>
                  <a:spcPct val="90000"/>
                </a:lnSpc>
                <a:spcAft>
                  <a:spcPct val="35000"/>
                </a:spcAft>
              </a:pPr>
              <a:r>
                <a:rPr lang="lv-LV" sz="2000" b="1" dirty="0">
                  <a:solidFill>
                    <a:schemeClr val="tx1"/>
                  </a:solidFill>
                  <a:latin typeface="Arial Narrow" pitchFamily="34" charset="0"/>
                </a:rPr>
                <a:t>Zinātne sabiedrībai</a:t>
              </a:r>
              <a:endParaRPr lang="lv-LV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9" name="Oval 68">
            <a:extLst>
              <a:ext uri="{FF2B5EF4-FFF2-40B4-BE49-F238E27FC236}">
                <a16:creationId xmlns:a16="http://schemas.microsoft.com/office/drawing/2014/main" id="{08ED4FAF-346C-45FE-AB58-33BA384BE9C4}"/>
              </a:ext>
            </a:extLst>
          </p:cNvPr>
          <p:cNvSpPr/>
          <p:nvPr/>
        </p:nvSpPr>
        <p:spPr>
          <a:xfrm>
            <a:off x="1666436" y="4994106"/>
            <a:ext cx="620415" cy="719556"/>
          </a:xfrm>
          <a:prstGeom prst="ellipse">
            <a:avLst/>
          </a:prstGeom>
          <a:ln>
            <a:solidFill>
              <a:schemeClr val="accent4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2">
              <a:alpha val="90000"/>
              <a:hueOff val="0"/>
              <a:satOff val="0"/>
              <a:lumOff val="0"/>
              <a:alphaOff val="-4000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71" name="Graphic 70" descr="Cloud Computing">
            <a:extLst>
              <a:ext uri="{FF2B5EF4-FFF2-40B4-BE49-F238E27FC236}">
                <a16:creationId xmlns:a16="http://schemas.microsoft.com/office/drawing/2014/main" id="{B30E7238-232C-4E14-ADD2-FD48D47DE5C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96487" y="4247867"/>
            <a:ext cx="480155" cy="480155"/>
          </a:xfrm>
          <a:prstGeom prst="rect">
            <a:avLst/>
          </a:prstGeom>
        </p:spPr>
      </p:pic>
      <p:pic>
        <p:nvPicPr>
          <p:cNvPr id="72" name="Graphic 71" descr="Family with two children">
            <a:extLst>
              <a:ext uri="{FF2B5EF4-FFF2-40B4-BE49-F238E27FC236}">
                <a16:creationId xmlns:a16="http://schemas.microsoft.com/office/drawing/2014/main" id="{995376B5-F6DB-45B2-AD6F-7B82BD9FF01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764164" y="5108334"/>
            <a:ext cx="424955" cy="424955"/>
          </a:xfrm>
          <a:prstGeom prst="rect">
            <a:avLst/>
          </a:prstGeom>
        </p:spPr>
      </p:pic>
      <p:grpSp>
        <p:nvGrpSpPr>
          <p:cNvPr id="78" name="Group 77">
            <a:extLst>
              <a:ext uri="{FF2B5EF4-FFF2-40B4-BE49-F238E27FC236}">
                <a16:creationId xmlns:a16="http://schemas.microsoft.com/office/drawing/2014/main" id="{95DB8DAC-961C-4B22-B9F6-7A0DEBAFDBC4}"/>
              </a:ext>
            </a:extLst>
          </p:cNvPr>
          <p:cNvGrpSpPr/>
          <p:nvPr/>
        </p:nvGrpSpPr>
        <p:grpSpPr>
          <a:xfrm>
            <a:off x="2134156" y="5885887"/>
            <a:ext cx="6458709" cy="699938"/>
            <a:chOff x="166023" y="3762525"/>
            <a:chExt cx="9764862" cy="836624"/>
          </a:xfrm>
          <a:solidFill>
            <a:schemeClr val="bg1">
              <a:lumMod val="95000"/>
            </a:schemeClr>
          </a:solidFill>
        </p:grpSpPr>
        <p:sp>
          <p:nvSpPr>
            <p:cNvPr id="79" name="Rectangle 20">
              <a:extLst>
                <a:ext uri="{FF2B5EF4-FFF2-40B4-BE49-F238E27FC236}">
                  <a16:creationId xmlns:a16="http://schemas.microsoft.com/office/drawing/2014/main" id="{7EA8A534-5A65-4434-8B10-D92496C7D583}"/>
                </a:ext>
              </a:extLst>
            </p:cNvPr>
            <p:cNvSpPr/>
            <p:nvPr/>
          </p:nvSpPr>
          <p:spPr>
            <a:xfrm>
              <a:off x="551927" y="3762525"/>
              <a:ext cx="9378958" cy="752426"/>
            </a:xfrm>
            <a:prstGeom prst="homePlat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ECF1FC7-391D-4F6B-934E-245D41F8545B}"/>
                </a:ext>
              </a:extLst>
            </p:cNvPr>
            <p:cNvSpPr txBox="1"/>
            <p:nvPr/>
          </p:nvSpPr>
          <p:spPr>
            <a:xfrm>
              <a:off x="166023" y="3846723"/>
              <a:ext cx="9378958" cy="752426"/>
            </a:xfrm>
            <a:prstGeom prst="homePlate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97239" tIns="43180" rIns="43180" bIns="43180" numCol="1" spcCol="1270" anchor="ctr" anchorCtr="0">
              <a:noAutofit/>
            </a:bodyPr>
            <a:lstStyle/>
            <a:p>
              <a:pPr defTabSz="755650">
                <a:lnSpc>
                  <a:spcPct val="90000"/>
                </a:lnSpc>
                <a:spcAft>
                  <a:spcPct val="35000"/>
                </a:spcAft>
              </a:pPr>
              <a:r>
                <a:rPr lang="lv-LV" sz="2000" b="1" dirty="0">
                  <a:solidFill>
                    <a:schemeClr val="tx1"/>
                  </a:solidFill>
                  <a:latin typeface="Arial Narrow" pitchFamily="34" charset="0"/>
                </a:rPr>
                <a:t>Kvalitatīva un efektīva P&amp;A pārvaldības sistēmas izveide</a:t>
              </a:r>
              <a:endParaRPr lang="lv-LV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81" name="Oval 80">
            <a:extLst>
              <a:ext uri="{FF2B5EF4-FFF2-40B4-BE49-F238E27FC236}">
                <a16:creationId xmlns:a16="http://schemas.microsoft.com/office/drawing/2014/main" id="{A79CD255-E6BF-46CA-92AB-D3BD874389EC}"/>
              </a:ext>
            </a:extLst>
          </p:cNvPr>
          <p:cNvSpPr/>
          <p:nvPr/>
        </p:nvSpPr>
        <p:spPr>
          <a:xfrm>
            <a:off x="1878911" y="5847245"/>
            <a:ext cx="620415" cy="719556"/>
          </a:xfrm>
          <a:prstGeom prst="ellipse">
            <a:avLst/>
          </a:prstGeom>
          <a:ln>
            <a:solidFill>
              <a:schemeClr val="accent4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2">
              <a:alpha val="90000"/>
              <a:hueOff val="0"/>
              <a:satOff val="0"/>
              <a:lumOff val="0"/>
              <a:alphaOff val="-4000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70" name="Picture 42">
            <a:extLst>
              <a:ext uri="{FF2B5EF4-FFF2-40B4-BE49-F238E27FC236}">
                <a16:creationId xmlns:a16="http://schemas.microsoft.com/office/drawing/2014/main" id="{C019986E-A3C0-49CA-A31D-BE075DBF02F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614" y="6024931"/>
            <a:ext cx="345193" cy="34444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27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E0FA34-EB87-4FA4-86A7-5A0D76EDA1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7DDD0-FE00-42A0-92AD-3B38B3E1C6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A3474A-620D-4119-BA1F-DB60033F92D6}"/>
              </a:ext>
            </a:extLst>
          </p:cNvPr>
          <p:cNvSpPr/>
          <p:nvPr/>
        </p:nvSpPr>
        <p:spPr>
          <a:xfrm>
            <a:off x="1080636" y="1939186"/>
            <a:ext cx="7453764" cy="424731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Darbības virziena mērķis </a:t>
            </a:r>
            <a:r>
              <a:rPr lang="lv-LV" altLang="en-U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Cilvēkresursu piesaiste zinātnei un attīstība, akadēmiskā un zinātniskā personāla mobilitāte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Sasaiste ar ZTAIP </a:t>
            </a:r>
            <a:r>
              <a:rPr lang="lv-LV" altLang="en-US" sz="1400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1.1., 1.3. rīcības virziens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sniegt atbalstu akadēmiskā un zinātniskā personāla </a:t>
            </a:r>
            <a:r>
              <a:rPr lang="lv-LV" alt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tenūras</a:t>
            </a: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sistēmas izveidei un īstenošanai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nodrošināt akadēmiskā personāla (t.sk. doktorantūras) mobilitātes, augsti kvalificētu speciālistu un zinātnieku piesaistes un pieredzes apmaiņas iespējas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nodrošināt </a:t>
            </a:r>
            <a:r>
              <a:rPr lang="lv-LV" alt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pēcdoktorantūras</a:t>
            </a: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pētniecības atbalsta programmas īstenošanu, tai skaitā veicinot </a:t>
            </a:r>
            <a:r>
              <a:rPr lang="lv-LV" alt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starpsektoru</a:t>
            </a: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mobilitāti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sniegt nepieciešamo organizatorisko, metodoloģisko un konsultatīvo atbalstu akadēmiskā un zinātniskā personāla kompetenču pilnveidei, tai skaitā mācību vajadzību nodrošināšanai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veicināt </a:t>
            </a:r>
            <a:r>
              <a:rPr lang="lv-LV" alt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cilvēkkapitālu</a:t>
            </a: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veicinošu nosacījumu iekļaušanu nacionālajās pētniecības programmās</a:t>
            </a:r>
          </a:p>
        </p:txBody>
      </p:sp>
      <p:sp>
        <p:nvSpPr>
          <p:cNvPr id="7" name="Pentagon 2">
            <a:extLst>
              <a:ext uri="{FF2B5EF4-FFF2-40B4-BE49-F238E27FC236}">
                <a16:creationId xmlns:a16="http://schemas.microsoft.com/office/drawing/2014/main" id="{CD9F2AB4-1E7A-46BA-959D-A6D4D84A2645}"/>
              </a:ext>
            </a:extLst>
          </p:cNvPr>
          <p:cNvSpPr/>
          <p:nvPr/>
        </p:nvSpPr>
        <p:spPr>
          <a:xfrm>
            <a:off x="1907877" y="599645"/>
            <a:ext cx="5960232" cy="530123"/>
          </a:xfrm>
          <a:prstGeom prst="homePlate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Pilnvērtīga </a:t>
            </a:r>
            <a:r>
              <a:rPr lang="lv-LV" sz="1400" b="1" dirty="0" err="1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cilvēkkapitāla</a:t>
            </a:r>
            <a:r>
              <a:rPr lang="lv-LV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attīstība P&amp;A</a:t>
            </a:r>
          </a:p>
        </p:txBody>
      </p:sp>
    </p:spTree>
    <p:extLst>
      <p:ext uri="{BB962C8B-B14F-4D97-AF65-F5344CB8AC3E}">
        <p14:creationId xmlns:p14="http://schemas.microsoft.com/office/powerpoint/2010/main" val="2474713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E0FA34-EB87-4FA4-86A7-5A0D76EDA1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7DDD0-FE00-42A0-92AD-3B38B3E1C6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A3474A-620D-4119-BA1F-DB60033F92D6}"/>
              </a:ext>
            </a:extLst>
          </p:cNvPr>
          <p:cNvSpPr/>
          <p:nvPr/>
        </p:nvSpPr>
        <p:spPr>
          <a:xfrm>
            <a:off x="1080636" y="1939186"/>
            <a:ext cx="7453764" cy="40934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Darbības virziena mērķis </a:t>
            </a:r>
            <a:r>
              <a:rPr lang="lv-LV" altLang="en-U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Starptautiskās sadarbības veicināšana, stiprināšana  un koordinēšana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Sasaiste ar ZTAIP </a:t>
            </a:r>
            <a:r>
              <a:rPr lang="lv-LV" altLang="en-US" sz="1400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1.3. rīcības virziens</a:t>
            </a:r>
            <a:endParaRPr lang="lv-LV" altLang="en-US" sz="1400" b="1" u="sng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nodrošināt Latvijas pētniecības interešu starptautisko pārstāvību, koordināciju un komunikācijas apriti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nodrošināt dalību Apvārsnis Eiropa atbilstoši stratēģiskajām nacionālajām P&amp;I prioritātēm, t.sk. Eiropas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Kopfinansētajās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programmās, Kopējās programmēšanas iniciatīvās un Eiropas Inovāciju un Tehnoloģiju (EIT) institūta aktivitātēs, ieviest jaunā instrumenta iniciatīvu Apvārsnis Eiropa projektu pārfinansēšanai Latvijas dalībniekam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veicināt bilaterālo un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multilaterālo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sadarbību zinātnē un tehnoloģiju attīstībā ar ārvalstīm, izvērtēt iesaisti starptautiskās iniciatīvās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nodrošināt sadarbību ar Baltijas un Ziemeļvalstīm, t.sk. dalību EEZ/Norvēģijas finanšu instrumenta programmā, Ziemeļu Ministru padomes P&amp;I finansēšanas organizācijas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NordForsk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projektu konkursos u.c.</a:t>
            </a:r>
          </a:p>
        </p:txBody>
      </p:sp>
      <p:sp>
        <p:nvSpPr>
          <p:cNvPr id="7" name="Pentagon 2">
            <a:extLst>
              <a:ext uri="{FF2B5EF4-FFF2-40B4-BE49-F238E27FC236}">
                <a16:creationId xmlns:a16="http://schemas.microsoft.com/office/drawing/2014/main" id="{CD9F2AB4-1E7A-46BA-959D-A6D4D84A2645}"/>
              </a:ext>
            </a:extLst>
          </p:cNvPr>
          <p:cNvSpPr/>
          <p:nvPr/>
        </p:nvSpPr>
        <p:spPr>
          <a:xfrm>
            <a:off x="1907877" y="599646"/>
            <a:ext cx="5960232" cy="662834"/>
          </a:xfrm>
          <a:prstGeom prst="homePlate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Latvijas zinātne kā stabils un uzticams partneris starptautiskajā sadarbībā</a:t>
            </a:r>
          </a:p>
        </p:txBody>
      </p:sp>
    </p:spTree>
    <p:extLst>
      <p:ext uri="{BB962C8B-B14F-4D97-AF65-F5344CB8AC3E}">
        <p14:creationId xmlns:p14="http://schemas.microsoft.com/office/powerpoint/2010/main" val="362310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E0FA34-EB87-4FA4-86A7-5A0D76EDA1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7DDD0-FE00-42A0-92AD-3B38B3E1C6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A3474A-620D-4119-BA1F-DB60033F92D6}"/>
              </a:ext>
            </a:extLst>
          </p:cNvPr>
          <p:cNvSpPr/>
          <p:nvPr/>
        </p:nvSpPr>
        <p:spPr>
          <a:xfrm>
            <a:off x="1080636" y="1939186"/>
            <a:ext cx="7453764" cy="39549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Darbības virziena mērķis </a:t>
            </a:r>
            <a:r>
              <a:rPr lang="lv-LV" altLang="en-U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Zinātniskās ekspertīzes nodrošināšana publiskā un privātā sektora vajadzībām, vienotas vērtēšanas sistēmas izveide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Sasaiste ar ZTAIP</a:t>
            </a: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altLang="en-US" sz="1400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1.1., 1.3., 1.4. rīcības virziens</a:t>
            </a:r>
            <a:endParaRPr lang="lv-LV" altLang="en-US" sz="1400" b="1" u="sng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vienota zinātniskās vērtēšanas sistēma nacionālajiem, struktūrfondu un starptautiskās sadarbības projektiem (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Lead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agency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principa iedibināšana), sekojot ekspertīzes metodikas attīstības tendencē Apvārsnis Eiropa programmās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vērtēšanas pieejas un metodikas attīstīšana starpdisciplināriem projektiem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metodikas attīstīšana inovāciju un lietišķajiem projektiem - industrijas un valsts sektoru ekspertu iesaiste, kā arī diasporas ekspertu iesaiste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ekspertīzes nodrošināšana pētniecības un inovāciju programmām, ko administrē LIAA/CFLA vai citi privātā/nevalstiskā sektora pārstāvji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Ministru kabineta cenrāža izstrāde</a:t>
            </a:r>
          </a:p>
        </p:txBody>
      </p:sp>
      <p:sp>
        <p:nvSpPr>
          <p:cNvPr id="7" name="Pentagon 2">
            <a:extLst>
              <a:ext uri="{FF2B5EF4-FFF2-40B4-BE49-F238E27FC236}">
                <a16:creationId xmlns:a16="http://schemas.microsoft.com/office/drawing/2014/main" id="{CD9F2AB4-1E7A-46BA-959D-A6D4D84A2645}"/>
              </a:ext>
            </a:extLst>
          </p:cNvPr>
          <p:cNvSpPr/>
          <p:nvPr/>
        </p:nvSpPr>
        <p:spPr>
          <a:xfrm>
            <a:off x="1907877" y="599646"/>
            <a:ext cx="5960232" cy="514780"/>
          </a:xfrm>
          <a:prstGeom prst="homePlate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Vadošais zinātniskās ekspertīzes centrs Latvijā</a:t>
            </a:r>
          </a:p>
        </p:txBody>
      </p:sp>
    </p:spTree>
    <p:extLst>
      <p:ext uri="{BB962C8B-B14F-4D97-AF65-F5344CB8AC3E}">
        <p14:creationId xmlns:p14="http://schemas.microsoft.com/office/powerpoint/2010/main" val="3404290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E0FA34-EB87-4FA4-86A7-5A0D76EDA1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7DDD0-FE00-42A0-92AD-3B38B3E1C6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A3474A-620D-4119-BA1F-DB60033F92D6}"/>
              </a:ext>
            </a:extLst>
          </p:cNvPr>
          <p:cNvSpPr/>
          <p:nvPr/>
        </p:nvSpPr>
        <p:spPr>
          <a:xfrm>
            <a:off x="1080636" y="1939186"/>
            <a:ext cx="7453764" cy="490903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Darbības virziena mērķis </a:t>
            </a:r>
            <a:r>
              <a:rPr lang="lv-LV" altLang="en-U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Atbalsts pētniecības sektora sadarbībai ar industriju, atvērtas un atbildīgas zinātnes principu ieviešana, pētniecības infrastruktūras, datu un rezultātu pieejamības  veicināšana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Sasaiste ar ZTAIP</a:t>
            </a: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altLang="en-US" sz="1400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2.1., 2.2., 2.3. rīcības virziens</a:t>
            </a:r>
            <a:endParaRPr lang="lv-LV" altLang="en-US" sz="1400" b="1" u="sng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partnerības attīstība ar privāto sektoru, stimulu veidošana tehnoloģiju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pārnesēm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un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komercializācijai</a:t>
            </a:r>
            <a:endParaRPr lang="lv-LV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aktualizēt nacionāla mēroga pētniecības infrastruktūru ceļa karti, dalība ESFRI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piedalīšanās atvērtās piekļuves monitoringa veidošanā Latvijā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pētniecības datu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atvērtības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nodrošināšana un datu pārvaldības sistēmas ieviešana padomes administrētajās programmās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dalība Eiropas Atvērtajā zinātnes mākonī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piedalīšanās Viedās specializācijas stratēģijas (RIS3) īstenošanā un RIS3 monitoringa sistēmas nodrošināšanā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piedalīšanās pētniecības ietekmes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izvērtējuma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veikšanā, vadlīniju izstrāde pētniekiem par pētniecības ietekmes veidošanu</a:t>
            </a:r>
          </a:p>
        </p:txBody>
      </p:sp>
      <p:sp>
        <p:nvSpPr>
          <p:cNvPr id="7" name="Pentagon 2">
            <a:extLst>
              <a:ext uri="{FF2B5EF4-FFF2-40B4-BE49-F238E27FC236}">
                <a16:creationId xmlns:a16="http://schemas.microsoft.com/office/drawing/2014/main" id="{CD9F2AB4-1E7A-46BA-959D-A6D4D84A2645}"/>
              </a:ext>
            </a:extLst>
          </p:cNvPr>
          <p:cNvSpPr/>
          <p:nvPr/>
        </p:nvSpPr>
        <p:spPr>
          <a:xfrm>
            <a:off x="1907877" y="599646"/>
            <a:ext cx="5960232" cy="514780"/>
          </a:xfrm>
          <a:prstGeom prst="homePlate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Atvērta un uz inovācijām vērsta zinātne</a:t>
            </a:r>
          </a:p>
        </p:txBody>
      </p:sp>
    </p:spTree>
    <p:extLst>
      <p:ext uri="{BB962C8B-B14F-4D97-AF65-F5344CB8AC3E}">
        <p14:creationId xmlns:p14="http://schemas.microsoft.com/office/powerpoint/2010/main" val="2047390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E0FA34-EB87-4FA4-86A7-5A0D76EDA1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7DDD0-FE00-42A0-92AD-3B38B3E1C6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A3474A-620D-4119-BA1F-DB60033F92D6}"/>
              </a:ext>
            </a:extLst>
          </p:cNvPr>
          <p:cNvSpPr/>
          <p:nvPr/>
        </p:nvSpPr>
        <p:spPr>
          <a:xfrm>
            <a:off x="1080636" y="1939186"/>
            <a:ext cx="7453764" cy="47551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Darbības virziena mērķis </a:t>
            </a:r>
            <a:r>
              <a:rPr lang="lv-LV" altLang="en-U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Zinātnes stratēģiskā komunikācija, pētniecības rezultātu un sasniegumu popularizēšana, sabiedrības izpratnes veidošana par pētniecības procesu un rezultātu ietekmi, sabiedrības iesaiste pētniecībā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Sasaiste ar ZTAIP</a:t>
            </a: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altLang="en-US" sz="1400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2.1., 2.4. rīcības virziens</a:t>
            </a:r>
            <a:endParaRPr lang="lv-LV" altLang="en-US" sz="1400" b="1" u="sng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zinātnes komunikācijas attīstīšana un zinātnes popularizēšana, sabiedrības informēšana par LZP pētniecības programmām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aktivitātes zinātnes iesaistē (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science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engagment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citizen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science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) - sabiedriskās zinātnes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attīsība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Citizen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science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); 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zinātnes izglītība (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science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education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)- dažādu aktivitāšu kopums ar mērķi izglītot izvēlētās mērķa grupas - gan jauniešos, gan pieaugušos (augoša pieaugušo izglītības nozīme, sadarbība ar inovāciju centriem, skolām, jauniešu centriem, EPALE 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zinātnieku un zinātnes komunikatoru (t.sk. žurnālistu) prasmju attīstība un sadarbības tīkla veidošana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izveidot un attīstīt zinātnes “komunikatoru” tīklu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zinātnes žurnālistu tīkla veidošana un viņu prasmju attīstīšana</a:t>
            </a:r>
          </a:p>
        </p:txBody>
      </p:sp>
      <p:sp>
        <p:nvSpPr>
          <p:cNvPr id="7" name="Pentagon 2">
            <a:extLst>
              <a:ext uri="{FF2B5EF4-FFF2-40B4-BE49-F238E27FC236}">
                <a16:creationId xmlns:a16="http://schemas.microsoft.com/office/drawing/2014/main" id="{CD9F2AB4-1E7A-46BA-959D-A6D4D84A2645}"/>
              </a:ext>
            </a:extLst>
          </p:cNvPr>
          <p:cNvSpPr/>
          <p:nvPr/>
        </p:nvSpPr>
        <p:spPr>
          <a:xfrm>
            <a:off x="1907877" y="599646"/>
            <a:ext cx="5960232" cy="514780"/>
          </a:xfrm>
          <a:prstGeom prst="homePlate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Zinātne sabiedrībai</a:t>
            </a:r>
          </a:p>
        </p:txBody>
      </p:sp>
    </p:spTree>
    <p:extLst>
      <p:ext uri="{BB962C8B-B14F-4D97-AF65-F5344CB8AC3E}">
        <p14:creationId xmlns:p14="http://schemas.microsoft.com/office/powerpoint/2010/main" val="413595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E0FA34-EB87-4FA4-86A7-5A0D76EDA1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7DDD0-FE00-42A0-92AD-3B38B3E1C6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A3474A-620D-4119-BA1F-DB60033F92D6}"/>
              </a:ext>
            </a:extLst>
          </p:cNvPr>
          <p:cNvSpPr/>
          <p:nvPr/>
        </p:nvSpPr>
        <p:spPr>
          <a:xfrm>
            <a:off x="1080636" y="1939186"/>
            <a:ext cx="7453764" cy="46012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Darbības virziena mērķis </a:t>
            </a:r>
            <a:r>
              <a:rPr lang="lv-LV" altLang="en-U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Kvalitatīva un efektīva P&amp;A pārvaldības sistēmas izveide, datos un analīzē balstīts atbalsts  zinātnes politikas plānošanā un ieviešanā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lv-LV" altLang="en-US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Sasaiste ar ZTAIP</a:t>
            </a:r>
            <a:r>
              <a:rPr lang="lv-LV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altLang="en-US" sz="1400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1.4. rīcības virziens</a:t>
            </a:r>
            <a:endParaRPr lang="lv-LV" altLang="en-US" sz="1400" b="1" u="sng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kļūt par zinātnes politikas ieviešanas un pārvaldības galveno institūciju, attīstīt iestādes funkcijas, stiprinot administratīvo, organizatorisko, analītisko un koordinācijas kapacitāti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nodrošināt operatīvu P&amp;A sistēmas monitoringu un P&amp;A datu (t.sk. reģionālā griezumā) uzkrāšanu un savietojamību vienotā datu pārraudzības sistēmā starp dažādām P&amp;A programmām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nodrošināt datos un analīzē balstītas rekomendācijas politikas plānošanai un pārvaldībai, veidojot vienotu pieeju datu uzkrāšanai pētniecības programmām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sadarbībā ar IZM pilnveidot Nacionālās zinātniskās darbības informācijas sistēmas (NZDIS) funkcionalitāti datu uzkrāšanai gan zinātnisko institūciju, gan politikas veidotāju līmenī, monitoringam un prognozēšanai (</a:t>
            </a:r>
            <a:r>
              <a:rPr lang="lv-LV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forecasting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attīstīt vienotu informācijas sistēmu projektu iesniegšanai, vērtēšanai un uzraudzībai</a:t>
            </a:r>
          </a:p>
        </p:txBody>
      </p:sp>
      <p:sp>
        <p:nvSpPr>
          <p:cNvPr id="7" name="Pentagon 2">
            <a:extLst>
              <a:ext uri="{FF2B5EF4-FFF2-40B4-BE49-F238E27FC236}">
                <a16:creationId xmlns:a16="http://schemas.microsoft.com/office/drawing/2014/main" id="{CD9F2AB4-1E7A-46BA-959D-A6D4D84A2645}"/>
              </a:ext>
            </a:extLst>
          </p:cNvPr>
          <p:cNvSpPr/>
          <p:nvPr/>
        </p:nvSpPr>
        <p:spPr>
          <a:xfrm>
            <a:off x="1907877" y="599646"/>
            <a:ext cx="5960232" cy="514780"/>
          </a:xfrm>
          <a:prstGeom prst="homePlate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Horizontālais rīcības virziens </a:t>
            </a:r>
            <a:r>
              <a:rPr lang="lv-LV" sz="14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Kvalitatīva un efektīva P&amp;A pārvaldības sistēmas izveide</a:t>
            </a:r>
          </a:p>
        </p:txBody>
      </p:sp>
    </p:spTree>
    <p:extLst>
      <p:ext uri="{BB962C8B-B14F-4D97-AF65-F5344CB8AC3E}">
        <p14:creationId xmlns:p14="http://schemas.microsoft.com/office/powerpoint/2010/main" val="181874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5800" y="3459546"/>
            <a:ext cx="7772400" cy="914400"/>
          </a:xfrm>
        </p:spPr>
        <p:txBody>
          <a:bodyPr>
            <a:normAutofit/>
          </a:bodyPr>
          <a:lstStyle/>
          <a:p>
            <a:r>
              <a:rPr lang="lv-LV" altLang="lv-LV" sz="4000" dirty="0">
                <a:solidFill>
                  <a:srgbClr val="7030A0"/>
                </a:solidFill>
                <a:ea typeface="MS PGothic" panose="020B0600070205080204" pitchFamily="34" charset="-128"/>
              </a:rPr>
              <a:t>PALDIES PAR UZMANĪBU!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800600" y="6143625"/>
            <a:ext cx="3657600" cy="304800"/>
          </a:xfrm>
          <a:prstGeom prst="rect">
            <a:avLst/>
          </a:prstGeom>
        </p:spPr>
        <p:txBody>
          <a:bodyPr/>
          <a:lstStyle/>
          <a:p>
            <a:pPr marL="0" indent="0" algn="r">
              <a:buNone/>
            </a:pPr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Ingmārs Kreišmanis</a:t>
            </a:r>
          </a:p>
          <a:p>
            <a:pPr marL="0" indent="0" algn="r">
              <a:buNone/>
            </a:pPr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Ekspertīzes un analītikas nodaļas vadītājs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E136CC152EB1D245A5FDECA292492C8A" ma:contentTypeVersion="12" ma:contentTypeDescription="Izveidot jaunu dokumentu." ma:contentTypeScope="" ma:versionID="54c80280ee468a7eb91b2bc869efd3d0">
  <xsd:schema xmlns:xsd="http://www.w3.org/2001/XMLSchema" xmlns:xs="http://www.w3.org/2001/XMLSchema" xmlns:p="http://schemas.microsoft.com/office/2006/metadata/properties" xmlns:ns3="73924fda-3357-40d4-9fae-85802a249899" xmlns:ns4="2f243a88-1479-4942-bbce-7bc383319ad9" targetNamespace="http://schemas.microsoft.com/office/2006/metadata/properties" ma:root="true" ma:fieldsID="37ef7b6f2ea112840d154ee6becae9d0" ns3:_="" ns4:_="">
    <xsd:import namespace="73924fda-3357-40d4-9fae-85802a249899"/>
    <xsd:import namespace="2f243a88-1479-4942-bbce-7bc383319a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24fda-3357-40d4-9fae-85802a2498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43a88-1479-4942-bbce-7bc383319ad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Koplietošanas norādes jaucējkod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EA6AD5-9B93-432F-98B7-9B1E04ECAD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D1FD83-3EB3-4ED7-AFA9-2D7A6070FECF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73924fda-3357-40d4-9fae-85802a249899"/>
    <ds:schemaRef ds:uri="http://schemas.microsoft.com/office/infopath/2007/PartnerControls"/>
    <ds:schemaRef ds:uri="http://schemas.openxmlformats.org/package/2006/metadata/core-properties"/>
    <ds:schemaRef ds:uri="2f243a88-1479-4942-bbce-7bc383319ad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5A1E43A-C264-496A-856A-9571175E3B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924fda-3357-40d4-9fae-85802a249899"/>
    <ds:schemaRef ds:uri="2f243a88-1479-4942-bbce-7bc383319a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3419</TotalTime>
  <Words>804</Words>
  <Application>Microsoft Office PowerPoint</Application>
  <PresentationFormat>On-screen Show (4:3)</PresentationFormat>
  <Paragraphs>64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MS PGothic</vt:lpstr>
      <vt:lpstr>Arial</vt:lpstr>
      <vt:lpstr>Arial Narrow</vt:lpstr>
      <vt:lpstr>Calibri</vt:lpstr>
      <vt:lpstr>Times New Roman</vt:lpstr>
      <vt:lpstr>Verdana</vt:lpstr>
      <vt:lpstr>Wingdings</vt:lpstr>
      <vt:lpstr>89_Prezentacija_templateLV</vt:lpstr>
      <vt:lpstr>Latvijas Zinātnes padomes stratēģija</vt:lpstr>
      <vt:lpstr>Darbības virzieni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Evita Vilumsone</cp:lastModifiedBy>
  <cp:revision>314</cp:revision>
  <cp:lastPrinted>2018-07-25T08:20:02Z</cp:lastPrinted>
  <dcterms:created xsi:type="dcterms:W3CDTF">2014-11-20T14:46:47Z</dcterms:created>
  <dcterms:modified xsi:type="dcterms:W3CDTF">2021-02-24T10:04:29Z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0x010100E136CC152EB1D245A5FDECA292492C8A</vt:lpwstr>
  </property>
</Properties>
</file>