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2.xml" ContentType="application/vnd.openxmlformats-officedocument.presentationml.notesSlid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69" r:id="rId3"/>
    <p:sldId id="270" r:id="rId4"/>
    <p:sldId id="259" r:id="rId5"/>
    <p:sldId id="260" r:id="rId6"/>
    <p:sldId id="261" r:id="rId7"/>
    <p:sldId id="273" r:id="rId8"/>
    <p:sldId id="274" r:id="rId9"/>
    <p:sldId id="275" r:id="rId10"/>
    <p:sldId id="276" r:id="rId11"/>
    <p:sldId id="277" r:id="rId12"/>
    <p:sldId id="278" r:id="rId13"/>
    <p:sldId id="272" r:id="rId14"/>
    <p:sldId id="268" r:id="rId15"/>
    <p:sldId id="271" r:id="rId16"/>
  </p:sldIdLst>
  <p:sldSz cx="14630400" cy="8229600"/>
  <p:notesSz cx="8229600" cy="14630400"/>
  <p:embeddedFontLst>
    <p:embeddedFont>
      <p:font typeface="DM Sans 14pt" panose="020B0604020202020204" charset="-70"/>
      <p:regular r:id="rId18"/>
      <p:bold r:id="rId19"/>
      <p:italic r:id="rId20"/>
      <p:boldItalic r:id="rId21"/>
    </p:embeddedFont>
  </p:embeddedFontLst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 userDrawn="1">
          <p15:clr>
            <a:srgbClr val="A4A3A4"/>
          </p15:clr>
        </p15:guide>
        <p15:guide id="2" pos="46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624A9E"/>
    <a:srgbClr val="7157B1"/>
    <a:srgbClr val="8A74C9"/>
    <a:srgbClr val="CFC6F2"/>
    <a:srgbClr val="4E3A85"/>
    <a:srgbClr val="907CC2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589" autoAdjust="0"/>
  </p:normalViewPr>
  <p:slideViewPr>
    <p:cSldViewPr snapToGrid="0" snapToObjects="1">
      <p:cViewPr varScale="1">
        <p:scale>
          <a:sx n="76" d="100"/>
          <a:sy n="76" d="100"/>
        </p:scale>
        <p:origin x="331" y="77"/>
      </p:cViewPr>
      <p:guideLst>
        <p:guide orient="horz" pos="2592"/>
        <p:guide pos="46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ta Zirne" userId="b745ffc8-9fb6-419f-8c4e-56d818296aa0" providerId="ADAL" clId="{0E2AB5A7-62B1-47F4-8127-919E2C2238AA}"/>
    <pc:docChg chg="modSld">
      <pc:chgData name="Santa Zirne" userId="b745ffc8-9fb6-419f-8c4e-56d818296aa0" providerId="ADAL" clId="{0E2AB5A7-62B1-47F4-8127-919E2C2238AA}" dt="2026-05-20T07:00:47.756" v="14" actId="20577"/>
      <pc:docMkLst>
        <pc:docMk/>
      </pc:docMkLst>
      <pc:sldChg chg="modSp mod">
        <pc:chgData name="Santa Zirne" userId="b745ffc8-9fb6-419f-8c4e-56d818296aa0" providerId="ADAL" clId="{0E2AB5A7-62B1-47F4-8127-919E2C2238AA}" dt="2026-05-19T07:34:08.918" v="5" actId="20577"/>
        <pc:sldMkLst>
          <pc:docMk/>
          <pc:sldMk cId="0" sldId="256"/>
        </pc:sldMkLst>
        <pc:spChg chg="mod">
          <ac:chgData name="Santa Zirne" userId="b745ffc8-9fb6-419f-8c4e-56d818296aa0" providerId="ADAL" clId="{0E2AB5A7-62B1-47F4-8127-919E2C2238AA}" dt="2026-05-19T07:34:08.918" v="5" actId="20577"/>
          <ac:spMkLst>
            <pc:docMk/>
            <pc:sldMk cId="0" sldId="256"/>
            <ac:spMk id="6" creationId="{00000000-0000-0000-0000-000000000000}"/>
          </ac:spMkLst>
        </pc:spChg>
      </pc:sldChg>
      <pc:sldChg chg="modSp mod">
        <pc:chgData name="Santa Zirne" userId="b745ffc8-9fb6-419f-8c4e-56d818296aa0" providerId="ADAL" clId="{0E2AB5A7-62B1-47F4-8127-919E2C2238AA}" dt="2026-05-19T07:35:13.147" v="8" actId="20577"/>
        <pc:sldMkLst>
          <pc:docMk/>
          <pc:sldMk cId="0" sldId="269"/>
        </pc:sldMkLst>
        <pc:spChg chg="mod">
          <ac:chgData name="Santa Zirne" userId="b745ffc8-9fb6-419f-8c4e-56d818296aa0" providerId="ADAL" clId="{0E2AB5A7-62B1-47F4-8127-919E2C2238AA}" dt="2026-05-19T07:35:13.147" v="8" actId="20577"/>
          <ac:spMkLst>
            <pc:docMk/>
            <pc:sldMk cId="0" sldId="269"/>
            <ac:spMk id="9" creationId="{00000000-0000-0000-0000-000000000000}"/>
          </ac:spMkLst>
        </pc:spChg>
      </pc:sldChg>
      <pc:sldChg chg="modSp mod">
        <pc:chgData name="Santa Zirne" userId="b745ffc8-9fb6-419f-8c4e-56d818296aa0" providerId="ADAL" clId="{0E2AB5A7-62B1-47F4-8127-919E2C2238AA}" dt="2026-05-20T07:00:47.756" v="14" actId="20577"/>
        <pc:sldMkLst>
          <pc:docMk/>
          <pc:sldMk cId="2598447532" sldId="271"/>
        </pc:sldMkLst>
        <pc:spChg chg="mod">
          <ac:chgData name="Santa Zirne" userId="b745ffc8-9fb6-419f-8c4e-56d818296aa0" providerId="ADAL" clId="{0E2AB5A7-62B1-47F4-8127-919E2C2238AA}" dt="2026-05-20T07:00:47.756" v="14" actId="20577"/>
          <ac:spMkLst>
            <pc:docMk/>
            <pc:sldMk cId="2598447532" sldId="271"/>
            <ac:spMk id="6" creationId="{1DC1CA4A-CC46-8A4F-5C97-148660D5B0E4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latvijaszinatnespadome-my.sharepoint.com/personal/santa_zirne_lzp_gov_lv/Documents/Desktop/DARBI/PIEPRAS&#298;JUMI/Sabiedribas_iesaiste_FLPP/KODESANA/SOC_Kodesan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latvijaszinatnespadome-my.sharepoint.com/personal/santa_zirne_lzp_gov_lv/Documents/Desktop/DARBI/PIEPRAS&#298;JUMI/Sabiedribas_iesaiste_FLPP/KODESANA/HUM_Kodesana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latvijaszinatnespadome-my.sharepoint.com/personal/santa_zirne_lzp_gov_lv/Documents/Desktop/DARBI/PIEPRAS&#298;JUMI/Sabiedribas_iesaiste_FLPP/KODESANA/HUM_Kodesan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latvijaszinatnespadome-my.sharepoint.com/personal/santa_zirne_lzp_gov_lv/Documents/Desktop/DARBI/Sabiedribas_Aptauja_2026/Q16_sabiedribas_iesaiste_dati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latvijaszinatnespadome-my.sharepoint.com/personal/santa_zirne_lzp_gov_lv/Documents/Desktop/DARBI/PIEPRAS&#298;JUMI/Sabiedribas_iesaiste_FLPP/KODESANA/KARSTUMKARTE_SZ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latvijaszinatnespadome-my.sharepoint.com/personal/santa_zirne_lzp_gov_lv/Documents/Desktop/DARBI/PIEPRAS&#298;JUMI/Sabiedribas_iesaiste_FLPP/KODESANA/KARSTUMKARTE_SZ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latvijaszinatnespadome-my.sharepoint.com/personal/santa_zirne_lzp_gov_lv/Documents/Desktop/DARBI/PIEPRAS&#298;JUMI/Sabiedribas_iesaiste_FLPP/KODESANA/Dabaszin_kodesana_MV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latvijaszinatnespadome-my.sharepoint.com/personal/santa_zirne_lzp_gov_lv/Documents/Desktop/DARBI/PIEPRAS&#298;JUMI/Sabiedribas_iesaiste_FLPP/KODESANA/Dabaszin_kodesana_MV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latvijaszinatnespadome-my.sharepoint.com/personal/santa_zirne_lzp_gov_lv/Documents/Desktop/DARBI/PIEPRAS&#298;JUMI/Sabiedribas_iesaiste_FLPP/KODESANA/ING_Tehn_Kodesana_AK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latvijaszinatnespadome-my.sharepoint.com/personal/santa_zirne_lzp_gov_lv/Documents/Desktop/DARBI/PIEPRAS&#298;JUMI/Sabiedribas_iesaiste_FLPP/KODESANA/Dabaszin_kodesana_MV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latvijaszinatnespadome-my.sharepoint.com/personal/santa_zirne_lzp_gov_lv/Documents/Desktop/DARBI/PIEPRAS&#298;JUMI/Sabiedribas_iesaiste_FLPP/KODESANA/MEDICINA_Kodesana_BB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latvijaszinatnespadome-my.sharepoint.com/personal/santa_zirne_lzp_gov_lv/Documents/Desktop/DARBI/PIEPRAS&#298;JUMI/Sabiedribas_iesaiste_FLPP/KODESANA/Dabaszin_kodesana_MV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lIns="0" tIns="0" rIns="0" bIns="0"/>
          <a:lstStyle/>
          <a:p>
            <a:pPr marL="0" marR="0" indent="0" algn="ctr" defTabSz="91440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lang="en-US" sz="2800" b="0" i="0" u="none" strike="noStrike" kern="1200" baseline="0">
                <a:solidFill>
                  <a:srgbClr val="624A9E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lv-LV" sz="2800" b="1" i="0" u="none" strike="noStrike" kern="1200" cap="none" spc="0" baseline="0" noProof="0" dirty="0">
                <a:solidFill>
                  <a:srgbClr val="1A1A1A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Vai Jūs strādājat akadēmisku darbu augstskolā vai zinātniskajā institūtā?</a:t>
            </a:r>
          </a:p>
        </c:rich>
      </c:tx>
      <c:layout>
        <c:manualLayout>
          <c:xMode val="edge"/>
          <c:yMode val="edge"/>
          <c:x val="0.10236750462242548"/>
          <c:y val="8.4395806853550803E-2"/>
        </c:manualLayout>
      </c:layout>
      <c:overlay val="0"/>
      <c:spPr>
        <a:noFill/>
        <a:ln>
          <a:noFill/>
        </a:ln>
      </c:spPr>
    </c:title>
    <c:autoTitleDeleted val="0"/>
    <c:plotArea>
      <c:layout>
        <c:manualLayout>
          <c:xMode val="edge"/>
          <c:yMode val="edge"/>
          <c:x val="2.501109672991492E-2"/>
          <c:y val="0.31954650930967221"/>
          <c:w val="0.93848271334628885"/>
          <c:h val="0.52950957481137095"/>
        </c:manualLayout>
      </c:layout>
      <c:barChart>
        <c:barDir val="bar"/>
        <c:grouping val="percentStacked"/>
        <c:varyColors val="0"/>
        <c:ser>
          <c:idx val="0"/>
          <c:order val="0"/>
          <c:tx>
            <c:v>Nē</c:v>
          </c:tx>
          <c:spPr>
            <a:solidFill>
              <a:srgbClr val="624A9E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5E7-4DF2-BB41-6F00C3B4D58E}"/>
              </c:ext>
            </c:extLst>
          </c:dPt>
          <c:dLbls>
            <c:dLbl>
              <c:idx val="0"/>
              <c:tx>
                <c:rich>
                  <a:bodyPr lIns="0" tIns="0" rIns="0" bIns="0"/>
                  <a:lstStyle/>
                  <a:p>
                    <a:pPr marL="0" marR="0" indent="0" algn="ctr" defTabSz="914400" fontAlgn="auto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tabLst/>
                      <a:defRPr lang="en-US" sz="2000" b="0" i="0" u="none" strike="noStrike" kern="1200" baseline="0">
                        <a:solidFill>
                          <a:srgbClr val="F2F2F2"/>
                        </a:solidFill>
                        <a:latin typeface="Calibri"/>
                      </a:defRPr>
                    </a:pPr>
                    <a:r>
                      <a:rPr lang="en-US" dirty="0"/>
                      <a:t>52</a:t>
                    </a:r>
                    <a:r>
                      <a:rPr lang="en-US" baseline="0" dirty="0"/>
                      <a:t>%</a:t>
                    </a:r>
                    <a:endParaRPr lang="en-US" dirty="0"/>
                  </a:p>
                </c:rich>
              </c:tx>
              <c:numFmt formatCode="0\.00%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showDataLabelsRange val="0"/>
                </c:ext>
                <c:ext xmlns:c16="http://schemas.microsoft.com/office/drawing/2014/chart" uri="{C3380CC4-5D6E-409C-BE32-E72D297353CC}">
                  <c16:uniqueId val="{00000000-45E7-4DF2-BB41-6F00C3B4D5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lIns="0" tIns="0" rIns="0" bIns="0"/>
              <a:lstStyle/>
              <a:p>
                <a:pPr marL="0" marR="0" indent="0" algn="ctr" defTabSz="91440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tabLst/>
                  <a:defRPr lang="en-US" sz="2000" b="0" i="0" u="none" strike="noStrike" kern="1200" baseline="0">
                    <a:solidFill>
                      <a:srgbClr val="F2F2F2"/>
                    </a:solidFill>
                    <a:latin typeface="Calibri"/>
                  </a:defRPr>
                </a:pPr>
                <a:endParaRPr lang="lv-L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1"/>
              <c:pt idx="0">
                <c:v>Responses</c:v>
              </c:pt>
            </c:strLit>
          </c:cat>
          <c:val>
            <c:numLit>
              <c:formatCode>General</c:formatCode>
              <c:ptCount val="1"/>
              <c:pt idx="0">
                <c:v>0.52380000000000004</c:v>
              </c:pt>
            </c:numLit>
          </c:val>
          <c:extLst>
            <c:ext xmlns:c16="http://schemas.microsoft.com/office/drawing/2014/chart" uri="{C3380CC4-5D6E-409C-BE32-E72D297353CC}">
              <c16:uniqueId val="{00000001-45E7-4DF2-BB41-6F00C3B4D58E}"/>
            </c:ext>
          </c:extLst>
        </c:ser>
        <c:ser>
          <c:idx val="1"/>
          <c:order val="1"/>
          <c:tx>
            <c:v>Jā</c:v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98A7-4E4A-B29C-D9CA38686D69}"/>
                </c:ext>
              </c:extLst>
            </c:dLbl>
            <c:numFmt formatCode="0\.00%" sourceLinked="0"/>
            <c:spPr>
              <a:noFill/>
              <a:ln>
                <a:noFill/>
              </a:ln>
              <a:effectLst/>
            </c:spPr>
            <c:txPr>
              <a:bodyPr lIns="0" tIns="0" rIns="0" bIns="0"/>
              <a:lstStyle/>
              <a:p>
                <a:pPr marL="0" marR="0" indent="0" algn="ctr" defTabSz="91440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tabLst/>
                  <a:defRPr lang="en-US" sz="2000" b="0" i="0" u="none" strike="noStrike" kern="1200" baseline="0">
                    <a:solidFill>
                      <a:srgbClr val="F2F2F2"/>
                    </a:solidFill>
                    <a:latin typeface="Calibri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; 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</c:ext>
            </c:extLst>
          </c:dLbls>
          <c:cat>
            <c:strLit>
              <c:ptCount val="1"/>
              <c:pt idx="0">
                <c:v>Responses</c:v>
              </c:pt>
            </c:strLit>
          </c:cat>
          <c:val>
            <c:numLit>
              <c:formatCode>General</c:formatCode>
              <c:ptCount val="1"/>
              <c:pt idx="0">
                <c:v>0.47620000000000001</c:v>
              </c:pt>
            </c:numLit>
          </c:val>
          <c:extLst>
            <c:ext xmlns:c16="http://schemas.microsoft.com/office/drawing/2014/chart" uri="{C3380CC4-5D6E-409C-BE32-E72D297353CC}">
              <c16:uniqueId val="{00000002-45E7-4DF2-BB41-6F00C3B4D5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54161472"/>
        <c:axId val="254160992"/>
      </c:barChart>
      <c:valAx>
        <c:axId val="254160992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spPr>
          <a:noFill/>
          <a:ln w="6345" cap="flat">
            <a:solidFill>
              <a:srgbClr val="898989"/>
            </a:solidFill>
            <a:prstDash val="solid"/>
            <a:round/>
          </a:ln>
        </c:spPr>
        <c:txPr>
          <a:bodyPr lIns="0" tIns="0" rIns="0" bIns="0"/>
          <a:lstStyle/>
          <a:p>
            <a:pPr marL="0" marR="0" indent="0" defTabSz="91440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lang="en-US" sz="1600" b="0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lv-LV"/>
          </a:p>
        </c:txPr>
        <c:crossAx val="254161472"/>
        <c:crosses val="autoZero"/>
        <c:crossBetween val="between"/>
      </c:valAx>
      <c:catAx>
        <c:axId val="25416147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254160992"/>
        <c:crosses val="autoZero"/>
        <c:auto val="1"/>
        <c:lblAlgn val="ctr"/>
        <c:lblOffset val="100"/>
        <c:noMultiLvlLbl val="0"/>
      </c:catAx>
      <c:spPr>
        <a:solidFill>
          <a:srgbClr val="F2F2F2"/>
        </a:solidFill>
        <a:ln>
          <a:noFill/>
        </a:ln>
      </c:spPr>
    </c:plotArea>
    <c:legend>
      <c:legendPos val="r"/>
      <c:layout>
        <c:manualLayout>
          <c:xMode val="edge"/>
          <c:yMode val="edge"/>
          <c:x val="0.29555981603673298"/>
          <c:y val="0.80836359824638204"/>
          <c:w val="0.36810650622722374"/>
          <c:h val="0.18880578455492594"/>
        </c:manualLayout>
      </c:layout>
      <c:overlay val="0"/>
      <c:spPr>
        <a:noFill/>
        <a:ln>
          <a:noFill/>
        </a:ln>
      </c:spPr>
      <c:txPr>
        <a:bodyPr lIns="0" tIns="0" rIns="0" bIns="0"/>
        <a:lstStyle/>
        <a:p>
          <a:pPr marL="0" marR="0" indent="0" defTabSz="914400" fontAlgn="auto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tabLst/>
            <a:defRPr lang="en-US" sz="1400" b="0" i="0" u="none" strike="noStrike" kern="1200" baseline="0">
              <a:solidFill>
                <a:srgbClr val="000000"/>
              </a:solidFill>
              <a:latin typeface="Calibri"/>
            </a:defRPr>
          </a:pPr>
          <a:endParaRPr lang="lv-LV"/>
        </a:p>
      </c:txPr>
    </c:legend>
    <c:plotVisOnly val="0"/>
    <c:dispBlanksAs val="gap"/>
    <c:showDLblsOverMax val="0"/>
  </c:chart>
  <c:spPr>
    <a:solidFill>
      <a:srgbClr val="F2F2F2"/>
    </a:solidFill>
    <a:ln w="6345" cap="flat">
      <a:noFill/>
      <a:prstDash val="solid"/>
      <a:round/>
    </a:ln>
  </c:spPr>
  <c:txPr>
    <a:bodyPr lIns="0" tIns="0" rIns="0" bIns="0"/>
    <a:lstStyle/>
    <a:p>
      <a:pPr marL="0" marR="0" indent="0" defTabSz="914400" fontAlgn="auto" hangingPunct="1">
        <a:lnSpc>
          <a:spcPct val="100000"/>
        </a:lnSpc>
        <a:spcBef>
          <a:spcPts val="0"/>
        </a:spcBef>
        <a:spcAft>
          <a:spcPts val="0"/>
        </a:spcAft>
        <a:tabLst/>
        <a:defRPr lang="en-US" sz="1000" b="0" i="0" u="none" strike="noStrike" kern="1200" baseline="0">
          <a:solidFill>
            <a:srgbClr val="000000"/>
          </a:solidFill>
          <a:latin typeface="Calibri"/>
        </a:defRPr>
      </a:pPr>
      <a:endParaRPr lang="lv-LV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532420915430318"/>
          <c:y val="2.2598848121990426E-2"/>
          <c:w val="0.29015340984338212"/>
          <c:h val="0.90305757400313924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624A9E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FC6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962-4ECF-8AF0-C508550A6742}"/>
              </c:ext>
            </c:extLst>
          </c:dPt>
          <c:dPt>
            <c:idx val="1"/>
            <c:invertIfNegative val="0"/>
            <c:bubble3D val="0"/>
            <c:spPr>
              <a:solidFill>
                <a:srgbClr val="CFC6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4962-4ECF-8AF0-C508550A6742}"/>
              </c:ext>
            </c:extLst>
          </c:dPt>
          <c:dPt>
            <c:idx val="2"/>
            <c:invertIfNegative val="0"/>
            <c:bubble3D val="0"/>
            <c:spPr>
              <a:solidFill>
                <a:srgbClr val="CFC6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962-4ECF-8AF0-C508550A6742}"/>
              </c:ext>
            </c:extLst>
          </c:dPt>
          <c:dPt>
            <c:idx val="3"/>
            <c:invertIfNegative val="0"/>
            <c:bubble3D val="0"/>
            <c:spPr>
              <a:solidFill>
                <a:srgbClr val="8A74C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962-4ECF-8AF0-C508550A6742}"/>
              </c:ext>
            </c:extLst>
          </c:dPt>
          <c:dPt>
            <c:idx val="4"/>
            <c:invertIfNegative val="0"/>
            <c:bubble3D val="0"/>
            <c:spPr>
              <a:solidFill>
                <a:srgbClr val="8A74C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962-4ECF-8AF0-C508550A6742}"/>
              </c:ext>
            </c:extLst>
          </c:dPt>
          <c:dPt>
            <c:idx val="5"/>
            <c:invertIfNegative val="0"/>
            <c:bubble3D val="0"/>
            <c:spPr>
              <a:solidFill>
                <a:srgbClr val="8A74C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4962-4ECF-8AF0-C508550A6742}"/>
              </c:ext>
            </c:extLst>
          </c:dPt>
          <c:dPt>
            <c:idx val="6"/>
            <c:invertIfNegative val="0"/>
            <c:bubble3D val="0"/>
            <c:spPr>
              <a:solidFill>
                <a:srgbClr val="8A74C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962-4ECF-8AF0-C508550A6742}"/>
              </c:ext>
            </c:extLst>
          </c:dPt>
          <c:dPt>
            <c:idx val="10"/>
            <c:invertIfNegative val="0"/>
            <c:bubble3D val="0"/>
            <c:spPr>
              <a:solidFill>
                <a:srgbClr val="4E3A8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4962-4ECF-8AF0-C508550A674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rgbClr val="1A1A1A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Sheet1!$A$1:$A$11</c:f>
              <c:strCache>
                <c:ptCount val="11"/>
                <c:pt idx="0">
                  <c:v>Zvejniecība un ūdens resursu pārvaldība</c:v>
                </c:pt>
                <c:pt idx="1">
                  <c:v>Vietējo resursu izmantošana un pieejamība</c:v>
                </c:pt>
                <c:pt idx="2">
                  <c:v>Inovācijas un viedie risinājumi nozarē</c:v>
                </c:pt>
                <c:pt idx="3">
                  <c:v>Koksnes resursu izmantošana un pārstrāde</c:v>
                </c:pt>
                <c:pt idx="4">
                  <c:v>Selekcija un pielāgošanās klimata izmaiņām (augi, dzīvnieki, zivis)</c:v>
                </c:pt>
                <c:pt idx="5">
                  <c:v>Ilgstpējīga lauksaimniecība un tradicionālās prakses</c:v>
                </c:pt>
                <c:pt idx="6">
                  <c:v>Veterinārmedicīna un slimību izplatība (t.sk. dzīvnieku tiesības, kaitēkļu apkarošana)</c:v>
                </c:pt>
                <c:pt idx="7">
                  <c:v>Pārtikas kvalitāte un pieejamības drošība</c:v>
                </c:pt>
                <c:pt idx="8">
                  <c:v>Mežu un lauku teritoriju jēgpilna apsaimniekošana</c:v>
                </c:pt>
                <c:pt idx="9">
                  <c:v>Bioloģiskā laiksaimniecība</c:v>
                </c:pt>
                <c:pt idx="10">
                  <c:v>Vides, mežu un dabas aizsardzība, ilgtspēja un klimata ietekme</c:v>
                </c:pt>
              </c:strCache>
            </c:strRef>
          </c:cat>
          <c:val>
            <c:numRef>
              <c:f>Sheet1!$B$1:$B$11</c:f>
              <c:numCache>
                <c:formatCode>General</c:formatCode>
                <c:ptCount val="11"/>
                <c:pt idx="0">
                  <c:v>4</c:v>
                </c:pt>
                <c:pt idx="1">
                  <c:v>14</c:v>
                </c:pt>
                <c:pt idx="2">
                  <c:v>17</c:v>
                </c:pt>
                <c:pt idx="3">
                  <c:v>34</c:v>
                </c:pt>
                <c:pt idx="4">
                  <c:v>37</c:v>
                </c:pt>
                <c:pt idx="5">
                  <c:v>42</c:v>
                </c:pt>
                <c:pt idx="6">
                  <c:v>66</c:v>
                </c:pt>
                <c:pt idx="7">
                  <c:v>89</c:v>
                </c:pt>
                <c:pt idx="8">
                  <c:v>100</c:v>
                </c:pt>
                <c:pt idx="9">
                  <c:v>112</c:v>
                </c:pt>
                <c:pt idx="10">
                  <c:v>227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91-4F23-B73D-B0257452E1B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1683727727"/>
        <c:axId val="1683728207"/>
      </c:barChart>
      <c:catAx>
        <c:axId val="168372772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1A1A1A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683728207"/>
        <c:crosses val="autoZero"/>
        <c:auto val="1"/>
        <c:lblAlgn val="ctr"/>
        <c:lblOffset val="100"/>
        <c:noMultiLvlLbl val="0"/>
      </c:catAx>
      <c:valAx>
        <c:axId val="16837282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624A9E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6837277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F2F2F2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624A9E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FC6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7D2F-4202-B4BD-F89292FBE6CC}"/>
              </c:ext>
            </c:extLst>
          </c:dPt>
          <c:dPt>
            <c:idx val="1"/>
            <c:invertIfNegative val="0"/>
            <c:bubble3D val="0"/>
            <c:spPr>
              <a:solidFill>
                <a:srgbClr val="CFC6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D2F-4202-B4BD-F89292FBE6CC}"/>
              </c:ext>
            </c:extLst>
          </c:dPt>
          <c:dPt>
            <c:idx val="2"/>
            <c:invertIfNegative val="0"/>
            <c:bubble3D val="0"/>
            <c:spPr>
              <a:solidFill>
                <a:srgbClr val="8A74C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7D2F-4202-B4BD-F89292FBE6CC}"/>
              </c:ext>
            </c:extLst>
          </c:dPt>
          <c:dPt>
            <c:idx val="3"/>
            <c:invertIfNegative val="0"/>
            <c:bubble3D val="0"/>
            <c:spPr>
              <a:solidFill>
                <a:srgbClr val="8A74C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D2F-4202-B4BD-F89292FBE6CC}"/>
              </c:ext>
            </c:extLst>
          </c:dPt>
          <c:dPt>
            <c:idx val="4"/>
            <c:invertIfNegative val="0"/>
            <c:bubble3D val="0"/>
            <c:spPr>
              <a:solidFill>
                <a:srgbClr val="8A74C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D2F-4202-B4BD-F89292FBE6CC}"/>
              </c:ext>
            </c:extLst>
          </c:dPt>
          <c:dPt>
            <c:idx val="8"/>
            <c:invertIfNegative val="0"/>
            <c:bubble3D val="0"/>
            <c:spPr>
              <a:solidFill>
                <a:srgbClr val="4E3A8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D2F-4202-B4BD-F89292FBE6CC}"/>
              </c:ext>
            </c:extLst>
          </c:dPt>
          <c:dPt>
            <c:idx val="9"/>
            <c:invertIfNegative val="0"/>
            <c:bubble3D val="0"/>
            <c:spPr>
              <a:solidFill>
                <a:srgbClr val="4E3A8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7D2F-4202-B4BD-F89292FBE6C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rgbClr val="1A1A1A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Ilgtspēja un zaļās pārkārtošanās izaicinājumi</c:v>
                </c:pt>
                <c:pt idx="1">
                  <c:v>Sabiedrības identitāte, atmiņa un sociālie procesi</c:v>
                </c:pt>
                <c:pt idx="2">
                  <c:v>Digitalizācija, MI un pārmaiņas sabiedrībā</c:v>
                </c:pt>
                <c:pt idx="3">
                  <c:v>Drošība, noturība un valsts pastāvēšana</c:v>
                </c:pt>
                <c:pt idx="4">
                  <c:v>Politika, demokrātija un valsts pārvaldība</c:v>
                </c:pt>
                <c:pt idx="5">
                  <c:v>Izglītība, prasmes un kritiskā domāšana</c:v>
                </c:pt>
                <c:pt idx="6">
                  <c:v>Demogrāfija, migrācija un paaudžu attiecības</c:v>
                </c:pt>
                <c:pt idx="7">
                  <c:v>Ekonomika, nodarbinātība un reģionālā attīstība</c:v>
                </c:pt>
                <c:pt idx="8">
                  <c:v>Iekļaušana, cilvēktiesības un dažādība</c:v>
                </c:pt>
                <c:pt idx="9">
                  <c:v>Sabiedrības saliedētība, nevienlīdzība un dzīves kvalitāte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7</c:v>
                </c:pt>
                <c:pt idx="1">
                  <c:v>26</c:v>
                </c:pt>
                <c:pt idx="2">
                  <c:v>59</c:v>
                </c:pt>
                <c:pt idx="3">
                  <c:v>81</c:v>
                </c:pt>
                <c:pt idx="4">
                  <c:v>119</c:v>
                </c:pt>
                <c:pt idx="5">
                  <c:v>130</c:v>
                </c:pt>
                <c:pt idx="6">
                  <c:v>142</c:v>
                </c:pt>
                <c:pt idx="7">
                  <c:v>150</c:v>
                </c:pt>
                <c:pt idx="8">
                  <c:v>183</c:v>
                </c:pt>
                <c:pt idx="9">
                  <c:v>187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B2-4A69-A7A6-83F2CE12EC1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571019647"/>
        <c:axId val="571043167"/>
      </c:barChart>
      <c:catAx>
        <c:axId val="57101964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1A1A1A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571043167"/>
        <c:crosses val="autoZero"/>
        <c:auto val="1"/>
        <c:lblAlgn val="ctr"/>
        <c:lblOffset val="100"/>
        <c:noMultiLvlLbl val="0"/>
      </c:catAx>
      <c:valAx>
        <c:axId val="5710431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624A9E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5710196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F2F2F2"/>
    </a:solidFill>
    <a:ln w="9525" cap="flat" cmpd="sng" algn="ctr">
      <a:noFill/>
      <a:round/>
    </a:ln>
    <a:effectLst/>
  </c:spPr>
  <c:txPr>
    <a:bodyPr/>
    <a:lstStyle/>
    <a:p>
      <a:pPr>
        <a:defRPr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578640643740792"/>
          <c:y val="9.4398861391065837E-3"/>
          <c:w val="0.60887707430186278"/>
          <c:h val="0.92417740799431713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4E3A85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FC6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685B-4A6C-8EF6-5B501DCD0C9F}"/>
              </c:ext>
            </c:extLst>
          </c:dPt>
          <c:dPt>
            <c:idx val="1"/>
            <c:invertIfNegative val="0"/>
            <c:bubble3D val="0"/>
            <c:spPr>
              <a:solidFill>
                <a:srgbClr val="CFC6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85B-4A6C-8EF6-5B501DCD0C9F}"/>
              </c:ext>
            </c:extLst>
          </c:dPt>
          <c:dPt>
            <c:idx val="2"/>
            <c:invertIfNegative val="0"/>
            <c:bubble3D val="0"/>
            <c:spPr>
              <a:solidFill>
                <a:srgbClr val="8A74C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85B-4A6C-8EF6-5B501DCD0C9F}"/>
              </c:ext>
            </c:extLst>
          </c:dPt>
          <c:dPt>
            <c:idx val="3"/>
            <c:invertIfNegative val="0"/>
            <c:bubble3D val="0"/>
            <c:spPr>
              <a:solidFill>
                <a:srgbClr val="8A74C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685B-4A6C-8EF6-5B501DCD0C9F}"/>
              </c:ext>
            </c:extLst>
          </c:dPt>
          <c:dPt>
            <c:idx val="4"/>
            <c:invertIfNegative val="0"/>
            <c:bubble3D val="0"/>
            <c:spPr>
              <a:solidFill>
                <a:srgbClr val="624A9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685B-4A6C-8EF6-5B501DCD0C9F}"/>
              </c:ext>
            </c:extLst>
          </c:dPt>
          <c:dPt>
            <c:idx val="5"/>
            <c:invertIfNegative val="0"/>
            <c:bubble3D val="0"/>
            <c:spPr>
              <a:solidFill>
                <a:srgbClr val="624A9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85B-4A6C-8EF6-5B501DCD0C9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rgbClr val="1A1A1A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Sheet2!$A$1:$A$8</c:f>
              <c:strCache>
                <c:ptCount val="8"/>
                <c:pt idx="0">
                  <c:v>Radošās industrijas un kultūras ekonomika</c:v>
                </c:pt>
                <c:pt idx="1">
                  <c:v>Filozofija, reliģija un ētika</c:v>
                </c:pt>
                <c:pt idx="2">
                  <c:v>Digitālās humanitārās zinātnes un medijpratība</c:v>
                </c:pt>
                <c:pt idx="3">
                  <c:v>Māksla un radošie procesi</c:v>
                </c:pt>
                <c:pt idx="4">
                  <c:v>Kultūras mantojums un tradicionālā kultūra</c:v>
                </c:pt>
                <c:pt idx="5">
                  <c:v>Valoda un lingvistika</c:v>
                </c:pt>
                <c:pt idx="6">
                  <c:v>Vēsture un arheoloģija</c:v>
                </c:pt>
                <c:pt idx="7">
                  <c:v>Sabiedrība, kultūra un līdzdalība</c:v>
                </c:pt>
              </c:strCache>
            </c:strRef>
          </c:cat>
          <c:val>
            <c:numRef>
              <c:f>Sheet2!$B$1:$B$8</c:f>
              <c:numCache>
                <c:formatCode>General</c:formatCode>
                <c:ptCount val="8"/>
                <c:pt idx="0">
                  <c:v>24</c:v>
                </c:pt>
                <c:pt idx="1">
                  <c:v>28</c:v>
                </c:pt>
                <c:pt idx="2">
                  <c:v>48</c:v>
                </c:pt>
                <c:pt idx="3">
                  <c:v>50</c:v>
                </c:pt>
                <c:pt idx="4">
                  <c:v>148</c:v>
                </c:pt>
                <c:pt idx="5">
                  <c:v>152</c:v>
                </c:pt>
                <c:pt idx="6">
                  <c:v>162</c:v>
                </c:pt>
                <c:pt idx="7">
                  <c:v>164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ED-41A9-86A2-00B2FE3CEA8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1641294512"/>
        <c:axId val="1641294992"/>
      </c:barChart>
      <c:catAx>
        <c:axId val="16412945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1A1A1A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641294992"/>
        <c:crosses val="autoZero"/>
        <c:auto val="1"/>
        <c:lblAlgn val="ctr"/>
        <c:lblOffset val="100"/>
        <c:noMultiLvlLbl val="0"/>
      </c:catAx>
      <c:valAx>
        <c:axId val="1641294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624A9E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641294512"/>
        <c:crosses val="autoZero"/>
        <c:crossBetween val="between"/>
      </c:valAx>
      <c:spPr>
        <a:solidFill>
          <a:srgbClr val="F2F2F2"/>
        </a:solidFill>
        <a:ln>
          <a:noFill/>
        </a:ln>
        <a:effectLst/>
      </c:spPr>
    </c:plotArea>
    <c:plotVisOnly val="1"/>
    <c:dispBlanksAs val="gap"/>
    <c:showDLblsOverMax val="0"/>
  </c:chart>
  <c:spPr>
    <a:solidFill>
      <a:srgbClr val="F2F2F2"/>
    </a:solidFill>
    <a:ln w="9525" cap="flat" cmpd="sng" algn="ctr">
      <a:noFill/>
      <a:round/>
    </a:ln>
    <a:effectLst/>
  </c:spPr>
  <c:txPr>
    <a:bodyPr/>
    <a:lstStyle/>
    <a:p>
      <a:pPr>
        <a:defRPr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637783063069863"/>
          <c:y val="2.5419277055381453E-2"/>
          <c:w val="0.60887707430186278"/>
          <c:h val="0.92417740799431713"/>
        </c:manualLayout>
      </c:layout>
      <c:barChart>
        <c:barDir val="bar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1641294512"/>
        <c:axId val="1641294992"/>
      </c:barChart>
      <c:catAx>
        <c:axId val="16412945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624A9E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641294992"/>
        <c:crosses val="autoZero"/>
        <c:auto val="1"/>
        <c:lblAlgn val="ctr"/>
        <c:lblOffset val="100"/>
        <c:noMultiLvlLbl val="0"/>
      </c:catAx>
      <c:valAx>
        <c:axId val="1641294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624A9E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641294512"/>
        <c:crosses val="autoZero"/>
        <c:crossBetween val="between"/>
      </c:valAx>
      <c:spPr>
        <a:solidFill>
          <a:srgbClr val="F2F2F2"/>
        </a:solidFill>
        <a:ln>
          <a:noFill/>
        </a:ln>
        <a:effectLst/>
      </c:spPr>
    </c:plotArea>
    <c:plotVisOnly val="1"/>
    <c:dispBlanksAs val="gap"/>
    <c:showDLblsOverMax val="0"/>
  </c:chart>
  <c:spPr>
    <a:solidFill>
      <a:srgbClr val="F2F2F2"/>
    </a:solidFill>
    <a:ln w="9525" cap="flat" cmpd="sng" algn="ctr">
      <a:noFill/>
      <a:round/>
    </a:ln>
    <a:effectLst/>
  </c:spPr>
  <c:txPr>
    <a:bodyPr/>
    <a:lstStyle/>
    <a:p>
      <a:pPr>
        <a:defRPr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624A9E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FC6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17C4-4C2B-BF2A-09E0DA192999}"/>
              </c:ext>
            </c:extLst>
          </c:dPt>
          <c:dPt>
            <c:idx val="1"/>
            <c:invertIfNegative val="0"/>
            <c:bubble3D val="0"/>
            <c:spPr>
              <a:solidFill>
                <a:srgbClr val="8A74C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7C4-4C2B-BF2A-09E0DA192999}"/>
              </c:ext>
            </c:extLst>
          </c:dPt>
          <c:dPt>
            <c:idx val="2"/>
            <c:invertIfNegative val="0"/>
            <c:bubble3D val="0"/>
            <c:spPr>
              <a:solidFill>
                <a:srgbClr val="8A74C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17C4-4C2B-BF2A-09E0DA192999}"/>
              </c:ext>
            </c:extLst>
          </c:dPt>
          <c:dPt>
            <c:idx val="5"/>
            <c:invertIfNegative val="0"/>
            <c:bubble3D val="0"/>
            <c:spPr>
              <a:solidFill>
                <a:srgbClr val="4E3A8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7C4-4C2B-BF2A-09E0DA192999}"/>
              </c:ext>
            </c:extLst>
          </c:dPt>
          <c:dPt>
            <c:idx val="6"/>
            <c:invertIfNegative val="0"/>
            <c:bubble3D val="0"/>
            <c:spPr>
              <a:solidFill>
                <a:srgbClr val="4E3A8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17C4-4C2B-BF2A-09E0DA19299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rgbClr val="1A1A1A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Sheet1!$A$1:$A$7</c:f>
              <c:strCache>
                <c:ptCount val="7"/>
                <c:pt idx="0">
                  <c:v>Finansējums un sistēmiskie priekšnosacījumi</c:v>
                </c:pt>
                <c:pt idx="1">
                  <c:v>Skeptiska attieksme pret sabiedrības iesaisti</c:v>
                </c:pt>
                <c:pt idx="2">
                  <c:v>Pētniecības rezultātu praktiska izmantošana</c:v>
                </c:pt>
                <c:pt idx="3">
                  <c:v>Izglītība un zinātnes pratība</c:v>
                </c:pt>
                <c:pt idx="4">
                  <c:v>Dialogs un līdzdalība lēmumos</c:v>
                </c:pt>
                <c:pt idx="5">
                  <c:v>Tieša sabiedrības iesaiste pētījumos</c:v>
                </c:pt>
                <c:pt idx="6">
                  <c:v>Zinātnes komunikācija</c:v>
                </c:pt>
              </c:strCache>
            </c:strRef>
          </c:cat>
          <c:val>
            <c:numRef>
              <c:f>Sheet1!$B$1:$B$7</c:f>
              <c:numCache>
                <c:formatCode>General</c:formatCode>
                <c:ptCount val="7"/>
                <c:pt idx="0">
                  <c:v>35</c:v>
                </c:pt>
                <c:pt idx="1">
                  <c:v>56</c:v>
                </c:pt>
                <c:pt idx="2">
                  <c:v>67</c:v>
                </c:pt>
                <c:pt idx="3">
                  <c:v>102</c:v>
                </c:pt>
                <c:pt idx="4">
                  <c:v>121</c:v>
                </c:pt>
                <c:pt idx="5">
                  <c:v>209</c:v>
                </c:pt>
                <c:pt idx="6">
                  <c:v>295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CE-4450-A46A-77137D51A64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842858367"/>
        <c:axId val="842855487"/>
      </c:barChart>
      <c:catAx>
        <c:axId val="84285836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1A1A1A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842855487"/>
        <c:crosses val="autoZero"/>
        <c:auto val="1"/>
        <c:lblAlgn val="ctr"/>
        <c:lblOffset val="100"/>
        <c:noMultiLvlLbl val="0"/>
      </c:catAx>
      <c:valAx>
        <c:axId val="842855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624A9E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8428583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F2F2F2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8138629018451515"/>
          <c:y val="5.4488240349704016E-2"/>
          <c:w val="0.36851749233053638"/>
          <c:h val="0.841674686497521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624A9E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FC6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1778-4323-8B5E-9F4E8E10F8EC}"/>
              </c:ext>
            </c:extLst>
          </c:dPt>
          <c:dPt>
            <c:idx val="1"/>
            <c:invertIfNegative val="0"/>
            <c:bubble3D val="0"/>
            <c:spPr>
              <a:solidFill>
                <a:srgbClr val="CFC6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778-4323-8B5E-9F4E8E10F8EC}"/>
              </c:ext>
            </c:extLst>
          </c:dPt>
          <c:dPt>
            <c:idx val="2"/>
            <c:invertIfNegative val="0"/>
            <c:bubble3D val="0"/>
            <c:spPr>
              <a:solidFill>
                <a:srgbClr val="8A74C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1778-4323-8B5E-9F4E8E10F8EC}"/>
              </c:ext>
            </c:extLst>
          </c:dPt>
          <c:dPt>
            <c:idx val="3"/>
            <c:invertIfNegative val="0"/>
            <c:bubble3D val="0"/>
            <c:spPr>
              <a:solidFill>
                <a:srgbClr val="8A74C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778-4323-8B5E-9F4E8E10F8EC}"/>
              </c:ext>
            </c:extLst>
          </c:dPt>
          <c:dPt>
            <c:idx val="4"/>
            <c:invertIfNegative val="0"/>
            <c:bubble3D val="0"/>
            <c:spPr>
              <a:solidFill>
                <a:srgbClr val="8A74C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1778-4323-8B5E-9F4E8E10F8EC}"/>
              </c:ext>
            </c:extLst>
          </c:dPt>
          <c:dPt>
            <c:idx val="5"/>
            <c:invertIfNegative val="0"/>
            <c:bubble3D val="0"/>
            <c:spPr>
              <a:solidFill>
                <a:srgbClr val="7157B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778-4323-8B5E-9F4E8E10F8EC}"/>
              </c:ext>
            </c:extLst>
          </c:dPt>
          <c:dPt>
            <c:idx val="9"/>
            <c:invertIfNegative val="0"/>
            <c:bubble3D val="0"/>
            <c:spPr>
              <a:solidFill>
                <a:srgbClr val="4E3A8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778-4323-8B5E-9F4E8E10F8EC}"/>
              </c:ext>
            </c:extLst>
          </c:dPt>
          <c:dPt>
            <c:idx val="10"/>
            <c:invertIfNegative val="0"/>
            <c:bubble3D val="0"/>
            <c:spPr>
              <a:solidFill>
                <a:srgbClr val="4E3A8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1778-4323-8B5E-9F4E8E10F8EC}"/>
              </c:ext>
            </c:extLst>
          </c:dPt>
          <c:dPt>
            <c:idx val="11"/>
            <c:invertIfNegative val="0"/>
            <c:bubble3D val="0"/>
            <c:spPr>
              <a:solidFill>
                <a:srgbClr val="4E3A8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778-4323-8B5E-9F4E8E10F8E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 daļa, statistika'!$A$4:$A$15</c:f>
              <c:strCache>
                <c:ptCount val="12"/>
                <c:pt idx="0">
                  <c:v>Pētījumi, kuru mērķis ir iegūt jaunas zināšanas par Visumu, matēriju un dabas likumiem</c:v>
                </c:pt>
                <c:pt idx="1">
                  <c:v>Vēstures pētniecība un kultūras mantojuma saglabāšana un izpēte</c:v>
                </c:pt>
                <c:pt idx="2">
                  <c:v>Kultūra, valoda, identitāte un radošās nozares</c:v>
                </c:pt>
                <c:pt idx="3">
                  <c:v>Dzīvnieku veselība, mežu apsaimniekošana un bioloģisko resursu ilgtspēja</c:v>
                </c:pt>
                <c:pt idx="4">
                  <c:v>Sabiedrības attīstība, sociālā nevienlīdzība, tiesiskums un pārvaldības kvalitāte</c:v>
                </c:pt>
                <c:pt idx="5">
                  <c:v>Pārtikas drošība, ilgtspējīga lauksaimniecība un lauku attīstība</c:v>
                </c:pt>
                <c:pt idx="6">
                  <c:v>Klimats, vide un bioloģiskā daudzveidība</c:v>
                </c:pt>
                <c:pt idx="7">
                  <c:v>Jaunu materiālu, nanotehnoloģiju un augsto tehnoloģiju attīstība un ieviešana</c:v>
                </c:pt>
                <c:pt idx="8">
                  <c:v>Ekonomikas attīstība, nodarbinātība un iedzīvotāju labklājība</c:v>
                </c:pt>
                <c:pt idx="9">
                  <c:v>Digitālās tehnoloģijas, datu drošība un kiberdrošība</c:v>
                </c:pt>
                <c:pt idx="10">
                  <c:v>Jaunu ārstēšanas metožu, medikamentu un biomedicīnas tehnoloģiju attīstība</c:v>
                </c:pt>
                <c:pt idx="11">
                  <c:v>Veselības aprūpe, sabiedrības veselība un veselības sistēmas pieejamība</c:v>
                </c:pt>
              </c:strCache>
            </c:strRef>
          </c:cat>
          <c:val>
            <c:numRef>
              <c:f>'B daļa, statistika'!$F$4:$F$15</c:f>
              <c:numCache>
                <c:formatCode>0.00%</c:formatCode>
                <c:ptCount val="12"/>
                <c:pt idx="0">
                  <c:v>0.14369999999999999</c:v>
                </c:pt>
                <c:pt idx="1">
                  <c:v>0.29499999999999998</c:v>
                </c:pt>
                <c:pt idx="2">
                  <c:v>0.33650000000000002</c:v>
                </c:pt>
                <c:pt idx="3">
                  <c:v>0.37469999999999998</c:v>
                </c:pt>
                <c:pt idx="4">
                  <c:v>0.38219999999999998</c:v>
                </c:pt>
                <c:pt idx="5">
                  <c:v>0.4108</c:v>
                </c:pt>
                <c:pt idx="6">
                  <c:v>0.41349999999999998</c:v>
                </c:pt>
                <c:pt idx="7">
                  <c:v>0.45300000000000001</c:v>
                </c:pt>
                <c:pt idx="8">
                  <c:v>0.45979999999999999</c:v>
                </c:pt>
                <c:pt idx="9">
                  <c:v>0.57489999999999997</c:v>
                </c:pt>
                <c:pt idx="10">
                  <c:v>0.60630000000000006</c:v>
                </c:pt>
                <c:pt idx="11">
                  <c:v>0.63490000000000002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8A-4848-B391-485188DE153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415423120"/>
        <c:axId val="415432720"/>
      </c:barChart>
      <c:catAx>
        <c:axId val="4154231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415432720"/>
        <c:crossesAt val="0"/>
        <c:auto val="1"/>
        <c:lblAlgn val="ctr"/>
        <c:lblOffset val="100"/>
        <c:noMultiLvlLbl val="0"/>
      </c:catAx>
      <c:valAx>
        <c:axId val="415432720"/>
        <c:scaling>
          <c:orientation val="minMax"/>
        </c:scaling>
        <c:delete val="0"/>
        <c:axPos val="b"/>
        <c:numFmt formatCode="0.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15423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F2F2F2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624A9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 daļa skaits'!$A$3:$A$8</c:f>
              <c:strCache>
                <c:ptCount val="6"/>
                <c:pt idx="0">
                  <c:v>Humanitārās un mākslas zinātnes</c:v>
                </c:pt>
                <c:pt idx="1">
                  <c:v>Lauksaimniecības, meža un veterinārzinātnes</c:v>
                </c:pt>
                <c:pt idx="2">
                  <c:v>Inženierzinātnes un tehnoloģijas</c:v>
                </c:pt>
                <c:pt idx="3">
                  <c:v>Dabaszinātnes</c:v>
                </c:pt>
                <c:pt idx="4">
                  <c:v>Sociālās zinātnes</c:v>
                </c:pt>
                <c:pt idx="5">
                  <c:v>Medicīnas un veselības zinātnes</c:v>
                </c:pt>
              </c:strCache>
            </c:strRef>
          </c:cat>
          <c:val>
            <c:numRef>
              <c:f>'C daļa skaits'!$B$3:$B$8</c:f>
              <c:numCache>
                <c:formatCode>General</c:formatCode>
                <c:ptCount val="6"/>
                <c:pt idx="0">
                  <c:v>625</c:v>
                </c:pt>
                <c:pt idx="1">
                  <c:v>662</c:v>
                </c:pt>
                <c:pt idx="2">
                  <c:v>677</c:v>
                </c:pt>
                <c:pt idx="3">
                  <c:v>707</c:v>
                </c:pt>
                <c:pt idx="4">
                  <c:v>708</c:v>
                </c:pt>
                <c:pt idx="5">
                  <c:v>788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45-4044-BEA8-482D099AC1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76702016"/>
        <c:axId val="676707776"/>
      </c:barChart>
      <c:catAx>
        <c:axId val="6767020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676707776"/>
        <c:crosses val="autoZero"/>
        <c:auto val="1"/>
        <c:lblAlgn val="ctr"/>
        <c:lblOffset val="100"/>
        <c:noMultiLvlLbl val="0"/>
      </c:catAx>
      <c:valAx>
        <c:axId val="67670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676702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F2F2F2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624A9E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FC6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816-452A-9698-D55AD27801D2}"/>
              </c:ext>
            </c:extLst>
          </c:dPt>
          <c:dPt>
            <c:idx val="1"/>
            <c:invertIfNegative val="0"/>
            <c:bubble3D val="0"/>
            <c:spPr>
              <a:solidFill>
                <a:srgbClr val="CFC6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816-452A-9698-D55AD27801D2}"/>
              </c:ext>
            </c:extLst>
          </c:dPt>
          <c:dPt>
            <c:idx val="2"/>
            <c:invertIfNegative val="0"/>
            <c:bubble3D val="0"/>
            <c:spPr>
              <a:solidFill>
                <a:srgbClr val="8A74C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816-452A-9698-D55AD27801D2}"/>
              </c:ext>
            </c:extLst>
          </c:dPt>
          <c:dPt>
            <c:idx val="3"/>
            <c:invertIfNegative val="0"/>
            <c:bubble3D val="0"/>
            <c:spPr>
              <a:solidFill>
                <a:srgbClr val="8A74C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4816-452A-9698-D55AD27801D2}"/>
              </c:ext>
            </c:extLst>
          </c:dPt>
          <c:dPt>
            <c:idx val="7"/>
            <c:invertIfNegative val="0"/>
            <c:bubble3D val="0"/>
            <c:spPr>
              <a:solidFill>
                <a:srgbClr val="4E3A8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816-452A-9698-D55AD27801D2}"/>
              </c:ext>
            </c:extLst>
          </c:dPt>
          <c:dPt>
            <c:idx val="8"/>
            <c:invertIfNegative val="0"/>
            <c:bubble3D val="0"/>
            <c:spPr>
              <a:solidFill>
                <a:srgbClr val="4E3A8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4816-452A-9698-D55AD27801D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rgbClr val="1A1A1A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Sheet2!$B$1:$B$9</c:f>
              <c:strCache>
                <c:ptCount val="9"/>
                <c:pt idx="0">
                  <c:v>Biotehnoloģijas un mikrobioloģija</c:v>
                </c:pt>
                <c:pt idx="1">
                  <c:v>Dabaszinātnes sabiedrībai, drošībai un attīstībai</c:v>
                </c:pt>
                <c:pt idx="2">
                  <c:v>Molekulārā bioloģija, biomedicīna un veselības pētījumi</c:v>
                </c:pt>
                <c:pt idx="3">
                  <c:v>Augsne, lauksaimniecība un meža ekosistēmas, pārtikas drošība</c:v>
                </c:pt>
                <c:pt idx="4">
                  <c:v>Ilgtspējīga attīstība, bioekonomika un aprites ekonomika</c:v>
                </c:pt>
                <c:pt idx="5">
                  <c:v>Dabas resursi un zemes zinātnes</c:v>
                </c:pt>
                <c:pt idx="6">
                  <c:v>Bioloģiskā daudzveidība un dabas aizsardzība</c:v>
                </c:pt>
                <c:pt idx="7">
                  <c:v>Klimats, vide un ekosistēmas</c:v>
                </c:pt>
                <c:pt idx="8">
                  <c:v>Fundamentālā zinātne un tehnoloģiju pamati</c:v>
                </c:pt>
              </c:strCache>
            </c:strRef>
          </c:cat>
          <c:val>
            <c:numRef>
              <c:f>Sheet2!$C$1:$C$9</c:f>
              <c:numCache>
                <c:formatCode>General</c:formatCode>
                <c:ptCount val="9"/>
                <c:pt idx="0">
                  <c:v>38</c:v>
                </c:pt>
                <c:pt idx="1">
                  <c:v>39</c:v>
                </c:pt>
                <c:pt idx="2">
                  <c:v>67</c:v>
                </c:pt>
                <c:pt idx="3">
                  <c:v>91</c:v>
                </c:pt>
                <c:pt idx="4">
                  <c:v>130</c:v>
                </c:pt>
                <c:pt idx="5">
                  <c:v>159</c:v>
                </c:pt>
                <c:pt idx="6">
                  <c:v>173</c:v>
                </c:pt>
                <c:pt idx="7">
                  <c:v>182</c:v>
                </c:pt>
                <c:pt idx="8">
                  <c:v>202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C8-49A1-A234-63A58077B3E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249201759"/>
        <c:axId val="249197919"/>
      </c:barChart>
      <c:catAx>
        <c:axId val="24920175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1A1A1A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249197919"/>
        <c:crosses val="autoZero"/>
        <c:auto val="1"/>
        <c:lblAlgn val="ctr"/>
        <c:lblOffset val="100"/>
        <c:noMultiLvlLbl val="0"/>
      </c:catAx>
      <c:valAx>
        <c:axId val="2491979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492017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F2F2F2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249201759"/>
        <c:axId val="249197919"/>
      </c:barChart>
      <c:catAx>
        <c:axId val="24920175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49197919"/>
        <c:crosses val="autoZero"/>
        <c:auto val="1"/>
        <c:lblAlgn val="ctr"/>
        <c:lblOffset val="100"/>
        <c:noMultiLvlLbl val="0"/>
      </c:catAx>
      <c:valAx>
        <c:axId val="2491979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49201759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solidFill>
      <a:srgbClr val="F2F2F2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281776488458935"/>
          <c:y val="2.1235321103288175E-2"/>
          <c:w val="0.49716323845315508"/>
          <c:h val="0.9136559987426015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624A9E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FC6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9B9B-4B14-9FC5-12F4C9317069}"/>
              </c:ext>
            </c:extLst>
          </c:dPt>
          <c:dPt>
            <c:idx val="1"/>
            <c:invertIfNegative val="0"/>
            <c:bubble3D val="0"/>
            <c:spPr>
              <a:solidFill>
                <a:srgbClr val="CFC6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B9B-4B14-9FC5-12F4C9317069}"/>
              </c:ext>
            </c:extLst>
          </c:dPt>
          <c:dPt>
            <c:idx val="2"/>
            <c:invertIfNegative val="0"/>
            <c:bubble3D val="0"/>
            <c:spPr>
              <a:solidFill>
                <a:srgbClr val="CFC6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9B9B-4B14-9FC5-12F4C9317069}"/>
              </c:ext>
            </c:extLst>
          </c:dPt>
          <c:dPt>
            <c:idx val="3"/>
            <c:invertIfNegative val="0"/>
            <c:bubble3D val="0"/>
            <c:spPr>
              <a:solidFill>
                <a:srgbClr val="8A74C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B9B-4B14-9FC5-12F4C9317069}"/>
              </c:ext>
            </c:extLst>
          </c:dPt>
          <c:dPt>
            <c:idx val="4"/>
            <c:invertIfNegative val="0"/>
            <c:bubble3D val="0"/>
            <c:spPr>
              <a:solidFill>
                <a:srgbClr val="8A74C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9B9B-4B14-9FC5-12F4C9317069}"/>
              </c:ext>
            </c:extLst>
          </c:dPt>
          <c:dPt>
            <c:idx val="8"/>
            <c:invertIfNegative val="0"/>
            <c:bubble3D val="0"/>
            <c:spPr>
              <a:solidFill>
                <a:srgbClr val="4E3A8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9B9B-4B14-9FC5-12F4C9317069}"/>
              </c:ext>
            </c:extLst>
          </c:dPt>
          <c:dPt>
            <c:idx val="9"/>
            <c:invertIfNegative val="0"/>
            <c:bubble3D val="0"/>
            <c:spPr>
              <a:solidFill>
                <a:srgbClr val="4E3A8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B9B-4B14-9FC5-12F4C9317069}"/>
              </c:ext>
            </c:extLst>
          </c:dPt>
          <c:dPt>
            <c:idx val="10"/>
            <c:invertIfNegative val="0"/>
            <c:bubble3D val="0"/>
            <c:spPr>
              <a:solidFill>
                <a:srgbClr val="4E3A8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9B9B-4B14-9FC5-12F4C931706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rgbClr val="624A9E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Sheet1!$B$1:$B$11</c:f>
              <c:strCache>
                <c:ptCount val="11"/>
                <c:pt idx="0">
                  <c:v>Robotika, t.sk. droni</c:v>
                </c:pt>
                <c:pt idx="1">
                  <c:v>STEM izglītība, darbaspēks un starpnozaru sadarbība</c:v>
                </c:pt>
                <c:pt idx="2">
                  <c:v>Vides aizsardzības prasību īstenošana</c:v>
                </c:pt>
                <c:pt idx="3">
                  <c:v>Medicīnas inženiertehnoloģija</c:v>
                </c:pt>
                <c:pt idx="4">
                  <c:v>Bio, atjaunojamo un otrreizējo resursu ilgtspējīga izmantošana</c:v>
                </c:pt>
                <c:pt idx="5">
                  <c:v>Aizsardzības tehnoloģijas un drošības risinājumi</c:v>
                </c:pt>
                <c:pt idx="6">
                  <c:v>Inovāciju ieviešana</c:v>
                </c:pt>
                <c:pt idx="7">
                  <c:v>Būvindustrija, transports un infrastruktūra</c:v>
                </c:pt>
                <c:pt idx="8">
                  <c:v>Energosistēmas un energonodrošinājums</c:v>
                </c:pt>
                <c:pt idx="9">
                  <c:v>Jauni materiāli, iekārtas un tehnoloģijas</c:v>
                </c:pt>
                <c:pt idx="10">
                  <c:v>IT, mākslīgais intelekts, digitalizācija un kiberdrošība</c:v>
                </c:pt>
              </c:strCache>
            </c:strRef>
          </c:cat>
          <c:val>
            <c:numRef>
              <c:f>Sheet1!$C$1:$C$11</c:f>
              <c:numCache>
                <c:formatCode>General</c:formatCode>
                <c:ptCount val="11"/>
                <c:pt idx="0">
                  <c:v>15</c:v>
                </c:pt>
                <c:pt idx="1">
                  <c:v>22</c:v>
                </c:pt>
                <c:pt idx="2">
                  <c:v>30</c:v>
                </c:pt>
                <c:pt idx="3">
                  <c:v>51</c:v>
                </c:pt>
                <c:pt idx="4">
                  <c:v>56</c:v>
                </c:pt>
                <c:pt idx="5">
                  <c:v>60</c:v>
                </c:pt>
                <c:pt idx="6">
                  <c:v>68</c:v>
                </c:pt>
                <c:pt idx="7">
                  <c:v>74</c:v>
                </c:pt>
                <c:pt idx="8">
                  <c:v>101</c:v>
                </c:pt>
                <c:pt idx="9">
                  <c:v>142</c:v>
                </c:pt>
                <c:pt idx="10">
                  <c:v>157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2D-485C-B6CF-BFB265B2182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1707102511"/>
        <c:axId val="1707118351"/>
      </c:barChart>
      <c:catAx>
        <c:axId val="17071025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1A1A1A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707118351"/>
        <c:crosses val="autoZero"/>
        <c:auto val="1"/>
        <c:lblAlgn val="ctr"/>
        <c:lblOffset val="100"/>
        <c:noMultiLvlLbl val="0"/>
      </c:catAx>
      <c:valAx>
        <c:axId val="1707118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7071025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F2F2F2"/>
    </a:solidFill>
    <a:ln w="9525" cap="flat" cmpd="sng" algn="ctr">
      <a:noFill/>
      <a:round/>
    </a:ln>
    <a:effectLst/>
  </c:spPr>
  <c:txPr>
    <a:bodyPr/>
    <a:lstStyle/>
    <a:p>
      <a:pPr>
        <a:defRPr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249201759"/>
        <c:axId val="249197919"/>
      </c:barChart>
      <c:catAx>
        <c:axId val="24920175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49197919"/>
        <c:crosses val="autoZero"/>
        <c:auto val="1"/>
        <c:lblAlgn val="ctr"/>
        <c:lblOffset val="100"/>
        <c:noMultiLvlLbl val="0"/>
      </c:catAx>
      <c:valAx>
        <c:axId val="2491979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49201759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solidFill>
      <a:srgbClr val="F2F2F2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624A9E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FC6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766D-45D0-A950-9D2A35A8EC21}"/>
              </c:ext>
            </c:extLst>
          </c:dPt>
          <c:dPt>
            <c:idx val="1"/>
            <c:invertIfNegative val="0"/>
            <c:bubble3D val="0"/>
            <c:spPr>
              <a:solidFill>
                <a:srgbClr val="CFC6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66D-45D0-A950-9D2A35A8EC21}"/>
              </c:ext>
            </c:extLst>
          </c:dPt>
          <c:dPt>
            <c:idx val="2"/>
            <c:invertIfNegative val="0"/>
            <c:bubble3D val="0"/>
            <c:spPr>
              <a:solidFill>
                <a:srgbClr val="8A74C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766D-45D0-A950-9D2A35A8EC21}"/>
              </c:ext>
            </c:extLst>
          </c:dPt>
          <c:dPt>
            <c:idx val="3"/>
            <c:invertIfNegative val="0"/>
            <c:bubble3D val="0"/>
            <c:spPr>
              <a:solidFill>
                <a:srgbClr val="8A74C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66D-45D0-A950-9D2A35A8EC21}"/>
              </c:ext>
            </c:extLst>
          </c:dPt>
          <c:dPt>
            <c:idx val="4"/>
            <c:invertIfNegative val="0"/>
            <c:bubble3D val="0"/>
            <c:spPr>
              <a:solidFill>
                <a:srgbClr val="8A74C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766D-45D0-A950-9D2A35A8EC21}"/>
              </c:ext>
            </c:extLst>
          </c:dPt>
          <c:dPt>
            <c:idx val="7"/>
            <c:invertIfNegative val="0"/>
            <c:bubble3D val="0"/>
            <c:spPr>
              <a:solidFill>
                <a:srgbClr val="4E3A8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66D-45D0-A950-9D2A35A8EC21}"/>
              </c:ext>
            </c:extLst>
          </c:dPt>
          <c:dPt>
            <c:idx val="8"/>
            <c:invertIfNegative val="0"/>
            <c:bubble3D val="0"/>
            <c:spPr>
              <a:solidFill>
                <a:srgbClr val="4E3A8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766D-45D0-A950-9D2A35A8EC2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rgbClr val="1A1A1A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Sheet1!$C$1:$C$9</c:f>
              <c:strCache>
                <c:ptCount val="9"/>
                <c:pt idx="0">
                  <c:v>Sieviešu, bērnu un jauniešu veselība</c:v>
                </c:pt>
                <c:pt idx="1">
                  <c:v>Mākslīgais intelekts un tehnoloģijas medicīnā</c:v>
                </c:pt>
                <c:pt idx="2">
                  <c:v>Novecošanās, dzīves kvalitāte</c:v>
                </c:pt>
                <c:pt idx="3">
                  <c:v>Mentālā veselība</c:v>
                </c:pt>
                <c:pt idx="4">
                  <c:v>Sabiedrības veselībpratība</c:v>
                </c:pt>
                <c:pt idx="5">
                  <c:v>Veselības aprūpes sistēma un pieejamība</c:v>
                </c:pt>
                <c:pt idx="6">
                  <c:v>Slimību profilakse, dzīves veids, vides ietekme</c:v>
                </c:pt>
                <c:pt idx="7">
                  <c:v>slimību ārstēšana</c:v>
                </c:pt>
                <c:pt idx="8">
                  <c:v>Jaunu zāļu un diagnostikas metožu izstrāde</c:v>
                </c:pt>
              </c:strCache>
            </c:strRef>
          </c:cat>
          <c:val>
            <c:numRef>
              <c:f>Sheet1!$D$1:$D$9</c:f>
              <c:numCache>
                <c:formatCode>General</c:formatCode>
                <c:ptCount val="9"/>
                <c:pt idx="0">
                  <c:v>33</c:v>
                </c:pt>
                <c:pt idx="1">
                  <c:v>37</c:v>
                </c:pt>
                <c:pt idx="2">
                  <c:v>45</c:v>
                </c:pt>
                <c:pt idx="3">
                  <c:v>48</c:v>
                </c:pt>
                <c:pt idx="4">
                  <c:v>56</c:v>
                </c:pt>
                <c:pt idx="5">
                  <c:v>100</c:v>
                </c:pt>
                <c:pt idx="6">
                  <c:v>146</c:v>
                </c:pt>
                <c:pt idx="7">
                  <c:v>181</c:v>
                </c:pt>
                <c:pt idx="8">
                  <c:v>246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7C-4963-A583-AEC16E265C3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1244279423"/>
        <c:axId val="1244278943"/>
      </c:barChart>
      <c:catAx>
        <c:axId val="124427942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1A1A1A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244278943"/>
        <c:crosses val="autoZero"/>
        <c:auto val="1"/>
        <c:lblAlgn val="ctr"/>
        <c:lblOffset val="100"/>
        <c:noMultiLvlLbl val="0"/>
      </c:catAx>
      <c:valAx>
        <c:axId val="12442789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624A9E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12442794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rgbClr val="F2F2F2"/>
    </a:solidFill>
    <a:ln w="9525" cap="flat" cmpd="sng" algn="ctr">
      <a:noFill/>
      <a:round/>
    </a:ln>
    <a:effectLst/>
  </c:spPr>
  <c:txPr>
    <a:bodyPr/>
    <a:lstStyle/>
    <a:p>
      <a:pPr>
        <a:defRPr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249201759"/>
        <c:axId val="249197919"/>
      </c:barChart>
      <c:catAx>
        <c:axId val="24920175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49197919"/>
        <c:crosses val="autoZero"/>
        <c:auto val="1"/>
        <c:lblAlgn val="ctr"/>
        <c:lblOffset val="100"/>
        <c:noMultiLvlLbl val="0"/>
      </c:catAx>
      <c:valAx>
        <c:axId val="2491979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49201759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solidFill>
      <a:srgbClr val="F2F2F2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893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3CEBA6-AB26-B8EF-8341-7212DF65F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FB91F2-827C-C0C6-CA26-DE956A42DB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09D9B5-DBA4-295C-3023-FC74936D72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983AAF-D71C-B58E-8212-25BEF21E37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4426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AD69F-3FFC-18B2-B55E-E124615D7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FA28D9-F495-44FF-00AF-1AD6DF744A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CC3EA6-D57E-371C-02FA-2726BBBEAA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100B52-CA7F-64FD-C75A-D3097A9D87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2482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094590-F64A-AF56-0901-EA067B73BE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CC9993-264E-A87F-2A7B-D01ED20B16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199A97-1525-00ED-E736-7365A3D7AF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196424-092D-2EED-2778-8AE0A55EE4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5891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CD6589-8C7F-24AA-309D-2B8FD5B4F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BDEB77-98ED-EE10-4BBC-11B3E98A22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E1A3D5-3CCC-F752-2E9B-6563BB783B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D5583F-E570-602A-B085-8D6BF13BC6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0869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184A8-1CEF-CCD3-8192-56A808BB9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18F156-C551-AE09-D04A-C3FAFE5B1B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1D8557-FCD8-3790-D4AC-CDB9DB57FD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CDE12B-664F-7503-6DA4-A1A5F12F20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1412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BB8FD-0305-4198-FE0E-AE6552943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798D5B-EA83-762E-B08B-AD3F1CEF68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96F3E6-7CCE-8876-1FFD-9AF6E5A36D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F1DCC5-73A1-3E06-EFD2-144BB2756B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313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D79B4-9D11-8269-EEC2-90C77F2DF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DA4E01-AE3F-1C77-56F8-26C42ABB9F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1CB121-668F-F4F2-2221-10C106D089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BCE409-24D8-6338-4B33-B8AFFD3C25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217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1C8138-008C-DFAF-1B82-BD5E8EE9E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829C72-D970-CC3F-45E2-BAA74F15EC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616A77-8C67-9784-261A-A5120ECD2F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E78BFB-27C0-D69D-222F-B86272CE71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51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5A80C-44D1-9676-6357-5E3FE288F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91772C-9118-BCD9-32C8-1BEE712EB1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E2F935-585F-0EFE-9F1B-582DF9932D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29A33D-9E34-36CE-E146-F0DD7F0977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241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8C4AB6-685D-3185-7B9B-1EBF95FEE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4F4B7A-D7A7-2195-DC21-A94B7737A3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184B59-BCCD-0AC4-5BFD-1BC89C6327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B9759-3B92-FE45-8075-583F1163F6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799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  <p:txBody>
          <a:bodyPr/>
          <a:lstStyle/>
          <a:p>
            <a:endParaRPr lang="en-LV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2F2F2"/>
          </a:solidFill>
          <a:ln/>
        </p:spPr>
        <p:txBody>
          <a:bodyPr/>
          <a:lstStyle/>
          <a:p>
            <a:endParaRPr lang="en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8190" y="468409"/>
            <a:ext cx="3415921" cy="148566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62000" y="3044142"/>
            <a:ext cx="13082111" cy="1919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3000"/>
              </a:spcAft>
              <a:buNone/>
            </a:pPr>
            <a:r>
              <a:rPr lang="lv-LV" sz="5600" b="1" noProof="0" dirty="0">
                <a:solidFill>
                  <a:srgbClr val="1A1A1A"/>
                </a:solidFill>
                <a:latin typeface="Times New Roman" panose="02020603050405020304" pitchFamily="18" charset="0"/>
                <a:ea typeface="DM Sans Semi Bold" pitchFamily="34" charset="-122"/>
                <a:cs typeface="Times New Roman" panose="02020603050405020304" pitchFamily="18" charset="0"/>
              </a:rPr>
              <a:t>Sabiedrības aptauja par aktuālām tēmām zinātnē: tvērums un rezultāti</a:t>
            </a:r>
            <a:endParaRPr lang="lv-LV" sz="5600" noProof="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1"/>
          <p:cNvSpPr/>
          <p:nvPr/>
        </p:nvSpPr>
        <p:spPr>
          <a:xfrm>
            <a:off x="762000" y="5532699"/>
            <a:ext cx="12989514" cy="5903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550"/>
              </a:lnSpc>
              <a:buNone/>
            </a:pPr>
            <a:r>
              <a:rPr lang="lv-LV" sz="3600" b="1" noProof="0" dirty="0">
                <a:solidFill>
                  <a:srgbClr val="1A1A1A"/>
                </a:solidFill>
                <a:latin typeface="Times New Roman" panose="02020603050405020304" pitchFamily="18" charset="0"/>
                <a:ea typeface="DM Sans 14pt" pitchFamily="34" charset="-122"/>
                <a:cs typeface="Times New Roman" panose="02020603050405020304" pitchFamily="18" charset="0"/>
              </a:rPr>
              <a:t>Santa Zirne</a:t>
            </a:r>
            <a:endParaRPr lang="lv-LV" sz="3600" b="1" noProof="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2"/>
          <p:cNvSpPr/>
          <p:nvPr/>
        </p:nvSpPr>
        <p:spPr>
          <a:xfrm>
            <a:off x="762000" y="6123008"/>
            <a:ext cx="13082111" cy="8102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lv-LV" sz="2000" noProof="0" dirty="0">
                <a:solidFill>
                  <a:srgbClr val="1A1A1A"/>
                </a:solidFill>
                <a:latin typeface="Times New Roman" panose="02020603050405020304" pitchFamily="18" charset="0"/>
                <a:ea typeface="DM Sans 14pt" pitchFamily="34" charset="-122"/>
                <a:cs typeface="Times New Roman" panose="02020603050405020304" pitchFamily="18" charset="0"/>
              </a:rPr>
              <a:t>Latvijas</a:t>
            </a:r>
            <a:r>
              <a:rPr lang="lv-LV" sz="2000" noProof="0" dirty="0">
                <a:latin typeface="Times New Roman" panose="02020603050405020304" pitchFamily="18" charset="0"/>
                <a:ea typeface="DM Sans 14pt" pitchFamily="34" charset="-122"/>
                <a:cs typeface="Times New Roman" panose="02020603050405020304" pitchFamily="18" charset="0"/>
              </a:rPr>
              <a:t> Zinātnes padomes Pētniecības programmu ieviešanas un monitoringu departamenta Programmu un projektu analītikas nodaļas vadītāja</a:t>
            </a:r>
            <a:endParaRPr lang="lv-LV" sz="20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3"/>
          <p:cNvSpPr/>
          <p:nvPr/>
        </p:nvSpPr>
        <p:spPr>
          <a:xfrm>
            <a:off x="762000" y="6933235"/>
            <a:ext cx="1796005" cy="6381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lv-LV" sz="1750" noProof="0" dirty="0">
                <a:latin typeface="Times New Roman" panose="02020603050405020304" pitchFamily="18" charset="0"/>
                <a:ea typeface="DM Sans 14pt" pitchFamily="34" charset="-122"/>
                <a:cs typeface="Times New Roman" panose="02020603050405020304" pitchFamily="18" charset="0"/>
              </a:rPr>
              <a:t>Rīga, </a:t>
            </a:r>
            <a:r>
              <a:rPr lang="lv-LV" sz="1750" dirty="0">
                <a:solidFill>
                  <a:srgbClr val="1A1A1A"/>
                </a:solidFill>
                <a:latin typeface="Times New Roman" panose="02020603050405020304" pitchFamily="18" charset="0"/>
                <a:ea typeface="DM Sans 14pt" pitchFamily="34" charset="-122"/>
                <a:cs typeface="Times New Roman" panose="02020603050405020304" pitchFamily="18" charset="0"/>
              </a:rPr>
              <a:t>20</a:t>
            </a:r>
            <a:r>
              <a:rPr lang="lv-LV" sz="1750" noProof="0" dirty="0">
                <a:solidFill>
                  <a:srgbClr val="1A1A1A"/>
                </a:solidFill>
                <a:latin typeface="Times New Roman" panose="02020603050405020304" pitchFamily="18" charset="0"/>
                <a:ea typeface="DM Sans 14pt" pitchFamily="34" charset="-122"/>
                <a:cs typeface="Times New Roman" panose="02020603050405020304" pitchFamily="18" charset="0"/>
              </a:rPr>
              <a:t>.05.2026</a:t>
            </a:r>
            <a:r>
              <a:rPr lang="lv-LV" sz="1750" noProof="0" dirty="0">
                <a:latin typeface="DM Sans 14pt" pitchFamily="34" charset="0"/>
                <a:ea typeface="DM Sans 14pt" pitchFamily="34" charset="-122"/>
                <a:cs typeface="DM Sans 14pt" pitchFamily="34" charset="-120"/>
              </a:rPr>
              <a:t>.</a:t>
            </a:r>
            <a:endParaRPr lang="lv-LV" sz="1750" noProof="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CCA2E5E-4F02-A5A1-5C27-C707B9DBE8A3}"/>
              </a:ext>
            </a:extLst>
          </p:cNvPr>
          <p:cNvCxnSpPr>
            <a:cxnSpLocks/>
          </p:cNvCxnSpPr>
          <p:nvPr/>
        </p:nvCxnSpPr>
        <p:spPr>
          <a:xfrm>
            <a:off x="762000" y="4943789"/>
            <a:ext cx="8884418" cy="0"/>
          </a:xfrm>
          <a:prstGeom prst="line">
            <a:avLst/>
          </a:prstGeom>
          <a:ln>
            <a:solidFill>
              <a:srgbClr val="624A9E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3B6E5-1A1E-06CF-6601-9C860D95DD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85B0B06C-638A-FCDF-3BEA-35E1822EB423}"/>
              </a:ext>
            </a:extLst>
          </p:cNvPr>
          <p:cNvSpPr/>
          <p:nvPr/>
        </p:nvSpPr>
        <p:spPr>
          <a:xfrm>
            <a:off x="396834" y="494766"/>
            <a:ext cx="5344209" cy="169514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endParaRPr lang="lv-LV" sz="5400" b="1" noProof="0" dirty="0">
              <a:solidFill>
                <a:srgbClr val="624A9E"/>
              </a:solidFill>
              <a:latin typeface="Times New Roman" panose="02020603050405020304" pitchFamily="18" charset="0"/>
              <a:ea typeface="DM Sans Semi Bold" pitchFamily="34" charset="-122"/>
              <a:cs typeface="Times New Roman" panose="02020603050405020304" pitchFamily="18" charset="0"/>
            </a:endParaRPr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77BEC817-A68F-C294-255B-74BFC6BC25BD}"/>
              </a:ext>
            </a:extLst>
          </p:cNvPr>
          <p:cNvSpPr/>
          <p:nvPr/>
        </p:nvSpPr>
        <p:spPr>
          <a:xfrm>
            <a:off x="12228561" y="1233316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202</a:t>
            </a:r>
            <a:endParaRPr lang="lv-LV" sz="650" noProof="0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B333F23E-278C-BADE-AB8A-BD3BBF3177ED}"/>
              </a:ext>
            </a:extLst>
          </p:cNvPr>
          <p:cNvSpPr/>
          <p:nvPr/>
        </p:nvSpPr>
        <p:spPr>
          <a:xfrm>
            <a:off x="11243092" y="2003782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182</a:t>
            </a:r>
            <a:endParaRPr lang="lv-LV" sz="650" noProof="0" dirty="0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2C585209-6F4F-949F-0E06-9917373F7B71}"/>
              </a:ext>
            </a:extLst>
          </p:cNvPr>
          <p:cNvSpPr/>
          <p:nvPr/>
        </p:nvSpPr>
        <p:spPr>
          <a:xfrm>
            <a:off x="10798071" y="2774249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173</a:t>
            </a:r>
            <a:endParaRPr lang="lv-LV" sz="650" noProof="0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A6DD9A5D-B5A0-683F-1588-9290407FF04B}"/>
              </a:ext>
            </a:extLst>
          </p:cNvPr>
          <p:cNvSpPr/>
          <p:nvPr/>
        </p:nvSpPr>
        <p:spPr>
          <a:xfrm>
            <a:off x="10099599" y="3544715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159</a:t>
            </a:r>
            <a:endParaRPr lang="lv-LV" sz="650" noProof="0" dirty="0"/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C7682A4F-4B9D-48C4-F044-CDF62E3AB8C8}"/>
              </a:ext>
            </a:extLst>
          </p:cNvPr>
          <p:cNvSpPr/>
          <p:nvPr/>
        </p:nvSpPr>
        <p:spPr>
          <a:xfrm>
            <a:off x="8655535" y="4315182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130</a:t>
            </a:r>
            <a:endParaRPr lang="lv-LV" sz="650" noProof="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4938644F-7132-F1B2-5DDF-7DEE8D80D234}"/>
              </a:ext>
            </a:extLst>
          </p:cNvPr>
          <p:cNvSpPr/>
          <p:nvPr/>
        </p:nvSpPr>
        <p:spPr>
          <a:xfrm>
            <a:off x="6766660" y="5085649"/>
            <a:ext cx="141684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91</a:t>
            </a:r>
            <a:endParaRPr lang="lv-LV" sz="650" noProof="0" dirty="0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038951D2-EAC6-F706-0FD2-E4496F738329}"/>
              </a:ext>
            </a:extLst>
          </p:cNvPr>
          <p:cNvGraphicFramePr>
            <a:graphicFrameLocks/>
          </p:cNvGraphicFramePr>
          <p:nvPr/>
        </p:nvGraphicFramePr>
        <p:xfrm>
          <a:off x="396834" y="2189910"/>
          <a:ext cx="13542379" cy="59362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22EFC11B-0338-A7BE-A9C4-ACE4962A71AB}"/>
              </a:ext>
            </a:extLst>
          </p:cNvPr>
          <p:cNvSpPr txBox="1"/>
          <p:nvPr/>
        </p:nvSpPr>
        <p:spPr>
          <a:xfrm>
            <a:off x="682976" y="742314"/>
            <a:ext cx="1378519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4400" b="1" spc="-150" noProof="0" dirty="0">
                <a:solidFill>
                  <a:srgbClr val="624A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Lauksaimniecības, meža un veterinārmedicīnas zinātnes</a:t>
            </a: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6C9F4149-FB81-F204-20C1-AC63186E0D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3898250"/>
              </p:ext>
            </p:extLst>
          </p:nvPr>
        </p:nvGraphicFramePr>
        <p:xfrm>
          <a:off x="691187" y="1553103"/>
          <a:ext cx="17019638" cy="6181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9542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07F38-9E4F-764E-9E3E-8326714FD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3536890E-CBED-4283-0C51-90C3031CA342}"/>
              </a:ext>
            </a:extLst>
          </p:cNvPr>
          <p:cNvSpPr/>
          <p:nvPr/>
        </p:nvSpPr>
        <p:spPr>
          <a:xfrm>
            <a:off x="885262" y="1075895"/>
            <a:ext cx="6023082" cy="87293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spcAft>
                <a:spcPts val="1200"/>
              </a:spcAft>
              <a:buNone/>
            </a:pPr>
            <a:r>
              <a:rPr lang="lv-LV" sz="4400" b="1" noProof="0" dirty="0">
                <a:solidFill>
                  <a:srgbClr val="624A9E"/>
                </a:solidFill>
                <a:latin typeface="Times New Roman" panose="02020603050405020304" pitchFamily="18" charset="0"/>
                <a:ea typeface="DM Sans Semi Bold" pitchFamily="34" charset="-122"/>
                <a:cs typeface="Times New Roman" panose="02020603050405020304" pitchFamily="18" charset="0"/>
              </a:rPr>
              <a:t>Sociālās zinātnes</a:t>
            </a:r>
            <a:endParaRPr lang="lv-LV" sz="4400" b="1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0C45D48D-32E6-9445-8198-D14CAC25D0AD}"/>
              </a:ext>
            </a:extLst>
          </p:cNvPr>
          <p:cNvSpPr/>
          <p:nvPr/>
        </p:nvSpPr>
        <p:spPr>
          <a:xfrm>
            <a:off x="12228561" y="1233316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202</a:t>
            </a:r>
            <a:endParaRPr lang="lv-LV" sz="650" noProof="0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2BC06B63-986E-224E-F027-401C49DEA365}"/>
              </a:ext>
            </a:extLst>
          </p:cNvPr>
          <p:cNvSpPr/>
          <p:nvPr/>
        </p:nvSpPr>
        <p:spPr>
          <a:xfrm>
            <a:off x="11243092" y="2003782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182</a:t>
            </a:r>
            <a:endParaRPr lang="lv-LV" sz="650" noProof="0" dirty="0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62BCD3A8-0447-6A92-A284-942097D92C31}"/>
              </a:ext>
            </a:extLst>
          </p:cNvPr>
          <p:cNvSpPr/>
          <p:nvPr/>
        </p:nvSpPr>
        <p:spPr>
          <a:xfrm>
            <a:off x="10798071" y="2774249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173</a:t>
            </a:r>
            <a:endParaRPr lang="lv-LV" sz="650" noProof="0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E56B3E0D-AB99-B62B-C834-92D32E2ECF22}"/>
              </a:ext>
            </a:extLst>
          </p:cNvPr>
          <p:cNvSpPr/>
          <p:nvPr/>
        </p:nvSpPr>
        <p:spPr>
          <a:xfrm>
            <a:off x="10099599" y="3544715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159</a:t>
            </a:r>
            <a:endParaRPr lang="lv-LV" sz="650" noProof="0" dirty="0"/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BA9F3108-BF12-A600-9241-21C628ABF545}"/>
              </a:ext>
            </a:extLst>
          </p:cNvPr>
          <p:cNvSpPr/>
          <p:nvPr/>
        </p:nvSpPr>
        <p:spPr>
          <a:xfrm>
            <a:off x="8655535" y="4315182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130</a:t>
            </a:r>
            <a:endParaRPr lang="lv-LV" sz="650" noProof="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3829D0FA-4AE5-CF8A-FE9E-5CB315E04BAF}"/>
              </a:ext>
            </a:extLst>
          </p:cNvPr>
          <p:cNvSpPr/>
          <p:nvPr/>
        </p:nvSpPr>
        <p:spPr>
          <a:xfrm>
            <a:off x="6766660" y="5085649"/>
            <a:ext cx="141684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91</a:t>
            </a:r>
            <a:endParaRPr lang="lv-LV" sz="650" noProof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9A74BD-57D0-2A34-B039-C37A590533C4}"/>
              </a:ext>
            </a:extLst>
          </p:cNvPr>
          <p:cNvSpPr txBox="1"/>
          <p:nvPr/>
        </p:nvSpPr>
        <p:spPr>
          <a:xfrm>
            <a:off x="6562846" y="-77368"/>
            <a:ext cx="7776444" cy="83131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lv-LV" sz="2000" b="1" kern="100" noProof="0" dirty="0">
              <a:solidFill>
                <a:srgbClr val="624A9E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v-LV" sz="2000" b="1" kern="100" noProof="0" dirty="0">
              <a:solidFill>
                <a:srgbClr val="624A9E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9BE4C3B-7FEC-C284-ED0B-1B360B876F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9507207"/>
              </p:ext>
            </p:extLst>
          </p:nvPr>
        </p:nvGraphicFramePr>
        <p:xfrm>
          <a:off x="826270" y="1587641"/>
          <a:ext cx="12698849" cy="5919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56939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2515C-6E49-A71C-AC5C-B995328E6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CB11C2C2-9F4D-01B5-6155-937C77A87413}"/>
              </a:ext>
            </a:extLst>
          </p:cNvPr>
          <p:cNvSpPr/>
          <p:nvPr/>
        </p:nvSpPr>
        <p:spPr>
          <a:xfrm>
            <a:off x="869019" y="1032342"/>
            <a:ext cx="12650875" cy="10438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spcAft>
                <a:spcPts val="3000"/>
              </a:spcAft>
              <a:buNone/>
            </a:pPr>
            <a:r>
              <a:rPr lang="lv-LV" sz="4400" b="1" noProof="0" dirty="0">
                <a:solidFill>
                  <a:srgbClr val="624A9E"/>
                </a:solidFill>
                <a:latin typeface="Times New Roman" panose="02020603050405020304" pitchFamily="18" charset="0"/>
                <a:ea typeface="DM Sans Semi Bold" pitchFamily="34" charset="-122"/>
                <a:cs typeface="Times New Roman" panose="02020603050405020304" pitchFamily="18" charset="0"/>
              </a:rPr>
              <a:t>Humanitārās un mākslas zinātnes</a:t>
            </a:r>
            <a:endParaRPr lang="lv-LV" sz="4400" b="1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A6037394-7A1A-B230-00A3-C1393FB9AD72}"/>
              </a:ext>
            </a:extLst>
          </p:cNvPr>
          <p:cNvSpPr/>
          <p:nvPr/>
        </p:nvSpPr>
        <p:spPr>
          <a:xfrm>
            <a:off x="12228561" y="1233316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202</a:t>
            </a:r>
            <a:endParaRPr lang="lv-LV" sz="650" noProof="0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EC217B87-F478-8098-6670-F3931056628F}"/>
              </a:ext>
            </a:extLst>
          </p:cNvPr>
          <p:cNvSpPr/>
          <p:nvPr/>
        </p:nvSpPr>
        <p:spPr>
          <a:xfrm>
            <a:off x="11243092" y="2003782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182</a:t>
            </a:r>
            <a:endParaRPr lang="lv-LV" sz="650" noProof="0" dirty="0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7956C668-F1F4-599E-776D-1DA6053F5B11}"/>
              </a:ext>
            </a:extLst>
          </p:cNvPr>
          <p:cNvSpPr/>
          <p:nvPr/>
        </p:nvSpPr>
        <p:spPr>
          <a:xfrm>
            <a:off x="10798071" y="2774249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173</a:t>
            </a:r>
            <a:endParaRPr lang="lv-LV" sz="650" noProof="0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E74DC920-4AEA-8CC9-37D3-AEC0FC8848A2}"/>
              </a:ext>
            </a:extLst>
          </p:cNvPr>
          <p:cNvSpPr/>
          <p:nvPr/>
        </p:nvSpPr>
        <p:spPr>
          <a:xfrm>
            <a:off x="10099599" y="3544715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159</a:t>
            </a:r>
            <a:endParaRPr lang="lv-LV" sz="650" noProof="0" dirty="0"/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D95BCB91-08C6-A636-39A3-529AAFFD05F0}"/>
              </a:ext>
            </a:extLst>
          </p:cNvPr>
          <p:cNvSpPr/>
          <p:nvPr/>
        </p:nvSpPr>
        <p:spPr>
          <a:xfrm>
            <a:off x="8655535" y="4315182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130</a:t>
            </a:r>
            <a:endParaRPr lang="lv-LV" sz="650" noProof="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BA4F667E-94D6-CE86-3F81-1E1BC005CA4A}"/>
              </a:ext>
            </a:extLst>
          </p:cNvPr>
          <p:cNvSpPr/>
          <p:nvPr/>
        </p:nvSpPr>
        <p:spPr>
          <a:xfrm>
            <a:off x="6766660" y="5085649"/>
            <a:ext cx="141684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91</a:t>
            </a:r>
            <a:endParaRPr lang="lv-LV" sz="650" noProof="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A7253DF-ABC7-6AB3-B9C1-07060042A7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5842419"/>
              </p:ext>
            </p:extLst>
          </p:nvPr>
        </p:nvGraphicFramePr>
        <p:xfrm>
          <a:off x="633045" y="1696065"/>
          <a:ext cx="13706245" cy="58698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3466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A4677-B5CD-B1C3-0692-E356A53E9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888511DD-D888-1FBB-26B6-70D06E3F47B7}"/>
              </a:ext>
            </a:extLst>
          </p:cNvPr>
          <p:cNvSpPr/>
          <p:nvPr/>
        </p:nvSpPr>
        <p:spPr>
          <a:xfrm>
            <a:off x="926525" y="691927"/>
            <a:ext cx="2480905" cy="42371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endParaRPr lang="lv-LV" sz="4000" b="1" noProof="0" dirty="0">
              <a:solidFill>
                <a:srgbClr val="624A9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FE91A974-3ED2-D2AA-4CBF-45AA9417C617}"/>
              </a:ext>
            </a:extLst>
          </p:cNvPr>
          <p:cNvSpPr/>
          <p:nvPr/>
        </p:nvSpPr>
        <p:spPr>
          <a:xfrm>
            <a:off x="906443" y="748294"/>
            <a:ext cx="10390025" cy="11662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Kopīgās tematiskās līnijas</a:t>
            </a:r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96856EA3-E78A-6249-0747-C7FFE0104D20}"/>
              </a:ext>
            </a:extLst>
          </p:cNvPr>
          <p:cNvSpPr/>
          <p:nvPr/>
        </p:nvSpPr>
        <p:spPr>
          <a:xfrm flipV="1">
            <a:off x="926526" y="1687488"/>
            <a:ext cx="11023072" cy="45719"/>
          </a:xfrm>
          <a:prstGeom prst="rect">
            <a:avLst/>
          </a:prstGeom>
          <a:solidFill>
            <a:srgbClr val="624A9E">
              <a:alpha val="50000"/>
            </a:srgbClr>
          </a:solidFill>
          <a:ln/>
        </p:spPr>
        <p:txBody>
          <a:bodyPr/>
          <a:lstStyle/>
          <a:p>
            <a:endParaRPr lang="lv-LV" noProof="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0979D5ED-2C8D-CC5D-0AC4-F4D38258CF8B}"/>
              </a:ext>
            </a:extLst>
          </p:cNvPr>
          <p:cNvSpPr/>
          <p:nvPr/>
        </p:nvSpPr>
        <p:spPr>
          <a:xfrm>
            <a:off x="793791" y="3872864"/>
            <a:ext cx="5506526" cy="16691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endParaRPr lang="lv-LV" sz="2400" noProof="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ED2847AB-C937-62F6-67DF-11E0790EDDDB}"/>
              </a:ext>
            </a:extLst>
          </p:cNvPr>
          <p:cNvSpPr/>
          <p:nvPr/>
        </p:nvSpPr>
        <p:spPr>
          <a:xfrm>
            <a:off x="793790" y="5004078"/>
            <a:ext cx="7632025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endParaRPr lang="lv-LV" sz="1550" noProof="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32445AD7-44FC-6865-92FD-ACDDCE08D2D9}"/>
              </a:ext>
            </a:extLst>
          </p:cNvPr>
          <p:cNvSpPr/>
          <p:nvPr/>
        </p:nvSpPr>
        <p:spPr>
          <a:xfrm>
            <a:off x="6129465" y="4401145"/>
            <a:ext cx="5596961" cy="17959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ts val="2500"/>
              </a:lnSpc>
              <a:spcAft>
                <a:spcPts val="600"/>
              </a:spcAft>
              <a:buSzPct val="100000"/>
            </a:pPr>
            <a:endParaRPr lang="lv-LV" sz="20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326D8D-DA10-688C-C79F-8F8F631465A9}"/>
              </a:ext>
            </a:extLst>
          </p:cNvPr>
          <p:cNvSpPr txBox="1"/>
          <p:nvPr/>
        </p:nvSpPr>
        <p:spPr>
          <a:xfrm>
            <a:off x="793791" y="2965430"/>
            <a:ext cx="12741339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</a:pPr>
            <a:r>
              <a:rPr lang="lv-LV" sz="3600" b="1" dirty="0">
                <a:solidFill>
                  <a:srgbClr val="624A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Tehnoloģijas un mākslīgais intelekts 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(MI, </a:t>
            </a:r>
            <a:r>
              <a:rPr lang="lv-LV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digitalizācija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dati un attīstība)</a:t>
            </a:r>
          </a:p>
          <a:p>
            <a:pPr>
              <a:spcAft>
                <a:spcPts val="2400"/>
              </a:spcAft>
            </a:pPr>
            <a:r>
              <a:rPr lang="lv-LV" sz="3600" b="1" dirty="0">
                <a:solidFill>
                  <a:srgbClr val="624A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Nevienlīdzība 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(Reģionālās atšķirības, pakalpojumu piekļuve, dzīves kvalitāte, infrastruktūra)</a:t>
            </a:r>
          </a:p>
          <a:p>
            <a:pPr>
              <a:spcAft>
                <a:spcPts val="2400"/>
              </a:spcAft>
            </a:pPr>
            <a:r>
              <a:rPr lang="lv-LV" sz="3600" b="1" dirty="0">
                <a:solidFill>
                  <a:srgbClr val="624A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Drošība</a:t>
            </a:r>
            <a:r>
              <a:rPr lang="lv-LV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v-LV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Kiberdrošība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veselība, pārtika, vide, valsts noturība)</a:t>
            </a:r>
          </a:p>
          <a:p>
            <a:pPr>
              <a:spcAft>
                <a:spcPts val="600"/>
              </a:spcAft>
            </a:pPr>
            <a:r>
              <a:rPr lang="lv-LV" sz="3600" b="1" dirty="0">
                <a:solidFill>
                  <a:srgbClr val="624A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Zināšanas</a:t>
            </a:r>
            <a:r>
              <a:rPr lang="lv-LV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(Izglītība, kritiskā domāšana, </a:t>
            </a:r>
            <a:r>
              <a:rPr lang="lv-LV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medijpratība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veselībpratība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18094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FD6F7-4AFD-F6BE-7B25-7FD0BF66D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CE225BEF-E00D-8400-F15F-78F9442AC694}"/>
              </a:ext>
            </a:extLst>
          </p:cNvPr>
          <p:cNvSpPr/>
          <p:nvPr/>
        </p:nvSpPr>
        <p:spPr>
          <a:xfrm>
            <a:off x="914401" y="1053295"/>
            <a:ext cx="12234440" cy="8597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750"/>
              </a:lnSpc>
              <a:spcAft>
                <a:spcPts val="3000"/>
              </a:spcAft>
            </a:pPr>
            <a:r>
              <a:rPr lang="lv-LV" sz="4400" b="1" noProof="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Kā stiprināt sabiedrības iesaisti zinātnē?</a:t>
            </a:r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15172387-9A8F-6989-6330-9F682A7037BA}"/>
              </a:ext>
            </a:extLst>
          </p:cNvPr>
          <p:cNvSpPr/>
          <p:nvPr/>
        </p:nvSpPr>
        <p:spPr>
          <a:xfrm>
            <a:off x="12228561" y="1233316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202</a:t>
            </a:r>
            <a:endParaRPr lang="lv-LV" sz="650" noProof="0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88057FD9-D918-9B2A-5822-7B7136592F52}"/>
              </a:ext>
            </a:extLst>
          </p:cNvPr>
          <p:cNvSpPr/>
          <p:nvPr/>
        </p:nvSpPr>
        <p:spPr>
          <a:xfrm>
            <a:off x="11243092" y="2003782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182</a:t>
            </a:r>
            <a:endParaRPr lang="lv-LV" sz="650" noProof="0" dirty="0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A9B5B764-E166-CD29-7858-A3EC20621839}"/>
              </a:ext>
            </a:extLst>
          </p:cNvPr>
          <p:cNvSpPr/>
          <p:nvPr/>
        </p:nvSpPr>
        <p:spPr>
          <a:xfrm>
            <a:off x="10798071" y="2774249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173</a:t>
            </a:r>
            <a:endParaRPr lang="lv-LV" sz="650" noProof="0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CB87BF29-C6DA-D756-251C-5397EFFA005A}"/>
              </a:ext>
            </a:extLst>
          </p:cNvPr>
          <p:cNvSpPr/>
          <p:nvPr/>
        </p:nvSpPr>
        <p:spPr>
          <a:xfrm>
            <a:off x="10099599" y="3544715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159</a:t>
            </a:r>
            <a:endParaRPr lang="lv-LV" sz="650" noProof="0" dirty="0"/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4614CE4C-133A-BF63-5A3A-42E5F3BDC45B}"/>
              </a:ext>
            </a:extLst>
          </p:cNvPr>
          <p:cNvSpPr/>
          <p:nvPr/>
        </p:nvSpPr>
        <p:spPr>
          <a:xfrm>
            <a:off x="8655535" y="4315182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130</a:t>
            </a:r>
            <a:endParaRPr lang="lv-LV" sz="650" noProof="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22D46936-FADD-089F-9E0E-133E1849B0F1}"/>
              </a:ext>
            </a:extLst>
          </p:cNvPr>
          <p:cNvSpPr/>
          <p:nvPr/>
        </p:nvSpPr>
        <p:spPr>
          <a:xfrm>
            <a:off x="6766660" y="5085649"/>
            <a:ext cx="141684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91</a:t>
            </a:r>
            <a:endParaRPr lang="lv-LV" sz="650" noProof="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E60332D-0A99-305D-854E-7C289EA8D73B}"/>
              </a:ext>
            </a:extLst>
          </p:cNvPr>
          <p:cNvGraphicFramePr/>
          <p:nvPr/>
        </p:nvGraphicFramePr>
        <p:xfrm>
          <a:off x="1443788" y="2410124"/>
          <a:ext cx="12895501" cy="5495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EFD80BD-FF87-0411-DF96-FEB685645E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5805328"/>
              </p:ext>
            </p:extLst>
          </p:nvPr>
        </p:nvGraphicFramePr>
        <p:xfrm>
          <a:off x="914400" y="1666755"/>
          <a:ext cx="12986795" cy="59434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55792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0E6D0-4B60-7D04-BD90-2CE6AE518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
            <a:extLst>
              <a:ext uri="{FF2B5EF4-FFF2-40B4-BE49-F238E27FC236}">
                <a16:creationId xmlns:a16="http://schemas.microsoft.com/office/drawing/2014/main" id="{09B05E02-2F7B-F148-DA23-108C3EFF7F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8190" y="468409"/>
            <a:ext cx="3415921" cy="1485662"/>
          </a:xfrm>
          <a:prstGeom prst="rect">
            <a:avLst/>
          </a:prstGeom>
        </p:spPr>
      </p:pic>
      <p:sp>
        <p:nvSpPr>
          <p:cNvPr id="3" name="Text 0">
            <a:extLst>
              <a:ext uri="{FF2B5EF4-FFF2-40B4-BE49-F238E27FC236}">
                <a16:creationId xmlns:a16="http://schemas.microsoft.com/office/drawing/2014/main" id="{CDC47A14-EE29-4ED8-29BD-4EAA5E381F01}"/>
              </a:ext>
            </a:extLst>
          </p:cNvPr>
          <p:cNvSpPr/>
          <p:nvPr/>
        </p:nvSpPr>
        <p:spPr>
          <a:xfrm>
            <a:off x="762000" y="3524490"/>
            <a:ext cx="13082111" cy="5903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3000"/>
              </a:spcAft>
              <a:buNone/>
            </a:pPr>
            <a:r>
              <a:rPr lang="lv-LV" sz="5400" noProof="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Paldies par uzmanību!</a:t>
            </a:r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CD062763-7E4A-1EF2-373E-EE0172C76FF8}"/>
              </a:ext>
            </a:extLst>
          </p:cNvPr>
          <p:cNvSpPr/>
          <p:nvPr/>
        </p:nvSpPr>
        <p:spPr>
          <a:xfrm>
            <a:off x="762000" y="5532699"/>
            <a:ext cx="12989514" cy="5903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550"/>
              </a:lnSpc>
              <a:buNone/>
            </a:pPr>
            <a:endParaRPr lang="lv-LV" sz="3600" b="1" noProof="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0B346DBF-E245-DC08-4366-E350B2EEEE92}"/>
              </a:ext>
            </a:extLst>
          </p:cNvPr>
          <p:cNvSpPr/>
          <p:nvPr/>
        </p:nvSpPr>
        <p:spPr>
          <a:xfrm>
            <a:off x="762000" y="6123008"/>
            <a:ext cx="13082111" cy="8102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endParaRPr lang="lv-LV" sz="20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1DC1CA4A-CC46-8A4F-5C97-148660D5B0E4}"/>
              </a:ext>
            </a:extLst>
          </p:cNvPr>
          <p:cNvSpPr/>
          <p:nvPr/>
        </p:nvSpPr>
        <p:spPr>
          <a:xfrm>
            <a:off x="762000" y="5685219"/>
            <a:ext cx="1796005" cy="54584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lv-LV" sz="1750" noProof="0" dirty="0">
                <a:latin typeface="Times New Roman" panose="02020603050405020304" pitchFamily="18" charset="0"/>
                <a:ea typeface="DM Sans 14pt" pitchFamily="34" charset="-122"/>
                <a:cs typeface="Times New Roman" panose="02020603050405020304" pitchFamily="18" charset="0"/>
              </a:rPr>
              <a:t>Rīga, </a:t>
            </a:r>
            <a:r>
              <a:rPr lang="lv-LV" sz="1750" dirty="0">
                <a:solidFill>
                  <a:srgbClr val="1A1A1A"/>
                </a:solidFill>
                <a:latin typeface="Times New Roman" panose="02020603050405020304" pitchFamily="18" charset="0"/>
                <a:ea typeface="DM Sans 14pt" pitchFamily="34" charset="-122"/>
                <a:cs typeface="Times New Roman" panose="02020603050405020304" pitchFamily="18" charset="0"/>
              </a:rPr>
              <a:t>20</a:t>
            </a:r>
            <a:r>
              <a:rPr lang="lv-LV" sz="1750" noProof="0" dirty="0">
                <a:solidFill>
                  <a:srgbClr val="1A1A1A"/>
                </a:solidFill>
                <a:latin typeface="Times New Roman" panose="02020603050405020304" pitchFamily="18" charset="0"/>
                <a:ea typeface="DM Sans 14pt" pitchFamily="34" charset="-122"/>
                <a:cs typeface="Times New Roman" panose="02020603050405020304" pitchFamily="18" charset="0"/>
              </a:rPr>
              <a:t>.05.2026</a:t>
            </a:r>
            <a:r>
              <a:rPr lang="lv-LV" sz="1750" noProof="0" dirty="0">
                <a:latin typeface="DM Sans 14pt" pitchFamily="34" charset="0"/>
                <a:ea typeface="DM Sans 14pt" pitchFamily="34" charset="-122"/>
                <a:cs typeface="DM Sans 14pt" pitchFamily="34" charset="-120"/>
              </a:rPr>
              <a:t>.</a:t>
            </a:r>
            <a:endParaRPr lang="lv-LV" sz="1750" noProof="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A690C94-CEF5-9837-D3DE-EE0E95A5B855}"/>
              </a:ext>
            </a:extLst>
          </p:cNvPr>
          <p:cNvCxnSpPr>
            <a:cxnSpLocks/>
          </p:cNvCxnSpPr>
          <p:nvPr/>
        </p:nvCxnSpPr>
        <p:spPr>
          <a:xfrm>
            <a:off x="762000" y="4813161"/>
            <a:ext cx="8884418" cy="0"/>
          </a:xfrm>
          <a:prstGeom prst="line">
            <a:avLst/>
          </a:prstGeom>
          <a:ln>
            <a:solidFill>
              <a:srgbClr val="624A9E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8447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976267"/>
            <a:ext cx="2480905" cy="42371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lv-LV" sz="4400" b="1" noProof="0" dirty="0">
                <a:solidFill>
                  <a:srgbClr val="1A1A1A"/>
                </a:solidFill>
                <a:latin typeface="Times New Roman" panose="02020603050405020304" pitchFamily="18" charset="0"/>
                <a:ea typeface="Instrument Sans Semi Bold" pitchFamily="34" charset="-122"/>
                <a:cs typeface="Times New Roman" panose="02020603050405020304" pitchFamily="18" charset="0"/>
              </a:rPr>
              <a:t>Mērķis</a:t>
            </a:r>
            <a:endParaRPr lang="lv-LV" sz="4400" b="1" noProof="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773708" y="1541263"/>
            <a:ext cx="10390025" cy="97763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Apzināt sabiedrības skatījumu par būtiskākajām </a:t>
            </a:r>
            <a:r>
              <a:rPr lang="lv-LV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problēmjomām</a:t>
            </a:r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zinātnes lomu to risināšanā</a:t>
            </a:r>
            <a:endParaRPr lang="lv-LV" sz="3200" b="1" noProof="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hape 2"/>
          <p:cNvSpPr/>
          <p:nvPr/>
        </p:nvSpPr>
        <p:spPr>
          <a:xfrm flipV="1">
            <a:off x="793791" y="2577422"/>
            <a:ext cx="11023072" cy="45719"/>
          </a:xfrm>
          <a:prstGeom prst="rect">
            <a:avLst/>
          </a:prstGeom>
          <a:solidFill>
            <a:srgbClr val="624A9E">
              <a:alpha val="50000"/>
            </a:srgbClr>
          </a:solidFill>
          <a:ln/>
        </p:spPr>
        <p:txBody>
          <a:bodyPr/>
          <a:lstStyle/>
          <a:p>
            <a:endParaRPr lang="lv-LV" noProof="0" dirty="0"/>
          </a:p>
        </p:txBody>
      </p:sp>
      <p:sp>
        <p:nvSpPr>
          <p:cNvPr id="5" name="Text 3"/>
          <p:cNvSpPr/>
          <p:nvPr/>
        </p:nvSpPr>
        <p:spPr>
          <a:xfrm>
            <a:off x="793791" y="3872864"/>
            <a:ext cx="5506526" cy="16691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endParaRPr lang="lv-LV" sz="2400" noProof="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793790" y="5004078"/>
            <a:ext cx="7632025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endParaRPr lang="lv-LV" sz="1550" noProof="0" dirty="0"/>
          </a:p>
        </p:txBody>
      </p:sp>
      <p:sp>
        <p:nvSpPr>
          <p:cNvPr id="7" name="Shape 5"/>
          <p:cNvSpPr/>
          <p:nvPr/>
        </p:nvSpPr>
        <p:spPr>
          <a:xfrm>
            <a:off x="6111323" y="3471136"/>
            <a:ext cx="5705540" cy="2813505"/>
          </a:xfrm>
          <a:prstGeom prst="roundRect">
            <a:avLst>
              <a:gd name="adj" fmla="val 5710"/>
            </a:avLst>
          </a:prstGeom>
          <a:solidFill>
            <a:srgbClr val="624A9E">
              <a:alpha val="95000"/>
            </a:srgbClr>
          </a:solidFill>
          <a:ln/>
        </p:spPr>
        <p:txBody>
          <a:bodyPr/>
          <a:lstStyle/>
          <a:p>
            <a:endParaRPr lang="lv-LV" noProof="0" dirty="0"/>
          </a:p>
        </p:txBody>
      </p:sp>
      <p:sp>
        <p:nvSpPr>
          <p:cNvPr id="8" name="Text 6"/>
          <p:cNvSpPr/>
          <p:nvPr/>
        </p:nvSpPr>
        <p:spPr>
          <a:xfrm>
            <a:off x="6442919" y="3828455"/>
            <a:ext cx="3174315" cy="4855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lv-LV" sz="3200" noProof="0" dirty="0">
                <a:solidFill>
                  <a:srgbClr val="FFFFFF"/>
                </a:solidFill>
                <a:latin typeface="Times New Roman" panose="02020603050405020304" pitchFamily="18" charset="0"/>
                <a:ea typeface="Instrument Sans Semi Bold" pitchFamily="34" charset="-122"/>
                <a:cs typeface="Times New Roman" panose="02020603050405020304" pitchFamily="18" charset="0"/>
              </a:rPr>
              <a:t>Svarīgi</a:t>
            </a:r>
            <a:endParaRPr lang="lv-LV" sz="32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6442919" y="4401145"/>
            <a:ext cx="5283507" cy="17959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2500"/>
              </a:lnSpc>
              <a:spcAft>
                <a:spcPts val="600"/>
              </a:spcAft>
              <a:buSzPct val="100000"/>
              <a:buChar char="•"/>
            </a:pPr>
            <a:r>
              <a:rPr lang="lv-LV" sz="2000" noProof="0" dirty="0">
                <a:solidFill>
                  <a:srgbClr val="FFFFFF"/>
                </a:solidFill>
                <a:latin typeface="Times New Roman" panose="02020603050405020304" pitchFamily="18" charset="0"/>
                <a:ea typeface="Instrument Sans Medium" pitchFamily="34" charset="-122"/>
                <a:cs typeface="Times New Roman" panose="02020603050405020304" pitchFamily="18" charset="0"/>
              </a:rPr>
              <a:t>Aptauja nav prioritāšu noteikšanas instruments</a:t>
            </a:r>
            <a:endParaRPr lang="lv-LV" sz="20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ts val="2500"/>
              </a:lnSpc>
              <a:spcAft>
                <a:spcPts val="600"/>
              </a:spcAft>
              <a:buSzPct val="100000"/>
              <a:buChar char="•"/>
            </a:pPr>
            <a:r>
              <a:rPr lang="lv-LV" sz="2000" noProof="0" dirty="0">
                <a:solidFill>
                  <a:srgbClr val="FFFFFF"/>
                </a:solidFill>
                <a:latin typeface="Times New Roman" panose="02020603050405020304" pitchFamily="18" charset="0"/>
                <a:ea typeface="Instrument Sans Medium" pitchFamily="34" charset="-122"/>
                <a:cs typeface="Times New Roman" panose="02020603050405020304" pitchFamily="18" charset="0"/>
              </a:rPr>
              <a:t>Strukturēts sabiedrības redzējuma apkopojums</a:t>
            </a:r>
            <a:endParaRPr lang="lv-LV" sz="20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ts val="2500"/>
              </a:lnSpc>
              <a:buSzPct val="100000"/>
              <a:buChar char="•"/>
            </a:pPr>
            <a:r>
              <a:rPr lang="lv-LV" sz="2000" noProof="0" dirty="0">
                <a:solidFill>
                  <a:srgbClr val="FFFFFF"/>
                </a:solidFill>
                <a:latin typeface="Times New Roman" panose="02020603050405020304" pitchFamily="18" charset="0"/>
                <a:ea typeface="Instrument Sans Medium" pitchFamily="34" charset="-122"/>
                <a:cs typeface="Times New Roman" panose="02020603050405020304" pitchFamily="18" charset="0"/>
              </a:rPr>
              <a:t>Iegūtie rezultāti izmantoti par pamatu FLPP nolikuma 2. pielikumam</a:t>
            </a:r>
            <a:endParaRPr lang="lv-LV" sz="20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E6DEE2-A20A-C958-9D25-C718401872B6}"/>
              </a:ext>
            </a:extLst>
          </p:cNvPr>
          <p:cNvSpPr txBox="1"/>
          <p:nvPr/>
        </p:nvSpPr>
        <p:spPr>
          <a:xfrm>
            <a:off x="633046" y="3791635"/>
            <a:ext cx="533567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Aptauja ir sabiedrības iesaistes instruments, nodrošinot kvalitatīvu un kvantitatīvu informāciju par sabiedrības redzējumu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49A516-4415-506B-FFA9-784F201BB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D46D5270-2CC8-6C70-7781-397F3FEE9A62}"/>
              </a:ext>
            </a:extLst>
          </p:cNvPr>
          <p:cNvSpPr/>
          <p:nvPr/>
        </p:nvSpPr>
        <p:spPr>
          <a:xfrm>
            <a:off x="793790" y="716280"/>
            <a:ext cx="9127808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lv-LV" sz="4400" b="1" noProof="0" dirty="0">
                <a:solidFill>
                  <a:srgbClr val="1A1A1A"/>
                </a:solidFill>
                <a:latin typeface="Times New Roman" panose="02020603050405020304" pitchFamily="18" charset="0"/>
                <a:ea typeface="DM Sans Semi Bold" pitchFamily="34" charset="-122"/>
                <a:cs typeface="Times New Roman" panose="02020603050405020304" pitchFamily="18" charset="0"/>
              </a:rPr>
              <a:t>Aptaujas tvērums un respondenti</a:t>
            </a:r>
            <a:endParaRPr lang="lv-LV" sz="4400" b="1" noProof="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6343FE46-319F-1EEF-7730-13966D82D0A0}"/>
              </a:ext>
            </a:extLst>
          </p:cNvPr>
          <p:cNvSpPr/>
          <p:nvPr/>
        </p:nvSpPr>
        <p:spPr>
          <a:xfrm>
            <a:off x="874206" y="2220686"/>
            <a:ext cx="4943789" cy="26125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2850"/>
              </a:lnSpc>
              <a:spcBef>
                <a:spcPts val="1200"/>
              </a:spcBef>
              <a:spcAft>
                <a:spcPts val="1200"/>
              </a:spcAft>
              <a:buSzPct val="100000"/>
              <a:buChar char="•"/>
            </a:pPr>
            <a:r>
              <a:rPr lang="lv-LV" sz="3600" b="1" noProof="0" dirty="0">
                <a:solidFill>
                  <a:srgbClr val="272525"/>
                </a:solidFill>
                <a:latin typeface="Times New Roman" panose="02020603050405020304" pitchFamily="18" charset="0"/>
                <a:ea typeface="DM Sans 14pt" pitchFamily="34" charset="-122"/>
                <a:cs typeface="Times New Roman" panose="02020603050405020304" pitchFamily="18" charset="0"/>
              </a:rPr>
              <a:t>1737 respondenti </a:t>
            </a:r>
            <a:r>
              <a:rPr lang="lv-LV" sz="2400" noProof="0" dirty="0">
                <a:solidFill>
                  <a:srgbClr val="272525"/>
                </a:solidFill>
                <a:latin typeface="Times New Roman" panose="02020603050405020304" pitchFamily="18" charset="0"/>
                <a:ea typeface="DM Sans 14pt" pitchFamily="34" charset="-122"/>
                <a:cs typeface="Times New Roman" panose="02020603050405020304" pitchFamily="18" charset="0"/>
              </a:rPr>
              <a:t>(25.02.2026.–16.03.2026.)</a:t>
            </a:r>
            <a:endParaRPr lang="lv-LV" sz="24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54687B78-39ED-6461-EDB4-13326B754157}"/>
              </a:ext>
            </a:extLst>
          </p:cNvPr>
          <p:cNvSpPr/>
          <p:nvPr/>
        </p:nvSpPr>
        <p:spPr>
          <a:xfrm>
            <a:off x="6920428" y="6305312"/>
            <a:ext cx="259318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100%</a:t>
            </a:r>
            <a:endParaRPr lang="lv-LV" sz="650" noProof="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DB17B77-2EF0-5EAA-9EE5-56D3E29378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3065132"/>
              </p:ext>
            </p:extLst>
          </p:nvPr>
        </p:nvGraphicFramePr>
        <p:xfrm>
          <a:off x="5556739" y="1669217"/>
          <a:ext cx="7003702" cy="3937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20A8769-262A-AA81-FAEB-824659930B33}"/>
              </a:ext>
            </a:extLst>
          </p:cNvPr>
          <p:cNvSpPr txBox="1"/>
          <p:nvPr/>
        </p:nvSpPr>
        <p:spPr>
          <a:xfrm>
            <a:off x="874206" y="6247974"/>
            <a:ext cx="121484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b="1" dirty="0" err="1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Daudzkanālu</a:t>
            </a:r>
            <a:r>
              <a:rPr lang="lv-LV" sz="2400" b="1" noProof="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izplatīšana: valsts </a:t>
            </a:r>
            <a:r>
              <a:rPr lang="lv-LV" sz="2400" b="1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pārvalde</a:t>
            </a:r>
            <a:r>
              <a:rPr lang="lv-LV" sz="2400" b="1" noProof="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NVO, uzņēmēji, profesionālās </a:t>
            </a:r>
            <a:r>
              <a:rPr lang="lv-LV" sz="2400" b="1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organizācijas</a:t>
            </a:r>
            <a:r>
              <a:rPr lang="lv-LV" sz="2400" b="1" noProof="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studējošo apvienības, sociālās tīklošanās vietnes</a:t>
            </a:r>
            <a:endParaRPr lang="lv-LV" sz="2400" noProof="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Shape 2">
            <a:extLst>
              <a:ext uri="{FF2B5EF4-FFF2-40B4-BE49-F238E27FC236}">
                <a16:creationId xmlns:a16="http://schemas.microsoft.com/office/drawing/2014/main" id="{1782ED9E-7EEC-2420-0DDF-9D8716D4131C}"/>
              </a:ext>
            </a:extLst>
          </p:cNvPr>
          <p:cNvSpPr/>
          <p:nvPr/>
        </p:nvSpPr>
        <p:spPr>
          <a:xfrm>
            <a:off x="793790" y="1572059"/>
            <a:ext cx="8340133" cy="45719"/>
          </a:xfrm>
          <a:prstGeom prst="rect">
            <a:avLst/>
          </a:prstGeom>
          <a:solidFill>
            <a:srgbClr val="624A9E">
              <a:alpha val="50000"/>
            </a:srgbClr>
          </a:solidFill>
          <a:ln/>
        </p:spPr>
        <p:txBody>
          <a:bodyPr/>
          <a:lstStyle/>
          <a:p>
            <a:endParaRPr lang="lv-LV" noProof="0" dirty="0"/>
          </a:p>
        </p:txBody>
      </p:sp>
    </p:spTree>
    <p:extLst>
      <p:ext uri="{BB962C8B-B14F-4D97-AF65-F5344CB8AC3E}">
        <p14:creationId xmlns:p14="http://schemas.microsoft.com/office/powerpoint/2010/main" val="3045006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722227"/>
            <a:ext cx="11259622" cy="859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lv-LV" sz="4400" b="1" noProof="0" dirty="0">
                <a:solidFill>
                  <a:srgbClr val="1A1A1A"/>
                </a:solidFill>
                <a:latin typeface="Times New Roman" panose="02020603050405020304" pitchFamily="18" charset="0"/>
                <a:ea typeface="DM Sans Semi Bold" pitchFamily="34" charset="-122"/>
                <a:cs typeface="Times New Roman" panose="02020603050405020304" pitchFamily="18" charset="0"/>
              </a:rPr>
              <a:t>Datu struktūra un interpretācija</a:t>
            </a:r>
            <a:endParaRPr lang="lv-LV" sz="4400" b="1" noProof="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1"/>
          <p:cNvSpPr/>
          <p:nvPr/>
        </p:nvSpPr>
        <p:spPr>
          <a:xfrm>
            <a:off x="793792" y="2529840"/>
            <a:ext cx="3170514" cy="4368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lv-LV" sz="4000" b="1" noProof="0" dirty="0">
                <a:solidFill>
                  <a:srgbClr val="1A1A1A"/>
                </a:solidFill>
                <a:latin typeface="Times New Roman" panose="02020603050405020304" pitchFamily="18" charset="0"/>
                <a:ea typeface="DM Sans Semi Bold" pitchFamily="34" charset="-122"/>
                <a:cs typeface="Times New Roman" panose="02020603050405020304" pitchFamily="18" charset="0"/>
              </a:rPr>
              <a:t>B</a:t>
            </a:r>
            <a:r>
              <a:rPr lang="lv-LV" sz="4000" noProof="0" dirty="0">
                <a:solidFill>
                  <a:srgbClr val="1A1A1A"/>
                </a:solidFill>
                <a:latin typeface="Times New Roman" panose="02020603050405020304" pitchFamily="18" charset="0"/>
                <a:ea typeface="DM Sans Semi Bold" pitchFamily="34" charset="-122"/>
                <a:cs typeface="Times New Roman" panose="02020603050405020304" pitchFamily="18" charset="0"/>
              </a:rPr>
              <a:t> </a:t>
            </a:r>
            <a:r>
              <a:rPr lang="lv-LV" sz="4000" b="1" noProof="0" dirty="0">
                <a:solidFill>
                  <a:srgbClr val="1A1A1A"/>
                </a:solidFill>
                <a:latin typeface="Times New Roman" panose="02020603050405020304" pitchFamily="18" charset="0"/>
                <a:ea typeface="DM Sans Semi Bold" pitchFamily="34" charset="-122"/>
                <a:cs typeface="Times New Roman" panose="02020603050405020304" pitchFamily="18" charset="0"/>
              </a:rPr>
              <a:t>daļa</a:t>
            </a:r>
            <a:endParaRPr lang="lv-LV" sz="4000" b="1" noProof="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2"/>
          <p:cNvSpPr/>
          <p:nvPr/>
        </p:nvSpPr>
        <p:spPr>
          <a:xfrm>
            <a:off x="793790" y="3098800"/>
            <a:ext cx="4235409" cy="11074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spcAft>
                <a:spcPts val="1200"/>
              </a:spcAft>
              <a:buNone/>
            </a:pPr>
            <a:r>
              <a:rPr lang="lv-LV" sz="2800" b="1" noProof="0" dirty="0" err="1">
                <a:solidFill>
                  <a:srgbClr val="624A9E"/>
                </a:solidFill>
                <a:latin typeface="Times New Roman" panose="02020603050405020304" pitchFamily="18" charset="0"/>
                <a:ea typeface="DM Sans 14pt" pitchFamily="34" charset="-122"/>
                <a:cs typeface="Times New Roman" panose="02020603050405020304" pitchFamily="18" charset="0"/>
              </a:rPr>
              <a:t>Problēmjomu</a:t>
            </a:r>
            <a:r>
              <a:rPr lang="lv-LV" sz="2800" b="1" noProof="0" dirty="0">
                <a:solidFill>
                  <a:srgbClr val="624A9E"/>
                </a:solidFill>
                <a:latin typeface="Times New Roman" panose="02020603050405020304" pitchFamily="18" charset="0"/>
                <a:ea typeface="DM Sans 14pt" pitchFamily="34" charset="-122"/>
                <a:cs typeface="Times New Roman" panose="02020603050405020304" pitchFamily="18" charset="0"/>
              </a:rPr>
              <a:t> novērtējums </a:t>
            </a:r>
          </a:p>
          <a:p>
            <a:pPr marL="0" indent="0" algn="l">
              <a:lnSpc>
                <a:spcPts val="2850"/>
              </a:lnSpc>
              <a:buNone/>
            </a:pPr>
            <a:r>
              <a:rPr lang="lv-LV" sz="2400" noProof="0" dirty="0">
                <a:solidFill>
                  <a:srgbClr val="1A1A1A"/>
                </a:solidFill>
                <a:latin typeface="Times New Roman" panose="02020603050405020304" pitchFamily="18" charset="0"/>
                <a:ea typeface="DM Sans 14pt" pitchFamily="34" charset="-122"/>
                <a:cs typeface="Times New Roman" panose="02020603050405020304" pitchFamily="18" charset="0"/>
              </a:rPr>
              <a:t>(kvantitatīvi dati)</a:t>
            </a:r>
            <a:endParaRPr lang="lv-LV" sz="2400" noProof="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3"/>
          <p:cNvSpPr/>
          <p:nvPr/>
        </p:nvSpPr>
        <p:spPr>
          <a:xfrm>
            <a:off x="6580824" y="2469499"/>
            <a:ext cx="6255067" cy="56896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lv-LV" sz="4000" b="1" noProof="0" dirty="0">
                <a:solidFill>
                  <a:srgbClr val="1A1A1A"/>
                </a:solidFill>
                <a:latin typeface="Times New Roman" panose="02020603050405020304" pitchFamily="18" charset="0"/>
                <a:ea typeface="DM Sans Semi Bold" pitchFamily="34" charset="-122"/>
                <a:cs typeface="Times New Roman" panose="02020603050405020304" pitchFamily="18" charset="0"/>
              </a:rPr>
              <a:t>C</a:t>
            </a:r>
            <a:r>
              <a:rPr lang="lv-LV" sz="4000" noProof="0" dirty="0">
                <a:solidFill>
                  <a:srgbClr val="624A9E"/>
                </a:solidFill>
                <a:latin typeface="Times New Roman" panose="02020603050405020304" pitchFamily="18" charset="0"/>
                <a:ea typeface="DM Sans Semi Bold" pitchFamily="34" charset="-122"/>
                <a:cs typeface="Times New Roman" panose="02020603050405020304" pitchFamily="18" charset="0"/>
              </a:rPr>
              <a:t> </a:t>
            </a:r>
            <a:r>
              <a:rPr lang="lv-LV" sz="4000" b="1" noProof="0" dirty="0">
                <a:solidFill>
                  <a:srgbClr val="1A1A1A"/>
                </a:solidFill>
                <a:latin typeface="Times New Roman" panose="02020603050405020304" pitchFamily="18" charset="0"/>
                <a:ea typeface="DM Sans Semi Bold" pitchFamily="34" charset="-122"/>
                <a:cs typeface="Times New Roman" panose="02020603050405020304" pitchFamily="18" charset="0"/>
              </a:rPr>
              <a:t>daļa</a:t>
            </a:r>
            <a:endParaRPr lang="lv-LV" sz="4000" b="1" noProof="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4"/>
          <p:cNvSpPr/>
          <p:nvPr/>
        </p:nvSpPr>
        <p:spPr>
          <a:xfrm>
            <a:off x="6584316" y="3098801"/>
            <a:ext cx="5699124" cy="1209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spcAft>
                <a:spcPts val="1200"/>
              </a:spcAft>
              <a:buNone/>
            </a:pPr>
            <a:r>
              <a:rPr lang="lv-LV" sz="2800" b="1" noProof="0" dirty="0">
                <a:solidFill>
                  <a:srgbClr val="624A9E"/>
                </a:solidFill>
                <a:latin typeface="Times New Roman" panose="02020603050405020304" pitchFamily="18" charset="0"/>
                <a:ea typeface="DM Sans 14pt" pitchFamily="34" charset="-122"/>
                <a:cs typeface="Times New Roman" panose="02020603050405020304" pitchFamily="18" charset="0"/>
              </a:rPr>
              <a:t>Atvērtās atbildes par pētniecības virzieniem zinātnes nozaru grupās</a:t>
            </a:r>
          </a:p>
          <a:p>
            <a:pPr marL="0" indent="0" algn="l">
              <a:lnSpc>
                <a:spcPts val="2850"/>
              </a:lnSpc>
              <a:buNone/>
            </a:pPr>
            <a:r>
              <a:rPr lang="lv-LV" sz="2400" noProof="0" dirty="0">
                <a:solidFill>
                  <a:srgbClr val="1A1A1A"/>
                </a:solidFill>
                <a:latin typeface="Times New Roman" panose="02020603050405020304" pitchFamily="18" charset="0"/>
                <a:ea typeface="DM Sans 14pt" pitchFamily="34" charset="-122"/>
                <a:cs typeface="Times New Roman" panose="02020603050405020304" pitchFamily="18" charset="0"/>
              </a:rPr>
              <a:t>(kvalitatīvi dati, tematiskā analīze)</a:t>
            </a:r>
            <a:endParaRPr lang="lv-LV" sz="2400" noProof="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5"/>
          <p:cNvSpPr/>
          <p:nvPr/>
        </p:nvSpPr>
        <p:spPr>
          <a:xfrm>
            <a:off x="793790" y="4933742"/>
            <a:ext cx="12216130" cy="6064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lv-LV" sz="3600" b="1" noProof="0" dirty="0">
                <a:solidFill>
                  <a:srgbClr val="1A1A1A"/>
                </a:solidFill>
                <a:latin typeface="Times New Roman" panose="02020603050405020304" pitchFamily="18" charset="0"/>
                <a:ea typeface="DM Sans Semi Bold" pitchFamily="34" charset="-122"/>
                <a:cs typeface="Times New Roman" panose="02020603050405020304" pitchFamily="18" charset="0"/>
              </a:rPr>
              <a:t>Interpretācijas</a:t>
            </a:r>
            <a:r>
              <a:rPr lang="lv-LV" sz="3600" noProof="0" dirty="0">
                <a:solidFill>
                  <a:srgbClr val="1A1A1A"/>
                </a:solidFill>
                <a:latin typeface="Times New Roman" panose="02020603050405020304" pitchFamily="18" charset="0"/>
                <a:ea typeface="DM Sans Semi Bold" pitchFamily="34" charset="-122"/>
                <a:cs typeface="Times New Roman" panose="02020603050405020304" pitchFamily="18" charset="0"/>
              </a:rPr>
              <a:t> </a:t>
            </a:r>
            <a:r>
              <a:rPr lang="lv-LV" sz="3600" b="1" noProof="0" dirty="0">
                <a:solidFill>
                  <a:srgbClr val="1A1A1A"/>
                </a:solidFill>
                <a:latin typeface="Times New Roman" panose="02020603050405020304" pitchFamily="18" charset="0"/>
                <a:ea typeface="DM Sans Semi Bold" pitchFamily="34" charset="-122"/>
                <a:cs typeface="Times New Roman" panose="02020603050405020304" pitchFamily="18" charset="0"/>
              </a:rPr>
              <a:t>robežas</a:t>
            </a:r>
            <a:endParaRPr lang="lv-LV" sz="3600" b="1" noProof="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6"/>
          <p:cNvSpPr/>
          <p:nvPr/>
        </p:nvSpPr>
        <p:spPr>
          <a:xfrm>
            <a:off x="766882" y="5540166"/>
            <a:ext cx="13216849" cy="15941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285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lv-LV" sz="2200" b="1" noProof="0" dirty="0">
                <a:solidFill>
                  <a:srgbClr val="624A9E"/>
                </a:solidFill>
                <a:latin typeface="Times New Roman" panose="02020603050405020304" pitchFamily="18" charset="0"/>
                <a:ea typeface="DM Sans 14pt" pitchFamily="34" charset="-122"/>
                <a:cs typeface="Times New Roman" panose="02020603050405020304" pitchFamily="18" charset="0"/>
              </a:rPr>
              <a:t>Rezultāti nav reprezentatīvi, bet sniedz strukturētu sabiedrības redzējumu</a:t>
            </a:r>
          </a:p>
          <a:p>
            <a:pPr marL="342900" indent="-342900" algn="l">
              <a:lnSpc>
                <a:spcPts val="285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lv-LV" sz="2200" b="1" dirty="0">
                <a:solidFill>
                  <a:srgbClr val="624A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Atbildes aptver vairākas jomas, tematiskie bloki pārklājas</a:t>
            </a:r>
          </a:p>
          <a:p>
            <a:pPr marL="342900" indent="-342900" algn="l">
              <a:lnSpc>
                <a:spcPts val="2850"/>
              </a:lnSpc>
              <a:buFont typeface="Wingdings" panose="05000000000000000000" pitchFamily="2" charset="2"/>
              <a:buChar char="Ø"/>
            </a:pPr>
            <a:r>
              <a:rPr lang="lv-LV" sz="2200" b="1" noProof="0" dirty="0">
                <a:solidFill>
                  <a:srgbClr val="624A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Rezultāti nav interpretējami kā sabiedrības balsojums</a:t>
            </a:r>
          </a:p>
        </p:txBody>
      </p:sp>
      <p:sp>
        <p:nvSpPr>
          <p:cNvPr id="12" name="Shape 2">
            <a:extLst>
              <a:ext uri="{FF2B5EF4-FFF2-40B4-BE49-F238E27FC236}">
                <a16:creationId xmlns:a16="http://schemas.microsoft.com/office/drawing/2014/main" id="{CDC35D09-30F7-19CD-A4A1-A086FB4CADC1}"/>
              </a:ext>
            </a:extLst>
          </p:cNvPr>
          <p:cNvSpPr/>
          <p:nvPr/>
        </p:nvSpPr>
        <p:spPr>
          <a:xfrm>
            <a:off x="793791" y="1536479"/>
            <a:ext cx="8340133" cy="45719"/>
          </a:xfrm>
          <a:prstGeom prst="rect">
            <a:avLst/>
          </a:prstGeom>
          <a:solidFill>
            <a:srgbClr val="624A9E">
              <a:alpha val="50000"/>
            </a:srgbClr>
          </a:solidFill>
          <a:ln/>
        </p:spPr>
        <p:txBody>
          <a:bodyPr/>
          <a:lstStyle/>
          <a:p>
            <a:endParaRPr lang="lv-LV" noProof="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1"/>
          <p:cNvSpPr/>
          <p:nvPr/>
        </p:nvSpPr>
        <p:spPr>
          <a:xfrm>
            <a:off x="12849391" y="3060105"/>
            <a:ext cx="212050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63.5</a:t>
            </a:r>
            <a:endParaRPr lang="lv-LV" sz="650" noProof="0" dirty="0"/>
          </a:p>
        </p:txBody>
      </p:sp>
      <p:sp>
        <p:nvSpPr>
          <p:cNvPr id="5" name="Text 2"/>
          <p:cNvSpPr/>
          <p:nvPr/>
        </p:nvSpPr>
        <p:spPr>
          <a:xfrm>
            <a:off x="12369659" y="3565565"/>
            <a:ext cx="212050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60.6</a:t>
            </a:r>
            <a:endParaRPr lang="lv-LV" sz="650" noProof="0" dirty="0"/>
          </a:p>
        </p:txBody>
      </p:sp>
      <p:sp>
        <p:nvSpPr>
          <p:cNvPr id="6" name="Text 3"/>
          <p:cNvSpPr/>
          <p:nvPr/>
        </p:nvSpPr>
        <p:spPr>
          <a:xfrm>
            <a:off x="11852816" y="4071025"/>
            <a:ext cx="212050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57.5</a:t>
            </a:r>
            <a:endParaRPr lang="lv-LV" sz="650" noProof="0" dirty="0"/>
          </a:p>
        </p:txBody>
      </p:sp>
      <p:sp>
        <p:nvSpPr>
          <p:cNvPr id="7" name="Text 4"/>
          <p:cNvSpPr/>
          <p:nvPr/>
        </p:nvSpPr>
        <p:spPr>
          <a:xfrm>
            <a:off x="9988784" y="4576485"/>
            <a:ext cx="141684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46</a:t>
            </a:r>
            <a:endParaRPr lang="lv-LV" sz="650" noProof="0" dirty="0"/>
          </a:p>
        </p:txBody>
      </p:sp>
      <p:sp>
        <p:nvSpPr>
          <p:cNvPr id="8" name="Text 5"/>
          <p:cNvSpPr/>
          <p:nvPr/>
        </p:nvSpPr>
        <p:spPr>
          <a:xfrm>
            <a:off x="9804046" y="5081945"/>
            <a:ext cx="212050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45.3</a:t>
            </a:r>
            <a:endParaRPr lang="lv-LV" sz="650" noProof="0" dirty="0"/>
          </a:p>
        </p:txBody>
      </p:sp>
      <p:sp>
        <p:nvSpPr>
          <p:cNvPr id="9" name="Text 6"/>
          <p:cNvSpPr/>
          <p:nvPr/>
        </p:nvSpPr>
        <p:spPr>
          <a:xfrm>
            <a:off x="9148271" y="5587405"/>
            <a:ext cx="212050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41.4</a:t>
            </a:r>
            <a:endParaRPr lang="lv-LV" sz="650" noProof="0" dirty="0"/>
          </a:p>
        </p:txBody>
      </p:sp>
      <p:sp>
        <p:nvSpPr>
          <p:cNvPr id="10" name="Text 7"/>
          <p:cNvSpPr/>
          <p:nvPr/>
        </p:nvSpPr>
        <p:spPr>
          <a:xfrm>
            <a:off x="9116883" y="6092864"/>
            <a:ext cx="212050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41.1</a:t>
            </a:r>
            <a:endParaRPr lang="lv-LV" sz="650" noProof="0" dirty="0"/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E0290CDD-198A-B929-81C9-CA390D8886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6326495"/>
              </p:ext>
            </p:extLst>
          </p:nvPr>
        </p:nvGraphicFramePr>
        <p:xfrm>
          <a:off x="-414040" y="1356852"/>
          <a:ext cx="14815573" cy="6651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 0"/>
          <p:cNvSpPr/>
          <p:nvPr/>
        </p:nvSpPr>
        <p:spPr>
          <a:xfrm>
            <a:off x="752168" y="966611"/>
            <a:ext cx="13649365" cy="46189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lv-LV" sz="4400" b="1" noProof="0" dirty="0">
                <a:solidFill>
                  <a:srgbClr val="1A1A1A"/>
                </a:solidFill>
                <a:latin typeface="Times New Roman" panose="02020603050405020304" pitchFamily="18" charset="0"/>
                <a:ea typeface="DM Sans Semi Bold" pitchFamily="34" charset="-122"/>
                <a:cs typeface="Times New Roman" panose="02020603050405020304" pitchFamily="18" charset="0"/>
              </a:rPr>
              <a:t>Aktuālākās </a:t>
            </a:r>
            <a:r>
              <a:rPr lang="lv-LV" sz="4400" b="1" noProof="0" dirty="0" err="1">
                <a:solidFill>
                  <a:srgbClr val="1A1A1A"/>
                </a:solidFill>
                <a:latin typeface="Times New Roman" panose="02020603050405020304" pitchFamily="18" charset="0"/>
                <a:ea typeface="DM Sans Semi Bold" pitchFamily="34" charset="-122"/>
                <a:cs typeface="Times New Roman" panose="02020603050405020304" pitchFamily="18" charset="0"/>
              </a:rPr>
              <a:t>problēmjomas</a:t>
            </a:r>
            <a:r>
              <a:rPr lang="lv-LV" sz="4400" b="1" noProof="0" dirty="0">
                <a:solidFill>
                  <a:srgbClr val="1A1A1A"/>
                </a:solidFill>
                <a:latin typeface="Times New Roman" panose="02020603050405020304" pitchFamily="18" charset="0"/>
                <a:ea typeface="DM Sans Semi Bold" pitchFamily="34" charset="-122"/>
                <a:cs typeface="Times New Roman" panose="02020603050405020304" pitchFamily="18" charset="0"/>
              </a:rPr>
              <a:t> sabiedrības uztverē</a:t>
            </a:r>
            <a:endParaRPr lang="lv-LV" sz="4400" b="1" noProof="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50797" y="975948"/>
            <a:ext cx="9955478" cy="8381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lv-LV" sz="4400" b="1" noProof="0" dirty="0">
                <a:solidFill>
                  <a:srgbClr val="1A1A1A"/>
                </a:solidFill>
                <a:latin typeface="Times New Roman" panose="02020603050405020304" pitchFamily="18" charset="0"/>
                <a:ea typeface="DM Sans Semi Bold" pitchFamily="34" charset="-122"/>
                <a:cs typeface="Times New Roman" panose="02020603050405020304" pitchFamily="18" charset="0"/>
              </a:rPr>
              <a:t>Atbilžu sadalījums pa zinātņu nozaru grupām</a:t>
            </a:r>
            <a:endParaRPr lang="lv-LV" sz="4400" b="1" noProof="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1"/>
          <p:cNvSpPr/>
          <p:nvPr/>
        </p:nvSpPr>
        <p:spPr>
          <a:xfrm>
            <a:off x="12965871" y="1425932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788</a:t>
            </a:r>
            <a:endParaRPr lang="lv-LV" sz="650" noProof="0" dirty="0"/>
          </a:p>
        </p:txBody>
      </p:sp>
      <p:sp>
        <p:nvSpPr>
          <p:cNvPr id="5" name="Text 2"/>
          <p:cNvSpPr/>
          <p:nvPr/>
        </p:nvSpPr>
        <p:spPr>
          <a:xfrm>
            <a:off x="11894785" y="2581632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708</a:t>
            </a:r>
            <a:endParaRPr lang="lv-LV" sz="650" noProof="0" dirty="0"/>
          </a:p>
        </p:txBody>
      </p:sp>
      <p:sp>
        <p:nvSpPr>
          <p:cNvPr id="6" name="Text 3"/>
          <p:cNvSpPr/>
          <p:nvPr/>
        </p:nvSpPr>
        <p:spPr>
          <a:xfrm>
            <a:off x="11884497" y="3737332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707</a:t>
            </a:r>
            <a:endParaRPr lang="lv-LV" sz="650" noProof="0" dirty="0"/>
          </a:p>
        </p:txBody>
      </p:sp>
      <p:sp>
        <p:nvSpPr>
          <p:cNvPr id="7" name="Text 4"/>
          <p:cNvSpPr/>
          <p:nvPr/>
        </p:nvSpPr>
        <p:spPr>
          <a:xfrm>
            <a:off x="11481351" y="4893032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677</a:t>
            </a:r>
            <a:endParaRPr lang="lv-LV" sz="650" noProof="0" dirty="0"/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A7300C90-B38F-D5DD-FE41-6862DA6053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936594"/>
              </p:ext>
            </p:extLst>
          </p:nvPr>
        </p:nvGraphicFramePr>
        <p:xfrm>
          <a:off x="622417" y="1814052"/>
          <a:ext cx="13385566" cy="5692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5D2D0-D9DB-D353-EE01-20608481EB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8DB7EE2E-8C24-1266-CE5E-4EBC46D11BE1}"/>
              </a:ext>
            </a:extLst>
          </p:cNvPr>
          <p:cNvSpPr/>
          <p:nvPr/>
        </p:nvSpPr>
        <p:spPr>
          <a:xfrm>
            <a:off x="854034" y="1030207"/>
            <a:ext cx="5378933" cy="6957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lv-LV" sz="4400" b="1" noProof="0" dirty="0">
                <a:solidFill>
                  <a:srgbClr val="624A9E"/>
                </a:solidFill>
                <a:latin typeface="Times New Roman" panose="02020603050405020304" pitchFamily="18" charset="0"/>
                <a:ea typeface="DM Sans Semi Bold" pitchFamily="34" charset="-122"/>
                <a:cs typeface="Times New Roman" panose="02020603050405020304" pitchFamily="18" charset="0"/>
              </a:rPr>
              <a:t>Dabaszinātnes</a:t>
            </a:r>
            <a:endParaRPr lang="lv-LV" sz="4400" b="1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668D46B0-E452-BF00-2DB8-2DDA4664513C}"/>
              </a:ext>
            </a:extLst>
          </p:cNvPr>
          <p:cNvSpPr/>
          <p:nvPr/>
        </p:nvSpPr>
        <p:spPr>
          <a:xfrm>
            <a:off x="12228561" y="1233316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202</a:t>
            </a:r>
            <a:endParaRPr lang="lv-LV" sz="650" noProof="0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5370AF5A-E37B-F097-8F42-9C532406EDDA}"/>
              </a:ext>
            </a:extLst>
          </p:cNvPr>
          <p:cNvSpPr/>
          <p:nvPr/>
        </p:nvSpPr>
        <p:spPr>
          <a:xfrm>
            <a:off x="11243092" y="2003782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182</a:t>
            </a:r>
            <a:endParaRPr lang="lv-LV" sz="650" noProof="0" dirty="0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939A6750-7C32-595C-397D-DB86801EAAC2}"/>
              </a:ext>
            </a:extLst>
          </p:cNvPr>
          <p:cNvSpPr/>
          <p:nvPr/>
        </p:nvSpPr>
        <p:spPr>
          <a:xfrm>
            <a:off x="10798071" y="2774249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173</a:t>
            </a:r>
            <a:endParaRPr lang="lv-LV" sz="650" noProof="0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D5C21D03-F58F-A84E-BA3A-1F67866EC718}"/>
              </a:ext>
            </a:extLst>
          </p:cNvPr>
          <p:cNvSpPr/>
          <p:nvPr/>
        </p:nvSpPr>
        <p:spPr>
          <a:xfrm>
            <a:off x="10099599" y="3544715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159</a:t>
            </a:r>
            <a:endParaRPr lang="lv-LV" sz="650" noProof="0" dirty="0"/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B3D869E6-F6E5-DC1F-E0AE-86A46DDA60B2}"/>
              </a:ext>
            </a:extLst>
          </p:cNvPr>
          <p:cNvSpPr/>
          <p:nvPr/>
        </p:nvSpPr>
        <p:spPr>
          <a:xfrm>
            <a:off x="8655535" y="4315182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130</a:t>
            </a:r>
            <a:endParaRPr lang="lv-LV" sz="650" noProof="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E53B4F04-5562-ADBE-7362-962D2A183538}"/>
              </a:ext>
            </a:extLst>
          </p:cNvPr>
          <p:cNvSpPr/>
          <p:nvPr/>
        </p:nvSpPr>
        <p:spPr>
          <a:xfrm>
            <a:off x="6766660" y="5085649"/>
            <a:ext cx="141684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91</a:t>
            </a:r>
            <a:endParaRPr lang="lv-LV" sz="650" noProof="0" dirty="0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CC3EEBDD-EE05-4768-B457-E41AFCCE09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3168066"/>
              </p:ext>
            </p:extLst>
          </p:nvPr>
        </p:nvGraphicFramePr>
        <p:xfrm>
          <a:off x="497711" y="1647930"/>
          <a:ext cx="13542379" cy="5991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79F9BD49-0F2B-DE7C-4FED-3B46725DF0DD}"/>
              </a:ext>
            </a:extLst>
          </p:cNvPr>
          <p:cNvSpPr txBox="1"/>
          <p:nvPr/>
        </p:nvSpPr>
        <p:spPr>
          <a:xfrm>
            <a:off x="6766660" y="-34633"/>
            <a:ext cx="7430946" cy="83131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lv-LV" sz="2000" b="1" kern="100" noProof="0" dirty="0">
              <a:solidFill>
                <a:srgbClr val="624A9E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v-LV" sz="2000" b="1" kern="100" noProof="0" dirty="0">
              <a:solidFill>
                <a:srgbClr val="624A9E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293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C68F5B-EEAA-C8D5-F29F-B52D63103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17CE0C9C-1DFE-0618-36B0-307ACC17C539}"/>
              </a:ext>
            </a:extLst>
          </p:cNvPr>
          <p:cNvSpPr/>
          <p:nvPr/>
        </p:nvSpPr>
        <p:spPr>
          <a:xfrm>
            <a:off x="889893" y="1004410"/>
            <a:ext cx="12331870" cy="14144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lv-LV" sz="4400" b="1" noProof="0" dirty="0">
                <a:solidFill>
                  <a:srgbClr val="624A9E"/>
                </a:solidFill>
                <a:latin typeface="Times New Roman" panose="02020603050405020304" pitchFamily="18" charset="0"/>
                <a:ea typeface="DM Sans Semi Bold" pitchFamily="34" charset="-122"/>
                <a:cs typeface="Times New Roman" panose="02020603050405020304" pitchFamily="18" charset="0"/>
              </a:rPr>
              <a:t>Inženierzinātnes un tehnoloģijas</a:t>
            </a:r>
            <a:endParaRPr lang="lv-LV" sz="4400" b="1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3A344E56-EBAB-0790-657A-BD99BA67FFE9}"/>
              </a:ext>
            </a:extLst>
          </p:cNvPr>
          <p:cNvSpPr/>
          <p:nvPr/>
        </p:nvSpPr>
        <p:spPr>
          <a:xfrm>
            <a:off x="12228561" y="1233316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202</a:t>
            </a:r>
            <a:endParaRPr lang="lv-LV" sz="650" noProof="0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F259A917-3802-F15B-4ADF-885ECEEF705C}"/>
              </a:ext>
            </a:extLst>
          </p:cNvPr>
          <p:cNvSpPr/>
          <p:nvPr/>
        </p:nvSpPr>
        <p:spPr>
          <a:xfrm>
            <a:off x="11243092" y="2003782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182</a:t>
            </a:r>
            <a:endParaRPr lang="lv-LV" sz="650" noProof="0" dirty="0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403F3F22-2ADE-4258-2B03-9479F33A62AE}"/>
              </a:ext>
            </a:extLst>
          </p:cNvPr>
          <p:cNvSpPr/>
          <p:nvPr/>
        </p:nvSpPr>
        <p:spPr>
          <a:xfrm>
            <a:off x="10798071" y="2774249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173</a:t>
            </a:r>
            <a:endParaRPr lang="lv-LV" sz="650" noProof="0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8DBF7655-4667-6E68-78A0-8CBCBB4ECA99}"/>
              </a:ext>
            </a:extLst>
          </p:cNvPr>
          <p:cNvSpPr/>
          <p:nvPr/>
        </p:nvSpPr>
        <p:spPr>
          <a:xfrm>
            <a:off x="10099599" y="3544715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159</a:t>
            </a:r>
            <a:endParaRPr lang="lv-LV" sz="650" noProof="0" dirty="0"/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C4667122-89DF-7C54-6DC3-786E2483D76A}"/>
              </a:ext>
            </a:extLst>
          </p:cNvPr>
          <p:cNvSpPr/>
          <p:nvPr/>
        </p:nvSpPr>
        <p:spPr>
          <a:xfrm>
            <a:off x="8655535" y="4315182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130</a:t>
            </a:r>
            <a:endParaRPr lang="lv-LV" sz="650" noProof="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26227C48-1B43-AEC6-9FD1-D16900900955}"/>
              </a:ext>
            </a:extLst>
          </p:cNvPr>
          <p:cNvSpPr/>
          <p:nvPr/>
        </p:nvSpPr>
        <p:spPr>
          <a:xfrm>
            <a:off x="6766660" y="5085649"/>
            <a:ext cx="141684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91</a:t>
            </a:r>
            <a:endParaRPr lang="lv-LV" sz="650" noProof="0" dirty="0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588FB28E-AB8B-5D6A-0A47-9BC52E45C897}"/>
              </a:ext>
            </a:extLst>
          </p:cNvPr>
          <p:cNvGraphicFramePr>
            <a:graphicFrameLocks/>
          </p:cNvGraphicFramePr>
          <p:nvPr/>
        </p:nvGraphicFramePr>
        <p:xfrm>
          <a:off x="396834" y="2189910"/>
          <a:ext cx="13542379" cy="59362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AF05E161-6E33-96ED-672C-5E8BD9011AB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3449766"/>
              </p:ext>
            </p:extLst>
          </p:nvPr>
        </p:nvGraphicFramePr>
        <p:xfrm>
          <a:off x="764928" y="1419444"/>
          <a:ext cx="13542379" cy="6161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34714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256834-026E-2010-8665-D60726A39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9742176A-F183-F0B4-ECFE-76155655CB42}"/>
              </a:ext>
            </a:extLst>
          </p:cNvPr>
          <p:cNvSpPr/>
          <p:nvPr/>
        </p:nvSpPr>
        <p:spPr>
          <a:xfrm>
            <a:off x="857061" y="1068724"/>
            <a:ext cx="13376505" cy="12353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lv-LV" sz="4400" b="1" noProof="0" dirty="0">
                <a:solidFill>
                  <a:srgbClr val="624A9E"/>
                </a:solidFill>
                <a:latin typeface="Times New Roman" panose="02020603050405020304" pitchFamily="18" charset="0"/>
                <a:ea typeface="DM Sans Semi Bold" pitchFamily="34" charset="-122"/>
                <a:cs typeface="Times New Roman" panose="02020603050405020304" pitchFamily="18" charset="0"/>
              </a:rPr>
              <a:t>Medicīnas un veselības zinātnes</a:t>
            </a:r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03D8A31A-4A52-29C9-9E3E-73C815DE7CD8}"/>
              </a:ext>
            </a:extLst>
          </p:cNvPr>
          <p:cNvSpPr/>
          <p:nvPr/>
        </p:nvSpPr>
        <p:spPr>
          <a:xfrm>
            <a:off x="12228561" y="1233316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202</a:t>
            </a:r>
            <a:endParaRPr lang="lv-LV" sz="650" noProof="0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E0F072F6-9BFA-48A6-D807-31B90B5B1AE5}"/>
              </a:ext>
            </a:extLst>
          </p:cNvPr>
          <p:cNvSpPr/>
          <p:nvPr/>
        </p:nvSpPr>
        <p:spPr>
          <a:xfrm>
            <a:off x="11243092" y="2003782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182</a:t>
            </a:r>
            <a:endParaRPr lang="lv-LV" sz="650" noProof="0" dirty="0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03521B67-DE59-660A-E4A9-DE0A96A5CA5C}"/>
              </a:ext>
            </a:extLst>
          </p:cNvPr>
          <p:cNvSpPr/>
          <p:nvPr/>
        </p:nvSpPr>
        <p:spPr>
          <a:xfrm>
            <a:off x="10798071" y="2774249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173</a:t>
            </a:r>
            <a:endParaRPr lang="lv-LV" sz="650" noProof="0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45CAFA75-104C-3672-6D5D-5EC29AF5027E}"/>
              </a:ext>
            </a:extLst>
          </p:cNvPr>
          <p:cNvSpPr/>
          <p:nvPr/>
        </p:nvSpPr>
        <p:spPr>
          <a:xfrm>
            <a:off x="10099599" y="3544715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159</a:t>
            </a:r>
            <a:endParaRPr lang="lv-LV" sz="650" noProof="0" dirty="0"/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D12AA43A-79A5-258A-4D2B-532602E10E0D}"/>
              </a:ext>
            </a:extLst>
          </p:cNvPr>
          <p:cNvSpPr/>
          <p:nvPr/>
        </p:nvSpPr>
        <p:spPr>
          <a:xfrm>
            <a:off x="8655535" y="4315182"/>
            <a:ext cx="189667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130</a:t>
            </a:r>
            <a:endParaRPr lang="lv-LV" sz="650" noProof="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B3573BAA-0BDE-9B3F-586E-608076199988}"/>
              </a:ext>
            </a:extLst>
          </p:cNvPr>
          <p:cNvSpPr/>
          <p:nvPr/>
        </p:nvSpPr>
        <p:spPr>
          <a:xfrm>
            <a:off x="6766660" y="5085649"/>
            <a:ext cx="141684" cy="144780"/>
          </a:xfrm>
          <a:prstGeom prst="rect">
            <a:avLst/>
          </a:prstGeom>
          <a:noFill/>
          <a:ln/>
        </p:spPr>
        <p:txBody>
          <a:bodyPr wrap="square" lIns="30480" tIns="30480" rIns="30480" bIns="30480" rtlCol="0" anchor="t"/>
          <a:lstStyle/>
          <a:p>
            <a:pPr marL="0" indent="0" algn="l">
              <a:lnSpc>
                <a:spcPts val="650"/>
              </a:lnSpc>
              <a:buNone/>
            </a:pPr>
            <a:r>
              <a:rPr lang="lv-LV" sz="650" noProof="0" dirty="0">
                <a:solidFill>
                  <a:srgbClr val="FFFFFF"/>
                </a:solidFill>
                <a:latin typeface="-apple-system, BlinkMacSystemFont, Segoe UI, Roboto, Helvetica Neue, Arial, sans-serif Medium" pitchFamily="34" charset="0"/>
                <a:ea typeface="-apple-system, BlinkMacSystemFont, Segoe UI, Roboto, Helvetica Neue, Arial, sans-serif Medium" pitchFamily="34" charset="-122"/>
                <a:cs typeface="-apple-system, BlinkMacSystemFont, Segoe UI, Roboto, Helvetica Neue, Arial, sans-serif Medium" pitchFamily="34" charset="-120"/>
              </a:rPr>
              <a:t>91</a:t>
            </a:r>
            <a:endParaRPr lang="lv-LV" sz="650" noProof="0" dirty="0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996C1A30-252A-9B60-DAD2-9F9E224624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0818453"/>
              </p:ext>
            </p:extLst>
          </p:nvPr>
        </p:nvGraphicFramePr>
        <p:xfrm>
          <a:off x="396834" y="1647930"/>
          <a:ext cx="13542379" cy="6478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BCC5C29-38C3-2E9C-A6DD-6556B9ADB0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0119880"/>
              </p:ext>
            </p:extLst>
          </p:nvPr>
        </p:nvGraphicFramePr>
        <p:xfrm>
          <a:off x="825409" y="1572250"/>
          <a:ext cx="12947930" cy="6155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05211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342</Words>
  <Application>Microsoft Office PowerPoint</Application>
  <PresentationFormat>Custom</PresentationFormat>
  <Paragraphs>114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Times New Roman</vt:lpstr>
      <vt:lpstr>Arial</vt:lpstr>
      <vt:lpstr>Wingdings</vt:lpstr>
      <vt:lpstr>-apple-system, BlinkMacSystemFont, Segoe UI, Roboto, Helvetica Neue, Arial, sans-serif Medium</vt:lpstr>
      <vt:lpstr>DM Sans 14pt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Santa Zirne</dc:creator>
  <cp:lastModifiedBy>Santa Zirne</cp:lastModifiedBy>
  <cp:revision>6</cp:revision>
  <dcterms:created xsi:type="dcterms:W3CDTF">2026-04-28T13:23:54Z</dcterms:created>
  <dcterms:modified xsi:type="dcterms:W3CDTF">2026-05-20T07:00:52Z</dcterms:modified>
</cp:coreProperties>
</file>